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68" r:id="rId1"/>
  </p:sldMasterIdLst>
  <p:notesMasterIdLst>
    <p:notesMasterId r:id="rId71"/>
  </p:notesMasterIdLst>
  <p:handoutMasterIdLst>
    <p:handoutMasterId r:id="rId72"/>
  </p:handoutMasterIdLst>
  <p:sldIdLst>
    <p:sldId id="365" r:id="rId2"/>
    <p:sldId id="318" r:id="rId3"/>
    <p:sldId id="314" r:id="rId4"/>
    <p:sldId id="315" r:id="rId5"/>
    <p:sldId id="325" r:id="rId6"/>
    <p:sldId id="326" r:id="rId7"/>
    <p:sldId id="327" r:id="rId8"/>
    <p:sldId id="328" r:id="rId9"/>
    <p:sldId id="330" r:id="rId10"/>
    <p:sldId id="331" r:id="rId11"/>
    <p:sldId id="332" r:id="rId12"/>
    <p:sldId id="333" r:id="rId13"/>
    <p:sldId id="277" r:id="rId14"/>
    <p:sldId id="336" r:id="rId15"/>
    <p:sldId id="337" r:id="rId16"/>
    <p:sldId id="366" r:id="rId17"/>
    <p:sldId id="367" r:id="rId18"/>
    <p:sldId id="282" r:id="rId19"/>
    <p:sldId id="281" r:id="rId20"/>
    <p:sldId id="284" r:id="rId21"/>
    <p:sldId id="357" r:id="rId22"/>
    <p:sldId id="285" r:id="rId23"/>
    <p:sldId id="340" r:id="rId24"/>
    <p:sldId id="273" r:id="rId25"/>
    <p:sldId id="283" r:id="rId26"/>
    <p:sldId id="288" r:id="rId27"/>
    <p:sldId id="354" r:id="rId28"/>
    <p:sldId id="298" r:id="rId29"/>
    <p:sldId id="287" r:id="rId30"/>
    <p:sldId id="300" r:id="rId31"/>
    <p:sldId id="352" r:id="rId32"/>
    <p:sldId id="353" r:id="rId33"/>
    <p:sldId id="306" r:id="rId34"/>
    <p:sldId id="307" r:id="rId35"/>
    <p:sldId id="356" r:id="rId36"/>
    <p:sldId id="308" r:id="rId37"/>
    <p:sldId id="358" r:id="rId38"/>
    <p:sldId id="359" r:id="rId39"/>
    <p:sldId id="360" r:id="rId40"/>
    <p:sldId id="347" r:id="rId41"/>
    <p:sldId id="348" r:id="rId42"/>
    <p:sldId id="349" r:id="rId43"/>
    <p:sldId id="350" r:id="rId44"/>
    <p:sldId id="351" r:id="rId45"/>
    <p:sldId id="341" r:id="rId46"/>
    <p:sldId id="301" r:id="rId47"/>
    <p:sldId id="316" r:id="rId48"/>
    <p:sldId id="302" r:id="rId49"/>
    <p:sldId id="310" r:id="rId50"/>
    <p:sldId id="361" r:id="rId51"/>
    <p:sldId id="362" r:id="rId52"/>
    <p:sldId id="363" r:id="rId53"/>
    <p:sldId id="311" r:id="rId54"/>
    <p:sldId id="364" r:id="rId55"/>
    <p:sldId id="355" r:id="rId56"/>
    <p:sldId id="342" r:id="rId57"/>
    <p:sldId id="290" r:id="rId58"/>
    <p:sldId id="344" r:id="rId59"/>
    <p:sldId id="345" r:id="rId60"/>
    <p:sldId id="346" r:id="rId61"/>
    <p:sldId id="289" r:id="rId62"/>
    <p:sldId id="292" r:id="rId63"/>
    <p:sldId id="294" r:id="rId64"/>
    <p:sldId id="295" r:id="rId65"/>
    <p:sldId id="343" r:id="rId66"/>
    <p:sldId id="278" r:id="rId67"/>
    <p:sldId id="312" r:id="rId68"/>
    <p:sldId id="296" r:id="rId69"/>
    <p:sldId id="291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007F"/>
    <a:srgbClr val="C6DD44"/>
    <a:srgbClr val="23FFAF"/>
    <a:srgbClr val="FC000A"/>
    <a:srgbClr val="00FFFF"/>
    <a:srgbClr val="EF3A3A"/>
    <a:srgbClr val="CEDABE"/>
    <a:srgbClr val="C6000E"/>
    <a:srgbClr val="E5D419"/>
    <a:srgbClr val="6CB2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01" autoAdjust="0"/>
    <p:restoredTop sz="93419" autoAdjust="0"/>
  </p:normalViewPr>
  <p:slideViewPr>
    <p:cSldViewPr snapToGrid="0" snapToObjects="1">
      <p:cViewPr varScale="1">
        <p:scale>
          <a:sx n="65" d="100"/>
          <a:sy n="65" d="100"/>
        </p:scale>
        <p:origin x="116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" y="357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D041A-73BB-E643-A8C7-50D88C2F22F5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FEC5-3018-A548-B247-453C6EC1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7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8FD6B-DF17-3C4C-B533-55E5EA159BF6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F32D5-D576-5140-BB8F-4B1893AC9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6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F32D5-D576-5140-BB8F-4B1893AC9E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79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F32D5-D576-5140-BB8F-4B1893AC9E1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08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F32D5-D576-5140-BB8F-4B1893AC9E1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08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F32D5-D576-5140-BB8F-4B1893AC9E1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50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June 5,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June 5,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June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June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June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June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June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June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June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June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June 5,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June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June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June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June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June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June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June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June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June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June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June 5,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07618"/>
            <a:ext cx="4031619" cy="46076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6925" y="1107618"/>
            <a:ext cx="3913188" cy="4607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212F62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 marL="788670" indent="-514350">
              <a:buFont typeface="+mj-lt"/>
              <a:buAutoNum type="alphaLcParenR"/>
              <a:defRPr sz="2800"/>
            </a:lvl2pPr>
            <a:lvl3pPr marL="1371600" indent="-457200">
              <a:buFont typeface="+mj-lt"/>
              <a:buAutoNum type="alphaLcParenR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lphaL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June 5,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June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8753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June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075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June 5,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June 5, 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June 5,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June 5,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June 5,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June 5,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June 5,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9" r:id="rId1"/>
    <p:sldLayoutId id="2147484770" r:id="rId2"/>
    <p:sldLayoutId id="2147484771" r:id="rId3"/>
    <p:sldLayoutId id="2147484772" r:id="rId4"/>
    <p:sldLayoutId id="2147484773" r:id="rId5"/>
    <p:sldLayoutId id="2147484774" r:id="rId6"/>
    <p:sldLayoutId id="2147484775" r:id="rId7"/>
    <p:sldLayoutId id="2147484776" r:id="rId8"/>
    <p:sldLayoutId id="2147484777" r:id="rId9"/>
    <p:sldLayoutId id="2147484778" r:id="rId10"/>
    <p:sldLayoutId id="2147484779" r:id="rId11"/>
    <p:sldLayoutId id="2147484781" r:id="rId12"/>
    <p:sldLayoutId id="2147484784" r:id="rId13"/>
    <p:sldLayoutId id="2147484785" r:id="rId14"/>
    <p:sldLayoutId id="2147484786" r:id="rId15"/>
    <p:sldLayoutId id="2147484787" r:id="rId16"/>
    <p:sldLayoutId id="2147484788" r:id="rId17"/>
    <p:sldLayoutId id="2147484789" r:id="rId18"/>
    <p:sldLayoutId id="2147484791" r:id="rId19"/>
    <p:sldLayoutId id="2147484792" r:id="rId20"/>
    <p:sldLayoutId id="2147484793" r:id="rId21"/>
    <p:sldLayoutId id="2147484794" r:id="rId22"/>
    <p:sldLayoutId id="2147484797" r:id="rId23"/>
    <p:sldLayoutId id="2147484798" r:id="rId24"/>
    <p:sldLayoutId id="2147484799" r:id="rId25"/>
    <p:sldLayoutId id="2147484800" r:id="rId26"/>
    <p:sldLayoutId id="2147484801" r:id="rId27"/>
    <p:sldLayoutId id="2147484802" r:id="rId28"/>
    <p:sldLayoutId id="2147484803" r:id="rId29"/>
    <p:sldLayoutId id="2147483916" r:id="rId30"/>
    <p:sldLayoutId id="2147483920" r:id="rId31"/>
    <p:sldLayoutId id="2147484804" r:id="rId32"/>
    <p:sldLayoutId id="2147484805" r:id="rId3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355163"/>
            <a:ext cx="6542195" cy="2235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cap="none" dirty="0" smtClean="0">
                <a:solidFill>
                  <a:srgbClr val="212F62"/>
                </a:solidFill>
                <a:latin typeface="Comic Sans MS"/>
                <a:cs typeface="Comic Sans MS"/>
              </a:rPr>
              <a:t>Chapter 3 </a:t>
            </a:r>
          </a:p>
          <a:p>
            <a:pPr algn="ctr"/>
            <a:r>
              <a:rPr lang="en-US" sz="4000" b="1" cap="none" dirty="0" smtClean="0">
                <a:solidFill>
                  <a:srgbClr val="212F62"/>
                </a:solidFill>
                <a:latin typeface="Comic Sans MS"/>
                <a:cs typeface="Comic Sans MS"/>
              </a:rPr>
              <a:t>Biological Macromolecules</a:t>
            </a:r>
          </a:p>
          <a:p>
            <a:pPr algn="ctr"/>
            <a:r>
              <a:rPr lang="en-US" sz="2000" cap="none" dirty="0">
                <a:solidFill>
                  <a:schemeClr val="tx1"/>
                </a:solidFill>
                <a:latin typeface="Comic Sans MS"/>
                <a:cs typeface="Comic Sans MS"/>
              </a:rPr>
              <a:t>General Biology I (BSC 2010)</a:t>
            </a:r>
          </a:p>
          <a:p>
            <a:pPr algn="ctr"/>
            <a:endParaRPr lang="en-US" sz="4000" b="1" cap="none" dirty="0" smtClean="0">
              <a:solidFill>
                <a:srgbClr val="212F62"/>
              </a:solidFill>
              <a:latin typeface="Comic Sans MS"/>
              <a:cs typeface="Comic Sans MS"/>
            </a:endParaRPr>
          </a:p>
        </p:txBody>
      </p:sp>
      <p:pic>
        <p:nvPicPr>
          <p:cNvPr id="3" name="Picture 2" descr="DNA_macromolecu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00" y="2678414"/>
            <a:ext cx="6595093" cy="3693252"/>
          </a:xfrm>
          <a:prstGeom prst="rect">
            <a:avLst/>
          </a:prstGeom>
        </p:spPr>
      </p:pic>
      <p:pic>
        <p:nvPicPr>
          <p:cNvPr id="4" name="Picture 3" descr="IRSC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196" y="212124"/>
            <a:ext cx="2399016" cy="20105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4259" y="6342114"/>
            <a:ext cx="6595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DNA Structure</a:t>
            </a:r>
            <a:r>
              <a:rPr lang="en-US" sz="1100" dirty="0" smtClean="0">
                <a:latin typeface="Comic Sans MS"/>
                <a:cs typeface="Comic Sans MS"/>
              </a:rPr>
              <a:t> (c)</a:t>
            </a:r>
            <a:r>
              <a:rPr lang="de-DE" sz="1100" dirty="0" err="1" smtClean="0">
                <a:latin typeface="Comic Sans MS"/>
                <a:cs typeface="Comic Sans MS"/>
              </a:rPr>
              <a:t>Pixabay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  <a:r>
              <a:rPr lang="de-DE" sz="1100" u="sng" dirty="0" smtClean="0">
                <a:latin typeface="Comic Sans MS"/>
                <a:cs typeface="Comic Sans MS"/>
              </a:rPr>
              <a:t>Public </a:t>
            </a:r>
            <a:r>
              <a:rPr lang="de-DE" sz="1100" u="sng" dirty="0" err="1" smtClean="0">
                <a:latin typeface="Comic Sans MS"/>
                <a:cs typeface="Comic Sans MS"/>
              </a:rPr>
              <a:t>domain</a:t>
            </a:r>
            <a:endParaRPr lang="en-US" sz="11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14902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04813" y="1371600"/>
            <a:ext cx="8229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1pPr>
            <a:lvl2pPr marL="741363" indent="-284163" eaLnBrk="0" hangingPunct="0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9pPr>
          </a:lstStyle>
          <a:p>
            <a:pPr marL="0" indent="0" eaLnBrk="1" hangingPunct="1">
              <a:spcBef>
                <a:spcPts val="700"/>
              </a:spcBef>
              <a:buFont typeface="Times New Roman" pitchFamily="18" charset="0"/>
              <a:buNone/>
              <a:defRPr/>
            </a:pP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Comic Sans MS"/>
                <a:cs typeface="Comic Sans MS"/>
              </a:rPr>
              <a:t>Dehydration Synthesis</a:t>
            </a:r>
          </a:p>
          <a:p>
            <a:pPr marL="40005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latin typeface="Comic Sans MS"/>
                <a:cs typeface="Comic Sans MS"/>
              </a:rPr>
              <a:t>Formation of large molecules by the </a:t>
            </a:r>
            <a:r>
              <a:rPr lang="en-US" altLang="en-US" sz="2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removal</a:t>
            </a:r>
            <a:r>
              <a:rPr lang="en-US" altLang="en-US" sz="2800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of water</a:t>
            </a:r>
          </a:p>
          <a:p>
            <a:pPr marL="40005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b="1" i="1" dirty="0" smtClean="0">
                <a:latin typeface="Comic Sans MS"/>
                <a:cs typeface="Comic Sans MS"/>
              </a:rPr>
              <a:t>Monomers</a:t>
            </a:r>
            <a:r>
              <a:rPr lang="en-US" altLang="en-US" sz="2800" dirty="0" smtClean="0">
                <a:latin typeface="Comic Sans MS"/>
                <a:cs typeface="Comic Sans MS"/>
              </a:rPr>
              <a:t> are </a:t>
            </a:r>
            <a:r>
              <a:rPr lang="en-US" altLang="en-US" sz="2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joined</a:t>
            </a:r>
            <a:r>
              <a:rPr lang="en-US" alt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altLang="en-US" sz="2800" dirty="0" smtClean="0">
                <a:latin typeface="Comic Sans MS"/>
                <a:cs typeface="Comic Sans MS"/>
              </a:rPr>
              <a:t>to 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form</a:t>
            </a:r>
            <a:r>
              <a:rPr lang="en-US" alt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altLang="en-US" sz="2800" b="1" i="1" dirty="0" smtClean="0">
                <a:solidFill>
                  <a:schemeClr val="tx1"/>
                </a:solidFill>
                <a:latin typeface="Comic Sans MS"/>
                <a:cs typeface="Comic Sans MS"/>
              </a:rPr>
              <a:t>polymers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575923" y="385091"/>
            <a:ext cx="8229600" cy="1141413"/>
          </a:xfrm>
        </p:spPr>
        <p:txBody>
          <a:bodyPr/>
          <a:lstStyle/>
          <a:p>
            <a:pPr marL="0" indent="0" algn="l">
              <a:buNone/>
            </a:pPr>
            <a:r>
              <a:rPr lang="en-US" sz="3800" b="1" i="1" u="sng" dirty="0">
                <a:solidFill>
                  <a:srgbClr val="0000FF"/>
                </a:solidFill>
                <a:effectLst/>
                <a:latin typeface="Comic Sans MS"/>
                <a:ea typeface="ＭＳ Ｐゴシック" charset="0"/>
                <a:cs typeface="Comic Sans MS"/>
              </a:rPr>
              <a:t>Building</a:t>
            </a:r>
            <a:r>
              <a:rPr lang="en-US" sz="3800" b="1" dirty="0">
                <a:solidFill>
                  <a:srgbClr val="0000FF"/>
                </a:solidFill>
                <a:effectLst/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3800" b="1" dirty="0">
                <a:solidFill>
                  <a:srgbClr val="000000"/>
                </a:solidFill>
                <a:effectLst/>
                <a:latin typeface="Comic Sans MS"/>
                <a:ea typeface="ＭＳ Ｐゴシック" charset="0"/>
                <a:cs typeface="Comic Sans MS"/>
              </a:rPr>
              <a:t>Macromolecules </a:t>
            </a:r>
            <a:r>
              <a:rPr lang="en-US" sz="3800" b="1" dirty="0" smtClean="0">
                <a:solidFill>
                  <a:srgbClr val="000000"/>
                </a:solidFill>
                <a:effectLst/>
                <a:latin typeface="Comic Sans MS"/>
                <a:ea typeface="ＭＳ Ｐゴシック" charset="0"/>
                <a:cs typeface="Comic Sans MS"/>
              </a:rPr>
              <a:t>(Fig 3.2)</a:t>
            </a:r>
            <a:endParaRPr lang="en-US" sz="3800" b="1" dirty="0">
              <a:solidFill>
                <a:srgbClr val="000000"/>
              </a:solidFill>
              <a:effectLst/>
              <a:latin typeface="Comic Sans MS"/>
              <a:ea typeface="ＭＳ Ｐゴシック" charset="0"/>
              <a:cs typeface="Comic Sans MS"/>
            </a:endParaRPr>
          </a:p>
        </p:txBody>
      </p:sp>
      <p:pic>
        <p:nvPicPr>
          <p:cNvPr id="12" name="Picture 11" descr="Dehydration-Synthesi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59" y="4301643"/>
            <a:ext cx="8739187" cy="2120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cmpd="sng">
            <a:solidFill>
              <a:schemeClr val="accent1">
                <a:lumMod val="50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014401" y="3863734"/>
            <a:ext cx="2643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Monomers</a:t>
            </a:r>
            <a:endParaRPr lang="en-US" sz="2200" dirty="0">
              <a:latin typeface="Comic Sans MS"/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57986" y="3870823"/>
            <a:ext cx="14330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Polymer</a:t>
            </a:r>
            <a:endParaRPr lang="en-US" sz="2200" dirty="0">
              <a:latin typeface="Comic Sans MS"/>
              <a:cs typeface="Comic Sans M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482" y="6410663"/>
            <a:ext cx="55216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Dehydration synthesis</a:t>
            </a:r>
            <a:r>
              <a:rPr lang="en-US" sz="1100" dirty="0" smtClean="0">
                <a:latin typeface="Comic Sans MS"/>
                <a:cs typeface="Comic Sans MS"/>
              </a:rPr>
              <a:t> (c)</a:t>
            </a:r>
            <a:r>
              <a:rPr lang="en-US" sz="1100" dirty="0" err="1" smtClean="0">
                <a:latin typeface="Comic Sans MS"/>
                <a:cs typeface="Comic Sans MS"/>
              </a:rPr>
              <a:t>Openstax</a:t>
            </a:r>
            <a:r>
              <a:rPr lang="en-US" sz="1100" dirty="0" smtClean="0">
                <a:latin typeface="Comic Sans MS"/>
                <a:cs typeface="Comic Sans MS"/>
              </a:rPr>
              <a:t> College, </a:t>
            </a:r>
            <a:r>
              <a:rPr lang="en-US" sz="1100" u="sng" dirty="0" smtClean="0">
                <a:latin typeface="Comic Sans MS"/>
                <a:cs typeface="Comic Sans MS"/>
              </a:rPr>
              <a:t>Public domain</a:t>
            </a:r>
            <a:endParaRPr lang="en-US" sz="11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77502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1143000"/>
            <a:ext cx="8229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1pPr>
            <a:lvl2pPr marL="741363" indent="-284163" eaLnBrk="0" hangingPunct="0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9pPr>
          </a:lstStyle>
          <a:p>
            <a:pPr marL="0" indent="0" eaLnBrk="1" hangingPunct="1">
              <a:spcBef>
                <a:spcPts val="700"/>
              </a:spcBef>
              <a:buFont typeface="Times New Roman" pitchFamily="18" charset="0"/>
              <a:buNone/>
              <a:defRPr/>
            </a:pPr>
            <a:r>
              <a:rPr lang="en-US" altLang="en-US" sz="2800" b="1" dirty="0" smtClean="0">
                <a:solidFill>
                  <a:srgbClr val="21306A"/>
                </a:solidFill>
                <a:latin typeface="Comic Sans MS"/>
                <a:cs typeface="Comic Sans MS"/>
              </a:rPr>
              <a:t>Hydrolysis</a:t>
            </a:r>
          </a:p>
          <a:p>
            <a:pPr marL="457200" indent="-4572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latin typeface="Comic Sans MS"/>
                <a:cs typeface="Comic Sans MS"/>
              </a:rPr>
              <a:t>Breakdown of large molecules by the </a:t>
            </a:r>
            <a:r>
              <a:rPr lang="en-US" altLang="en-US" sz="2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addition of water</a:t>
            </a:r>
            <a:r>
              <a:rPr lang="en-US" altLang="en-US" sz="2800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(hydro=water, </a:t>
            </a:r>
            <a:r>
              <a:rPr lang="en-US" altLang="en-US" sz="28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lysis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=break)</a:t>
            </a:r>
          </a:p>
          <a:p>
            <a:pPr marL="457200" indent="-4572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b="1" i="1" dirty="0" smtClean="0">
                <a:latin typeface="Comic Sans MS"/>
                <a:cs typeface="Comic Sans MS"/>
              </a:rPr>
              <a:t>Polymers</a:t>
            </a:r>
            <a:r>
              <a:rPr lang="en-US" altLang="en-US" sz="2800" dirty="0" smtClean="0">
                <a:latin typeface="Comic Sans MS"/>
                <a:cs typeface="Comic Sans MS"/>
              </a:rPr>
              <a:t> are </a:t>
            </a:r>
            <a:r>
              <a:rPr lang="en-US" altLang="en-US" sz="2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broken down 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to </a:t>
            </a:r>
            <a:r>
              <a:rPr lang="en-US" altLang="en-US" sz="2800" b="1" i="1" dirty="0" smtClean="0">
                <a:solidFill>
                  <a:schemeClr val="tx1"/>
                </a:solidFill>
                <a:latin typeface="Comic Sans MS"/>
                <a:cs typeface="Comic Sans MS"/>
              </a:rPr>
              <a:t>monomers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640320" y="288590"/>
            <a:ext cx="8297328" cy="1141413"/>
          </a:xfrm>
        </p:spPr>
        <p:txBody>
          <a:bodyPr/>
          <a:lstStyle/>
          <a:p>
            <a:pPr marL="0" indent="0" algn="l">
              <a:buNone/>
            </a:pPr>
            <a:r>
              <a:rPr lang="en-US" sz="3600" b="1" i="1" u="sng" dirty="0">
                <a:solidFill>
                  <a:srgbClr val="0000FF"/>
                </a:solidFill>
                <a:effectLst/>
                <a:latin typeface="Comic Sans MS"/>
                <a:ea typeface="ＭＳ Ｐゴシック" charset="0"/>
                <a:cs typeface="Comic Sans MS"/>
              </a:rPr>
              <a:t>Breaking</a:t>
            </a:r>
            <a:r>
              <a:rPr lang="en-US" sz="3600" b="1" dirty="0">
                <a:solidFill>
                  <a:srgbClr val="0000FF"/>
                </a:solidFill>
                <a:effectLst/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effectLst/>
                <a:latin typeface="Comic Sans MS"/>
                <a:ea typeface="ＭＳ Ｐゴシック" charset="0"/>
                <a:cs typeface="Comic Sans MS"/>
              </a:rPr>
              <a:t>Macromolecules (Fig 3.3)</a:t>
            </a:r>
            <a:endParaRPr lang="en-US" sz="3600" b="1" dirty="0">
              <a:solidFill>
                <a:srgbClr val="000000"/>
              </a:solidFill>
              <a:effectLst/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7" name="TextBox 31"/>
          <p:cNvSpPr txBox="1">
            <a:spLocks noChangeArrowheads="1"/>
          </p:cNvSpPr>
          <p:nvPr/>
        </p:nvSpPr>
        <p:spPr bwMode="auto">
          <a:xfrm>
            <a:off x="6056544" y="3785485"/>
            <a:ext cx="2133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200" dirty="0">
                <a:latin typeface="Comic Sans MS"/>
                <a:cs typeface="Comic Sans MS"/>
              </a:rPr>
              <a:t>M</a:t>
            </a:r>
            <a:r>
              <a:rPr lang="en-US" sz="2200" dirty="0" smtClean="0">
                <a:latin typeface="Comic Sans MS"/>
                <a:cs typeface="Comic Sans MS"/>
              </a:rPr>
              <a:t>onomers</a:t>
            </a:r>
            <a:endParaRPr lang="en-US" sz="2200" dirty="0">
              <a:latin typeface="Comic Sans MS"/>
              <a:cs typeface="Comic Sans MS"/>
            </a:endParaRPr>
          </a:p>
        </p:txBody>
      </p:sp>
      <p:sp>
        <p:nvSpPr>
          <p:cNvPr id="8" name="TextBox 32"/>
          <p:cNvSpPr txBox="1">
            <a:spLocks noChangeArrowheads="1"/>
          </p:cNvSpPr>
          <p:nvPr/>
        </p:nvSpPr>
        <p:spPr bwMode="auto">
          <a:xfrm>
            <a:off x="733428" y="3761234"/>
            <a:ext cx="2133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200" dirty="0">
                <a:latin typeface="Comic Sans MS"/>
                <a:cs typeface="Comic Sans MS"/>
              </a:rPr>
              <a:t>P</a:t>
            </a:r>
            <a:r>
              <a:rPr lang="en-US" sz="2200" dirty="0" smtClean="0">
                <a:latin typeface="Comic Sans MS"/>
                <a:cs typeface="Comic Sans MS"/>
              </a:rPr>
              <a:t>olymer</a:t>
            </a:r>
            <a:endParaRPr lang="en-US" sz="2200" dirty="0">
              <a:latin typeface="Comic Sans MS"/>
              <a:cs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91" r="10319"/>
          <a:stretch/>
        </p:blipFill>
        <p:spPr>
          <a:xfrm>
            <a:off x="344930" y="4263213"/>
            <a:ext cx="8450730" cy="1737360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50803" y="6017494"/>
            <a:ext cx="55216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Hydrolysis</a:t>
            </a:r>
            <a:r>
              <a:rPr lang="en-US" sz="1100" dirty="0" smtClean="0">
                <a:latin typeface="Comic Sans MS"/>
                <a:cs typeface="Comic Sans MS"/>
              </a:rPr>
              <a:t> (c)</a:t>
            </a:r>
            <a:r>
              <a:rPr lang="en-US" sz="1100" dirty="0" err="1" smtClean="0">
                <a:latin typeface="Comic Sans MS"/>
                <a:cs typeface="Comic Sans MS"/>
              </a:rPr>
              <a:t>Openstax</a:t>
            </a:r>
            <a:r>
              <a:rPr lang="en-US" sz="1100" dirty="0" smtClean="0">
                <a:latin typeface="Comic Sans MS"/>
                <a:cs typeface="Comic Sans MS"/>
              </a:rPr>
              <a:t> College, </a:t>
            </a:r>
            <a:r>
              <a:rPr lang="en-US" sz="1100" u="sng" dirty="0" smtClean="0">
                <a:latin typeface="Comic Sans MS"/>
                <a:cs typeface="Comic Sans MS"/>
              </a:rPr>
              <a:t>Public domain</a:t>
            </a:r>
            <a:endParaRPr lang="en-US" sz="11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22542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23" y="429859"/>
            <a:ext cx="8822267" cy="1141412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>
                <a:solidFill>
                  <a:srgbClr val="000000"/>
                </a:solidFill>
                <a:effectLst/>
                <a:latin typeface="Comic Sans MS"/>
                <a:ea typeface="ＭＳ Ｐゴシック" charset="0"/>
                <a:cs typeface="Comic Sans MS"/>
              </a:rPr>
              <a:t>Macromolecules:</a:t>
            </a:r>
            <a:r>
              <a:rPr lang="en-US" sz="4000" dirty="0">
                <a:effectLst/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4000" dirty="0">
                <a:solidFill>
                  <a:srgbClr val="FF0000"/>
                </a:solidFill>
                <a:effectLst/>
                <a:latin typeface="Comic Sans MS"/>
                <a:ea typeface="ＭＳ Ｐゴシック" charset="0"/>
                <a:cs typeface="Comic Sans MS"/>
              </a:rPr>
              <a:t>Learning Objectives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44312" y="2314214"/>
            <a:ext cx="8568267" cy="3640674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effectLst/>
                <a:latin typeface="Comic Sans MS"/>
                <a:ea typeface="ＭＳ Ｐゴシック" charset="0"/>
                <a:cs typeface="Comic Sans MS"/>
              </a:rPr>
              <a:t>For the four macromolecules (carbs, nucleic acids, protein, and lipids)</a:t>
            </a:r>
          </a:p>
          <a:p>
            <a:pPr marL="857250" lvl="1" indent="-457200">
              <a:buClr>
                <a:srgbClr val="FF0000"/>
              </a:buClr>
              <a:buFont typeface="Arial"/>
              <a:buChar char="•"/>
            </a:pPr>
            <a:r>
              <a:rPr lang="en-US" sz="2800" dirty="0" smtClean="0">
                <a:effectLst/>
                <a:latin typeface="Comic Sans MS"/>
                <a:ea typeface="ＭＳ Ｐゴシック" charset="0"/>
                <a:cs typeface="Comic Sans MS"/>
              </a:rPr>
              <a:t>Know what is the monomer</a:t>
            </a:r>
          </a:p>
          <a:p>
            <a:pPr marL="857250" lvl="1" indent="-457200">
              <a:buClr>
                <a:srgbClr val="FF0000"/>
              </a:buClr>
              <a:buFont typeface="Arial"/>
              <a:buChar char="•"/>
            </a:pPr>
            <a:r>
              <a:rPr lang="en-US" sz="2800" dirty="0" smtClean="0">
                <a:effectLst/>
                <a:latin typeface="Comic Sans MS"/>
                <a:ea typeface="ＭＳ Ｐゴシック" charset="0"/>
                <a:cs typeface="Comic Sans MS"/>
              </a:rPr>
              <a:t>How are polymers made</a:t>
            </a:r>
          </a:p>
          <a:p>
            <a:pPr marL="857250" lvl="1" indent="-457200">
              <a:buClr>
                <a:srgbClr val="FF0000"/>
              </a:buClr>
              <a:buFont typeface="Arial"/>
              <a:buChar char="•"/>
            </a:pPr>
            <a:r>
              <a:rPr lang="en-US" sz="2800" dirty="0" smtClean="0">
                <a:effectLst/>
                <a:latin typeface="Comic Sans MS"/>
                <a:ea typeface="ＭＳ Ｐゴシック" charset="0"/>
                <a:cs typeface="Comic Sans MS"/>
              </a:rPr>
              <a:t>How are they used in the cell </a:t>
            </a:r>
            <a:endParaRPr lang="en-US" sz="2800" dirty="0">
              <a:effectLst/>
              <a:latin typeface="Comic Sans MS"/>
              <a:ea typeface="ＭＳ Ｐゴシック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92117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Comic Sans MS"/>
              </a:rPr>
              <a:t>Figure </a:t>
            </a:r>
            <a:r>
              <a:rPr lang="en-US" dirty="0" smtClean="0">
                <a:solidFill>
                  <a:srgbClr val="000000"/>
                </a:solidFill>
                <a:effectLst/>
                <a:latin typeface="Comic Sans MS"/>
              </a:rPr>
              <a:t>3.1</a:t>
            </a:r>
            <a:endParaRPr lang="en-US" dirty="0">
              <a:solidFill>
                <a:srgbClr val="000000"/>
              </a:solidFill>
              <a:effectLst/>
              <a:latin typeface="Comic Sans MS"/>
            </a:endParaRPr>
          </a:p>
        </p:txBody>
      </p:sp>
      <p:pic>
        <p:nvPicPr>
          <p:cNvPr id="2" name="Picture Placeholder 1" descr="Figure_03_00_01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17469"/>
          <a:stretch>
            <a:fillRect/>
          </a:stretch>
        </p:blipFill>
        <p:spPr>
          <a:xfrm>
            <a:off x="457199" y="1326226"/>
            <a:ext cx="8062913" cy="350007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69333" y="5458630"/>
            <a:ext cx="8607777" cy="961925"/>
          </a:xfrm>
        </p:spPr>
        <p:txBody>
          <a:bodyPr>
            <a:normAutofit/>
          </a:bodyPr>
          <a:lstStyle/>
          <a:p>
            <a:pPr>
              <a:buClrTx/>
              <a:buFont typeface="Arial"/>
              <a:buChar char="•"/>
            </a:pPr>
            <a:r>
              <a:rPr lang="en-US" dirty="0">
                <a:latin typeface="Comic Sans MS"/>
              </a:rPr>
              <a:t>Foods such as bread, fruit, and cheese are rich sources of biological </a:t>
            </a:r>
            <a:r>
              <a:rPr lang="en-US" dirty="0" smtClean="0">
                <a:latin typeface="Comic Sans MS"/>
              </a:rPr>
              <a:t>macromolecules. </a:t>
            </a:r>
            <a:endParaRPr lang="en-US" sz="1600" dirty="0">
              <a:latin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199" y="4827522"/>
            <a:ext cx="80629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  <a:r>
              <a:rPr lang="en-US" sz="1100" u="sng" dirty="0">
                <a:latin typeface="Comic Sans MS"/>
                <a:cs typeface="Comic Sans MS"/>
              </a:rPr>
              <a:t>-f14f21b5eabd@</a:t>
            </a:r>
            <a:r>
              <a:rPr lang="en-US" sz="1100" u="sng" dirty="0" smtClean="0">
                <a:latin typeface="Comic Sans MS"/>
                <a:cs typeface="Comic Sans MS"/>
              </a:rPr>
              <a:t>10.61</a:t>
            </a:r>
          </a:p>
          <a:p>
            <a:r>
              <a:rPr lang="en-US" sz="1100" dirty="0" smtClean="0">
                <a:latin typeface="Comic Sans MS"/>
              </a:rPr>
              <a:t>Credit</a:t>
            </a:r>
            <a:r>
              <a:rPr lang="en-US" sz="1100" dirty="0">
                <a:latin typeface="Comic Sans MS"/>
              </a:rPr>
              <a:t>: modification of work by </a:t>
            </a:r>
            <a:r>
              <a:rPr lang="en-US" sz="1100" dirty="0" err="1">
                <a:latin typeface="Comic Sans MS"/>
              </a:rPr>
              <a:t>Bengt</a:t>
            </a:r>
            <a:r>
              <a:rPr lang="en-US" sz="1100" dirty="0">
                <a:latin typeface="Comic Sans MS"/>
              </a:rPr>
              <a:t> Nyman</a:t>
            </a:r>
          </a:p>
          <a:p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3999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400" b="1" dirty="0">
                <a:latin typeface="Comic Sans MS"/>
                <a:cs typeface="Comic Sans MS"/>
              </a:rPr>
              <a:t>Carbohydrates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57200" y="1481669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2800" dirty="0">
                <a:latin typeface="Comic Sans MS"/>
                <a:cs typeface="Comic Sans MS"/>
              </a:rPr>
              <a:t>Molecules with a </a:t>
            </a:r>
            <a:r>
              <a:rPr lang="en-US" sz="2800" b="1" dirty="0">
                <a:solidFill>
                  <a:srgbClr val="FF0000"/>
                </a:solidFill>
                <a:latin typeface="Comic Sans MS"/>
                <a:cs typeface="Comic Sans MS"/>
              </a:rPr>
              <a:t>1:2:1</a:t>
            </a:r>
            <a:r>
              <a:rPr lang="en-US" sz="2800" dirty="0">
                <a:latin typeface="Comic Sans MS"/>
                <a:cs typeface="Comic Sans MS"/>
              </a:rPr>
              <a:t> ratio of </a:t>
            </a:r>
            <a:r>
              <a:rPr lang="en-US" sz="2800" b="1" dirty="0">
                <a:latin typeface="Comic Sans MS"/>
                <a:cs typeface="Comic Sans MS"/>
              </a:rPr>
              <a:t>carbon</a:t>
            </a:r>
            <a:r>
              <a:rPr lang="en-US" sz="2800" dirty="0">
                <a:latin typeface="Comic Sans MS"/>
                <a:cs typeface="Comic Sans MS"/>
              </a:rPr>
              <a:t>, </a:t>
            </a:r>
            <a:r>
              <a:rPr lang="en-US" sz="2800" b="1" dirty="0">
                <a:latin typeface="Comic Sans MS"/>
                <a:cs typeface="Comic Sans MS"/>
              </a:rPr>
              <a:t>hydrogen</a:t>
            </a:r>
            <a:r>
              <a:rPr lang="en-US" sz="2800" dirty="0">
                <a:latin typeface="Comic Sans MS"/>
                <a:cs typeface="Comic Sans MS"/>
              </a:rPr>
              <a:t>, </a:t>
            </a:r>
            <a:r>
              <a:rPr lang="en-US" sz="2800" b="1" dirty="0" smtClean="0">
                <a:latin typeface="Comic Sans MS"/>
                <a:cs typeface="Comic Sans MS"/>
              </a:rPr>
              <a:t>oxygen</a:t>
            </a:r>
          </a:p>
          <a:p>
            <a:pPr marL="0" indent="0">
              <a:spcBef>
                <a:spcPts val="800"/>
              </a:spcBef>
            </a:pPr>
            <a:endParaRPr lang="en-US" sz="1600" b="1" dirty="0">
              <a:latin typeface="Comic Sans MS"/>
              <a:cs typeface="Comic Sans MS"/>
            </a:endParaRP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2800" dirty="0">
                <a:latin typeface="Comic Sans MS"/>
                <a:cs typeface="Comic Sans MS"/>
              </a:rPr>
              <a:t>Empirical formula (CH</a:t>
            </a:r>
            <a:r>
              <a:rPr lang="en-US" sz="2800" baseline="-25000" dirty="0">
                <a:latin typeface="Comic Sans MS"/>
                <a:cs typeface="Comic Sans MS"/>
              </a:rPr>
              <a:t>2</a:t>
            </a:r>
            <a:r>
              <a:rPr lang="en-US" sz="2800" dirty="0">
                <a:latin typeface="Comic Sans MS"/>
                <a:cs typeface="Comic Sans MS"/>
              </a:rPr>
              <a:t>O)</a:t>
            </a:r>
            <a:r>
              <a:rPr lang="en-US" sz="2800" i="1" baseline="-25000" dirty="0" smtClean="0">
                <a:latin typeface="Comic Sans MS"/>
                <a:cs typeface="Comic Sans MS"/>
              </a:rPr>
              <a:t>n</a:t>
            </a:r>
          </a:p>
          <a:p>
            <a:pPr marL="0" indent="0">
              <a:spcBef>
                <a:spcPts val="800"/>
              </a:spcBef>
            </a:pPr>
            <a:endParaRPr lang="en-US" sz="1800" i="1" baseline="-25000" dirty="0">
              <a:latin typeface="Comic Sans MS"/>
              <a:cs typeface="Comic Sans MS"/>
            </a:endParaRP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2800" dirty="0">
                <a:latin typeface="Comic Sans MS"/>
                <a:cs typeface="Comic Sans MS"/>
              </a:rPr>
              <a:t>C-H covalent bonds hold </a:t>
            </a:r>
            <a:r>
              <a:rPr lang="en-US" sz="2800" b="1" i="1" dirty="0">
                <a:latin typeface="Comic Sans MS"/>
                <a:cs typeface="Comic Sans MS"/>
              </a:rPr>
              <a:t>much energy</a:t>
            </a:r>
          </a:p>
          <a:p>
            <a:pPr lvl="1">
              <a:spcBef>
                <a:spcPts val="700"/>
              </a:spcBef>
              <a:buFont typeface="Arial" charset="0"/>
              <a:buChar char="–"/>
            </a:pPr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Carbohydrates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are good </a:t>
            </a:r>
            <a:r>
              <a:rPr lang="en-US" b="1" i="1" dirty="0">
                <a:solidFill>
                  <a:srgbClr val="0000FF"/>
                </a:solidFill>
                <a:latin typeface="Comic Sans MS"/>
                <a:cs typeface="Comic Sans MS"/>
              </a:rPr>
              <a:t>energy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storage </a:t>
            </a:r>
            <a:r>
              <a:rPr lang="en-US" dirty="0" smtClean="0">
                <a:latin typeface="Comic Sans MS"/>
                <a:cs typeface="Comic Sans MS"/>
              </a:rPr>
              <a:t>molecules</a:t>
            </a:r>
          </a:p>
          <a:p>
            <a:pPr marL="457200" lvl="1" indent="0">
              <a:spcBef>
                <a:spcPts val="700"/>
              </a:spcBef>
            </a:pPr>
            <a:endParaRPr lang="en-US" sz="1800" dirty="0">
              <a:latin typeface="Comic Sans MS"/>
              <a:cs typeface="Comic Sans MS"/>
            </a:endParaRPr>
          </a:p>
          <a:p>
            <a:pPr lvl="1">
              <a:spcBef>
                <a:spcPts val="700"/>
              </a:spcBef>
              <a:buFont typeface="Arial" charset="0"/>
              <a:buChar char="–"/>
            </a:pPr>
            <a:r>
              <a:rPr lang="en-US" b="1" i="1" u="sng" dirty="0">
                <a:latin typeface="Comic Sans MS"/>
                <a:cs typeface="Comic Sans MS"/>
              </a:rPr>
              <a:t>Examples</a:t>
            </a:r>
            <a:r>
              <a:rPr lang="en-US" dirty="0">
                <a:latin typeface="Comic Sans MS"/>
                <a:cs typeface="Comic Sans MS"/>
              </a:rPr>
              <a:t>: Sugars, Starch, Glucose</a:t>
            </a:r>
          </a:p>
          <a:p>
            <a:pPr lvl="1">
              <a:spcBef>
                <a:spcPts val="700"/>
              </a:spcBef>
              <a:buFont typeface="Arial" charset="0"/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48273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400" b="1" dirty="0">
                <a:latin typeface="Comic Sans MS"/>
                <a:cs typeface="Comic Sans MS"/>
              </a:rPr>
              <a:t>Carbohydrates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28625" y="1219200"/>
            <a:ext cx="8229600" cy="541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1pPr>
            <a:lvl2pPr marL="741363" indent="-284163" eaLnBrk="0" hangingPunct="0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9pPr>
          </a:lstStyle>
          <a:p>
            <a:pPr marL="0" indent="0" eaLnBrk="1" hangingPunct="1">
              <a:buFont typeface="Times New Roman" pitchFamily="18" charset="0"/>
              <a:buNone/>
              <a:defRPr/>
            </a:pPr>
            <a:r>
              <a:rPr lang="en-US" altLang="en-US" sz="2800" b="1" dirty="0" smtClean="0">
                <a:latin typeface="Comic Sans MS"/>
                <a:cs typeface="Comic Sans MS"/>
              </a:rPr>
              <a:t>Three Major Groups:</a:t>
            </a:r>
          </a:p>
          <a:p>
            <a:pPr marL="514350" indent="-514350" eaLnBrk="1" hangingPunct="1">
              <a:buFont typeface="Times New Roman" pitchFamily="18" charset="0"/>
              <a:buAutoNum type="arabicParenR"/>
              <a:defRPr/>
            </a:pPr>
            <a:r>
              <a:rPr lang="en-US" alt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Monosaccharaides</a:t>
            </a:r>
          </a:p>
          <a:p>
            <a:pPr marL="514350" indent="-514350" eaLnBrk="1" hangingPunct="1">
              <a:buFont typeface="Times New Roman" pitchFamily="18" charset="0"/>
              <a:buAutoNum type="arabicParenR"/>
              <a:defRPr/>
            </a:pPr>
            <a:r>
              <a:rPr lang="en-US" alt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Disaccharides</a:t>
            </a:r>
          </a:p>
          <a:p>
            <a:pPr marL="514350" indent="-514350" eaLnBrk="1" hangingPunct="1">
              <a:buFont typeface="Times New Roman" pitchFamily="18" charset="0"/>
              <a:buAutoNum type="arabicParenR"/>
              <a:defRPr/>
            </a:pPr>
            <a:r>
              <a:rPr lang="en-US" alt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Polysaccharides</a:t>
            </a:r>
          </a:p>
          <a:p>
            <a:pPr marL="0" indent="0" eaLnBrk="1" hangingPunct="1">
              <a:buFont typeface="Times New Roman" pitchFamily="18" charset="0"/>
              <a:buNone/>
              <a:defRPr/>
            </a:pPr>
            <a:endParaRPr lang="en-US" altLang="en-US" sz="2400" b="1" i="1" dirty="0" smtClean="0">
              <a:latin typeface="Comic Sans MS"/>
              <a:cs typeface="Comic Sans MS"/>
            </a:endParaRPr>
          </a:p>
          <a:p>
            <a:pPr marL="0" indent="0" eaLnBrk="1" hangingPunct="1">
              <a:buFont typeface="Times New Roman" pitchFamily="18" charset="0"/>
              <a:buNone/>
              <a:defRPr/>
            </a:pPr>
            <a:r>
              <a:rPr lang="en-US" altLang="en-US" sz="2400" b="1" i="1" dirty="0" smtClean="0">
                <a:latin typeface="Comic Sans MS"/>
                <a:cs typeface="Comic Sans MS"/>
              </a:rPr>
              <a:t>Know definition, example, functions, and how they form for each.</a:t>
            </a:r>
          </a:p>
          <a:p>
            <a:pPr marL="0" indent="0" eaLnBrk="1" hangingPunct="1">
              <a:buFont typeface="Times New Roman" pitchFamily="18" charset="0"/>
              <a:buNone/>
              <a:defRPr/>
            </a:pPr>
            <a:endParaRPr lang="en-US" altLang="en-US" sz="2400" b="1" i="1" dirty="0" smtClean="0">
              <a:latin typeface="Comic Sans MS"/>
              <a:cs typeface="Comic Sans MS"/>
            </a:endParaRPr>
          </a:p>
          <a:p>
            <a:pPr marL="0" indent="0" eaLnBrk="1" hangingPunct="1">
              <a:buFont typeface="Times New Roman" pitchFamily="18" charset="0"/>
              <a:buNone/>
              <a:defRPr/>
            </a:pPr>
            <a:r>
              <a:rPr lang="en-US" altLang="en-US" sz="2400" b="1" i="1" dirty="0" smtClean="0">
                <a:latin typeface="Comic Sans MS"/>
                <a:cs typeface="Comic Sans MS"/>
              </a:rPr>
              <a:t>Example: </a:t>
            </a:r>
            <a:r>
              <a:rPr lang="en-US" altLang="en-US" sz="2400" dirty="0" smtClean="0">
                <a:latin typeface="Comic Sans MS"/>
                <a:cs typeface="Comic Sans MS"/>
              </a:rPr>
              <a:t>Starch is an energy storage molecule that is formed of glucose molecules linked by covalent bonds through dehydration synthesis.</a:t>
            </a:r>
            <a:endParaRPr lang="en-US" altLang="en-US" sz="2400" b="1" i="1" dirty="0" smtClean="0">
              <a:latin typeface="Comic Sans MS"/>
              <a:cs typeface="Comic Sans MS"/>
            </a:endParaRPr>
          </a:p>
          <a:p>
            <a:pPr marL="0" indent="0" eaLnBrk="1" hangingPunct="1">
              <a:buFont typeface="Times New Roman" pitchFamily="18" charset="0"/>
              <a:buNone/>
              <a:defRPr/>
            </a:pPr>
            <a:endParaRPr lang="en-US" altLang="en-US" dirty="0" smtClean="0">
              <a:latin typeface="Comic Sans MS"/>
              <a:cs typeface="Comic Sans MS"/>
            </a:endParaRPr>
          </a:p>
          <a:p>
            <a:pPr lvl="1" eaLnBrk="1" hangingPunct="1">
              <a:buFont typeface="Arial" charset="0"/>
              <a:buNone/>
              <a:defRPr/>
            </a:pPr>
            <a:endParaRPr lang="en-US" altLang="en-US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21120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29031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cs typeface="Comic Sans MS"/>
              </a:rPr>
              <a:t>Monosaccharides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7200" y="1423988"/>
            <a:ext cx="8229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>
                <a:solidFill>
                  <a:srgbClr val="000000"/>
                </a:solidFill>
                <a:latin typeface="Comic Sans MS"/>
                <a:cs typeface="Comic Sans MS"/>
              </a:rPr>
              <a:t>Simplest carbohydrate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>
                <a:solidFill>
                  <a:srgbClr val="000000"/>
                </a:solidFill>
                <a:latin typeface="Comic Sans MS"/>
                <a:cs typeface="Comic Sans MS"/>
              </a:rPr>
              <a:t>6 carbon </a:t>
            </a:r>
            <a:r>
              <a:rPr lang="en-US" sz="3200" b="1" i="1">
                <a:solidFill>
                  <a:srgbClr val="000000"/>
                </a:solidFill>
                <a:latin typeface="Comic Sans MS"/>
                <a:cs typeface="Comic Sans MS"/>
              </a:rPr>
              <a:t>sugars</a:t>
            </a:r>
            <a:r>
              <a:rPr lang="en-US" sz="3200">
                <a:solidFill>
                  <a:srgbClr val="000000"/>
                </a:solidFill>
                <a:latin typeface="Comic Sans MS"/>
                <a:cs typeface="Comic Sans MS"/>
              </a:rPr>
              <a:t> play important roles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b="1">
                <a:solidFill>
                  <a:srgbClr val="000000"/>
                </a:solidFill>
                <a:latin typeface="Comic Sans MS"/>
                <a:cs typeface="Comic Sans MS"/>
              </a:rPr>
              <a:t>Glucose</a:t>
            </a:r>
            <a:r>
              <a:rPr lang="en-US" sz="3200">
                <a:solidFill>
                  <a:srgbClr val="000000"/>
                </a:solidFill>
                <a:latin typeface="Comic Sans MS"/>
                <a:cs typeface="Comic Sans MS"/>
              </a:rPr>
              <a:t> C</a:t>
            </a:r>
            <a:r>
              <a:rPr lang="en-US" sz="3200" baseline="-25000">
                <a:solidFill>
                  <a:srgbClr val="000000"/>
                </a:solidFill>
                <a:latin typeface="Comic Sans MS"/>
                <a:cs typeface="Comic Sans MS"/>
              </a:rPr>
              <a:t>6</a:t>
            </a:r>
            <a:r>
              <a:rPr lang="en-US" sz="3200">
                <a:solidFill>
                  <a:srgbClr val="000000"/>
                </a:solidFill>
                <a:latin typeface="Comic Sans MS"/>
                <a:cs typeface="Comic Sans MS"/>
              </a:rPr>
              <a:t>H</a:t>
            </a:r>
            <a:r>
              <a:rPr lang="en-US" sz="3200" baseline="-25000">
                <a:solidFill>
                  <a:srgbClr val="000000"/>
                </a:solidFill>
                <a:latin typeface="Comic Sans MS"/>
                <a:cs typeface="Comic Sans MS"/>
              </a:rPr>
              <a:t>12</a:t>
            </a:r>
            <a:r>
              <a:rPr lang="en-US" sz="3200">
                <a:solidFill>
                  <a:srgbClr val="000000"/>
                </a:solidFill>
                <a:latin typeface="Comic Sans MS"/>
                <a:cs typeface="Comic Sans MS"/>
              </a:rPr>
              <a:t>O</a:t>
            </a:r>
            <a:r>
              <a:rPr lang="en-US" sz="3200" baseline="-25000">
                <a:solidFill>
                  <a:srgbClr val="000000"/>
                </a:solidFill>
                <a:latin typeface="Comic Sans MS"/>
                <a:cs typeface="Comic Sans MS"/>
              </a:rPr>
              <a:t>6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367834" y="4344988"/>
            <a:ext cx="2743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/>
                <a:cs typeface="Comic Sans MS"/>
              </a:rPr>
              <a:t>Glucose (C</a:t>
            </a:r>
            <a:r>
              <a:rPr lang="en-US" sz="2400" b="1" baseline="-25000" dirty="0">
                <a:solidFill>
                  <a:srgbClr val="FF0000"/>
                </a:solidFill>
                <a:latin typeface="Comic Sans MS"/>
                <a:cs typeface="Comic Sans MS"/>
              </a:rPr>
              <a:t>6</a:t>
            </a:r>
            <a:r>
              <a:rPr lang="en-US" sz="2400" b="1" dirty="0">
                <a:solidFill>
                  <a:srgbClr val="FF0000"/>
                </a:solidFill>
                <a:latin typeface="Comic Sans MS"/>
                <a:cs typeface="Comic Sans MS"/>
              </a:rPr>
              <a:t>H</a:t>
            </a:r>
            <a:r>
              <a:rPr lang="en-US" sz="2400" b="1" baseline="-25000" dirty="0">
                <a:solidFill>
                  <a:srgbClr val="FF0000"/>
                </a:solidFill>
                <a:latin typeface="Comic Sans MS"/>
                <a:cs typeface="Comic Sans MS"/>
              </a:rPr>
              <a:t>12</a:t>
            </a:r>
            <a:r>
              <a:rPr lang="en-US" sz="2400" b="1" dirty="0">
                <a:solidFill>
                  <a:srgbClr val="FF0000"/>
                </a:solidFill>
                <a:latin typeface="Comic Sans MS"/>
                <a:cs typeface="Comic Sans MS"/>
              </a:rPr>
              <a:t>O</a:t>
            </a:r>
            <a:r>
              <a:rPr lang="en-US" sz="2400" b="1" baseline="-25000" dirty="0">
                <a:solidFill>
                  <a:srgbClr val="FF0000"/>
                </a:solidFill>
                <a:latin typeface="Comic Sans MS"/>
                <a:cs typeface="Comic Sans MS"/>
              </a:rPr>
              <a:t>6</a:t>
            </a:r>
            <a:r>
              <a:rPr lang="en-US" sz="2400" b="1" dirty="0">
                <a:solidFill>
                  <a:srgbClr val="FF0000"/>
                </a:solidFill>
                <a:latin typeface="Comic Sans MS"/>
                <a:cs typeface="Comic Sans MS"/>
              </a:rPr>
              <a:t>)</a:t>
            </a:r>
          </a:p>
        </p:txBody>
      </p:sp>
      <p:pic>
        <p:nvPicPr>
          <p:cNvPr id="5" name="Picture 4" descr="gluco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331" y="3532828"/>
            <a:ext cx="2857500" cy="2844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842666" y="6331692"/>
            <a:ext cx="31024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Alpha–D-glucose </a:t>
            </a:r>
            <a:r>
              <a:rPr lang="en-US" sz="1100" dirty="0" smtClean="0">
                <a:latin typeface="Comic Sans MS"/>
                <a:cs typeface="Comic Sans MS"/>
              </a:rPr>
              <a:t>(c)Ben Mills, </a:t>
            </a:r>
            <a:r>
              <a:rPr lang="en-US" sz="1100" u="sng" dirty="0" smtClean="0">
                <a:latin typeface="Comic Sans MS"/>
                <a:cs typeface="Comic Sans MS"/>
              </a:rPr>
              <a:t>Public domain</a:t>
            </a:r>
            <a:endParaRPr lang="en-US" sz="11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23036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4800" y="1422400"/>
            <a:ext cx="8610600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800"/>
              </a:spcBef>
              <a:buFont typeface="Times New Roman" pitchFamily="18" charset="0"/>
              <a:buNone/>
              <a:defRPr/>
            </a:pPr>
            <a:r>
              <a:rPr lang="en-US" altLang="en-US" sz="2800" dirty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Examples of </a:t>
            </a:r>
            <a:r>
              <a:rPr lang="en-US" altLang="en-US" sz="2800" dirty="0" err="1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Monosaccharides</a:t>
            </a:r>
            <a:r>
              <a:rPr lang="en-US" altLang="en-US" sz="2800" dirty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: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Glucose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Fructose</a:t>
            </a:r>
            <a:r>
              <a:rPr lang="en-US" altLang="en-US" sz="2800" dirty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 is a structural isomer of glucose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 err="1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Galactose</a:t>
            </a:r>
            <a:r>
              <a:rPr lang="en-US" altLang="en-US" sz="2800" dirty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 is a stereoisomer of glucose</a:t>
            </a:r>
          </a:p>
          <a:p>
            <a:pPr>
              <a:spcBef>
                <a:spcPts val="800"/>
              </a:spcBef>
              <a:buFont typeface="Times New Roman" pitchFamily="18" charset="0"/>
              <a:buNone/>
              <a:defRPr/>
            </a:pPr>
            <a:endParaRPr lang="en-US" altLang="en-US" sz="2800" dirty="0">
              <a:solidFill>
                <a:srgbClr val="000000"/>
              </a:solidFill>
              <a:latin typeface="Comic Sans MS"/>
              <a:ea typeface="ＭＳ Ｐゴシック" pitchFamily="34" charset="-128"/>
              <a:cs typeface="Comic Sans MS"/>
            </a:endParaRP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b="1" i="1" dirty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Enzymes</a:t>
            </a:r>
            <a:r>
              <a:rPr lang="en-US" altLang="en-US" sz="2800" dirty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 that act on different sugars can distinguish structural and stereoisomers of this basic six-carbon skeleton</a:t>
            </a:r>
          </a:p>
          <a:p>
            <a:pPr>
              <a:buFont typeface="Times New Roman" pitchFamily="18" charset="0"/>
              <a:buNone/>
              <a:defRPr/>
            </a:pPr>
            <a:endParaRPr lang="en-US" altLang="en-US" sz="3200" dirty="0">
              <a:latin typeface="Comic Sans MS"/>
              <a:ea typeface="Microsoft YaHei" pitchFamily="34" charset="-122"/>
              <a:cs typeface="Comic Sans MS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cs typeface="Comic Sans MS"/>
              </a:rPr>
              <a:t>Monosaccharides</a:t>
            </a:r>
          </a:p>
        </p:txBody>
      </p:sp>
    </p:spTree>
    <p:extLst>
      <p:ext uri="{BB962C8B-B14F-4D97-AF65-F5344CB8AC3E}">
        <p14:creationId xmlns:p14="http://schemas.microsoft.com/office/powerpoint/2010/main" val="2832971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33487" y="196557"/>
            <a:ext cx="6512511" cy="5385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100" dirty="0" smtClean="0">
                <a:solidFill>
                  <a:srgbClr val="000000"/>
                </a:solidFill>
                <a:effectLst/>
                <a:latin typeface="Comic Sans MS"/>
                <a:cs typeface="Comic Sans MS"/>
              </a:rPr>
              <a:t>Figure 3.4</a:t>
            </a:r>
            <a:endParaRPr lang="en-US" sz="4100" dirty="0">
              <a:solidFill>
                <a:srgbClr val="000000"/>
              </a:solidFill>
              <a:effectLst/>
              <a:latin typeface="Comic Sans MS"/>
              <a:cs typeface="Comic Sans MS"/>
            </a:endParaRPr>
          </a:p>
        </p:txBody>
      </p:sp>
      <p:pic>
        <p:nvPicPr>
          <p:cNvPr id="2" name="Picture Placeholder 1" descr="Figure_03_02_01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2" r="-961"/>
          <a:stretch/>
        </p:blipFill>
        <p:spPr>
          <a:xfrm>
            <a:off x="84680" y="66307"/>
            <a:ext cx="4891584" cy="6400800"/>
          </a:xfrm>
          <a:ln w="19050">
            <a:noFill/>
          </a:ln>
        </p:spPr>
      </p:pic>
      <p:sp>
        <p:nvSpPr>
          <p:cNvPr id="14" name="Text Placeholder 13"/>
          <p:cNvSpPr>
            <a:spLocks noGrp="1"/>
          </p:cNvSpPr>
          <p:nvPr>
            <p:ph sz="quarter" idx="14"/>
          </p:nvPr>
        </p:nvSpPr>
        <p:spPr>
          <a:xfrm>
            <a:off x="5334002" y="1121678"/>
            <a:ext cx="3643302" cy="4927908"/>
          </a:xfrm>
        </p:spPr>
        <p:txBody>
          <a:bodyPr>
            <a:noAutofit/>
          </a:bodyPr>
          <a:lstStyle/>
          <a:p>
            <a:pPr>
              <a:buClrTx/>
              <a:buFont typeface="Arial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Comic Sans MS"/>
                <a:cs typeface="Comic Sans MS"/>
              </a:rPr>
              <a:t>Monosaccharides</a:t>
            </a:r>
            <a:r>
              <a:rPr lang="en-US" sz="2000" dirty="0">
                <a:solidFill>
                  <a:schemeClr val="tx1"/>
                </a:solidFill>
                <a:latin typeface="Comic Sans MS"/>
                <a:cs typeface="Comic Sans MS"/>
              </a:rPr>
              <a:t> are classified based on the position of their carbonyl group and 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cs typeface="Comic Sans MS"/>
              </a:rPr>
              <a:t>the number </a:t>
            </a:r>
            <a:r>
              <a:rPr lang="en-US" sz="2000" dirty="0">
                <a:solidFill>
                  <a:schemeClr val="tx1"/>
                </a:solidFill>
                <a:latin typeface="Comic Sans MS"/>
                <a:cs typeface="Comic Sans MS"/>
              </a:rPr>
              <a:t>of carbons in the 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cs typeface="Comic Sans MS"/>
              </a:rPr>
              <a:t>backbone.</a:t>
            </a:r>
          </a:p>
          <a:p>
            <a:pPr>
              <a:buClrTx/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omic Sans MS"/>
                <a:cs typeface="Comic Sans MS"/>
              </a:rPr>
              <a:t>Aldoses </a:t>
            </a:r>
            <a:r>
              <a:rPr lang="en-US" sz="2000" dirty="0">
                <a:solidFill>
                  <a:schemeClr val="tx1"/>
                </a:solidFill>
                <a:latin typeface="Comic Sans MS"/>
                <a:cs typeface="Comic Sans MS"/>
              </a:rPr>
              <a:t>have a carbonyl group (indicated in green) at the 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cs typeface="Comic Sans MS"/>
              </a:rPr>
              <a:t>end of </a:t>
            </a:r>
            <a:r>
              <a:rPr lang="en-US" sz="2000" dirty="0">
                <a:solidFill>
                  <a:schemeClr val="tx1"/>
                </a:solidFill>
                <a:latin typeface="Comic Sans MS"/>
                <a:cs typeface="Comic Sans MS"/>
              </a:rPr>
              <a:t>the carbon chain, and ketoses have a carbonyl group in the middle of the carbon 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cs typeface="Comic Sans MS"/>
              </a:rPr>
              <a:t>chain.</a:t>
            </a:r>
          </a:p>
          <a:p>
            <a:pPr>
              <a:buClrTx/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omic Sans MS"/>
                <a:cs typeface="Comic Sans MS"/>
              </a:rPr>
              <a:t>Trioses, </a:t>
            </a:r>
            <a:r>
              <a:rPr lang="en-US" sz="20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pentoses</a:t>
            </a:r>
            <a:r>
              <a:rPr lang="en-US" sz="2000" dirty="0">
                <a:solidFill>
                  <a:schemeClr val="tx1"/>
                </a:solidFill>
                <a:latin typeface="Comic Sans MS"/>
                <a:cs typeface="Comic Sans MS"/>
              </a:rPr>
              <a:t>, and hexoses have three, five, and six carbon backbones, respectively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cs typeface="Comic Sans MS"/>
              </a:rPr>
              <a:t>.</a:t>
            </a:r>
          </a:p>
          <a:p>
            <a:pPr marL="45720" indent="0">
              <a:buClrTx/>
              <a:buNone/>
            </a:pPr>
            <a:endParaRPr lang="en-US" sz="20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251" y="6421781"/>
            <a:ext cx="49230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1100" u="sng" dirty="0" smtClean="0">
                <a:latin typeface="Comic Sans MS"/>
                <a:cs typeface="Comic Sans MS"/>
              </a:rPr>
              <a:t>b5</a:t>
            </a:r>
          </a:p>
          <a:p>
            <a:r>
              <a:rPr lang="en-US" sz="1100" u="sng" dirty="0" smtClean="0">
                <a:latin typeface="Comic Sans MS"/>
                <a:cs typeface="Comic Sans MS"/>
              </a:rPr>
              <a:t>1e</a:t>
            </a:r>
            <a:r>
              <a:rPr lang="en-US" sz="1100" u="sng" dirty="0">
                <a:latin typeface="Comic Sans MS"/>
                <a:cs typeface="Comic Sans MS"/>
              </a:rPr>
              <a:t>-f14f21b5eabd@10.61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5827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64629"/>
            <a:ext cx="8062912" cy="659535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Comic Sans MS"/>
              </a:rPr>
              <a:t>Figure </a:t>
            </a:r>
            <a:r>
              <a:rPr lang="en-US" dirty="0" smtClean="0">
                <a:solidFill>
                  <a:srgbClr val="000000"/>
                </a:solidFill>
                <a:effectLst/>
                <a:latin typeface="Comic Sans MS"/>
              </a:rPr>
              <a:t>3.5 </a:t>
            </a:r>
            <a:endParaRPr lang="en-US" dirty="0">
              <a:solidFill>
                <a:srgbClr val="000000"/>
              </a:solidFill>
              <a:effectLst/>
              <a:latin typeface="Comic Sans MS"/>
            </a:endParaRPr>
          </a:p>
        </p:txBody>
      </p:sp>
      <p:pic>
        <p:nvPicPr>
          <p:cNvPr id="2" name="Picture Placeholder 1" descr="Figure_03_02_02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4" r="-2089"/>
          <a:stretch/>
        </p:blipFill>
        <p:spPr>
          <a:xfrm>
            <a:off x="1507071" y="968992"/>
            <a:ext cx="6099067" cy="4423365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52400" y="5803521"/>
            <a:ext cx="8788400" cy="1026256"/>
          </a:xfrm>
        </p:spPr>
        <p:txBody>
          <a:bodyPr>
            <a:normAutofit/>
          </a:bodyPr>
          <a:lstStyle/>
          <a:p>
            <a:pPr>
              <a:buClrTx/>
              <a:buFont typeface="Arial"/>
              <a:buChar char="•"/>
            </a:pPr>
            <a:r>
              <a:rPr lang="en-US" sz="2000" dirty="0">
                <a:latin typeface="Comic Sans MS"/>
                <a:cs typeface="Comic Sans MS"/>
              </a:rPr>
              <a:t>Glucose, </a:t>
            </a:r>
            <a:r>
              <a:rPr lang="en-US" sz="2000" dirty="0" err="1">
                <a:latin typeface="Comic Sans MS"/>
                <a:cs typeface="Comic Sans MS"/>
              </a:rPr>
              <a:t>galactose</a:t>
            </a:r>
            <a:r>
              <a:rPr lang="en-US" sz="2000" dirty="0">
                <a:latin typeface="Comic Sans MS"/>
                <a:cs typeface="Comic Sans MS"/>
              </a:rPr>
              <a:t>, and fructose are all hexoses. They are </a:t>
            </a:r>
            <a:r>
              <a:rPr lang="en-US" sz="2000" u="sng" dirty="0">
                <a:latin typeface="Comic Sans MS"/>
                <a:cs typeface="Comic Sans MS"/>
              </a:rPr>
              <a:t>structural isomers</a:t>
            </a:r>
            <a:r>
              <a:rPr lang="en-US" sz="2000" dirty="0" smtClean="0">
                <a:latin typeface="Comic Sans MS"/>
                <a:cs typeface="Comic Sans MS"/>
              </a:rPr>
              <a:t>, meaning </a:t>
            </a:r>
            <a:r>
              <a:rPr lang="en-US" sz="2000" dirty="0">
                <a:latin typeface="Comic Sans MS"/>
                <a:cs typeface="Comic Sans MS"/>
              </a:rPr>
              <a:t>they have the same chemical formula (C</a:t>
            </a:r>
            <a:r>
              <a:rPr lang="en-US" sz="2000" baseline="-25000" dirty="0">
                <a:latin typeface="Comic Sans MS"/>
                <a:cs typeface="Comic Sans MS"/>
              </a:rPr>
              <a:t>6</a:t>
            </a:r>
            <a:r>
              <a:rPr lang="en-US" sz="2000" dirty="0">
                <a:latin typeface="Comic Sans MS"/>
                <a:cs typeface="Comic Sans MS"/>
              </a:rPr>
              <a:t>H</a:t>
            </a:r>
            <a:r>
              <a:rPr lang="en-US" sz="2000" baseline="-25000" dirty="0">
                <a:latin typeface="Comic Sans MS"/>
                <a:cs typeface="Comic Sans MS"/>
              </a:rPr>
              <a:t>12</a:t>
            </a:r>
            <a:r>
              <a:rPr lang="en-US" sz="2000" dirty="0">
                <a:latin typeface="Comic Sans MS"/>
                <a:cs typeface="Comic Sans MS"/>
              </a:rPr>
              <a:t>O</a:t>
            </a:r>
            <a:r>
              <a:rPr lang="en-US" sz="2000" baseline="-25000" dirty="0">
                <a:latin typeface="Comic Sans MS"/>
                <a:cs typeface="Comic Sans MS"/>
              </a:rPr>
              <a:t>6</a:t>
            </a:r>
            <a:r>
              <a:rPr lang="en-US" sz="2000" dirty="0">
                <a:latin typeface="Comic Sans MS"/>
                <a:cs typeface="Comic Sans MS"/>
              </a:rPr>
              <a:t>) but a different arrangement of atoms.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834287" y="3141893"/>
            <a:ext cx="1583444" cy="5644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38243" y="3133093"/>
            <a:ext cx="1583444" cy="5644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80854" y="2219264"/>
            <a:ext cx="830917" cy="564477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94306" y="1419586"/>
            <a:ext cx="830917" cy="564477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99337" y="5380050"/>
            <a:ext cx="59681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http://cnx.org/contents/185cbf87-c72e-48f5-b51e-</a:t>
            </a:r>
            <a:r>
              <a:rPr lang="en-US" sz="1100" u="sng" dirty="0" smtClean="0">
                <a:latin typeface="Comic Sans MS"/>
                <a:cs typeface="Comic Sans MS"/>
              </a:rPr>
              <a:t>f14f21b5eab</a:t>
            </a:r>
          </a:p>
          <a:p>
            <a:r>
              <a:rPr lang="en-US" sz="1100" u="sng" dirty="0" smtClean="0">
                <a:latin typeface="Comic Sans MS"/>
                <a:cs typeface="Comic Sans MS"/>
              </a:rPr>
              <a:t>d</a:t>
            </a:r>
            <a:r>
              <a:rPr lang="en-US" sz="1100" u="sng" dirty="0">
                <a:latin typeface="Comic Sans MS"/>
                <a:cs typeface="Comic Sans MS"/>
              </a:rPr>
              <a:t>@10.61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3295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6645" y="500414"/>
            <a:ext cx="8228013" cy="1141412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>
                <a:solidFill>
                  <a:srgbClr val="000000"/>
                </a:solidFill>
                <a:effectLst/>
                <a:latin typeface="Comic Sans MS"/>
                <a:ea typeface="ＭＳ Ｐゴシック" charset="0"/>
                <a:cs typeface="Comic Sans MS"/>
              </a:rPr>
              <a:t>Introduction:</a:t>
            </a:r>
            <a:r>
              <a:rPr lang="en-US" sz="4000" dirty="0">
                <a:effectLst/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4000" dirty="0">
                <a:solidFill>
                  <a:srgbClr val="FF0000"/>
                </a:solidFill>
                <a:effectLst/>
                <a:latin typeface="Comic Sans MS"/>
                <a:ea typeface="ＭＳ Ｐゴシック" charset="0"/>
                <a:cs typeface="Comic Sans MS"/>
              </a:rPr>
              <a:t>Learning Objectives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307634"/>
            <a:ext cx="8228013" cy="3985919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FF0000"/>
              </a:buClr>
              <a:buFont typeface="Arial"/>
              <a:buChar char="•"/>
            </a:pPr>
            <a:r>
              <a:rPr lang="en-US" sz="2800" dirty="0" smtClean="0">
                <a:latin typeface="Comic Sans MS"/>
                <a:ea typeface="ＭＳ Ｐゴシック" charset="0"/>
                <a:cs typeface="Comic Sans MS"/>
              </a:rPr>
              <a:t>Understand how C is used to form macromolecules</a:t>
            </a:r>
          </a:p>
          <a:p>
            <a:pPr marL="857250" lvl="1" indent="-457200">
              <a:buClr>
                <a:srgbClr val="FC000A"/>
              </a:buClr>
              <a:buFont typeface="Wingdings" charset="2"/>
              <a:buChar char="§"/>
            </a:pPr>
            <a:r>
              <a:rPr lang="en-US" sz="2800" dirty="0" smtClean="0">
                <a:latin typeface="Comic Sans MS"/>
                <a:ea typeface="ＭＳ Ｐゴシック" charset="0"/>
                <a:cs typeface="Comic Sans MS"/>
              </a:rPr>
              <a:t>How do functional groups play a role? </a:t>
            </a:r>
          </a:p>
          <a:p>
            <a:pPr marL="457200" indent="-457200">
              <a:buClr>
                <a:srgbClr val="FF0000"/>
              </a:buClr>
              <a:buFont typeface="Arial" charset="0"/>
              <a:buChar char="•"/>
            </a:pPr>
            <a:r>
              <a:rPr lang="en-US" sz="2800" dirty="0" smtClean="0">
                <a:latin typeface="Comic Sans MS"/>
                <a:ea typeface="ＭＳ Ｐゴシック" charset="0"/>
                <a:cs typeface="Comic Sans MS"/>
              </a:rPr>
              <a:t>Contrast </a:t>
            </a:r>
            <a:r>
              <a:rPr lang="en-US" sz="2800" dirty="0" smtClean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isomers</a:t>
            </a:r>
            <a:r>
              <a:rPr lang="en-US" sz="2800" dirty="0" smtClean="0">
                <a:solidFill>
                  <a:srgbClr val="C00000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2800" dirty="0" smtClean="0">
                <a:latin typeface="Comic Sans MS"/>
                <a:ea typeface="ＭＳ Ｐゴシック" charset="0"/>
                <a:cs typeface="Comic Sans MS"/>
              </a:rPr>
              <a:t>with </a:t>
            </a:r>
            <a:r>
              <a:rPr lang="en-US" sz="2800" dirty="0" smtClean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stereoisomers</a:t>
            </a:r>
          </a:p>
          <a:p>
            <a:pPr marL="457200" indent="-457200">
              <a:buClr>
                <a:srgbClr val="FF0000"/>
              </a:buClr>
              <a:buFont typeface="Arial" charset="0"/>
              <a:buChar char="•"/>
            </a:pPr>
            <a:r>
              <a:rPr lang="en-US" sz="2800" dirty="0" smtClean="0">
                <a:latin typeface="Comic Sans MS"/>
                <a:ea typeface="ＭＳ Ｐゴシック" charset="0"/>
                <a:cs typeface="Comic Sans MS"/>
              </a:rPr>
              <a:t>Know </a:t>
            </a:r>
            <a:r>
              <a:rPr lang="en-US" sz="2800" dirty="0" smtClean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four </a:t>
            </a:r>
            <a:r>
              <a:rPr lang="en-US" sz="2800" dirty="0" smtClean="0">
                <a:latin typeface="Comic Sans MS"/>
                <a:ea typeface="ＭＳ Ｐゴシック" charset="0"/>
                <a:cs typeface="Comic Sans MS"/>
              </a:rPr>
              <a:t>basic types of </a:t>
            </a:r>
            <a:r>
              <a:rPr lang="en-US" sz="2800" dirty="0" smtClean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macromolecules</a:t>
            </a:r>
          </a:p>
          <a:p>
            <a:pPr marL="457200" indent="-457200">
              <a:buClr>
                <a:srgbClr val="FF0000"/>
              </a:buClr>
              <a:buFont typeface="Arial" charset="0"/>
              <a:buChar char="•"/>
            </a:pPr>
            <a:r>
              <a:rPr lang="en-US" sz="2800" dirty="0" smtClean="0">
                <a:latin typeface="Comic Sans MS"/>
                <a:ea typeface="ＭＳ Ｐゴシック" charset="0"/>
                <a:cs typeface="Comic Sans MS"/>
              </a:rPr>
              <a:t>Understand how to </a:t>
            </a:r>
            <a:r>
              <a:rPr lang="en-US" sz="2800" dirty="0" smtClean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build </a:t>
            </a:r>
            <a:r>
              <a:rPr lang="en-US" sz="2800" dirty="0" smtClean="0">
                <a:latin typeface="Comic Sans MS"/>
                <a:ea typeface="ＭＳ Ｐゴシック" charset="0"/>
                <a:cs typeface="Comic Sans MS"/>
              </a:rPr>
              <a:t>and </a:t>
            </a:r>
            <a:r>
              <a:rPr lang="en-US" sz="2800" dirty="0" smtClean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breakdown </a:t>
            </a:r>
            <a:r>
              <a:rPr lang="en-US" sz="2800" dirty="0" smtClean="0">
                <a:latin typeface="Comic Sans MS"/>
                <a:ea typeface="ＭＳ Ｐゴシック" charset="0"/>
                <a:cs typeface="Comic Sans MS"/>
              </a:rPr>
              <a:t>macromolecules</a:t>
            </a:r>
            <a:endParaRPr lang="en-US" sz="2800" dirty="0">
              <a:latin typeface="Comic Sans MS"/>
              <a:ea typeface="ＭＳ Ｐゴシック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4449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98037" y="273484"/>
            <a:ext cx="3259691" cy="716299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4100" dirty="0" smtClean="0">
                <a:solidFill>
                  <a:srgbClr val="000000"/>
                </a:solidFill>
                <a:effectLst/>
                <a:latin typeface="Comic Sans MS"/>
                <a:cs typeface="Comic Sans MS"/>
              </a:rPr>
              <a:t>Figure 3.6</a:t>
            </a:r>
            <a:endParaRPr lang="en-US" sz="4100" dirty="0">
              <a:solidFill>
                <a:srgbClr val="000000"/>
              </a:solidFill>
              <a:effectLst/>
              <a:latin typeface="Comic Sans MS"/>
              <a:cs typeface="Comic Sans MS"/>
            </a:endParaRPr>
          </a:p>
        </p:txBody>
      </p:sp>
      <p:pic>
        <p:nvPicPr>
          <p:cNvPr id="2" name="Picture Placeholder 1" descr="Figure_03_02_03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24" r="-2172"/>
          <a:stretch/>
        </p:blipFill>
        <p:spPr>
          <a:xfrm>
            <a:off x="0" y="251221"/>
            <a:ext cx="5469463" cy="6204851"/>
          </a:xfrm>
        </p:spPr>
      </p:pic>
      <p:sp>
        <p:nvSpPr>
          <p:cNvPr id="14" name="Text Placeholder 13"/>
          <p:cNvSpPr>
            <a:spLocks noGrp="1"/>
          </p:cNvSpPr>
          <p:nvPr>
            <p:ph sz="quarter" idx="14"/>
          </p:nvPr>
        </p:nvSpPr>
        <p:spPr>
          <a:xfrm>
            <a:off x="5469458" y="1369192"/>
            <a:ext cx="3572936" cy="4161405"/>
          </a:xfrm>
        </p:spPr>
        <p:txBody>
          <a:bodyPr>
            <a:noAutofit/>
          </a:bodyPr>
          <a:lstStyle/>
          <a:p>
            <a:pPr>
              <a:buClrTx/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Five and six carbon </a:t>
            </a:r>
            <a:r>
              <a:rPr lang="en-US" sz="2000" dirty="0" err="1">
                <a:solidFill>
                  <a:srgbClr val="000000"/>
                </a:solidFill>
                <a:latin typeface="Comic Sans MS"/>
                <a:cs typeface="Comic Sans MS"/>
              </a:rPr>
              <a:t>monosaccharides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 exist in equilibrium between linear and ring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forms. When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the ring forms, the side chain it closes on is locked into an </a:t>
            </a:r>
            <a:r>
              <a:rPr lang="en-US" sz="2000" i="1" dirty="0">
                <a:solidFill>
                  <a:srgbClr val="000000"/>
                </a:solidFill>
                <a:latin typeface="Comic Sans MS"/>
                <a:cs typeface="Comic Sans MS"/>
              </a:rPr>
              <a:t>α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or </a:t>
            </a:r>
            <a:r>
              <a:rPr lang="en-US" sz="2000" i="1" dirty="0">
                <a:solidFill>
                  <a:srgbClr val="000000"/>
                </a:solidFill>
                <a:latin typeface="Comic Sans MS"/>
                <a:cs typeface="Comic Sans MS"/>
              </a:rPr>
              <a:t>β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position.</a:t>
            </a:r>
          </a:p>
          <a:p>
            <a:pPr>
              <a:buClrTx/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Fructose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and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ribose also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form rings, although they form five-membered rings as opposed to the six-membered ring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of glucose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622" y="6416806"/>
            <a:ext cx="53439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http://cnx.org/contents/185cbf87-c72e-48f5-b51e-</a:t>
            </a:r>
            <a:r>
              <a:rPr lang="en-US" sz="1100" u="sng" dirty="0" smtClean="0">
                <a:latin typeface="Comic Sans MS"/>
                <a:cs typeface="Comic Sans MS"/>
              </a:rPr>
              <a:t>f14</a:t>
            </a:r>
          </a:p>
          <a:p>
            <a:r>
              <a:rPr lang="en-US" sz="1100" u="sng" dirty="0" smtClean="0">
                <a:latin typeface="Comic Sans MS"/>
                <a:cs typeface="Comic Sans MS"/>
              </a:rPr>
              <a:t>f21b5eabd</a:t>
            </a:r>
            <a:r>
              <a:rPr lang="en-US" sz="1100" u="sng" dirty="0">
                <a:latin typeface="Comic Sans MS"/>
                <a:cs typeface="Comic Sans MS"/>
              </a:rPr>
              <a:t>@10.61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3918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2606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/>
            <a:r>
              <a:rPr lang="en-US" sz="4400" b="1" dirty="0">
                <a:latin typeface="Comic Sans MS"/>
                <a:cs typeface="Comic Sans MS"/>
              </a:rPr>
              <a:t>Disaccharides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28625" y="1031040"/>
            <a:ext cx="8229600" cy="541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1pPr>
            <a:lvl2pPr marL="741363" indent="-284163" eaLnBrk="0" hangingPunct="0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9pPr>
          </a:lstStyle>
          <a:p>
            <a:pPr marL="0" indent="0" eaLnBrk="1" hangingPunct="1">
              <a:buFont typeface="Times New Roman" pitchFamily="18" charset="0"/>
              <a:buNone/>
              <a:defRPr/>
            </a:pPr>
            <a:endParaRPr lang="en-US" altLang="en-US" dirty="0" smtClean="0">
              <a:latin typeface="Comic Sans MS"/>
              <a:cs typeface="Comic Sans MS"/>
            </a:endParaRPr>
          </a:p>
          <a:p>
            <a:pPr lvl="1" eaLnBrk="1" hangingPunct="1">
              <a:buFont typeface="Arial" charset="0"/>
              <a:buNone/>
              <a:defRPr/>
            </a:pPr>
            <a:endParaRPr lang="en-US" altLang="en-US" dirty="0" smtClean="0">
              <a:latin typeface="Comic Sans MS"/>
              <a:cs typeface="Comic Sans MS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88938" y="1121988"/>
            <a:ext cx="8491537" cy="369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2 </a:t>
            </a:r>
            <a:r>
              <a:rPr lang="en-US" sz="3000" dirty="0" err="1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monosaccharides</a:t>
            </a:r>
            <a:r>
              <a:rPr lang="en-US" sz="30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30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linked</a:t>
            </a:r>
            <a:r>
              <a:rPr lang="en-US" sz="30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together by </a:t>
            </a:r>
            <a:r>
              <a:rPr lang="en-US" sz="30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dehydration </a:t>
            </a:r>
            <a:r>
              <a:rPr lang="en-US" sz="3000" b="1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synthesis</a:t>
            </a:r>
          </a:p>
          <a:p>
            <a:pPr marL="0" indent="0" eaLnBrk="1" hangingPunct="1">
              <a:spcBef>
                <a:spcPts val="800"/>
              </a:spcBef>
            </a:pPr>
            <a:endParaRPr lang="en-US" sz="3000" b="1" dirty="0">
              <a:solidFill>
                <a:srgbClr val="0000FF"/>
              </a:solidFill>
              <a:latin typeface="Comic Sans MS"/>
              <a:ea typeface="ＭＳ Ｐゴシック" charset="0"/>
              <a:cs typeface="Comic Sans MS"/>
            </a:endParaRP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Used for sugar </a:t>
            </a:r>
            <a:r>
              <a:rPr lang="en-US" sz="30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transport</a:t>
            </a:r>
            <a:r>
              <a:rPr lang="en-US" sz="30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or </a:t>
            </a:r>
            <a:r>
              <a:rPr lang="en-US" sz="30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energy </a:t>
            </a:r>
            <a:r>
              <a:rPr lang="en-US" sz="3000" b="1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storage</a:t>
            </a:r>
          </a:p>
          <a:p>
            <a:pPr marL="0" indent="0" eaLnBrk="1" hangingPunct="1">
              <a:spcBef>
                <a:spcPts val="800"/>
              </a:spcBef>
            </a:pPr>
            <a:endParaRPr lang="en-US" sz="3000" b="1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000" b="1" i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Examples</a:t>
            </a:r>
            <a:r>
              <a:rPr lang="en-US" sz="30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: sucrose, lactose, maltose</a:t>
            </a:r>
          </a:p>
          <a:p>
            <a:pPr eaLnBrk="1" hangingPunct="1">
              <a:spcBef>
                <a:spcPts val="800"/>
              </a:spcBef>
              <a:buFont typeface="Arial" charset="0"/>
              <a:buNone/>
            </a:pPr>
            <a:endParaRPr lang="en-US" sz="3000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pic>
        <p:nvPicPr>
          <p:cNvPr id="7" name="Picture Placeholder 1" descr="Figure_03_01_0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54" b="-3070"/>
          <a:stretch/>
        </p:blipFill>
        <p:spPr>
          <a:xfrm>
            <a:off x="543432" y="4641455"/>
            <a:ext cx="8062913" cy="19286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3816" y="6502043"/>
            <a:ext cx="66106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solidFill>
                  <a:srgbClr val="000000"/>
                </a:solidFill>
                <a:latin typeface="Comic Sans MS"/>
                <a:cs typeface="Comic Sans MS"/>
              </a:rPr>
              <a:t>http://cnx.org/contents/185cbf87-c72e-48f5-b51e-f14f21b5eabd@10.61</a:t>
            </a:r>
            <a:endParaRPr lang="en-US" sz="11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86502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44080" y="164138"/>
            <a:ext cx="3090333" cy="623165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4100" dirty="0" smtClean="0">
                <a:solidFill>
                  <a:srgbClr val="000000"/>
                </a:solidFill>
                <a:effectLst/>
                <a:latin typeface="Comic Sans MS"/>
              </a:rPr>
              <a:t>Figure 3.7</a:t>
            </a:r>
            <a:endParaRPr lang="en-US" sz="4100" dirty="0">
              <a:solidFill>
                <a:srgbClr val="000000"/>
              </a:solidFill>
              <a:effectLst/>
              <a:latin typeface="Comic Sans MS"/>
            </a:endParaRPr>
          </a:p>
        </p:txBody>
      </p:sp>
      <p:pic>
        <p:nvPicPr>
          <p:cNvPr id="2" name="Picture Placeholder 1" descr="Figure_03_02_04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6" r="-2346"/>
          <a:stretch>
            <a:fillRect/>
          </a:stretch>
        </p:blipFill>
        <p:spPr>
          <a:xfrm>
            <a:off x="2814" y="736486"/>
            <a:ext cx="5297318" cy="5499948"/>
          </a:xfrm>
        </p:spPr>
      </p:pic>
      <p:sp>
        <p:nvSpPr>
          <p:cNvPr id="14" name="Text Placeholder 13"/>
          <p:cNvSpPr>
            <a:spLocks noGrp="1"/>
          </p:cNvSpPr>
          <p:nvPr>
            <p:ph sz="quarter" idx="14"/>
          </p:nvPr>
        </p:nvSpPr>
        <p:spPr>
          <a:xfrm>
            <a:off x="5199590" y="958847"/>
            <a:ext cx="3639609" cy="5256973"/>
          </a:xfrm>
        </p:spPr>
        <p:txBody>
          <a:bodyPr>
            <a:noAutofit/>
          </a:bodyPr>
          <a:lstStyle/>
          <a:p>
            <a:pPr>
              <a:buClrTx/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Sucrose is formed when a monomer of glucose and a monomer of fructose are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joined in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a </a:t>
            </a:r>
            <a:r>
              <a:rPr lang="en-US" sz="2000" u="sng" dirty="0">
                <a:solidFill>
                  <a:srgbClr val="000000"/>
                </a:solidFill>
                <a:latin typeface="Comic Sans MS"/>
                <a:cs typeface="Comic Sans MS"/>
              </a:rPr>
              <a:t>dehydration reaction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 to form a </a:t>
            </a:r>
            <a:r>
              <a:rPr lang="en-US" sz="2000" u="sng" dirty="0" err="1">
                <a:solidFill>
                  <a:srgbClr val="000000"/>
                </a:solidFill>
                <a:latin typeface="Comic Sans MS"/>
                <a:cs typeface="Comic Sans MS"/>
              </a:rPr>
              <a:t>glycosidic</a:t>
            </a:r>
            <a:r>
              <a:rPr lang="en-US" sz="2000" u="sng" dirty="0">
                <a:solidFill>
                  <a:srgbClr val="000000"/>
                </a:solidFill>
                <a:latin typeface="Comic Sans MS"/>
                <a:cs typeface="Comic Sans MS"/>
              </a:rPr>
              <a:t> bond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. In the process, a water molecule is lost.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By convention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, the carbon atoms in a monosaccharide are numbered from the terminal carbon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closest to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the carbonyl group. In sucrose, a </a:t>
            </a:r>
            <a:r>
              <a:rPr lang="en-US" sz="2000" u="sng" dirty="0" err="1">
                <a:solidFill>
                  <a:srgbClr val="000000"/>
                </a:solidFill>
                <a:latin typeface="Comic Sans MS"/>
                <a:cs typeface="Comic Sans MS"/>
              </a:rPr>
              <a:t>glycosidic</a:t>
            </a:r>
            <a:r>
              <a:rPr lang="en-US" sz="2000" u="sng" dirty="0">
                <a:solidFill>
                  <a:srgbClr val="000000"/>
                </a:solidFill>
                <a:latin typeface="Comic Sans MS"/>
                <a:cs typeface="Comic Sans MS"/>
              </a:rPr>
              <a:t> linkage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 is formed between carbon 1 in glucose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and </a:t>
            </a:r>
            <a:r>
              <a:rPr lang="es-ES_tradnl" sz="2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carbon</a:t>
            </a:r>
            <a:r>
              <a:rPr lang="es-ES_tradnl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s-ES_tradnl" sz="2000" dirty="0">
                <a:solidFill>
                  <a:srgbClr val="000000"/>
                </a:solidFill>
                <a:latin typeface="Comic Sans MS"/>
                <a:cs typeface="Comic Sans MS"/>
              </a:rPr>
              <a:t>2 in </a:t>
            </a:r>
            <a:r>
              <a:rPr lang="es-ES_tradnl" sz="2000" dirty="0" err="1">
                <a:solidFill>
                  <a:srgbClr val="000000"/>
                </a:solidFill>
                <a:latin typeface="Comic Sans MS"/>
                <a:cs typeface="Comic Sans MS"/>
              </a:rPr>
              <a:t>fructose</a:t>
            </a:r>
            <a:r>
              <a:rPr lang="es-ES_tradnl" sz="2000" dirty="0">
                <a:solidFill>
                  <a:srgbClr val="000000"/>
                </a:solidFill>
                <a:latin typeface="Comic Sans MS"/>
                <a:cs typeface="Comic Sans MS"/>
              </a:rPr>
              <a:t>.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11" y="6223402"/>
            <a:ext cx="51988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http://cnx.org/contents/185cbf87-c72e-48f5-b51e-</a:t>
            </a:r>
            <a:r>
              <a:rPr lang="en-US" sz="1100" u="sng" dirty="0" smtClean="0">
                <a:latin typeface="Comic Sans MS"/>
                <a:cs typeface="Comic Sans MS"/>
              </a:rPr>
              <a:t>f</a:t>
            </a:r>
          </a:p>
          <a:p>
            <a:r>
              <a:rPr lang="en-US" sz="1100" u="sng" dirty="0" smtClean="0">
                <a:latin typeface="Comic Sans MS"/>
                <a:cs typeface="Comic Sans MS"/>
              </a:rPr>
              <a:t>14f21b5eabd</a:t>
            </a:r>
            <a:r>
              <a:rPr lang="en-US" sz="1100" u="sng" dirty="0">
                <a:latin typeface="Comic Sans MS"/>
                <a:cs typeface="Comic Sans MS"/>
              </a:rPr>
              <a:t>@10.61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0205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229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400" b="1">
                <a:latin typeface="Comic Sans MS"/>
                <a:cs typeface="Comic Sans MS"/>
              </a:rPr>
              <a:t>Polysaccharides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11138" y="12192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1pPr>
            <a:lvl2pPr marL="741363" indent="-284163" eaLnBrk="0" hangingPunct="0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en-US" altLang="en-US" sz="2800" dirty="0" smtClean="0">
                <a:latin typeface="Comic Sans MS"/>
                <a:cs typeface="Comic Sans MS"/>
              </a:rPr>
              <a:t>Long chains of </a:t>
            </a:r>
            <a:r>
              <a:rPr lang="en-US" altLang="en-US" sz="2800" b="1" dirty="0" err="1" smtClean="0">
                <a:latin typeface="Comic Sans MS"/>
                <a:cs typeface="Comic Sans MS"/>
              </a:rPr>
              <a:t>monosaccharides</a:t>
            </a:r>
            <a:endParaRPr lang="en-US" altLang="en-US" sz="2800" b="1" dirty="0" smtClean="0">
              <a:latin typeface="Comic Sans MS"/>
              <a:cs typeface="Comic Sans MS"/>
            </a:endParaRP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dirty="0" smtClean="0">
                <a:latin typeface="Comic Sans MS"/>
                <a:cs typeface="Comic Sans MS"/>
              </a:rPr>
              <a:t>Linked through </a:t>
            </a:r>
            <a:r>
              <a:rPr lang="en-US" alt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dehydration synthesis</a:t>
            </a:r>
          </a:p>
          <a:p>
            <a:pPr marL="57150" indent="0" eaLnBrk="1" hangingPunct="1">
              <a:buFont typeface="Times New Roman" pitchFamily="18" charset="0"/>
              <a:buNone/>
              <a:defRPr/>
            </a:pPr>
            <a:r>
              <a:rPr lang="en-US" altLang="en-US" sz="2800" b="1" u="sng" dirty="0" smtClean="0">
                <a:latin typeface="Comic Sans MS"/>
                <a:cs typeface="Comic Sans MS"/>
              </a:rPr>
              <a:t>Four major classes</a:t>
            </a:r>
            <a:r>
              <a:rPr lang="en-US" altLang="en-US" sz="2800" dirty="0" smtClean="0">
                <a:latin typeface="Comic Sans MS"/>
                <a:cs typeface="Comic Sans MS"/>
              </a:rPr>
              <a:t>:</a:t>
            </a:r>
          </a:p>
          <a:p>
            <a:pPr marL="571500" indent="-514350" eaLnBrk="1" hangingPunct="1">
              <a:buFont typeface="Times New Roman" pitchFamily="18" charset="0"/>
              <a:buAutoNum type="arabicParenR"/>
              <a:defRPr/>
            </a:pPr>
            <a:r>
              <a:rPr lang="en-US" alt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Starch</a:t>
            </a:r>
            <a:r>
              <a:rPr lang="en-US" altLang="en-US" sz="2800" dirty="0" smtClean="0">
                <a:latin typeface="Comic Sans MS"/>
                <a:cs typeface="Comic Sans MS"/>
              </a:rPr>
              <a:t>: energy storage in plants (rice, pasta, potatoes)</a:t>
            </a:r>
          </a:p>
          <a:p>
            <a:pPr marL="571500" indent="-514350" eaLnBrk="1" hangingPunct="1">
              <a:buFont typeface="Times New Roman" pitchFamily="18" charset="0"/>
              <a:buAutoNum type="arabicParenR"/>
              <a:defRPr/>
            </a:pPr>
            <a:r>
              <a:rPr lang="en-US" alt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Glycogen</a:t>
            </a:r>
            <a:r>
              <a:rPr lang="en-US" altLang="en-US" sz="2800" dirty="0" smtClean="0">
                <a:latin typeface="Comic Sans MS"/>
                <a:cs typeface="Comic Sans MS"/>
              </a:rPr>
              <a:t>: short term energy storage in animals</a:t>
            </a:r>
          </a:p>
          <a:p>
            <a:pPr marL="571500" indent="-514350" eaLnBrk="1" hangingPunct="1">
              <a:buFont typeface="Times New Roman" pitchFamily="18" charset="0"/>
              <a:buAutoNum type="arabicParenR"/>
              <a:defRPr/>
            </a:pPr>
            <a:r>
              <a:rPr lang="en-US" alt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Cellulose</a:t>
            </a:r>
            <a:r>
              <a:rPr lang="en-US" altLang="en-US" sz="2800" dirty="0" smtClean="0">
                <a:latin typeface="Comic Sans MS"/>
                <a:cs typeface="Comic Sans MS"/>
              </a:rPr>
              <a:t>: structural molecule of plants (dietary fiber: this is why fiber is listed under the carbohydrate section of food label).</a:t>
            </a:r>
          </a:p>
          <a:p>
            <a:pPr marL="571500" indent="-514350" eaLnBrk="1" hangingPunct="1">
              <a:buFont typeface="Times New Roman" pitchFamily="18" charset="0"/>
              <a:buAutoNum type="arabicParenR"/>
              <a:defRPr/>
            </a:pPr>
            <a:r>
              <a:rPr lang="en-US" alt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Chitin</a:t>
            </a:r>
            <a:r>
              <a:rPr lang="en-US" altLang="en-US" sz="2800" dirty="0" smtClean="0">
                <a:latin typeface="Comic Sans MS"/>
                <a:cs typeface="Comic Sans MS"/>
              </a:rPr>
              <a:t>: structural support in insects, arthropods (exoskeleton), fungal cell walls</a:t>
            </a:r>
          </a:p>
          <a:p>
            <a:pPr eaLnBrk="1" hangingPunct="1">
              <a:buFont typeface="Arial" charset="0"/>
              <a:buNone/>
              <a:defRPr/>
            </a:pPr>
            <a:endParaRPr lang="en-US" altLang="en-US" sz="2800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93059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63521" y="223655"/>
            <a:ext cx="3558666" cy="63163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dirty="0" smtClean="0">
                <a:solidFill>
                  <a:srgbClr val="000000"/>
                </a:solidFill>
                <a:effectLst/>
                <a:latin typeface="Comic Sans MS"/>
                <a:cs typeface="Comic Sans MS"/>
              </a:rPr>
              <a:t>Figure 3.9</a:t>
            </a:r>
            <a:endParaRPr lang="en-US" sz="3200" dirty="0">
              <a:solidFill>
                <a:srgbClr val="000000"/>
              </a:solidFill>
              <a:effectLst/>
              <a:latin typeface="Comic Sans MS"/>
              <a:cs typeface="Comic Sans MS"/>
            </a:endParaRPr>
          </a:p>
        </p:txBody>
      </p:sp>
      <p:pic>
        <p:nvPicPr>
          <p:cNvPr id="2" name="Picture Placeholder 1" descr="Figure_03_02_06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33" r="-1337"/>
          <a:stretch/>
        </p:blipFill>
        <p:spPr>
          <a:xfrm>
            <a:off x="81882" y="61015"/>
            <a:ext cx="4044605" cy="6395720"/>
          </a:xfrm>
        </p:spPr>
      </p:pic>
      <p:sp>
        <p:nvSpPr>
          <p:cNvPr id="14" name="Text Placeholder 13"/>
          <p:cNvSpPr>
            <a:spLocks noGrp="1"/>
          </p:cNvSpPr>
          <p:nvPr>
            <p:ph sz="quarter" idx="14"/>
          </p:nvPr>
        </p:nvSpPr>
        <p:spPr>
          <a:xfrm>
            <a:off x="4334934" y="1054551"/>
            <a:ext cx="4583287" cy="4544732"/>
          </a:xfrm>
        </p:spPr>
        <p:txBody>
          <a:bodyPr>
            <a:noAutofit/>
          </a:bodyPr>
          <a:lstStyle/>
          <a:p>
            <a:pPr>
              <a:buClrTx/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latin typeface="Comic Sans MS"/>
                <a:cs typeface="Comic Sans MS"/>
              </a:rPr>
              <a:t>Amylose and amylopectin are two different forms of starch. </a:t>
            </a:r>
          </a:p>
          <a:p>
            <a:pPr>
              <a:buClrTx/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omic Sans MS"/>
                <a:cs typeface="Comic Sans MS"/>
              </a:rPr>
              <a:t>Amylose </a:t>
            </a:r>
            <a:r>
              <a:rPr lang="en-US" sz="1800" dirty="0">
                <a:solidFill>
                  <a:schemeClr val="tx1"/>
                </a:solidFill>
                <a:latin typeface="Comic Sans MS"/>
                <a:cs typeface="Comic Sans MS"/>
              </a:rPr>
              <a:t>is composed </a:t>
            </a:r>
            <a:r>
              <a:rPr lang="en-US" sz="1800" dirty="0" smtClean="0">
                <a:solidFill>
                  <a:schemeClr val="tx1"/>
                </a:solidFill>
                <a:latin typeface="Comic Sans MS"/>
                <a:cs typeface="Comic Sans MS"/>
              </a:rPr>
              <a:t>of </a:t>
            </a:r>
            <a:r>
              <a:rPr lang="en-US" sz="18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unbranched</a:t>
            </a:r>
            <a:r>
              <a:rPr lang="en-US" sz="1800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mic Sans MS"/>
                <a:cs typeface="Comic Sans MS"/>
              </a:rPr>
              <a:t>chains of glucose monomers connected by </a:t>
            </a:r>
            <a:r>
              <a:rPr lang="en-US" sz="1800" i="1" dirty="0">
                <a:solidFill>
                  <a:schemeClr val="tx1"/>
                </a:solidFill>
                <a:latin typeface="Comic Sans MS"/>
                <a:cs typeface="Comic Sans MS"/>
              </a:rPr>
              <a:t>α </a:t>
            </a:r>
            <a:r>
              <a:rPr lang="en-US" sz="1800" dirty="0">
                <a:solidFill>
                  <a:schemeClr val="tx1"/>
                </a:solidFill>
                <a:latin typeface="Comic Sans MS"/>
                <a:cs typeface="Comic Sans MS"/>
              </a:rPr>
              <a:t>1,4 </a:t>
            </a:r>
            <a:r>
              <a:rPr lang="en-US" sz="1800" dirty="0" err="1">
                <a:solidFill>
                  <a:schemeClr val="tx1"/>
                </a:solidFill>
                <a:latin typeface="Comic Sans MS"/>
                <a:cs typeface="Comic Sans MS"/>
              </a:rPr>
              <a:t>glycosidic</a:t>
            </a:r>
            <a:r>
              <a:rPr lang="en-US" sz="1800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mic Sans MS"/>
                <a:cs typeface="Comic Sans MS"/>
              </a:rPr>
              <a:t>linkages.</a:t>
            </a:r>
          </a:p>
          <a:p>
            <a:pPr>
              <a:buClrTx/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omic Sans MS"/>
                <a:cs typeface="Comic Sans MS"/>
              </a:rPr>
              <a:t>Amylopectin is composed </a:t>
            </a:r>
            <a:r>
              <a:rPr lang="en-US" sz="1800" dirty="0">
                <a:solidFill>
                  <a:schemeClr val="tx1"/>
                </a:solidFill>
                <a:latin typeface="Comic Sans MS"/>
                <a:cs typeface="Comic Sans MS"/>
              </a:rPr>
              <a:t>of branched chains of glucose monomers connected by </a:t>
            </a:r>
            <a:r>
              <a:rPr lang="en-US" sz="1800" i="1" dirty="0">
                <a:solidFill>
                  <a:schemeClr val="tx1"/>
                </a:solidFill>
                <a:latin typeface="Comic Sans MS"/>
                <a:cs typeface="Comic Sans MS"/>
              </a:rPr>
              <a:t>α </a:t>
            </a:r>
            <a:r>
              <a:rPr lang="en-US" sz="1800" dirty="0">
                <a:solidFill>
                  <a:schemeClr val="tx1"/>
                </a:solidFill>
                <a:latin typeface="Comic Sans MS"/>
                <a:cs typeface="Comic Sans MS"/>
              </a:rPr>
              <a:t>1,4 and </a:t>
            </a:r>
            <a:r>
              <a:rPr lang="en-US" sz="1800" i="1" dirty="0">
                <a:solidFill>
                  <a:schemeClr val="tx1"/>
                </a:solidFill>
                <a:latin typeface="Comic Sans MS"/>
                <a:cs typeface="Comic Sans MS"/>
              </a:rPr>
              <a:t>α </a:t>
            </a:r>
            <a:r>
              <a:rPr lang="en-US" sz="1800" dirty="0">
                <a:solidFill>
                  <a:schemeClr val="tx1"/>
                </a:solidFill>
                <a:latin typeface="Comic Sans MS"/>
                <a:cs typeface="Comic Sans MS"/>
              </a:rPr>
              <a:t>1,6 </a:t>
            </a:r>
            <a:r>
              <a:rPr lang="en-US" sz="18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glycosidic</a:t>
            </a:r>
            <a:r>
              <a:rPr lang="en-US" sz="1800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mic Sans MS"/>
                <a:cs typeface="Comic Sans MS"/>
              </a:rPr>
              <a:t>linkages</a:t>
            </a:r>
            <a:r>
              <a:rPr lang="en-US" sz="1800" dirty="0">
                <a:solidFill>
                  <a:schemeClr val="tx1"/>
                </a:solidFill>
                <a:latin typeface="Comic Sans MS"/>
                <a:cs typeface="Comic Sans MS"/>
              </a:rPr>
              <a:t>. Because of the way the subunits are joined, the glucose chains have a helical </a:t>
            </a:r>
            <a:r>
              <a:rPr lang="en-US" sz="1800" dirty="0" smtClean="0">
                <a:solidFill>
                  <a:schemeClr val="tx1"/>
                </a:solidFill>
                <a:latin typeface="Comic Sans MS"/>
                <a:cs typeface="Comic Sans MS"/>
              </a:rPr>
              <a:t>structure. </a:t>
            </a:r>
          </a:p>
          <a:p>
            <a:pPr>
              <a:buClrTx/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omic Sans MS"/>
                <a:cs typeface="Comic Sans MS"/>
              </a:rPr>
              <a:t>Glycogen </a:t>
            </a:r>
            <a:r>
              <a:rPr lang="en-US" sz="1800" dirty="0">
                <a:solidFill>
                  <a:schemeClr val="tx1"/>
                </a:solidFill>
                <a:latin typeface="Comic Sans MS"/>
                <a:cs typeface="Comic Sans MS"/>
              </a:rPr>
              <a:t>(not shown) is similar in structure to amylopectin but more highly branched.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675" y="6408506"/>
            <a:ext cx="41423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</a:t>
            </a:r>
            <a:r>
              <a:rPr lang="en-US" sz="1100" u="sng" dirty="0" smtClean="0">
                <a:latin typeface="Comic Sans MS"/>
                <a:cs typeface="Comic Sans MS"/>
              </a:rPr>
              <a:t>c7</a:t>
            </a:r>
          </a:p>
          <a:p>
            <a:r>
              <a:rPr lang="en-US" sz="1100" u="sng" dirty="0" smtClean="0">
                <a:latin typeface="Comic Sans MS"/>
                <a:cs typeface="Comic Sans MS"/>
              </a:rPr>
              <a:t>2e</a:t>
            </a:r>
            <a:r>
              <a:rPr lang="en-US" sz="1100" u="sng" dirty="0">
                <a:latin typeface="Comic Sans MS"/>
                <a:cs typeface="Comic Sans MS"/>
              </a:rPr>
              <a:t>-48f5-b51e-f14f21b5eabd@10.61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8509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Comic Sans MS"/>
                <a:cs typeface="Comic Sans MS"/>
              </a:rPr>
              <a:t>Figure </a:t>
            </a:r>
            <a:r>
              <a:rPr lang="en-US" dirty="0" smtClean="0">
                <a:solidFill>
                  <a:srgbClr val="000000"/>
                </a:solidFill>
                <a:effectLst/>
                <a:latin typeface="Comic Sans MS"/>
                <a:cs typeface="Comic Sans MS"/>
              </a:rPr>
              <a:t>3.10</a:t>
            </a:r>
            <a:endParaRPr lang="en-US" dirty="0">
              <a:solidFill>
                <a:srgbClr val="000000"/>
              </a:solidFill>
              <a:effectLst/>
              <a:latin typeface="Comic Sans MS"/>
              <a:cs typeface="Comic Sans MS"/>
            </a:endParaRPr>
          </a:p>
        </p:txBody>
      </p:sp>
      <p:pic>
        <p:nvPicPr>
          <p:cNvPr id="2" name="Picture Placeholder 1" descr="Figure_03_02_07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2" r="-1923"/>
          <a:stretch/>
        </p:blipFill>
        <p:spPr>
          <a:xfrm>
            <a:off x="1097759" y="1094141"/>
            <a:ext cx="6936250" cy="4069726"/>
          </a:xfrm>
          <a:ln w="12700">
            <a:noFill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84141" y="5567782"/>
            <a:ext cx="8765854" cy="1166382"/>
          </a:xfrm>
        </p:spPr>
        <p:txBody>
          <a:bodyPr>
            <a:noAutofit/>
          </a:bodyPr>
          <a:lstStyle/>
          <a:p>
            <a:pPr>
              <a:buClrTx/>
              <a:buFont typeface="Arial"/>
              <a:buChar char="•"/>
            </a:pPr>
            <a:r>
              <a:rPr lang="en-US" sz="1800" dirty="0">
                <a:latin typeface="Comic Sans MS"/>
                <a:cs typeface="Comic Sans MS"/>
              </a:rPr>
              <a:t>In cellulose, glucose monomers are linked in </a:t>
            </a:r>
            <a:r>
              <a:rPr lang="en-US" sz="1800" dirty="0" err="1">
                <a:latin typeface="Comic Sans MS"/>
                <a:cs typeface="Comic Sans MS"/>
              </a:rPr>
              <a:t>unbranched</a:t>
            </a:r>
            <a:r>
              <a:rPr lang="en-US" sz="1800" dirty="0">
                <a:latin typeface="Comic Sans MS"/>
                <a:cs typeface="Comic Sans MS"/>
              </a:rPr>
              <a:t> chains by </a:t>
            </a:r>
            <a:r>
              <a:rPr lang="en-US" sz="1800" i="1" dirty="0">
                <a:latin typeface="Comic Sans MS"/>
                <a:cs typeface="Comic Sans MS"/>
              </a:rPr>
              <a:t>β </a:t>
            </a:r>
            <a:r>
              <a:rPr lang="en-US" sz="1800" dirty="0">
                <a:latin typeface="Comic Sans MS"/>
                <a:cs typeface="Comic Sans MS"/>
              </a:rPr>
              <a:t>1-4 </a:t>
            </a:r>
            <a:r>
              <a:rPr lang="en-US" sz="1800" dirty="0" err="1" smtClean="0">
                <a:latin typeface="Comic Sans MS"/>
                <a:cs typeface="Comic Sans MS"/>
              </a:rPr>
              <a:t>glycosidic</a:t>
            </a:r>
            <a:r>
              <a:rPr lang="en-US" sz="1800" dirty="0">
                <a:latin typeface="Comic Sans MS"/>
                <a:cs typeface="Comic Sans MS"/>
              </a:rPr>
              <a:t> </a:t>
            </a:r>
            <a:r>
              <a:rPr lang="en-US" sz="1800" dirty="0" smtClean="0">
                <a:latin typeface="Comic Sans MS"/>
                <a:cs typeface="Comic Sans MS"/>
              </a:rPr>
              <a:t>linkages</a:t>
            </a:r>
            <a:r>
              <a:rPr lang="en-US" sz="1800" dirty="0">
                <a:latin typeface="Comic Sans MS"/>
                <a:cs typeface="Comic Sans MS"/>
              </a:rPr>
              <a:t>. Because of the way the glucose subunits are joined, every glucose monomer is </a:t>
            </a:r>
            <a:r>
              <a:rPr lang="en-US" sz="1800" dirty="0" smtClean="0">
                <a:latin typeface="Comic Sans MS"/>
                <a:cs typeface="Comic Sans MS"/>
              </a:rPr>
              <a:t>flipped relative </a:t>
            </a:r>
            <a:r>
              <a:rPr lang="en-US" sz="1800" dirty="0">
                <a:latin typeface="Comic Sans MS"/>
                <a:cs typeface="Comic Sans MS"/>
              </a:rPr>
              <a:t>to the next one resulting in a linear, fibrous structure.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3961" y="5181602"/>
            <a:ext cx="65167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http://cnx.org/contents/185cbf87-c72e-48f5-b51e-f14f21b5eabd@10.61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4915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0267" y="241326"/>
            <a:ext cx="8062912" cy="659535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Comic Sans MS"/>
                <a:cs typeface="Comic Sans MS"/>
              </a:rPr>
              <a:t>Figure </a:t>
            </a:r>
            <a:r>
              <a:rPr lang="en-US" dirty="0" smtClean="0">
                <a:solidFill>
                  <a:srgbClr val="000000"/>
                </a:solidFill>
                <a:effectLst/>
                <a:latin typeface="Comic Sans MS"/>
                <a:cs typeface="Comic Sans MS"/>
              </a:rPr>
              <a:t>3.11</a:t>
            </a:r>
            <a:endParaRPr lang="en-US" dirty="0">
              <a:solidFill>
                <a:srgbClr val="000000"/>
              </a:solidFill>
              <a:effectLst/>
              <a:latin typeface="Comic Sans MS"/>
              <a:cs typeface="Comic Sans MS"/>
            </a:endParaRPr>
          </a:p>
        </p:txBody>
      </p:sp>
      <p:pic>
        <p:nvPicPr>
          <p:cNvPr id="2" name="Picture Placeholder 1" descr="Figure_03_02_08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1" r="-2298"/>
          <a:stretch/>
        </p:blipFill>
        <p:spPr>
          <a:xfrm>
            <a:off x="1778000" y="995384"/>
            <a:ext cx="4755651" cy="393192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87869" y="5690540"/>
            <a:ext cx="8483597" cy="845618"/>
          </a:xfrm>
        </p:spPr>
        <p:txBody>
          <a:bodyPr>
            <a:normAutofit/>
          </a:bodyPr>
          <a:lstStyle/>
          <a:p>
            <a:pPr>
              <a:buClrTx/>
              <a:buFont typeface="Arial"/>
              <a:buChar char="•"/>
            </a:pPr>
            <a:r>
              <a:rPr lang="en-US" sz="2000" dirty="0">
                <a:latin typeface="Comic Sans MS"/>
                <a:cs typeface="Comic Sans MS"/>
              </a:rPr>
              <a:t>Insects have a hard outer exoskeleton made of chitin, a type of polysaccharide. 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3384" y="4910453"/>
            <a:ext cx="48333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</a:t>
            </a:r>
            <a:r>
              <a:rPr lang="en-US" sz="1100" u="sng" dirty="0" smtClean="0">
                <a:latin typeface="Comic Sans MS"/>
                <a:cs typeface="Comic Sans MS"/>
              </a:rPr>
              <a:t>cnx.org/contents/185cbf87-c72e-48f5-b</a:t>
            </a:r>
          </a:p>
          <a:p>
            <a:r>
              <a:rPr lang="en-US" sz="1100" u="sng" dirty="0" smtClean="0">
                <a:latin typeface="Comic Sans MS"/>
                <a:cs typeface="Comic Sans MS"/>
              </a:rPr>
              <a:t>51e-f14f21b5eabd@10.61</a:t>
            </a:r>
            <a:endParaRPr lang="en-US" sz="1100" u="sng" dirty="0" smtClean="0">
              <a:latin typeface="Comic Sans MS"/>
              <a:cs typeface="Comic Sans MS"/>
            </a:endParaRPr>
          </a:p>
          <a:p>
            <a:r>
              <a:rPr lang="en-US" sz="1100" dirty="0" smtClean="0">
                <a:latin typeface="Comic Sans MS"/>
                <a:cs typeface="Comic Sans MS"/>
              </a:rPr>
              <a:t>Credit</a:t>
            </a:r>
            <a:r>
              <a:rPr lang="en-US" sz="1100" dirty="0">
                <a:latin typeface="Comic Sans MS"/>
                <a:cs typeface="Comic Sans MS"/>
              </a:rPr>
              <a:t>: </a:t>
            </a:r>
            <a:r>
              <a:rPr lang="de-DE" sz="1100" dirty="0">
                <a:latin typeface="Comic Sans MS"/>
                <a:cs typeface="Comic Sans MS"/>
              </a:rPr>
              <a:t>Louise Docker</a:t>
            </a:r>
            <a:endParaRPr lang="en-US" sz="1100" dirty="0">
              <a:latin typeface="Comic Sans MS"/>
              <a:cs typeface="Comic Sans MS"/>
            </a:endParaRPr>
          </a:p>
          <a:p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9308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282700" y="4763"/>
            <a:ext cx="290648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Proteins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7425" y="1348308"/>
            <a:ext cx="8229600" cy="481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Protein </a:t>
            </a:r>
            <a:r>
              <a:rPr lang="en-US" sz="3200" b="1" i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functions</a:t>
            </a: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include: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	1. Enzyme catalysis 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	2. Defense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	3. Transport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	4. Support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	5. Motion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	6. Regulation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	7. </a:t>
            </a:r>
            <a:r>
              <a:rPr lang="en-US" sz="3200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Storage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endParaRPr lang="en-US" sz="3200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pic>
        <p:nvPicPr>
          <p:cNvPr id="4" name="Picture 3" descr="Scheme_facilitated_diffusion_in_cell_membran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147" y="1836690"/>
            <a:ext cx="4059353" cy="1773936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</p:pic>
      <p:pic>
        <p:nvPicPr>
          <p:cNvPr id="7" name="Picture 6" descr="Induced_fit_diagr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483" y="71506"/>
            <a:ext cx="3208017" cy="1252728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940604" y="3582404"/>
            <a:ext cx="4158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omic Sans MS"/>
                <a:cs typeface="Comic Sans MS"/>
              </a:rPr>
              <a:t>Caption: </a:t>
            </a:r>
            <a:r>
              <a:rPr lang="en-US" sz="1000" u="sng" dirty="0" smtClean="0">
                <a:latin typeface="Comic Sans MS"/>
                <a:cs typeface="Comic Sans MS"/>
              </a:rPr>
              <a:t>Scheme Facilitated Diffusion In Cell Membrane</a:t>
            </a:r>
            <a:r>
              <a:rPr lang="en-US" sz="1000" dirty="0" smtClean="0">
                <a:latin typeface="Comic Sans MS"/>
                <a:cs typeface="Comic Sans MS"/>
              </a:rPr>
              <a:t> (c)Mariana Ruiz Villarreal, </a:t>
            </a:r>
            <a:r>
              <a:rPr lang="en-US" sz="1000" u="sng" dirty="0" smtClean="0">
                <a:latin typeface="Comic Sans MS"/>
                <a:cs typeface="Comic Sans MS"/>
              </a:rPr>
              <a:t>Public domain</a:t>
            </a:r>
            <a:endParaRPr lang="en-US" sz="1000" u="sng" dirty="0"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2704" y="1303505"/>
            <a:ext cx="3151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omic Sans MS"/>
                <a:cs typeface="Comic Sans MS"/>
              </a:rPr>
              <a:t>Caption: </a:t>
            </a:r>
            <a:r>
              <a:rPr lang="en-US" sz="1000" u="sng" dirty="0" smtClean="0">
                <a:latin typeface="Comic Sans MS"/>
                <a:cs typeface="Comic Sans MS"/>
              </a:rPr>
              <a:t>Induced Fit Diagram</a:t>
            </a:r>
            <a:r>
              <a:rPr lang="en-US" sz="1000" dirty="0" smtClean="0">
                <a:latin typeface="Comic Sans MS"/>
                <a:cs typeface="Comic Sans MS"/>
              </a:rPr>
              <a:t> (c)Mariana Ruiz Villarreal, </a:t>
            </a:r>
            <a:r>
              <a:rPr lang="en-US" sz="1000" u="sng" dirty="0" smtClean="0">
                <a:latin typeface="Comic Sans MS"/>
                <a:cs typeface="Comic Sans MS"/>
              </a:rPr>
              <a:t>Public domain</a:t>
            </a:r>
            <a:endParaRPr lang="en-US" sz="1000" u="sng" dirty="0">
              <a:latin typeface="Comic Sans MS"/>
              <a:cs typeface="Comic Sans MS"/>
            </a:endParaRPr>
          </a:p>
        </p:txBody>
      </p:sp>
      <p:pic>
        <p:nvPicPr>
          <p:cNvPr id="10" name="Picture 9" descr="Lipid_Bilayer_With_Various_Component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855" y="4103693"/>
            <a:ext cx="5334000" cy="2438400"/>
          </a:xfrm>
          <a:prstGeom prst="rect">
            <a:avLst/>
          </a:prstGeom>
          <a:ln w="9525">
            <a:solidFill>
              <a:srgbClr val="0000FF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667777" y="6550532"/>
            <a:ext cx="46859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omic Sans MS"/>
                <a:cs typeface="Comic Sans MS"/>
              </a:rPr>
              <a:t>Caption: </a:t>
            </a:r>
            <a:r>
              <a:rPr lang="en-US" sz="1000" u="sng" dirty="0" smtClean="0">
                <a:latin typeface="Comic Sans MS"/>
                <a:cs typeface="Comic Sans MS"/>
              </a:rPr>
              <a:t>Lipid Bilayer With Various Components</a:t>
            </a:r>
            <a:r>
              <a:rPr lang="en-US" sz="1000" dirty="0" smtClean="0">
                <a:latin typeface="Comic Sans MS"/>
                <a:cs typeface="Comic Sans MS"/>
              </a:rPr>
              <a:t> (c)</a:t>
            </a:r>
            <a:r>
              <a:rPr lang="en-US" sz="1000" dirty="0" err="1" smtClean="0">
                <a:latin typeface="Comic Sans MS"/>
                <a:cs typeface="Comic Sans MS"/>
              </a:rPr>
              <a:t>Openstax</a:t>
            </a:r>
            <a:r>
              <a:rPr lang="en-US" sz="1000" dirty="0" smtClean="0">
                <a:latin typeface="Comic Sans MS"/>
                <a:cs typeface="Comic Sans MS"/>
              </a:rPr>
              <a:t>, </a:t>
            </a:r>
            <a:r>
              <a:rPr lang="en-US" sz="1000" u="sng" dirty="0" smtClean="0">
                <a:latin typeface="Comic Sans MS"/>
                <a:cs typeface="Comic Sans MS"/>
              </a:rPr>
              <a:t>Public domain</a:t>
            </a:r>
            <a:endParaRPr lang="en-US" sz="10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05686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4100" dirty="0">
                <a:solidFill>
                  <a:srgbClr val="000000"/>
                </a:solidFill>
                <a:effectLst/>
                <a:latin typeface="Comic Sans MS"/>
                <a:cs typeface="Comic Sans MS"/>
              </a:rPr>
              <a:t>Figure</a:t>
            </a:r>
            <a:r>
              <a:rPr lang="en-US" dirty="0">
                <a:solidFill>
                  <a:srgbClr val="000000"/>
                </a:solidFill>
                <a:effectLst/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000000"/>
                </a:solidFill>
                <a:effectLst/>
                <a:latin typeface="Comic Sans MS"/>
                <a:cs typeface="Comic Sans MS"/>
              </a:rPr>
              <a:t>3.22</a:t>
            </a:r>
            <a:endParaRPr lang="en-US" dirty="0">
              <a:solidFill>
                <a:srgbClr val="000000"/>
              </a:solidFill>
              <a:effectLst/>
              <a:latin typeface="Comic Sans MS"/>
              <a:cs typeface="Comic Sans MS"/>
            </a:endParaRPr>
          </a:p>
        </p:txBody>
      </p:sp>
      <p:pic>
        <p:nvPicPr>
          <p:cNvPr id="2" name="Picture Placeholder 1" descr="Figure_03_04_01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8" r="-684"/>
          <a:stretch/>
        </p:blipFill>
        <p:spPr>
          <a:xfrm>
            <a:off x="868868" y="1464846"/>
            <a:ext cx="4778774" cy="3396306"/>
          </a:xfrm>
          <a:ln>
            <a:solidFill>
              <a:schemeClr val="tx2"/>
            </a:solidFill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37067" y="5538235"/>
            <a:ext cx="8602133" cy="1166382"/>
          </a:xfrm>
        </p:spPr>
        <p:txBody>
          <a:bodyPr>
            <a:normAutofit/>
          </a:bodyPr>
          <a:lstStyle/>
          <a:p>
            <a:pPr>
              <a:buClrTx/>
              <a:buFont typeface="Arial"/>
              <a:buChar char="•"/>
            </a:pPr>
            <a:r>
              <a:rPr lang="en-US" sz="2000" dirty="0">
                <a:latin typeface="Comic Sans MS"/>
                <a:cs typeface="Comic Sans MS"/>
              </a:rPr>
              <a:t>Amino acids have a central asymmetric carbon to which an amino group, a </a:t>
            </a:r>
            <a:r>
              <a:rPr lang="en-US" sz="2000" dirty="0" smtClean="0">
                <a:latin typeface="Comic Sans MS"/>
                <a:cs typeface="Comic Sans MS"/>
              </a:rPr>
              <a:t>carboxyl group</a:t>
            </a:r>
            <a:r>
              <a:rPr lang="en-US" sz="2000" dirty="0">
                <a:latin typeface="Comic Sans MS"/>
                <a:cs typeface="Comic Sans MS"/>
              </a:rPr>
              <a:t>, a hydrogen atom, and a side chain (R group) are attached.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90390" y="2236867"/>
            <a:ext cx="2640022" cy="2331366"/>
            <a:chOff x="2324570" y="2003059"/>
            <a:chExt cx="2640022" cy="2331366"/>
          </a:xfrm>
        </p:grpSpPr>
        <p:sp>
          <p:nvSpPr>
            <p:cNvPr id="3" name="TextBox 2"/>
            <p:cNvSpPr txBox="1"/>
            <p:nvPr/>
          </p:nvSpPr>
          <p:spPr>
            <a:xfrm>
              <a:off x="3776234" y="2640422"/>
              <a:ext cx="317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/>
                  <a:cs typeface="Comic Sans MS"/>
                </a:rPr>
                <a:t>1</a:t>
              </a:r>
              <a:endParaRPr lang="en-US" sz="1400" dirty="0">
                <a:latin typeface="Comic Sans MS"/>
                <a:cs typeface="Comic Sans M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24570" y="2855222"/>
              <a:ext cx="317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omic Sans MS"/>
                  <a:cs typeface="Comic Sans MS"/>
                </a:rPr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47121" y="2830381"/>
              <a:ext cx="317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/>
                  <a:cs typeface="Comic Sans MS"/>
                </a:rPr>
                <a:t>3</a:t>
              </a:r>
              <a:endParaRPr lang="en-US" sz="1400" dirty="0">
                <a:latin typeface="Comic Sans MS"/>
                <a:cs typeface="Comic Sans M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08890" y="2003059"/>
              <a:ext cx="317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/>
                  <a:cs typeface="Comic Sans MS"/>
                </a:rPr>
                <a:t>4</a:t>
              </a:r>
              <a:endParaRPr lang="en-US" sz="1400" dirty="0">
                <a:latin typeface="Comic Sans MS"/>
                <a:cs typeface="Comic Sans M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76234" y="4026648"/>
              <a:ext cx="317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/>
                  <a:cs typeface="Comic Sans MS"/>
                </a:rPr>
                <a:t>5</a:t>
              </a:r>
              <a:endParaRPr lang="en-US" sz="1400" dirty="0">
                <a:latin typeface="Comic Sans MS"/>
                <a:cs typeface="Comic Sans MS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781314" y="2088985"/>
            <a:ext cx="319141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Central carbon atom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Amino group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Carboxyl group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Single hydrogen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Variable R Group (makes each A.A. unique)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4045" y="4859891"/>
            <a:ext cx="49230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1100" u="sng" dirty="0" smtClean="0">
                <a:latin typeface="Comic Sans MS"/>
                <a:cs typeface="Comic Sans MS"/>
              </a:rPr>
              <a:t>b5</a:t>
            </a:r>
          </a:p>
          <a:p>
            <a:r>
              <a:rPr lang="en-US" sz="1100" u="sng" dirty="0" smtClean="0">
                <a:latin typeface="Comic Sans MS"/>
                <a:cs typeface="Comic Sans MS"/>
              </a:rPr>
              <a:t>1e</a:t>
            </a:r>
            <a:r>
              <a:rPr lang="en-US" sz="1100" u="sng" dirty="0">
                <a:latin typeface="Comic Sans MS"/>
                <a:cs typeface="Comic Sans MS"/>
              </a:rPr>
              <a:t>-</a:t>
            </a:r>
            <a:r>
              <a:rPr lang="en-US" sz="1100" u="sng" dirty="0" smtClean="0">
                <a:latin typeface="Comic Sans MS"/>
                <a:cs typeface="Comic Sans MS"/>
              </a:rPr>
              <a:t>f14f21b5eabd</a:t>
            </a:r>
            <a:r>
              <a:rPr lang="en-US" sz="1100" u="sng" dirty="0">
                <a:latin typeface="Comic Sans MS"/>
                <a:cs typeface="Comic Sans MS"/>
              </a:rPr>
              <a:t>@10.61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7365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98810" y="242712"/>
            <a:ext cx="2832302" cy="7620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dirty="0" smtClean="0">
                <a:solidFill>
                  <a:srgbClr val="000000"/>
                </a:solidFill>
                <a:effectLst/>
                <a:latin typeface="Comic Sans MS"/>
                <a:cs typeface="Comic Sans MS"/>
              </a:rPr>
              <a:t>Figure 3.23</a:t>
            </a:r>
            <a:endParaRPr lang="en-US" sz="3200" dirty="0">
              <a:solidFill>
                <a:srgbClr val="000000"/>
              </a:solidFill>
              <a:effectLst/>
              <a:latin typeface="Comic Sans MS"/>
              <a:cs typeface="Comic Sans MS"/>
            </a:endParaRPr>
          </a:p>
        </p:txBody>
      </p:sp>
      <p:pic>
        <p:nvPicPr>
          <p:cNvPr id="2" name="Picture Placeholder 1" descr="Figure_03_04_02.pn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2" b="-2005"/>
          <a:stretch/>
        </p:blipFill>
        <p:spPr>
          <a:xfrm>
            <a:off x="127001" y="666042"/>
            <a:ext cx="5859302" cy="5574172"/>
          </a:xfrm>
        </p:spPr>
      </p:pic>
      <p:sp>
        <p:nvSpPr>
          <p:cNvPr id="14" name="Text Placeholder 13"/>
          <p:cNvSpPr>
            <a:spLocks noGrp="1"/>
          </p:cNvSpPr>
          <p:nvPr>
            <p:ph sz="quarter" idx="14"/>
          </p:nvPr>
        </p:nvSpPr>
        <p:spPr>
          <a:xfrm>
            <a:off x="6006729" y="1282653"/>
            <a:ext cx="3080823" cy="3543339"/>
          </a:xfrm>
        </p:spPr>
        <p:txBody>
          <a:bodyPr>
            <a:noAutofit/>
          </a:bodyPr>
          <a:lstStyle/>
          <a:p>
            <a:pPr>
              <a:buClrTx/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There are 20 common amino acids commonly found in proteins, each with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a different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R group (variant group) that determines its chemical nature.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55" y="6124350"/>
            <a:ext cx="59681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http://cnx.org/contents/185cbf87-c72e-48f5-b51e-</a:t>
            </a:r>
            <a:r>
              <a:rPr lang="en-US" sz="1100" u="sng" dirty="0" smtClean="0">
                <a:latin typeface="Comic Sans MS"/>
                <a:cs typeface="Comic Sans MS"/>
              </a:rPr>
              <a:t>f14f21b5eab</a:t>
            </a:r>
          </a:p>
          <a:p>
            <a:r>
              <a:rPr lang="en-US" sz="1100" u="sng" dirty="0" smtClean="0">
                <a:latin typeface="Comic Sans MS"/>
                <a:cs typeface="Comic Sans MS"/>
              </a:rPr>
              <a:t>d</a:t>
            </a:r>
            <a:r>
              <a:rPr lang="en-US" sz="1100" u="sng" dirty="0">
                <a:latin typeface="Comic Sans MS"/>
                <a:cs typeface="Comic Sans MS"/>
              </a:rPr>
              <a:t>@10.61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5672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4163" y="94098"/>
            <a:ext cx="8229600" cy="79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Carbon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33926" y="918438"/>
            <a:ext cx="868868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Framework of organic compounds consists primarily of C bonded to other C, or N, O, P, S, or </a:t>
            </a:r>
            <a:r>
              <a:rPr lang="en-US" sz="3200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H</a:t>
            </a:r>
          </a:p>
          <a:p>
            <a:pPr marL="0" indent="0" eaLnBrk="1" hangingPunct="1">
              <a:lnSpc>
                <a:spcPct val="90000"/>
              </a:lnSpc>
              <a:spcBef>
                <a:spcPts val="800"/>
              </a:spcBef>
            </a:pPr>
            <a:endParaRPr lang="en-US" sz="3200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Forms up to </a:t>
            </a:r>
            <a:r>
              <a:rPr lang="en-US" sz="32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4 covalent </a:t>
            </a:r>
            <a:r>
              <a:rPr lang="en-US" sz="3200" b="1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bonds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endParaRPr lang="en-US" sz="3200" b="1" dirty="0">
              <a:solidFill>
                <a:srgbClr val="0070C0"/>
              </a:solidFill>
              <a:latin typeface="Comic Sans MS"/>
              <a:ea typeface="ＭＳ Ｐゴシック" charset="0"/>
              <a:cs typeface="Comic Sans MS"/>
            </a:endParaRP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endParaRPr lang="en-US" sz="3200" b="1" dirty="0" smtClean="0">
              <a:solidFill>
                <a:srgbClr val="0070C0"/>
              </a:solidFill>
              <a:latin typeface="Comic Sans MS"/>
              <a:ea typeface="ＭＳ Ｐゴシック" charset="0"/>
              <a:cs typeface="Comic Sans MS"/>
            </a:endParaRPr>
          </a:p>
          <a:p>
            <a:pPr marL="0" indent="0"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sz="2200" dirty="0" smtClean="0">
                <a:solidFill>
                  <a:srgbClr val="0070C0"/>
                </a:solidFill>
                <a:latin typeface="Comic Sans MS"/>
                <a:ea typeface="ＭＳ Ｐゴシック" charset="0"/>
                <a:cs typeface="Comic Sans MS"/>
              </a:rPr>
              <a:t>			</a:t>
            </a:r>
            <a:r>
              <a:rPr lang="en-US" sz="2200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Methane </a:t>
            </a:r>
          </a:p>
          <a:p>
            <a:pPr marL="0" indent="0"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sz="2200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			   (CH</a:t>
            </a:r>
            <a:r>
              <a:rPr lang="en-US" sz="2200" baseline="-25000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4</a:t>
            </a:r>
            <a:r>
              <a:rPr lang="en-US" sz="2200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)</a:t>
            </a:r>
            <a:endParaRPr lang="en-US" sz="2200" dirty="0">
              <a:solidFill>
                <a:srgbClr val="0000FF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pic>
        <p:nvPicPr>
          <p:cNvPr id="8" name="Picture 7" descr="Methane molecu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72372"/>
            <a:ext cx="2236871" cy="26132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14444" y="3772372"/>
            <a:ext cx="2008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Ball</a:t>
            </a:r>
            <a:r>
              <a:rPr lang="en-US" sz="1100" u="sng" dirty="0">
                <a:latin typeface="Comic Sans MS"/>
                <a:cs typeface="Comic Sans MS"/>
              </a:rPr>
              <a:t>-and-stick model of the methane </a:t>
            </a:r>
            <a:r>
              <a:rPr lang="en-US" sz="1100" u="sng" dirty="0" smtClean="0">
                <a:latin typeface="Comic Sans MS"/>
                <a:cs typeface="Comic Sans MS"/>
              </a:rPr>
              <a:t>molecule</a:t>
            </a:r>
            <a:r>
              <a:rPr lang="en-US" sz="1100" dirty="0">
                <a:latin typeface="Comic Sans MS"/>
                <a:cs typeface="Comic Sans MS"/>
              </a:rPr>
              <a:t> </a:t>
            </a:r>
            <a:r>
              <a:rPr lang="en-US" sz="1100" dirty="0" smtClean="0">
                <a:latin typeface="Comic Sans MS"/>
                <a:cs typeface="Comic Sans MS"/>
              </a:rPr>
              <a:t>(c)Ben Mills, </a:t>
            </a:r>
            <a:r>
              <a:rPr lang="en-US" sz="1100" u="sng" dirty="0" smtClean="0">
                <a:latin typeface="Comic Sans MS"/>
                <a:cs typeface="Comic Sans MS"/>
              </a:rPr>
              <a:t>Public domain</a:t>
            </a:r>
            <a:endParaRPr lang="en-US" sz="11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34303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5192"/>
            <a:ext cx="8062912" cy="659535"/>
          </a:xfrm>
        </p:spPr>
        <p:txBody>
          <a:bodyPr/>
          <a:lstStyle/>
          <a:p>
            <a:pPr marL="0" indent="0" algn="l">
              <a:buNone/>
            </a:pPr>
            <a:r>
              <a:rPr lang="en-US" sz="4100" dirty="0">
                <a:solidFill>
                  <a:srgbClr val="000000"/>
                </a:solidFill>
                <a:effectLst/>
                <a:latin typeface="Comic Sans MS"/>
                <a:cs typeface="Comic Sans MS"/>
              </a:rPr>
              <a:t>Figure </a:t>
            </a:r>
            <a:r>
              <a:rPr lang="en-US" sz="4100" dirty="0" smtClean="0">
                <a:solidFill>
                  <a:srgbClr val="000000"/>
                </a:solidFill>
                <a:effectLst/>
                <a:latin typeface="Comic Sans MS"/>
                <a:cs typeface="Comic Sans MS"/>
              </a:rPr>
              <a:t>3.24</a:t>
            </a:r>
            <a:endParaRPr lang="en-US" sz="4100" dirty="0">
              <a:solidFill>
                <a:srgbClr val="000000"/>
              </a:solidFill>
              <a:effectLst/>
              <a:latin typeface="Comic Sans MS"/>
              <a:cs typeface="Comic Sans MS"/>
            </a:endParaRPr>
          </a:p>
        </p:txBody>
      </p:sp>
      <p:pic>
        <p:nvPicPr>
          <p:cNvPr id="2" name="Picture Placeholder 1" descr="Figure_03_04_03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1" r="-2154"/>
          <a:stretch/>
        </p:blipFill>
        <p:spPr>
          <a:xfrm>
            <a:off x="1744137" y="1201325"/>
            <a:ext cx="5554133" cy="3852426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0133" y="5605969"/>
            <a:ext cx="8703734" cy="1117558"/>
          </a:xfrm>
        </p:spPr>
        <p:txBody>
          <a:bodyPr>
            <a:normAutofit/>
          </a:bodyPr>
          <a:lstStyle/>
          <a:p>
            <a:pPr>
              <a:buClrTx/>
              <a:buFont typeface="Arial"/>
              <a:buChar char="•"/>
            </a:pPr>
            <a:r>
              <a:rPr lang="en-US" sz="2000" dirty="0">
                <a:latin typeface="Comic Sans MS"/>
                <a:cs typeface="Comic Sans MS"/>
              </a:rPr>
              <a:t>Peptide bond formation is a dehydration synthesis reaction. The carboxyl group of </a:t>
            </a:r>
            <a:r>
              <a:rPr lang="en-US" sz="2000" dirty="0" smtClean="0">
                <a:latin typeface="Comic Sans MS"/>
                <a:cs typeface="Comic Sans MS"/>
              </a:rPr>
              <a:t>one amino </a:t>
            </a:r>
            <a:r>
              <a:rPr lang="en-US" sz="2000" dirty="0">
                <a:latin typeface="Comic Sans MS"/>
                <a:cs typeface="Comic Sans MS"/>
              </a:rPr>
              <a:t>acid is linked to the amino group of the incoming amino acid. In the process, a molecule </a:t>
            </a:r>
            <a:r>
              <a:rPr lang="en-US" sz="2000" dirty="0" smtClean="0">
                <a:latin typeface="Comic Sans MS"/>
                <a:cs typeface="Comic Sans MS"/>
              </a:rPr>
              <a:t>of water </a:t>
            </a:r>
            <a:r>
              <a:rPr lang="en-US" sz="2000" dirty="0">
                <a:latin typeface="Comic Sans MS"/>
                <a:cs typeface="Comic Sans MS"/>
              </a:rPr>
              <a:t>is released.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9078" y="5053751"/>
            <a:ext cx="55017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http://cnx.org/contents/185cbf87-c72e-48f5-b51e-</a:t>
            </a:r>
            <a:r>
              <a:rPr lang="en-US" sz="1100" u="sng" dirty="0" smtClean="0">
                <a:latin typeface="Comic Sans MS"/>
                <a:cs typeface="Comic Sans MS"/>
              </a:rPr>
              <a:t>f14f2</a:t>
            </a:r>
          </a:p>
          <a:p>
            <a:r>
              <a:rPr lang="en-US" sz="1100" u="sng" dirty="0" smtClean="0">
                <a:latin typeface="Comic Sans MS"/>
                <a:cs typeface="Comic Sans MS"/>
              </a:rPr>
              <a:t>1b5eabd</a:t>
            </a:r>
            <a:r>
              <a:rPr lang="en-US" sz="1100" u="sng" dirty="0">
                <a:latin typeface="Comic Sans MS"/>
                <a:cs typeface="Comic Sans MS"/>
              </a:rPr>
              <a:t>@10.61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5510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69888" y="1068965"/>
            <a:ext cx="822960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Proteins are polymers made of </a:t>
            </a:r>
            <a:r>
              <a:rPr lang="en-US" sz="26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Amino Acid </a:t>
            </a:r>
            <a:r>
              <a:rPr lang="en-US" sz="26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monomers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There are </a:t>
            </a:r>
            <a:r>
              <a:rPr lang="en-US" sz="26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20 amino acids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Combinations of these 20 AA make up long chains from 2 to over 5,000 or more AA in length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Each chain is a polypeptide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AA link together by a </a:t>
            </a:r>
            <a:r>
              <a:rPr lang="en-US" sz="2600" b="1" u="sng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peptide bond</a:t>
            </a:r>
            <a:r>
              <a:rPr lang="en-US" sz="2600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to form the long chain polymers of proteins</a:t>
            </a:r>
            <a:endParaRPr lang="en-US" sz="2600" b="1" u="sng" dirty="0">
              <a:solidFill>
                <a:srgbClr val="D60093"/>
              </a:solidFill>
              <a:latin typeface="Comic Sans MS"/>
              <a:ea typeface="ＭＳ Ｐゴシック" charset="0"/>
              <a:cs typeface="Comic Sans MS"/>
            </a:endParaRP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endParaRPr lang="en-US" sz="2800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	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47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Proteins</a:t>
            </a:r>
          </a:p>
        </p:txBody>
      </p:sp>
    </p:spTree>
    <p:extLst>
      <p:ext uri="{BB962C8B-B14F-4D97-AF65-F5344CB8AC3E}">
        <p14:creationId xmlns:p14="http://schemas.microsoft.com/office/powerpoint/2010/main" val="2398804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33388" y="228600"/>
            <a:ext cx="82296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0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4 Levels of Protein Structure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3593" y="868247"/>
            <a:ext cx="8686800" cy="290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marL="0" indent="0" eaLnBrk="1" hangingPunct="1">
              <a:spcBef>
                <a:spcPts val="800"/>
              </a:spcBef>
            </a:pPr>
            <a:r>
              <a:rPr lang="en-US" sz="2500" b="1" u="sng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Primary structure</a:t>
            </a:r>
            <a:r>
              <a:rPr lang="en-US" sz="25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: sequence of amino acids</a:t>
            </a:r>
          </a:p>
          <a:p>
            <a:pPr marL="457200" indent="-457200" eaLnBrk="1" hangingPunct="1">
              <a:spcBef>
                <a:spcPts val="800"/>
              </a:spcBef>
              <a:buFont typeface="Wingdings" charset="2"/>
              <a:buChar char="§"/>
            </a:pPr>
            <a:r>
              <a:rPr lang="en-US" sz="25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Amino acids linked by peptide bonds</a:t>
            </a:r>
          </a:p>
          <a:p>
            <a:pPr marL="457200" indent="-457200" eaLnBrk="1" hangingPunct="1">
              <a:spcBef>
                <a:spcPts val="800"/>
              </a:spcBef>
              <a:buFont typeface="Wingdings" charset="2"/>
              <a:buChar char="§"/>
            </a:pPr>
            <a:r>
              <a:rPr lang="en-US" sz="25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Millions of different proteins made from the 20 </a:t>
            </a:r>
            <a:r>
              <a:rPr lang="en-US" sz="25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A.A.</a:t>
            </a:r>
            <a:endParaRPr lang="en-US" sz="2500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  <a:p>
            <a:pPr marL="457200" indent="-457200" eaLnBrk="1" hangingPunct="1">
              <a:spcBef>
                <a:spcPts val="800"/>
              </a:spcBef>
              <a:buFont typeface="Wingdings" charset="2"/>
              <a:buChar char="§"/>
            </a:pPr>
            <a:r>
              <a:rPr lang="en-US" sz="25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A.A. </a:t>
            </a:r>
            <a:r>
              <a:rPr lang="en-US" sz="25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sequence: amino acids give 3 or 1 letter </a:t>
            </a:r>
            <a:r>
              <a:rPr lang="en-US" sz="25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abbreviation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51650" y="3675247"/>
            <a:ext cx="7853231" cy="2745368"/>
            <a:chOff x="735195" y="3858690"/>
            <a:chExt cx="7853231" cy="2745368"/>
          </a:xfrm>
        </p:grpSpPr>
        <p:grpSp>
          <p:nvGrpSpPr>
            <p:cNvPr id="11" name="Group 10"/>
            <p:cNvGrpSpPr/>
            <p:nvPr/>
          </p:nvGrpSpPr>
          <p:grpSpPr>
            <a:xfrm>
              <a:off x="735195" y="3858690"/>
              <a:ext cx="7853231" cy="2745368"/>
              <a:chOff x="735195" y="3858690"/>
              <a:chExt cx="7853231" cy="2745368"/>
            </a:xfrm>
            <a:solidFill>
              <a:schemeClr val="accent3">
                <a:lumMod val="60000"/>
                <a:lumOff val="40000"/>
              </a:schemeClr>
            </a:solidFill>
          </p:grpSpPr>
          <p:pic>
            <p:nvPicPr>
              <p:cNvPr id="7" name="Picture 6" descr="primary protein structure.png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82" r="5319"/>
              <a:stretch/>
            </p:blipFill>
            <p:spPr>
              <a:xfrm>
                <a:off x="735195" y="3865644"/>
                <a:ext cx="7853231" cy="2738414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35196" y="3865644"/>
                <a:ext cx="718487" cy="3693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35196" y="5438525"/>
                <a:ext cx="718487" cy="3693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869939" y="3858690"/>
                <a:ext cx="718487" cy="3693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cxnSp>
          <p:nvCxnSpPr>
            <p:cNvPr id="13" name="Straight Arrow Connector 12"/>
            <p:cNvCxnSpPr/>
            <p:nvPr/>
          </p:nvCxnSpPr>
          <p:spPr>
            <a:xfrm flipV="1">
              <a:off x="1386847" y="5265324"/>
              <a:ext cx="0" cy="425549"/>
            </a:xfrm>
            <a:prstGeom prst="straightConnector1">
              <a:avLst/>
            </a:prstGeom>
            <a:ln w="25400">
              <a:solidFill>
                <a:srgbClr val="F7007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3995470" y="5265324"/>
              <a:ext cx="0" cy="425549"/>
            </a:xfrm>
            <a:prstGeom prst="straightConnector1">
              <a:avLst/>
            </a:prstGeom>
            <a:ln w="25400">
              <a:solidFill>
                <a:srgbClr val="F7007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6602074" y="5265324"/>
              <a:ext cx="0" cy="425549"/>
            </a:xfrm>
            <a:prstGeom prst="straightConnector1">
              <a:avLst/>
            </a:prstGeom>
            <a:ln w="25400">
              <a:solidFill>
                <a:srgbClr val="F7007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2694187" y="5114916"/>
              <a:ext cx="0" cy="425549"/>
            </a:xfrm>
            <a:prstGeom prst="straightConnector1">
              <a:avLst/>
            </a:prstGeom>
            <a:ln w="25400">
              <a:solidFill>
                <a:srgbClr val="F7007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7886648" y="5052549"/>
              <a:ext cx="0" cy="425549"/>
            </a:xfrm>
            <a:prstGeom prst="straightConnector1">
              <a:avLst/>
            </a:prstGeom>
            <a:ln w="25400">
              <a:solidFill>
                <a:srgbClr val="F7007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5284082" y="5084681"/>
              <a:ext cx="0" cy="425549"/>
            </a:xfrm>
            <a:prstGeom prst="straightConnector1">
              <a:avLst/>
            </a:prstGeom>
            <a:ln w="25400">
              <a:solidFill>
                <a:srgbClr val="F7007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934658" y="330927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*</a:t>
            </a:r>
            <a:r>
              <a:rPr lang="en-US" dirty="0" smtClean="0">
                <a:latin typeface="Comic Sans MS"/>
                <a:ea typeface="ＭＳ Ｐゴシック" charset="0"/>
                <a:cs typeface="Comic Sans MS"/>
              </a:rPr>
              <a:t>Arrows </a:t>
            </a:r>
            <a:r>
              <a:rPr lang="en-US" dirty="0">
                <a:latin typeface="Comic Sans MS"/>
                <a:ea typeface="ＭＳ Ｐゴシック" charset="0"/>
                <a:cs typeface="Comic Sans MS"/>
              </a:rPr>
              <a:t>point to the central carbon that </a:t>
            </a:r>
            <a:r>
              <a:rPr lang="en-US" dirty="0" smtClean="0">
                <a:latin typeface="Comic Sans MS"/>
                <a:ea typeface="ＭＳ Ｐゴシック" charset="0"/>
                <a:cs typeface="Comic Sans MS"/>
              </a:rPr>
              <a:t>has </a:t>
            </a:r>
            <a:r>
              <a:rPr lang="en-US" dirty="0">
                <a:latin typeface="Comic Sans MS"/>
                <a:ea typeface="ＭＳ Ｐゴシック" charset="0"/>
                <a:cs typeface="Comic Sans MS"/>
              </a:rPr>
              <a:t>the R group </a:t>
            </a:r>
            <a:r>
              <a:rPr lang="en-US" dirty="0" smtClean="0">
                <a:latin typeface="Comic Sans MS"/>
                <a:ea typeface="ＭＳ Ｐゴシック" charset="0"/>
                <a:cs typeface="Comic Sans MS"/>
              </a:rPr>
              <a:t>attached.</a:t>
            </a:r>
            <a:endParaRPr lang="en-US" dirty="0">
              <a:latin typeface="Comic Sans MS"/>
              <a:ea typeface="ＭＳ Ｐゴシック" charset="0"/>
              <a:cs typeface="Comic Sans MS"/>
            </a:endParaRP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93035" y="6420615"/>
            <a:ext cx="46859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omic Sans MS"/>
                <a:cs typeface="Comic Sans MS"/>
              </a:rPr>
              <a:t>Caption: </a:t>
            </a:r>
            <a:r>
              <a:rPr lang="en-US" sz="1000" u="sng" dirty="0">
                <a:latin typeface="Comic Sans MS"/>
                <a:cs typeface="Comic Sans MS"/>
              </a:rPr>
              <a:t>Primary Structure of Silk Fibroin </a:t>
            </a:r>
            <a:r>
              <a:rPr lang="en-US" sz="1000" dirty="0" smtClean="0">
                <a:latin typeface="Comic Sans MS"/>
                <a:cs typeface="Comic Sans MS"/>
              </a:rPr>
              <a:t> (c)</a:t>
            </a:r>
            <a:r>
              <a:rPr lang="en-US" sz="1000" dirty="0" err="1" smtClean="0">
                <a:latin typeface="Comic Sans MS"/>
                <a:cs typeface="Comic Sans MS"/>
              </a:rPr>
              <a:t>Sponk</a:t>
            </a:r>
            <a:r>
              <a:rPr lang="en-US" sz="1000" dirty="0" smtClean="0">
                <a:latin typeface="Comic Sans MS"/>
                <a:cs typeface="Comic Sans MS"/>
              </a:rPr>
              <a:t>, </a:t>
            </a:r>
            <a:r>
              <a:rPr lang="en-US" sz="1000" u="sng" dirty="0" smtClean="0">
                <a:latin typeface="Comic Sans MS"/>
                <a:cs typeface="Comic Sans MS"/>
              </a:rPr>
              <a:t>Public domain</a:t>
            </a:r>
            <a:endParaRPr lang="en-US" sz="10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326947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28438"/>
            <a:ext cx="8062912" cy="659535"/>
          </a:xfrm>
        </p:spPr>
        <p:txBody>
          <a:bodyPr/>
          <a:lstStyle/>
          <a:p>
            <a:pPr marL="0" indent="0">
              <a:buNone/>
            </a:pPr>
            <a:r>
              <a:rPr lang="en-US" sz="4100" dirty="0">
                <a:solidFill>
                  <a:srgbClr val="000000"/>
                </a:solidFill>
                <a:effectLst/>
                <a:latin typeface="Comic Sans MS"/>
                <a:cs typeface="Comic Sans MS"/>
              </a:rPr>
              <a:t>Figure </a:t>
            </a:r>
            <a:r>
              <a:rPr lang="en-US" sz="4100" dirty="0" smtClean="0">
                <a:solidFill>
                  <a:srgbClr val="000000"/>
                </a:solidFill>
                <a:effectLst/>
                <a:latin typeface="Comic Sans MS"/>
                <a:cs typeface="Comic Sans MS"/>
              </a:rPr>
              <a:t>3.28</a:t>
            </a:r>
            <a:endParaRPr lang="en-US" sz="4100" dirty="0">
              <a:solidFill>
                <a:srgbClr val="000000"/>
              </a:solidFill>
              <a:effectLst/>
              <a:latin typeface="Comic Sans MS"/>
              <a:cs typeface="Comic Sans MS"/>
            </a:endParaRPr>
          </a:p>
        </p:txBody>
      </p:sp>
      <p:pic>
        <p:nvPicPr>
          <p:cNvPr id="2" name="Picture Placeholder 1" descr="Figure_03_04_07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3" r="-1603"/>
          <a:stretch/>
        </p:blipFill>
        <p:spPr>
          <a:xfrm>
            <a:off x="1651001" y="903528"/>
            <a:ext cx="5630250" cy="4069079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52400" y="5431216"/>
            <a:ext cx="8788400" cy="1352076"/>
          </a:xfrm>
        </p:spPr>
        <p:txBody>
          <a:bodyPr>
            <a:noAutofit/>
          </a:bodyPr>
          <a:lstStyle/>
          <a:p>
            <a:pPr>
              <a:buClrTx/>
              <a:buFont typeface="Arial"/>
              <a:buChar char="•"/>
            </a:pPr>
            <a:r>
              <a:rPr lang="en-US" sz="1900" dirty="0">
                <a:latin typeface="Comic Sans MS"/>
                <a:cs typeface="Comic Sans MS"/>
              </a:rPr>
              <a:t>The </a:t>
            </a:r>
            <a:r>
              <a:rPr lang="en-US" sz="1900" i="1" dirty="0">
                <a:latin typeface="Comic Sans MS"/>
                <a:cs typeface="Comic Sans MS"/>
              </a:rPr>
              <a:t>α</a:t>
            </a:r>
            <a:r>
              <a:rPr lang="en-US" sz="1900" dirty="0">
                <a:latin typeface="Comic Sans MS"/>
                <a:cs typeface="Comic Sans MS"/>
              </a:rPr>
              <a:t>-helix and </a:t>
            </a:r>
            <a:r>
              <a:rPr lang="en-US" sz="1900" i="1" dirty="0">
                <a:latin typeface="Comic Sans MS"/>
                <a:cs typeface="Comic Sans MS"/>
              </a:rPr>
              <a:t>β</a:t>
            </a:r>
            <a:r>
              <a:rPr lang="en-US" sz="1900" dirty="0">
                <a:latin typeface="Comic Sans MS"/>
                <a:cs typeface="Comic Sans MS"/>
              </a:rPr>
              <a:t>-pleated sheet are </a:t>
            </a:r>
            <a:r>
              <a:rPr lang="en-US" sz="1900" b="1" u="sng" dirty="0">
                <a:solidFill>
                  <a:srgbClr val="0000FF"/>
                </a:solidFill>
                <a:latin typeface="Comic Sans MS"/>
                <a:cs typeface="Comic Sans MS"/>
              </a:rPr>
              <a:t>secondary structures</a:t>
            </a:r>
            <a:r>
              <a:rPr lang="en-US" sz="19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1900" dirty="0">
                <a:latin typeface="Comic Sans MS"/>
                <a:cs typeface="Comic Sans MS"/>
              </a:rPr>
              <a:t>of proteins that form </a:t>
            </a:r>
            <a:r>
              <a:rPr lang="en-US" sz="1900" dirty="0" smtClean="0">
                <a:latin typeface="Comic Sans MS"/>
                <a:cs typeface="Comic Sans MS"/>
              </a:rPr>
              <a:t>because of </a:t>
            </a:r>
            <a:r>
              <a:rPr lang="en-US" sz="1900" dirty="0">
                <a:latin typeface="Comic Sans MS"/>
                <a:cs typeface="Comic Sans MS"/>
              </a:rPr>
              <a:t>hydrogen bonding between carbonyl and amino groups in the peptide backbone. Certain </a:t>
            </a:r>
            <a:r>
              <a:rPr lang="en-US" sz="1900" dirty="0" smtClean="0">
                <a:latin typeface="Comic Sans MS"/>
                <a:cs typeface="Comic Sans MS"/>
              </a:rPr>
              <a:t>amino acids </a:t>
            </a:r>
            <a:r>
              <a:rPr lang="en-US" sz="1900" dirty="0">
                <a:latin typeface="Comic Sans MS"/>
                <a:cs typeface="Comic Sans MS"/>
              </a:rPr>
              <a:t>have a propensity to form an </a:t>
            </a:r>
            <a:r>
              <a:rPr lang="en-US" sz="1900" i="1" dirty="0">
                <a:latin typeface="Comic Sans MS"/>
                <a:cs typeface="Comic Sans MS"/>
              </a:rPr>
              <a:t>α</a:t>
            </a:r>
            <a:r>
              <a:rPr lang="en-US" sz="1900" dirty="0">
                <a:latin typeface="Comic Sans MS"/>
                <a:cs typeface="Comic Sans MS"/>
              </a:rPr>
              <a:t>-helix, while others have a propensity to form a </a:t>
            </a:r>
            <a:r>
              <a:rPr lang="en-US" sz="1900" i="1" dirty="0">
                <a:latin typeface="Comic Sans MS"/>
                <a:cs typeface="Comic Sans MS"/>
              </a:rPr>
              <a:t>β</a:t>
            </a:r>
            <a:r>
              <a:rPr lang="en-US" sz="1900" dirty="0">
                <a:latin typeface="Comic Sans MS"/>
                <a:cs typeface="Comic Sans MS"/>
              </a:rPr>
              <a:t>-pleated sheet.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9314" y="4934223"/>
            <a:ext cx="55017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http://cnx.org/contents/185cbf87-c72e-48f5-b51e-</a:t>
            </a:r>
            <a:r>
              <a:rPr lang="en-US" sz="1100" u="sng" dirty="0" smtClean="0">
                <a:latin typeface="Comic Sans MS"/>
                <a:cs typeface="Comic Sans MS"/>
              </a:rPr>
              <a:t>f14f2</a:t>
            </a:r>
          </a:p>
          <a:p>
            <a:r>
              <a:rPr lang="en-US" sz="1100" u="sng" dirty="0" smtClean="0">
                <a:latin typeface="Comic Sans MS"/>
                <a:cs typeface="Comic Sans MS"/>
              </a:rPr>
              <a:t>1b5eabd</a:t>
            </a:r>
            <a:r>
              <a:rPr lang="en-US" sz="1100" u="sng" dirty="0">
                <a:latin typeface="Comic Sans MS"/>
                <a:cs typeface="Comic Sans MS"/>
              </a:rPr>
              <a:t>@10.61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8184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21798"/>
            <a:ext cx="8062912" cy="659535"/>
          </a:xfrm>
        </p:spPr>
        <p:txBody>
          <a:bodyPr/>
          <a:lstStyle/>
          <a:p>
            <a:pPr marL="0" indent="0">
              <a:buNone/>
            </a:pPr>
            <a:r>
              <a:rPr lang="en-US" sz="4100" dirty="0">
                <a:solidFill>
                  <a:srgbClr val="000000"/>
                </a:solidFill>
                <a:effectLst/>
                <a:latin typeface="Comic Sans MS"/>
                <a:cs typeface="Comic Sans MS"/>
              </a:rPr>
              <a:t>Figure </a:t>
            </a:r>
            <a:r>
              <a:rPr lang="en-US" sz="4100" dirty="0" smtClean="0">
                <a:solidFill>
                  <a:srgbClr val="000000"/>
                </a:solidFill>
                <a:effectLst/>
                <a:latin typeface="Comic Sans MS"/>
                <a:cs typeface="Comic Sans MS"/>
              </a:rPr>
              <a:t>3.29</a:t>
            </a:r>
            <a:endParaRPr lang="en-US" sz="4100" dirty="0">
              <a:solidFill>
                <a:srgbClr val="000000"/>
              </a:solidFill>
              <a:effectLst/>
              <a:latin typeface="Comic Sans MS"/>
              <a:cs typeface="Comic Sans MS"/>
            </a:endParaRPr>
          </a:p>
        </p:txBody>
      </p:sp>
      <p:pic>
        <p:nvPicPr>
          <p:cNvPr id="2" name="Picture Placeholder 1" descr="Figure_03_04_08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3" r="-468"/>
          <a:stretch/>
        </p:blipFill>
        <p:spPr>
          <a:xfrm>
            <a:off x="1009015" y="977819"/>
            <a:ext cx="7185229" cy="4035779"/>
          </a:xfrm>
          <a:ln w="12700">
            <a:solidFill>
              <a:schemeClr val="tx1"/>
            </a:solidFill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8778" y="5388661"/>
            <a:ext cx="8889999" cy="1166382"/>
          </a:xfrm>
        </p:spPr>
        <p:txBody>
          <a:bodyPr>
            <a:noAutofit/>
          </a:bodyPr>
          <a:lstStyle/>
          <a:p>
            <a:pPr marL="331470" lvl="1" indent="-285750">
              <a:buClrTx/>
              <a:buFont typeface="Arial"/>
              <a:buChar char="•"/>
            </a:pPr>
            <a:r>
              <a:rPr lang="en-US" sz="1800" dirty="0">
                <a:latin typeface="Comic Sans MS"/>
                <a:cs typeface="Comic Sans MS"/>
              </a:rPr>
              <a:t>The </a:t>
            </a:r>
            <a:r>
              <a:rPr lang="en-US" sz="2400" b="1" u="sng" dirty="0">
                <a:solidFill>
                  <a:srgbClr val="0000FF"/>
                </a:solidFill>
                <a:latin typeface="Comic Sans MS"/>
                <a:cs typeface="Comic Sans MS"/>
              </a:rPr>
              <a:t>tertiary structure </a:t>
            </a:r>
            <a:r>
              <a:rPr lang="en-US" sz="1800" dirty="0">
                <a:latin typeface="Comic Sans MS"/>
                <a:cs typeface="Comic Sans MS"/>
              </a:rPr>
              <a:t>of proteins is determined by a variety of chemical </a:t>
            </a:r>
            <a:r>
              <a:rPr lang="en-US" sz="1800" dirty="0" smtClean="0">
                <a:latin typeface="Comic Sans MS"/>
                <a:cs typeface="Comic Sans MS"/>
              </a:rPr>
              <a:t>interactions. These </a:t>
            </a:r>
            <a:r>
              <a:rPr lang="en-US" sz="1800" dirty="0">
                <a:latin typeface="Comic Sans MS"/>
                <a:cs typeface="Comic Sans MS"/>
              </a:rPr>
              <a:t>include hydrophobic interactions, ionic bonding, hydrogen bonding and disulfide linkages</a:t>
            </a:r>
            <a:r>
              <a:rPr lang="en-US" sz="1800" dirty="0" smtClean="0">
                <a:latin typeface="Comic Sans MS"/>
                <a:cs typeface="Comic Sans MS"/>
              </a:rPr>
              <a:t>. The f</a:t>
            </a:r>
            <a:r>
              <a:rPr lang="en-US" altLang="en-US" sz="1800" dirty="0" smtClean="0">
                <a:latin typeface="Comic Sans MS"/>
                <a:cs typeface="Comic Sans MS"/>
              </a:rPr>
              <a:t>inal </a:t>
            </a:r>
            <a:r>
              <a:rPr lang="en-US" altLang="en-US" sz="1800" dirty="0">
                <a:latin typeface="Comic Sans MS"/>
                <a:cs typeface="Comic Sans MS"/>
              </a:rPr>
              <a:t>level of structure for proteins </a:t>
            </a:r>
            <a:r>
              <a:rPr lang="en-US" altLang="en-US" sz="1800" dirty="0" smtClean="0">
                <a:latin typeface="Comic Sans MS"/>
                <a:cs typeface="Comic Sans MS"/>
              </a:rPr>
              <a:t>that consists </a:t>
            </a:r>
            <a:r>
              <a:rPr lang="en-US" altLang="en-US" sz="1800" dirty="0">
                <a:latin typeface="Comic Sans MS"/>
                <a:cs typeface="Comic Sans MS"/>
              </a:rPr>
              <a:t>of only a single polypeptide </a:t>
            </a:r>
            <a:r>
              <a:rPr lang="en-US" altLang="en-US" sz="1800" dirty="0" smtClean="0">
                <a:latin typeface="Comic Sans MS"/>
                <a:cs typeface="Comic Sans MS"/>
              </a:rPr>
              <a:t>chain.</a:t>
            </a:r>
            <a:endParaRPr lang="en-US" altLang="en-US" sz="1800" dirty="0">
              <a:latin typeface="Comic Sans MS"/>
              <a:cs typeface="Comic Sans MS"/>
            </a:endParaRPr>
          </a:p>
          <a:p>
            <a:endParaRPr lang="en-US" sz="18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074" y="5023869"/>
            <a:ext cx="71852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http://cnx.org/contents/185cbf87-c72e-48f5-b51e-</a:t>
            </a:r>
            <a:r>
              <a:rPr lang="en-US" sz="1100" u="sng" dirty="0" smtClean="0">
                <a:latin typeface="Comic Sans MS"/>
                <a:cs typeface="Comic Sans MS"/>
              </a:rPr>
              <a:t>f14f21b5eabd</a:t>
            </a:r>
            <a:r>
              <a:rPr lang="en-US" sz="1100" u="sng" dirty="0">
                <a:latin typeface="Comic Sans MS"/>
                <a:cs typeface="Comic Sans MS"/>
              </a:rPr>
              <a:t>@10.61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588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57187" y="175696"/>
            <a:ext cx="84150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marL="0" indent="0" eaLnBrk="1" hangingPunct="1">
              <a:spcBef>
                <a:spcPts val="800"/>
              </a:spcBef>
            </a:pPr>
            <a:r>
              <a:rPr lang="en-US" sz="3200" b="1" u="sng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Quaternary structure:</a:t>
            </a:r>
            <a:r>
              <a:rPr lang="en-US" sz="3200" b="1" dirty="0">
                <a:solidFill>
                  <a:srgbClr val="0070C0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arrangement of individual chains (subunits) in a protein with </a:t>
            </a:r>
            <a:r>
              <a:rPr lang="en-US" sz="3200" b="1" i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2 or more </a:t>
            </a: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polypeptide </a:t>
            </a:r>
            <a:r>
              <a:rPr lang="en-US" sz="32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chains.</a:t>
            </a:r>
            <a:endParaRPr lang="en-US" sz="3200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pic>
        <p:nvPicPr>
          <p:cNvPr id="12" name="Picture 11" descr="587px-Main_protein_structure_level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34" r="45943"/>
          <a:stretch/>
        </p:blipFill>
        <p:spPr>
          <a:xfrm>
            <a:off x="2853432" y="1785622"/>
            <a:ext cx="3284871" cy="46076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5191" y="6363402"/>
            <a:ext cx="28705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Main Protein Structure Levels</a:t>
            </a:r>
            <a:r>
              <a:rPr lang="en-US" sz="1100" dirty="0" smtClean="0">
                <a:latin typeface="Comic Sans MS"/>
                <a:cs typeface="Comic Sans MS"/>
              </a:rPr>
              <a:t> </a:t>
            </a:r>
            <a:endParaRPr lang="en-US" sz="1100" dirty="0" smtClean="0">
              <a:latin typeface="Comic Sans MS"/>
              <a:cs typeface="Comic Sans MS"/>
            </a:endParaRPr>
          </a:p>
          <a:p>
            <a:r>
              <a:rPr lang="en-US" sz="1100" dirty="0" smtClean="0">
                <a:latin typeface="Comic Sans MS"/>
                <a:cs typeface="Comic Sans MS"/>
              </a:rPr>
              <a:t>(</a:t>
            </a:r>
            <a:r>
              <a:rPr lang="en-US" sz="1100" dirty="0" smtClean="0">
                <a:latin typeface="Comic Sans MS"/>
                <a:cs typeface="Comic Sans MS"/>
              </a:rPr>
              <a:t>c)</a:t>
            </a:r>
            <a:r>
              <a:rPr lang="en-US" sz="1100" dirty="0" err="1" smtClean="0">
                <a:latin typeface="Comic Sans MS"/>
                <a:cs typeface="Comic Sans MS"/>
              </a:rPr>
              <a:t>LadyofHats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  <a:r>
              <a:rPr lang="de-DE" sz="1100" u="sng" dirty="0" smtClean="0">
                <a:latin typeface="Comic Sans MS"/>
                <a:cs typeface="Comic Sans MS"/>
              </a:rPr>
              <a:t>Public domain</a:t>
            </a:r>
            <a:endParaRPr lang="en-US" sz="11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686052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9159" y="214675"/>
            <a:ext cx="6512511" cy="70783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dirty="0" smtClean="0">
                <a:solidFill>
                  <a:srgbClr val="000000"/>
                </a:solidFill>
                <a:effectLst/>
                <a:latin typeface="Comic Sans MS"/>
                <a:cs typeface="Comic Sans MS"/>
              </a:rPr>
              <a:t>Figure 3.30</a:t>
            </a:r>
            <a:endParaRPr lang="en-US" sz="3200" dirty="0">
              <a:solidFill>
                <a:srgbClr val="000000"/>
              </a:solidFill>
              <a:effectLst/>
              <a:latin typeface="Comic Sans MS"/>
              <a:cs typeface="Comic Sans MS"/>
            </a:endParaRPr>
          </a:p>
        </p:txBody>
      </p:sp>
      <p:pic>
        <p:nvPicPr>
          <p:cNvPr id="2" name="Picture Placeholder 1" descr="Figure_03_04_09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3" r="-2349"/>
          <a:stretch/>
        </p:blipFill>
        <p:spPr>
          <a:xfrm>
            <a:off x="3877736" y="146943"/>
            <a:ext cx="4950438" cy="6309360"/>
          </a:xfrm>
        </p:spPr>
      </p:pic>
      <p:sp>
        <p:nvSpPr>
          <p:cNvPr id="14" name="Text Placeholder 13"/>
          <p:cNvSpPr>
            <a:spLocks noGrp="1"/>
          </p:cNvSpPr>
          <p:nvPr>
            <p:ph sz="quarter" idx="14"/>
          </p:nvPr>
        </p:nvSpPr>
        <p:spPr>
          <a:xfrm>
            <a:off x="79028" y="1024107"/>
            <a:ext cx="3632194" cy="3939221"/>
          </a:xfrm>
        </p:spPr>
        <p:txBody>
          <a:bodyPr>
            <a:noAutofit/>
          </a:bodyPr>
          <a:lstStyle/>
          <a:p>
            <a:pPr>
              <a:buClrTx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The four levels of protein structure can be observed in these illustrations. (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credit: modification 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of work by National Human Genome Research Institute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)</a:t>
            </a:r>
          </a:p>
          <a:p>
            <a:pPr>
              <a:buClrTx/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The primary protein structure is usually linear.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7037" y="6424832"/>
            <a:ext cx="49230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1100" u="sng" dirty="0" smtClean="0">
                <a:latin typeface="Comic Sans MS"/>
                <a:cs typeface="Comic Sans MS"/>
              </a:rPr>
              <a:t>b5</a:t>
            </a:r>
          </a:p>
          <a:p>
            <a:r>
              <a:rPr lang="en-US" sz="1100" u="sng" dirty="0" smtClean="0">
                <a:latin typeface="Comic Sans MS"/>
                <a:cs typeface="Comic Sans MS"/>
              </a:rPr>
              <a:t>1e</a:t>
            </a:r>
            <a:r>
              <a:rPr lang="en-US" sz="1100" u="sng" dirty="0">
                <a:latin typeface="Comic Sans MS"/>
                <a:cs typeface="Comic Sans MS"/>
              </a:rPr>
              <a:t>-</a:t>
            </a:r>
            <a:r>
              <a:rPr lang="en-US" sz="1100" u="sng" dirty="0" smtClean="0">
                <a:latin typeface="Comic Sans MS"/>
                <a:cs typeface="Comic Sans MS"/>
              </a:rPr>
              <a:t>f14f21b5eabd</a:t>
            </a:r>
            <a:r>
              <a:rPr lang="en-US" sz="1100" u="sng" dirty="0">
                <a:latin typeface="Comic Sans MS"/>
                <a:cs typeface="Comic Sans MS"/>
              </a:rPr>
              <a:t>@10.61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0860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9465"/>
            <a:ext cx="8062912" cy="659535"/>
          </a:xfrm>
        </p:spPr>
        <p:txBody>
          <a:bodyPr/>
          <a:lstStyle/>
          <a:p>
            <a:pPr marL="0" indent="0">
              <a:buNone/>
            </a:pPr>
            <a:r>
              <a:rPr lang="en-US" sz="4100" dirty="0">
                <a:solidFill>
                  <a:srgbClr val="000000"/>
                </a:solidFill>
                <a:effectLst/>
                <a:latin typeface="Comic Sans MS"/>
                <a:cs typeface="Comic Sans MS"/>
              </a:rPr>
              <a:t>Figure </a:t>
            </a:r>
            <a:r>
              <a:rPr lang="en-US" sz="4100" dirty="0" smtClean="0">
                <a:solidFill>
                  <a:srgbClr val="000000"/>
                </a:solidFill>
                <a:effectLst/>
                <a:latin typeface="Comic Sans MS"/>
                <a:cs typeface="Comic Sans MS"/>
              </a:rPr>
              <a:t>3.25</a:t>
            </a:r>
            <a:endParaRPr lang="en-US" sz="4100" dirty="0">
              <a:solidFill>
                <a:srgbClr val="000000"/>
              </a:solidFill>
              <a:effectLst/>
              <a:latin typeface="Comic Sans MS"/>
              <a:cs typeface="Comic Sans MS"/>
            </a:endParaRPr>
          </a:p>
        </p:txBody>
      </p:sp>
      <p:pic>
        <p:nvPicPr>
          <p:cNvPr id="2" name="Picture Placeholder 1" descr="Figure_03_04_04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9" r="-826"/>
          <a:stretch/>
        </p:blipFill>
        <p:spPr>
          <a:xfrm>
            <a:off x="1079851" y="915585"/>
            <a:ext cx="6981201" cy="3348014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6690" y="4727498"/>
            <a:ext cx="9008532" cy="1860870"/>
          </a:xfrm>
        </p:spPr>
        <p:txBody>
          <a:bodyPr>
            <a:noAutofit/>
          </a:bodyPr>
          <a:lstStyle/>
          <a:p>
            <a:pPr>
              <a:buClrTx/>
              <a:buFont typeface="Arial"/>
              <a:buChar char="•"/>
            </a:pPr>
            <a:r>
              <a:rPr lang="en-US" sz="1500" dirty="0">
                <a:latin typeface="Comic Sans MS"/>
                <a:cs typeface="Comic Sans MS"/>
              </a:rPr>
              <a:t>Bovine serum insulin is a protein hormone made of two peptide chains, A (21 </a:t>
            </a:r>
            <a:r>
              <a:rPr lang="en-US" sz="1500" dirty="0" smtClean="0">
                <a:latin typeface="Comic Sans MS"/>
                <a:cs typeface="Comic Sans MS"/>
              </a:rPr>
              <a:t>amino acids </a:t>
            </a:r>
            <a:r>
              <a:rPr lang="en-US" sz="1500" dirty="0">
                <a:latin typeface="Comic Sans MS"/>
                <a:cs typeface="Comic Sans MS"/>
              </a:rPr>
              <a:t>long) and B (30 amino acids long). In each chain, primary structure is indicated by three-</a:t>
            </a:r>
            <a:r>
              <a:rPr lang="en-US" sz="1500" dirty="0" smtClean="0">
                <a:latin typeface="Comic Sans MS"/>
                <a:cs typeface="Comic Sans MS"/>
              </a:rPr>
              <a:t>letter abbreviations </a:t>
            </a:r>
            <a:r>
              <a:rPr lang="en-US" sz="1500" dirty="0">
                <a:latin typeface="Comic Sans MS"/>
                <a:cs typeface="Comic Sans MS"/>
              </a:rPr>
              <a:t>that represent the names of the amino acids in the order they are present. </a:t>
            </a:r>
            <a:endParaRPr lang="en-US" sz="1500" dirty="0" smtClean="0">
              <a:latin typeface="Comic Sans MS"/>
              <a:cs typeface="Comic Sans MS"/>
            </a:endParaRPr>
          </a:p>
          <a:p>
            <a:pPr>
              <a:buClrTx/>
              <a:buFont typeface="Arial"/>
              <a:buChar char="•"/>
            </a:pPr>
            <a:r>
              <a:rPr lang="en-US" sz="1500" dirty="0" smtClean="0">
                <a:latin typeface="Comic Sans MS"/>
                <a:cs typeface="Comic Sans MS"/>
              </a:rPr>
              <a:t>The amino acid </a:t>
            </a:r>
            <a:r>
              <a:rPr lang="en-US" sz="1500" dirty="0">
                <a:latin typeface="Comic Sans MS"/>
                <a:cs typeface="Comic Sans MS"/>
              </a:rPr>
              <a:t>cysteine (</a:t>
            </a:r>
            <a:r>
              <a:rPr lang="en-US" sz="1500" dirty="0" err="1">
                <a:latin typeface="Comic Sans MS"/>
                <a:cs typeface="Comic Sans MS"/>
              </a:rPr>
              <a:t>cys</a:t>
            </a:r>
            <a:r>
              <a:rPr lang="en-US" sz="1500" dirty="0">
                <a:latin typeface="Comic Sans MS"/>
                <a:cs typeface="Comic Sans MS"/>
              </a:rPr>
              <a:t>) has a sulfhydryl (SH) group as a side chain. Two sulfhydryl groups can react </a:t>
            </a:r>
            <a:r>
              <a:rPr lang="en-US" sz="1500" dirty="0" smtClean="0">
                <a:latin typeface="Comic Sans MS"/>
                <a:cs typeface="Comic Sans MS"/>
              </a:rPr>
              <a:t>in the </a:t>
            </a:r>
            <a:r>
              <a:rPr lang="en-US" sz="1500" dirty="0">
                <a:latin typeface="Comic Sans MS"/>
                <a:cs typeface="Comic Sans MS"/>
              </a:rPr>
              <a:t>presence of oxygen to form a disulfide (S-S) bond. Two disulfide bonds connect the A and </a:t>
            </a:r>
            <a:r>
              <a:rPr lang="en-US" sz="1500" dirty="0" smtClean="0">
                <a:latin typeface="Comic Sans MS"/>
                <a:cs typeface="Comic Sans MS"/>
              </a:rPr>
              <a:t>B chains </a:t>
            </a:r>
            <a:r>
              <a:rPr lang="en-US" sz="1500" dirty="0">
                <a:latin typeface="Comic Sans MS"/>
                <a:cs typeface="Comic Sans MS"/>
              </a:rPr>
              <a:t>together, and a third helps the A chain fold into the correct shape. Note that all disulfide </a:t>
            </a:r>
            <a:r>
              <a:rPr lang="en-US" sz="1500" dirty="0" smtClean="0">
                <a:latin typeface="Comic Sans MS"/>
                <a:cs typeface="Comic Sans MS"/>
              </a:rPr>
              <a:t>bonds are </a:t>
            </a:r>
            <a:r>
              <a:rPr lang="en-US" sz="1500" dirty="0">
                <a:latin typeface="Comic Sans MS"/>
                <a:cs typeface="Comic Sans MS"/>
              </a:rPr>
              <a:t>the same length, but are drawn </a:t>
            </a:r>
            <a:r>
              <a:rPr lang="en-US" sz="1500" dirty="0" smtClean="0">
                <a:latin typeface="Comic Sans MS"/>
                <a:cs typeface="Comic Sans MS"/>
              </a:rPr>
              <a:t>as different </a:t>
            </a:r>
            <a:r>
              <a:rPr lang="en-US" sz="1500" dirty="0">
                <a:latin typeface="Comic Sans MS"/>
                <a:cs typeface="Comic Sans MS"/>
              </a:rPr>
              <a:t>sizes for clarity.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9851" y="4233497"/>
            <a:ext cx="65167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http://cnx.org/contents/185cbf87-c72e-48f5-b51e-f14f21b5eabd@10.61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130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100" dirty="0">
                <a:solidFill>
                  <a:srgbClr val="000000"/>
                </a:solidFill>
                <a:effectLst/>
                <a:latin typeface="Comic Sans MS"/>
                <a:cs typeface="Comic Sans MS"/>
              </a:rPr>
              <a:t>Figure </a:t>
            </a:r>
            <a:r>
              <a:rPr lang="en-US" sz="4100" dirty="0" smtClean="0">
                <a:solidFill>
                  <a:srgbClr val="000000"/>
                </a:solidFill>
                <a:effectLst/>
                <a:latin typeface="Comic Sans MS"/>
                <a:cs typeface="Comic Sans MS"/>
              </a:rPr>
              <a:t>3.26</a:t>
            </a:r>
            <a:endParaRPr lang="en-US" sz="4100" dirty="0">
              <a:solidFill>
                <a:srgbClr val="000000"/>
              </a:solidFill>
              <a:effectLst/>
              <a:latin typeface="Comic Sans MS"/>
              <a:cs typeface="Comic Sans MS"/>
            </a:endParaRPr>
          </a:p>
        </p:txBody>
      </p:sp>
      <p:pic>
        <p:nvPicPr>
          <p:cNvPr id="2" name="Picture Placeholder 1" descr="Figure_03_04_05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0" r="-1141"/>
          <a:stretch/>
        </p:blipFill>
        <p:spPr>
          <a:xfrm>
            <a:off x="1405458" y="1016879"/>
            <a:ext cx="6282267" cy="3946889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8533" y="5303841"/>
            <a:ext cx="8805334" cy="1348756"/>
          </a:xfrm>
        </p:spPr>
        <p:txBody>
          <a:bodyPr>
            <a:noAutofit/>
          </a:bodyPr>
          <a:lstStyle/>
          <a:p>
            <a:pPr>
              <a:buClrTx/>
              <a:buFont typeface="Arial"/>
              <a:buChar char="•"/>
            </a:pPr>
            <a:r>
              <a:rPr lang="en-US" sz="2000" dirty="0">
                <a:latin typeface="Comic Sans MS"/>
                <a:cs typeface="Comic Sans MS"/>
              </a:rPr>
              <a:t>The beta chain of hemoglobin is 147 residues in length, yet a single amino </a:t>
            </a:r>
            <a:r>
              <a:rPr lang="en-US" sz="2000" dirty="0" smtClean="0">
                <a:latin typeface="Comic Sans MS"/>
                <a:cs typeface="Comic Sans MS"/>
              </a:rPr>
              <a:t>acid substitution </a:t>
            </a:r>
            <a:r>
              <a:rPr lang="en-US" sz="2000" dirty="0">
                <a:latin typeface="Comic Sans MS"/>
                <a:cs typeface="Comic Sans MS"/>
              </a:rPr>
              <a:t>leads to sickle cell anemia. In normal hemoglobin, the amino acid at position seven </a:t>
            </a:r>
            <a:r>
              <a:rPr lang="en-US" sz="2000" dirty="0" smtClean="0">
                <a:latin typeface="Comic Sans MS"/>
                <a:cs typeface="Comic Sans MS"/>
              </a:rPr>
              <a:t>is glutamate</a:t>
            </a:r>
            <a:r>
              <a:rPr lang="en-US" sz="2000" dirty="0">
                <a:latin typeface="Comic Sans MS"/>
                <a:cs typeface="Comic Sans MS"/>
              </a:rPr>
              <a:t>. In sickle cell hemoglobin, this glutamate is replaced by a </a:t>
            </a:r>
            <a:r>
              <a:rPr lang="en-US" sz="2000" dirty="0" err="1">
                <a:latin typeface="Comic Sans MS"/>
                <a:cs typeface="Comic Sans MS"/>
              </a:rPr>
              <a:t>valine</a:t>
            </a:r>
            <a:r>
              <a:rPr lang="en-US" sz="2000" dirty="0">
                <a:latin typeface="Comic Sans MS"/>
                <a:cs typeface="Comic Sans MS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5458" y="4926175"/>
            <a:ext cx="65167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http://cnx.org/contents/185cbf87-c72e-48f5-b51e-f14f21b5eabd@10.61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166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100" dirty="0">
                <a:solidFill>
                  <a:srgbClr val="000000"/>
                </a:solidFill>
                <a:effectLst/>
                <a:latin typeface="Comic Sans MS"/>
                <a:cs typeface="Comic Sans MS"/>
              </a:rPr>
              <a:t>Figure </a:t>
            </a:r>
            <a:r>
              <a:rPr lang="en-US" sz="4100" dirty="0" smtClean="0">
                <a:solidFill>
                  <a:srgbClr val="000000"/>
                </a:solidFill>
                <a:effectLst/>
                <a:latin typeface="Comic Sans MS"/>
                <a:cs typeface="Comic Sans MS"/>
              </a:rPr>
              <a:t>3.27</a:t>
            </a:r>
            <a:endParaRPr lang="en-US" sz="4100" dirty="0">
              <a:solidFill>
                <a:srgbClr val="000000"/>
              </a:solidFill>
              <a:effectLst/>
              <a:latin typeface="Comic Sans MS"/>
              <a:cs typeface="Comic Sans MS"/>
            </a:endParaRPr>
          </a:p>
        </p:txBody>
      </p:sp>
      <p:pic>
        <p:nvPicPr>
          <p:cNvPr id="2" name="Picture Placeholder 1" descr="Figure_03_04_06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13" r="-1345"/>
          <a:stretch/>
        </p:blipFill>
        <p:spPr>
          <a:xfrm>
            <a:off x="1394299" y="987854"/>
            <a:ext cx="6344223" cy="406027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0133" y="5587325"/>
            <a:ext cx="8635999" cy="1044488"/>
          </a:xfrm>
        </p:spPr>
        <p:txBody>
          <a:bodyPr>
            <a:noAutofit/>
          </a:bodyPr>
          <a:lstStyle/>
          <a:p>
            <a:pPr>
              <a:buClrTx/>
              <a:buFont typeface="Arial"/>
              <a:buChar char="•"/>
            </a:pPr>
            <a:r>
              <a:rPr lang="en-US" sz="2000" dirty="0">
                <a:latin typeface="Comic Sans MS"/>
                <a:cs typeface="Comic Sans MS"/>
              </a:rPr>
              <a:t>In this blood smear, visualized at 535x magnification using bright field microscopy, </a:t>
            </a:r>
            <a:r>
              <a:rPr lang="en-US" sz="2000" dirty="0" smtClean="0">
                <a:latin typeface="Comic Sans MS"/>
                <a:cs typeface="Comic Sans MS"/>
              </a:rPr>
              <a:t>sickle cells </a:t>
            </a:r>
            <a:r>
              <a:rPr lang="en-US" sz="2000" dirty="0">
                <a:latin typeface="Comic Sans MS"/>
                <a:cs typeface="Comic Sans MS"/>
              </a:rPr>
              <a:t>are crescent </a:t>
            </a:r>
            <a:r>
              <a:rPr lang="en-US" sz="2000" dirty="0" smtClean="0">
                <a:latin typeface="Comic Sans MS"/>
                <a:cs typeface="Comic Sans MS"/>
              </a:rPr>
              <a:t>shaped (arrows in dark blue), </a:t>
            </a:r>
            <a:r>
              <a:rPr lang="en-US" sz="2000" dirty="0">
                <a:latin typeface="Comic Sans MS"/>
                <a:cs typeface="Comic Sans MS"/>
              </a:rPr>
              <a:t>while normal cells are disc-</a:t>
            </a:r>
            <a:r>
              <a:rPr lang="en-US" sz="2000" dirty="0" smtClean="0">
                <a:latin typeface="Comic Sans MS"/>
                <a:cs typeface="Comic Sans MS"/>
              </a:rPr>
              <a:t>shaped (arrows in red).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860020" y="2201078"/>
            <a:ext cx="169334" cy="338666"/>
          </a:xfrm>
          <a:prstGeom prst="straightConnector1">
            <a:avLst/>
          </a:prstGeom>
          <a:ln w="38100">
            <a:solidFill>
              <a:srgbClr val="212F6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933222" y="1467555"/>
            <a:ext cx="395111" cy="152400"/>
          </a:xfrm>
          <a:prstGeom prst="straightConnector1">
            <a:avLst/>
          </a:prstGeom>
          <a:ln w="38100">
            <a:solidFill>
              <a:srgbClr val="212F6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915082" y="1836960"/>
            <a:ext cx="63500" cy="43744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43678" y="1763633"/>
            <a:ext cx="63500" cy="43744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18339" y="5021387"/>
            <a:ext cx="64060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</a:t>
            </a:r>
            <a:r>
              <a:rPr lang="en-US" sz="1100" u="sng" dirty="0" err="1">
                <a:latin typeface="Comic Sans MS"/>
                <a:cs typeface="Comic Sans MS"/>
              </a:rPr>
              <a:t>cnx.org</a:t>
            </a:r>
            <a:r>
              <a:rPr lang="en-US" sz="1100" u="sng" dirty="0">
                <a:latin typeface="Comic Sans MS"/>
                <a:cs typeface="Comic Sans MS"/>
              </a:rPr>
              <a:t>/contents/185cbf87-c72e-</a:t>
            </a:r>
            <a:r>
              <a:rPr lang="en-US" sz="1100" u="sng" dirty="0" smtClean="0">
                <a:latin typeface="Comic Sans MS"/>
                <a:cs typeface="Comic Sans MS"/>
              </a:rPr>
              <a:t>48f5</a:t>
            </a:r>
            <a:r>
              <a:rPr lang="en-US" sz="1100" u="sng" dirty="0">
                <a:latin typeface="Comic Sans MS"/>
                <a:cs typeface="Comic Sans MS"/>
              </a:rPr>
              <a:t>-</a:t>
            </a:r>
            <a:r>
              <a:rPr lang="en-US" sz="1100" u="sng" dirty="0" smtClean="0">
                <a:latin typeface="Comic Sans MS"/>
                <a:cs typeface="Comic Sans MS"/>
              </a:rPr>
              <a:t>b51ef14f21b5eabd</a:t>
            </a:r>
            <a:r>
              <a:rPr lang="en-US" sz="1100" u="sng" dirty="0">
                <a:latin typeface="Comic Sans MS"/>
                <a:cs typeface="Comic Sans MS"/>
              </a:rPr>
              <a:t>@10.61</a:t>
            </a:r>
            <a:endParaRPr lang="en-US" sz="1100" dirty="0">
              <a:latin typeface="Comic Sans MS"/>
              <a:cs typeface="Comic Sans MS"/>
            </a:endParaRPr>
          </a:p>
          <a:p>
            <a:r>
              <a:rPr lang="en-US" sz="1100" dirty="0">
                <a:latin typeface="Comic Sans MS"/>
                <a:cs typeface="Comic Sans MS"/>
              </a:rPr>
              <a:t>C</a:t>
            </a:r>
            <a:r>
              <a:rPr lang="en-US" sz="1100" dirty="0" smtClean="0">
                <a:latin typeface="Comic Sans MS"/>
                <a:cs typeface="Comic Sans MS"/>
              </a:rPr>
              <a:t>redit</a:t>
            </a:r>
            <a:r>
              <a:rPr lang="en-US" sz="1100" dirty="0">
                <a:latin typeface="Comic Sans MS"/>
                <a:cs typeface="Comic Sans MS"/>
              </a:rPr>
              <a:t>: modification of work by Ed </a:t>
            </a:r>
            <a:r>
              <a:rPr lang="en-US" sz="1100" dirty="0" err="1">
                <a:latin typeface="Comic Sans MS"/>
                <a:cs typeface="Comic Sans MS"/>
              </a:rPr>
              <a:t>Uthman</a:t>
            </a:r>
            <a:r>
              <a:rPr lang="en-US" sz="1100" dirty="0">
                <a:latin typeface="Comic Sans MS"/>
                <a:cs typeface="Comic Sans MS"/>
              </a:rPr>
              <a:t>; scale-bar data from Matt </a:t>
            </a:r>
            <a:r>
              <a:rPr lang="en-US" sz="1100" dirty="0" smtClean="0">
                <a:latin typeface="Comic Sans MS"/>
                <a:cs typeface="Comic Sans MS"/>
              </a:rPr>
              <a:t>Russell</a:t>
            </a:r>
            <a:endParaRPr lang="en-US" sz="1100" dirty="0">
              <a:latin typeface="Comic Sans MS"/>
              <a:cs typeface="Comic Sans MS"/>
            </a:endParaRP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0087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4163" y="94099"/>
            <a:ext cx="8229600" cy="61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Carbon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42387" y="746116"/>
            <a:ext cx="8805643" cy="386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Hydrocarbons: molecule </a:t>
            </a:r>
            <a:r>
              <a:rPr lang="en-US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consisting only of carbon and </a:t>
            </a:r>
            <a:r>
              <a:rPr lang="en-US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hydrogen</a:t>
            </a:r>
          </a:p>
          <a:p>
            <a:pPr marL="0" indent="0" eaLnBrk="1" hangingPunct="1">
              <a:lnSpc>
                <a:spcPct val="90000"/>
              </a:lnSpc>
              <a:spcBef>
                <a:spcPts val="800"/>
              </a:spcBef>
            </a:pPr>
            <a:endParaRPr lang="en-US" sz="1400" b="1" i="1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  <a:p>
            <a:pPr marL="0" indent="0"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b="1" i="1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Nonpolar</a:t>
            </a:r>
            <a:r>
              <a:rPr lang="en-US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- most </a:t>
            </a:r>
            <a:r>
              <a:rPr lang="en-US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hydrocarbons (think oil/gas</a:t>
            </a:r>
            <a:r>
              <a:rPr lang="en-US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)</a:t>
            </a:r>
          </a:p>
          <a:p>
            <a:pPr marL="0" indent="0" eaLnBrk="1" hangingPunct="1">
              <a:lnSpc>
                <a:spcPct val="90000"/>
              </a:lnSpc>
              <a:spcBef>
                <a:spcPts val="800"/>
              </a:spcBef>
            </a:pPr>
            <a:endParaRPr lang="en-US" sz="1400" b="1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  <a:p>
            <a:pPr marL="0" indent="0"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Functional </a:t>
            </a:r>
            <a:r>
              <a:rPr lang="en-US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groups</a:t>
            </a:r>
            <a:r>
              <a:rPr lang="en-US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add chemical </a:t>
            </a:r>
            <a:r>
              <a:rPr lang="en-US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properties</a:t>
            </a:r>
          </a:p>
          <a:p>
            <a:pPr marL="0" indent="0" eaLnBrk="1" hangingPunct="1">
              <a:lnSpc>
                <a:spcPct val="90000"/>
              </a:lnSpc>
              <a:spcBef>
                <a:spcPts val="800"/>
              </a:spcBef>
            </a:pPr>
            <a:endParaRPr lang="en-US" sz="1400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  <a:p>
            <a:pPr marL="0" indent="0"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Biological </a:t>
            </a:r>
            <a:r>
              <a:rPr lang="en-US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molecules are made from hydrocarbon frames, and have functional groups that can make the molecules polar</a:t>
            </a:r>
          </a:p>
          <a:p>
            <a:pPr marL="0" indent="0"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sz="3200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endParaRPr lang="en-US" sz="3200" b="1" dirty="0" smtClean="0">
              <a:solidFill>
                <a:srgbClr val="0070C0"/>
              </a:solidFill>
              <a:latin typeface="Comic Sans MS"/>
              <a:ea typeface="ＭＳ Ｐゴシック" charset="0"/>
              <a:cs typeface="Comic Sans MS"/>
            </a:endParaRP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endParaRPr lang="en-US" sz="3200" b="1" dirty="0">
              <a:solidFill>
                <a:srgbClr val="0070C0"/>
              </a:solidFill>
              <a:latin typeface="Comic Sans MS"/>
              <a:ea typeface="ＭＳ Ｐゴシック" charset="0"/>
              <a:cs typeface="Comic Sans MS"/>
            </a:endParaRPr>
          </a:p>
          <a:p>
            <a:pPr marL="0" indent="0" eaLnBrk="1" hangingPunct="1">
              <a:lnSpc>
                <a:spcPct val="90000"/>
              </a:lnSpc>
              <a:spcBef>
                <a:spcPts val="800"/>
              </a:spcBef>
            </a:pPr>
            <a:endParaRPr lang="en-US" sz="3200" b="1" dirty="0" smtClean="0">
              <a:solidFill>
                <a:srgbClr val="0070C0"/>
              </a:solidFill>
              <a:latin typeface="Comic Sans MS"/>
              <a:ea typeface="ＭＳ Ｐゴシック" charset="0"/>
              <a:cs typeface="Comic Sans MS"/>
            </a:endParaRPr>
          </a:p>
          <a:p>
            <a:pPr marL="0" indent="0"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sz="2200" dirty="0" smtClean="0">
                <a:solidFill>
                  <a:srgbClr val="0070C0"/>
                </a:solidFill>
                <a:latin typeface="Comic Sans MS"/>
                <a:ea typeface="ＭＳ Ｐゴシック" charset="0"/>
                <a:cs typeface="Comic Sans MS"/>
              </a:rPr>
              <a:t>			</a:t>
            </a:r>
            <a:endParaRPr lang="en-US" sz="2200" dirty="0">
              <a:solidFill>
                <a:srgbClr val="0070C0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pic>
        <p:nvPicPr>
          <p:cNvPr id="2" name="Picture 1" descr="Ethane struct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63" y="4430707"/>
            <a:ext cx="2389387" cy="1849848"/>
          </a:xfrm>
          <a:prstGeom prst="rect">
            <a:avLst/>
          </a:prstGeom>
        </p:spPr>
      </p:pic>
      <p:pic>
        <p:nvPicPr>
          <p:cNvPr id="3" name="Picture 2" descr="Propane struct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556" y="4430707"/>
            <a:ext cx="2735352" cy="1836879"/>
          </a:xfrm>
          <a:prstGeom prst="rect">
            <a:avLst/>
          </a:prstGeom>
        </p:spPr>
      </p:pic>
      <p:pic>
        <p:nvPicPr>
          <p:cNvPr id="4" name="Picture 3" descr="Butane structur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834" y="4447420"/>
            <a:ext cx="3395440" cy="18368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963" y="4085084"/>
            <a:ext cx="8996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latin typeface="Comic Sans MS"/>
                <a:cs typeface="Comic Sans MS"/>
              </a:rPr>
              <a:t>       Ethane		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          Propane			      Butane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22" y="6241815"/>
            <a:ext cx="25063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Ball</a:t>
            </a:r>
            <a:r>
              <a:rPr lang="en-US" sz="1100" u="sng" dirty="0">
                <a:latin typeface="Comic Sans MS"/>
                <a:cs typeface="Comic Sans MS"/>
              </a:rPr>
              <a:t>-and-stick model of the </a:t>
            </a:r>
            <a:r>
              <a:rPr lang="en-US" sz="1100" u="sng" dirty="0" smtClean="0">
                <a:latin typeface="Comic Sans MS"/>
                <a:cs typeface="Comic Sans MS"/>
              </a:rPr>
              <a:t>ethane molecule</a:t>
            </a:r>
            <a:r>
              <a:rPr lang="en-US" sz="1100" dirty="0">
                <a:latin typeface="Comic Sans MS"/>
                <a:cs typeface="Comic Sans MS"/>
              </a:rPr>
              <a:t> </a:t>
            </a:r>
            <a:r>
              <a:rPr lang="en-US" sz="1100" dirty="0" smtClean="0">
                <a:latin typeface="Comic Sans MS"/>
                <a:cs typeface="Comic Sans MS"/>
              </a:rPr>
              <a:t>(c)Ben Mills, </a:t>
            </a:r>
            <a:r>
              <a:rPr lang="en-US" sz="1100" u="sng" dirty="0" smtClean="0">
                <a:latin typeface="Comic Sans MS"/>
                <a:cs typeface="Comic Sans MS"/>
              </a:rPr>
              <a:t>Public domain</a:t>
            </a:r>
            <a:endParaRPr lang="en-US" sz="1100" u="sng" dirty="0"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86684" y="6243847"/>
            <a:ext cx="279722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Ball</a:t>
            </a:r>
            <a:r>
              <a:rPr lang="en-US" sz="1100" u="sng" dirty="0">
                <a:latin typeface="Comic Sans MS"/>
                <a:cs typeface="Comic Sans MS"/>
              </a:rPr>
              <a:t>-and-stick model of the </a:t>
            </a:r>
            <a:r>
              <a:rPr lang="en-US" sz="1100" u="sng" dirty="0" smtClean="0">
                <a:latin typeface="Comic Sans MS"/>
                <a:cs typeface="Comic Sans MS"/>
              </a:rPr>
              <a:t>propane molecule</a:t>
            </a:r>
            <a:r>
              <a:rPr lang="en-US" sz="1100" dirty="0">
                <a:latin typeface="Comic Sans MS"/>
                <a:cs typeface="Comic Sans MS"/>
              </a:rPr>
              <a:t> </a:t>
            </a:r>
            <a:r>
              <a:rPr lang="en-US" sz="1100" dirty="0" smtClean="0">
                <a:latin typeface="Comic Sans MS"/>
                <a:cs typeface="Comic Sans MS"/>
              </a:rPr>
              <a:t>(c)Ben Mills, </a:t>
            </a:r>
            <a:r>
              <a:rPr lang="en-US" sz="1100" u="sng" dirty="0" smtClean="0">
                <a:latin typeface="Comic Sans MS"/>
                <a:cs typeface="Comic Sans MS"/>
              </a:rPr>
              <a:t>Public domain</a:t>
            </a:r>
            <a:endParaRPr lang="en-US" sz="1100" u="sng" dirty="0"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9770" y="6271500"/>
            <a:ext cx="33182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Ball</a:t>
            </a:r>
            <a:r>
              <a:rPr lang="en-US" sz="1100" u="sng" dirty="0">
                <a:latin typeface="Comic Sans MS"/>
                <a:cs typeface="Comic Sans MS"/>
              </a:rPr>
              <a:t>-and-stick model of the </a:t>
            </a:r>
            <a:r>
              <a:rPr lang="en-US" sz="1100" u="sng" dirty="0" smtClean="0">
                <a:latin typeface="Comic Sans MS"/>
                <a:cs typeface="Comic Sans MS"/>
              </a:rPr>
              <a:t>butane molecule</a:t>
            </a:r>
            <a:r>
              <a:rPr lang="en-US" sz="1100" dirty="0">
                <a:latin typeface="Comic Sans MS"/>
                <a:cs typeface="Comic Sans MS"/>
              </a:rPr>
              <a:t> </a:t>
            </a:r>
            <a:r>
              <a:rPr lang="en-US" sz="1100" dirty="0" smtClean="0">
                <a:latin typeface="Comic Sans MS"/>
                <a:cs typeface="Comic Sans MS"/>
              </a:rPr>
              <a:t>(c)Ben Mills and </a:t>
            </a:r>
            <a:r>
              <a:rPr lang="en-US" sz="1100" dirty="0" err="1" smtClean="0">
                <a:latin typeface="Comic Sans MS"/>
                <a:cs typeface="Comic Sans MS"/>
              </a:rPr>
              <a:t>Jynto</a:t>
            </a:r>
            <a:r>
              <a:rPr lang="en-US" sz="1100" dirty="0" smtClean="0">
                <a:latin typeface="Comic Sans MS"/>
                <a:cs typeface="Comic Sans MS"/>
              </a:rPr>
              <a:t>, </a:t>
            </a:r>
            <a:r>
              <a:rPr lang="en-US" sz="1100" u="sng" dirty="0" smtClean="0">
                <a:latin typeface="Comic Sans MS"/>
                <a:cs typeface="Comic Sans MS"/>
              </a:rPr>
              <a:t>Public domain</a:t>
            </a:r>
            <a:endParaRPr lang="en-US" sz="11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167904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239889" y="152400"/>
            <a:ext cx="8692444" cy="89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36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Additional Structural Characteristics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95276" y="1001890"/>
            <a:ext cx="851005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Domains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Functional units within a larger structure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Most proteins made of multiple domains that perform different parts of the protein’s function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Example: DNA binding domain</a:t>
            </a:r>
          </a:p>
        </p:txBody>
      </p:sp>
      <p:pic>
        <p:nvPicPr>
          <p:cNvPr id="4" name="Picture 3" descr="Protein domain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904" y="3389502"/>
            <a:ext cx="4229563" cy="3172162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118553" y="5898444"/>
            <a:ext cx="8607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omic Sans MS"/>
                <a:cs typeface="Comic Sans MS"/>
              </a:rPr>
              <a:t>Domain 1</a:t>
            </a:r>
            <a:endParaRPr lang="en-US" sz="1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4175" y="5908666"/>
            <a:ext cx="8607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omic Sans MS"/>
                <a:cs typeface="Comic Sans MS"/>
              </a:rPr>
              <a:t>Domain 2</a:t>
            </a:r>
            <a:endParaRPr lang="en-US" sz="1000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4814" y="6553779"/>
            <a:ext cx="6595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Human Progesterone Receptor DNA-Binding Domain Dimer</a:t>
            </a:r>
            <a:r>
              <a:rPr lang="en-US" sz="1100" dirty="0" smtClean="0">
                <a:latin typeface="Comic Sans MS"/>
                <a:cs typeface="Comic Sans MS"/>
              </a:rPr>
              <a:t> (c)Boghog2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  <a:r>
              <a:rPr lang="de-DE" sz="1100" u="sng" dirty="0" smtClean="0">
                <a:latin typeface="Comic Sans MS"/>
                <a:cs typeface="Comic Sans MS"/>
              </a:rPr>
              <a:t>Public domain</a:t>
            </a:r>
            <a:endParaRPr lang="en-US" sz="11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064344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458200" cy="454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Chaperone</a:t>
            </a:r>
            <a:r>
              <a:rPr lang="en-US" sz="3200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proteins</a:t>
            </a:r>
            <a:r>
              <a:rPr lang="en-US" sz="32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:</a:t>
            </a: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help proteins fold correctly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Deficiencies in chaperone proteins implicated in certain diseases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Cystic fibrosis is a hereditary disorder</a:t>
            </a:r>
          </a:p>
          <a:p>
            <a:pPr lvl="2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In some individuals, protein appears to have correct amino acid sequence but fails to fold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Chaperones</a:t>
            </a:r>
            <a:r>
              <a:rPr lang="en-US" sz="44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83235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868362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  <a:effectLst/>
                <a:latin typeface="Comic Sans MS"/>
                <a:ea typeface="ＭＳ Ｐゴシック" charset="0"/>
                <a:cs typeface="Comic Sans MS"/>
              </a:rPr>
              <a:t>How Chaperones Work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93688" y="4954486"/>
            <a:ext cx="8458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Incorrectly folded protein enters chaperone chamber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Energy from ATP alters the conditions in the chamber (hydrophobic to hydrophilic)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Protein folds correctly (hydrophobic regions align)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51401" y="4473124"/>
            <a:ext cx="6595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The Structure of a Chaperonin</a:t>
            </a:r>
            <a:r>
              <a:rPr lang="en-US" sz="1100" dirty="0" smtClean="0">
                <a:latin typeface="Comic Sans MS"/>
                <a:cs typeface="Comic Sans MS"/>
              </a:rPr>
              <a:t> (c)Thomas </a:t>
            </a:r>
            <a:r>
              <a:rPr lang="en-US" sz="1100" dirty="0" err="1" smtClean="0">
                <a:latin typeface="Comic Sans MS"/>
                <a:cs typeface="Comic Sans MS"/>
              </a:rPr>
              <a:t>Splettstoesser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  <a:r>
              <a:rPr lang="de-DE" sz="1100" u="sng" dirty="0" smtClean="0">
                <a:latin typeface="Comic Sans MS"/>
                <a:cs typeface="Comic Sans MS"/>
              </a:rPr>
              <a:t>Public domain</a:t>
            </a:r>
            <a:endParaRPr lang="en-US" sz="1100" u="sng" dirty="0">
              <a:latin typeface="Comic Sans MS"/>
              <a:cs typeface="Comic Sans MS"/>
            </a:endParaRPr>
          </a:p>
        </p:txBody>
      </p:sp>
      <p:pic>
        <p:nvPicPr>
          <p:cNvPr id="40" name="Picture 39" descr="Chaperonin_1A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05" y="1076543"/>
            <a:ext cx="7827621" cy="340156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51710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Denaturation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7734" y="1638654"/>
            <a:ext cx="441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1pPr>
            <a:lvl2pPr marL="741363" indent="-284163" eaLnBrk="0" hangingPunct="0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9pPr>
          </a:lstStyle>
          <a:p>
            <a:pPr eaLnBrk="1" hangingPunct="1">
              <a:spcBef>
                <a:spcPts val="700"/>
              </a:spcBef>
              <a:buFont typeface="Arial" charset="0"/>
              <a:buChar char="•"/>
              <a:defRPr/>
            </a:pPr>
            <a:r>
              <a:rPr lang="en-US" alt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Denature</a:t>
            </a:r>
            <a:r>
              <a:rPr lang="en-US" altLang="en-US" sz="2800" dirty="0" smtClean="0">
                <a:latin typeface="Comic Sans MS"/>
                <a:cs typeface="Comic Sans MS"/>
              </a:rPr>
              <a:t>: Protein loses structure and function</a:t>
            </a:r>
          </a:p>
          <a:p>
            <a:pPr eaLnBrk="1" hangingPunct="1">
              <a:spcBef>
                <a:spcPts val="700"/>
              </a:spcBef>
              <a:buFont typeface="Arial" charset="0"/>
              <a:buChar char="•"/>
              <a:defRPr/>
            </a:pPr>
            <a:r>
              <a:rPr lang="en-US" altLang="en-US" sz="2800" dirty="0" smtClean="0">
                <a:latin typeface="Comic Sans MS"/>
                <a:cs typeface="Comic Sans MS"/>
              </a:rPr>
              <a:t>Due to environmental conditions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altLang="en-US" dirty="0" smtClean="0">
                <a:latin typeface="Comic Sans MS"/>
                <a:cs typeface="Comic Sans MS"/>
              </a:rPr>
              <a:t>pH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altLang="en-US" dirty="0" smtClean="0">
                <a:latin typeface="Comic Sans MS"/>
                <a:cs typeface="Comic Sans MS"/>
              </a:rPr>
              <a:t>Temperature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altLang="en-US" dirty="0" smtClean="0">
                <a:latin typeface="Comic Sans MS"/>
                <a:cs typeface="Comic Sans MS"/>
              </a:rPr>
              <a:t>Ionic concentration of solution</a:t>
            </a:r>
          </a:p>
          <a:p>
            <a:pPr marL="457200" indent="-4572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latin typeface="Comic Sans MS"/>
                <a:cs typeface="Comic Sans MS"/>
              </a:rPr>
              <a:t>Sometimes reversible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320321" y="2836327"/>
            <a:ext cx="4733365" cy="2615184"/>
            <a:chOff x="4362654" y="2836327"/>
            <a:chExt cx="4733365" cy="2615184"/>
          </a:xfrm>
        </p:grpSpPr>
        <p:pic>
          <p:nvPicPr>
            <p:cNvPr id="7" name="Picture 6" descr="Process_of_Denaturation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2654" y="2836327"/>
              <a:ext cx="4733365" cy="2615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251222" y="3880556"/>
              <a:ext cx="46566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89511" y="4442179"/>
              <a:ext cx="46566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91289" y="5065888"/>
              <a:ext cx="341489" cy="2697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82466" y="5097048"/>
              <a:ext cx="341489" cy="2697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572000" y="5037666"/>
            <a:ext cx="1580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/>
                <a:cs typeface="Comic Sans MS"/>
              </a:rPr>
              <a:t>Properly folded</a:t>
            </a: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06355" y="5012382"/>
            <a:ext cx="1947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/>
                <a:cs typeface="Comic Sans MS"/>
              </a:rPr>
              <a:t>Denatured protein </a:t>
            </a: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0601" y="3980665"/>
            <a:ext cx="1947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omic Sans MS"/>
                <a:cs typeface="Comic Sans MS"/>
              </a:rPr>
              <a:t>Denaturation </a:t>
            </a:r>
            <a:endParaRPr lang="en-US" sz="1000" dirty="0">
              <a:latin typeface="Comic Sans MS"/>
              <a:cs typeface="Comic Sans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2576" y="5442175"/>
            <a:ext cx="41661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Process of Denaturation</a:t>
            </a:r>
            <a:r>
              <a:rPr lang="en-US" sz="1100" dirty="0" smtClean="0">
                <a:latin typeface="Comic Sans MS"/>
                <a:cs typeface="Comic Sans MS"/>
              </a:rPr>
              <a:t> (c)Scurran15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  <a:r>
              <a:rPr lang="de-DE" sz="1100" u="sng" dirty="0" smtClean="0">
                <a:latin typeface="Comic Sans MS"/>
                <a:cs typeface="Comic Sans MS"/>
              </a:rPr>
              <a:t>Public domain</a:t>
            </a:r>
            <a:endParaRPr lang="en-US" sz="11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91839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81000" y="381000"/>
            <a:ext cx="860777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Times New Roman" pitchFamily="18" charset="0"/>
              <a:buNone/>
              <a:defRPr/>
            </a:pPr>
            <a:r>
              <a:rPr lang="en-US" altLang="en-US" sz="3200" b="1" dirty="0">
                <a:solidFill>
                  <a:srgbClr val="0000FF"/>
                </a:solidFill>
                <a:latin typeface="Comic Sans MS"/>
                <a:ea typeface="Microsoft YaHei" pitchFamily="34" charset="-122"/>
                <a:cs typeface="Comic Sans MS"/>
              </a:rPr>
              <a:t>Dissociation</a:t>
            </a:r>
            <a:r>
              <a:rPr lang="en-US" altLang="en-US" sz="3200" dirty="0">
                <a:solidFill>
                  <a:srgbClr val="0000FF"/>
                </a:solidFill>
                <a:latin typeface="Comic Sans MS"/>
                <a:ea typeface="Microsoft YaHei" pitchFamily="34" charset="-122"/>
                <a:cs typeface="Comic Sans MS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tx1"/>
                </a:solidFill>
                <a:latin typeface="Comic Sans MS"/>
                <a:ea typeface="Microsoft YaHei" pitchFamily="34" charset="-122"/>
                <a:cs typeface="Comic Sans MS"/>
              </a:rPr>
              <a:t>Subunits may be dissociated without losing their individual tertiary structure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53547" y="2450331"/>
            <a:ext cx="1834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/>
                <a:cs typeface="Comic Sans MS"/>
              </a:rPr>
              <a:t>Hemoglobin</a:t>
            </a:r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6767" y="6293556"/>
            <a:ext cx="5207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1904 </a:t>
            </a:r>
            <a:r>
              <a:rPr lang="en-US" sz="1100" u="sng" dirty="0" smtClean="0">
                <a:latin typeface="Comic Sans MS"/>
                <a:cs typeface="Comic Sans MS"/>
              </a:rPr>
              <a:t>Hemoglobin</a:t>
            </a:r>
            <a:r>
              <a:rPr lang="en-US" sz="1100" dirty="0" smtClean="0">
                <a:latin typeface="Comic Sans MS"/>
                <a:cs typeface="Comic Sans MS"/>
              </a:rPr>
              <a:t> (c)</a:t>
            </a:r>
            <a:r>
              <a:rPr lang="en-US" sz="1100" dirty="0" err="1" smtClean="0">
                <a:latin typeface="Comic Sans MS"/>
                <a:cs typeface="Comic Sans MS"/>
              </a:rPr>
              <a:t>OpenStax</a:t>
            </a:r>
            <a:r>
              <a:rPr lang="en-US" sz="1100" dirty="0" smtClean="0">
                <a:latin typeface="Comic Sans MS"/>
                <a:cs typeface="Comic Sans MS"/>
              </a:rPr>
              <a:t> College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  <a:r>
              <a:rPr lang="de-DE" sz="1100" u="sng" dirty="0" smtClean="0">
                <a:latin typeface="Comic Sans MS"/>
                <a:cs typeface="Comic Sans MS"/>
              </a:rPr>
              <a:t>Public domain</a:t>
            </a:r>
            <a:endParaRPr lang="en-US" sz="1100" u="sng" dirty="0">
              <a:latin typeface="Comic Sans MS"/>
              <a:cs typeface="Comic Sans MS"/>
            </a:endParaRPr>
          </a:p>
        </p:txBody>
      </p:sp>
      <p:pic>
        <p:nvPicPr>
          <p:cNvPr id="2" name="Picture 1" descr="1904_Hemoglobin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0" r="44408" b="4983"/>
          <a:stretch/>
        </p:blipFill>
        <p:spPr>
          <a:xfrm>
            <a:off x="1923338" y="2836330"/>
            <a:ext cx="5236494" cy="345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370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400" b="1" dirty="0">
                <a:latin typeface="Comic Sans MS"/>
                <a:cs typeface="Comic Sans MS"/>
              </a:rPr>
              <a:t>Nucleic Acids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0175" y="990600"/>
            <a:ext cx="89566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1pPr>
            <a:lvl2pPr marL="741363" indent="-284163" eaLnBrk="0" hangingPunct="0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9pPr>
          </a:lstStyle>
          <a:p>
            <a:pPr marL="0" indent="0" eaLnBrk="1" hangingPunct="1">
              <a:lnSpc>
                <a:spcPct val="90000"/>
              </a:lnSpc>
              <a:buFont typeface="Times New Roman" pitchFamily="18" charset="0"/>
              <a:buNone/>
              <a:defRPr/>
            </a:pPr>
            <a:r>
              <a:rPr lang="en-US" altLang="en-US" sz="2800" b="1" dirty="0" smtClean="0">
                <a:latin typeface="Comic Sans MS"/>
                <a:cs typeface="Comic Sans MS"/>
              </a:rPr>
              <a:t>Polymer</a:t>
            </a:r>
            <a:r>
              <a:rPr lang="en-US" altLang="en-US" sz="2800" dirty="0" smtClean="0">
                <a:latin typeface="Comic Sans MS"/>
                <a:cs typeface="Comic Sans MS"/>
              </a:rPr>
              <a:t>: </a:t>
            </a:r>
            <a:r>
              <a:rPr lang="en-US" alt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nucleic acids</a:t>
            </a:r>
          </a:p>
          <a:p>
            <a:pPr marL="0" indent="0" eaLnBrk="1" hangingPunct="1">
              <a:lnSpc>
                <a:spcPct val="90000"/>
              </a:lnSpc>
              <a:buFont typeface="Times New Roman" pitchFamily="18" charset="0"/>
              <a:buNone/>
              <a:defRPr/>
            </a:pPr>
            <a:r>
              <a:rPr lang="en-US" altLang="en-US" sz="2800" b="1" dirty="0" smtClean="0">
                <a:latin typeface="Comic Sans MS"/>
                <a:cs typeface="Comic Sans MS"/>
              </a:rPr>
              <a:t>Monomers</a:t>
            </a:r>
            <a:r>
              <a:rPr lang="en-US" altLang="en-US" sz="2800" dirty="0" smtClean="0">
                <a:latin typeface="Comic Sans MS"/>
                <a:cs typeface="Comic Sans MS"/>
              </a:rPr>
              <a:t>: </a:t>
            </a:r>
            <a:r>
              <a:rPr lang="en-US" alt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nucleotides</a:t>
            </a:r>
            <a:r>
              <a:rPr lang="en-US" altLang="en-US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</a:p>
          <a:p>
            <a:pPr marL="514350" indent="-45720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Nucleotide</a:t>
            </a:r>
            <a:r>
              <a:rPr lang="en-US" altLang="en-US" sz="2800" dirty="0" smtClean="0">
                <a:latin typeface="Comic Sans MS"/>
                <a:cs typeface="Comic Sans MS"/>
              </a:rPr>
              <a:t>: sugar + phosphate + nitrogenous base</a:t>
            </a:r>
          </a:p>
          <a:p>
            <a:pPr marL="51435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latin typeface="Comic Sans MS"/>
                <a:cs typeface="Comic Sans MS"/>
              </a:rPr>
              <a:t>Sugar is </a:t>
            </a:r>
            <a:r>
              <a:rPr lang="en-US" altLang="en-US" sz="2800" b="1" dirty="0" smtClean="0">
                <a:latin typeface="Comic Sans MS"/>
                <a:cs typeface="Comic Sans MS"/>
              </a:rPr>
              <a:t>deoxyribose</a:t>
            </a:r>
            <a:r>
              <a:rPr lang="en-US" altLang="en-US" sz="2800" dirty="0" smtClean="0">
                <a:latin typeface="Comic Sans MS"/>
                <a:cs typeface="Comic Sans MS"/>
              </a:rPr>
              <a:t> in DNA or </a:t>
            </a:r>
            <a:r>
              <a:rPr lang="en-US" altLang="en-US" sz="2800" b="1" dirty="0" smtClean="0">
                <a:latin typeface="Comic Sans MS"/>
                <a:cs typeface="Comic Sans MS"/>
              </a:rPr>
              <a:t>ribose</a:t>
            </a:r>
            <a:r>
              <a:rPr lang="en-US" altLang="en-US" sz="2800" dirty="0" smtClean="0">
                <a:latin typeface="Comic Sans MS"/>
                <a:cs typeface="Comic Sans MS"/>
              </a:rPr>
              <a:t> in RNA</a:t>
            </a:r>
          </a:p>
        </p:txBody>
      </p:sp>
      <p:grpSp>
        <p:nvGrpSpPr>
          <p:cNvPr id="61" name="Group 4"/>
          <p:cNvGrpSpPr>
            <a:grpSpLocks/>
          </p:cNvGrpSpPr>
          <p:nvPr/>
        </p:nvGrpSpPr>
        <p:grpSpPr bwMode="auto">
          <a:xfrm>
            <a:off x="3754412" y="3055233"/>
            <a:ext cx="2330476" cy="3727370"/>
            <a:chOff x="4140200" y="660513"/>
            <a:chExt cx="3822145" cy="6116234"/>
          </a:xfrm>
        </p:grpSpPr>
        <p:sp>
          <p:nvSpPr>
            <p:cNvPr id="74" name="Rectangle 39"/>
            <p:cNvSpPr>
              <a:spLocks noChangeArrowheads="1"/>
            </p:cNvSpPr>
            <p:nvPr/>
          </p:nvSpPr>
          <p:spPr bwMode="auto">
            <a:xfrm>
              <a:off x="5967438" y="1687503"/>
              <a:ext cx="0" cy="606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>
                <a:buClrTx/>
                <a:buSzTx/>
                <a:buFontTx/>
                <a:buNone/>
              </a:pPr>
              <a:endParaRPr lang="en-US" sz="2400" b="1" dirty="0">
                <a:solidFill>
                  <a:schemeClr val="tx1"/>
                </a:solidFill>
                <a:ea typeface="ＭＳ Ｐゴシック" charset="0"/>
              </a:endParaRPr>
            </a:p>
          </p:txBody>
        </p:sp>
        <p:sp>
          <p:nvSpPr>
            <p:cNvPr id="93" name="Rectangle 63"/>
            <p:cNvSpPr>
              <a:spLocks noChangeArrowheads="1"/>
            </p:cNvSpPr>
            <p:nvPr/>
          </p:nvSpPr>
          <p:spPr bwMode="auto">
            <a:xfrm>
              <a:off x="4417916" y="6271718"/>
              <a:ext cx="1193489" cy="505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FF0000"/>
                  </a:solidFill>
                  <a:latin typeface="Comic Sans MS"/>
                  <a:ea typeface="ＭＳ Ｐゴシック" charset="0"/>
                  <a:cs typeface="Comic Sans MS"/>
                </a:rPr>
                <a:t>Sugar</a:t>
              </a:r>
              <a:endParaRPr lang="en-US" sz="2400" b="1" dirty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endParaRPr>
            </a:p>
          </p:txBody>
        </p:sp>
        <p:sp>
          <p:nvSpPr>
            <p:cNvPr id="94" name="Rectangle 64"/>
            <p:cNvSpPr>
              <a:spLocks noChangeArrowheads="1"/>
            </p:cNvSpPr>
            <p:nvPr/>
          </p:nvSpPr>
          <p:spPr bwMode="auto">
            <a:xfrm>
              <a:off x="4408163" y="660513"/>
              <a:ext cx="3554182" cy="505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FF0000"/>
                  </a:solidFill>
                  <a:latin typeface="Comic Sans MS"/>
                  <a:ea typeface="ＭＳ Ｐゴシック" charset="0"/>
                  <a:cs typeface="Comic Sans MS"/>
                </a:rPr>
                <a:t>Nitrogenous base</a:t>
              </a:r>
              <a:endParaRPr lang="en-US" sz="2400" b="1" dirty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endParaRPr>
            </a:p>
          </p:txBody>
        </p:sp>
        <p:sp>
          <p:nvSpPr>
            <p:cNvPr id="99" name="Rectangle 73"/>
            <p:cNvSpPr>
              <a:spLocks noChangeArrowheads="1"/>
            </p:cNvSpPr>
            <p:nvPr/>
          </p:nvSpPr>
          <p:spPr bwMode="auto">
            <a:xfrm>
              <a:off x="4140200" y="3951288"/>
              <a:ext cx="0" cy="606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400">
                <a:buClrTx/>
                <a:buSzTx/>
                <a:buFontTx/>
                <a:buNone/>
              </a:pPr>
              <a:endParaRPr lang="en-US" sz="2400" b="1" dirty="0">
                <a:solidFill>
                  <a:schemeClr val="tx1"/>
                </a:solidFill>
                <a:ea typeface="ＭＳ Ｐゴシック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5962925" y="6060112"/>
            <a:ext cx="28367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DAMP Chemical Structure</a:t>
            </a:r>
            <a:r>
              <a:rPr lang="en-US" sz="1100" dirty="0" smtClean="0">
                <a:latin typeface="Comic Sans MS"/>
                <a:cs typeface="Comic Sans MS"/>
              </a:rPr>
              <a:t> (c)</a:t>
            </a:r>
            <a:r>
              <a:rPr lang="en-US" sz="1100" dirty="0" err="1" smtClean="0">
                <a:latin typeface="Comic Sans MS"/>
                <a:cs typeface="Comic Sans MS"/>
              </a:rPr>
              <a:t>Cacycle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  <a:r>
              <a:rPr lang="de-DE" sz="1100" u="sng" dirty="0" smtClean="0">
                <a:latin typeface="Comic Sans MS"/>
                <a:cs typeface="Comic Sans MS"/>
              </a:rPr>
              <a:t>Public domain</a:t>
            </a:r>
            <a:endParaRPr lang="en-US" sz="1100" u="sng" dirty="0">
              <a:latin typeface="Comic Sans MS"/>
              <a:cs typeface="Comic Sans MS"/>
            </a:endParaRPr>
          </a:p>
        </p:txBody>
      </p:sp>
      <p:sp>
        <p:nvSpPr>
          <p:cNvPr id="63" name="Rectangle 63"/>
          <p:cNvSpPr>
            <a:spLocks noChangeArrowheads="1"/>
          </p:cNvSpPr>
          <p:nvPr/>
        </p:nvSpPr>
        <p:spPr bwMode="auto">
          <a:xfrm>
            <a:off x="829566" y="4892706"/>
            <a:ext cx="12365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Phosphate</a:t>
            </a:r>
            <a:endParaRPr lang="en-US" sz="2400" b="1" dirty="0">
              <a:solidFill>
                <a:srgbClr val="FF0000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pic>
        <p:nvPicPr>
          <p:cNvPr id="3" name="Picture 2" descr="DAMP_chemical_structur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394" y="3393337"/>
            <a:ext cx="3775273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867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8454" y="187592"/>
            <a:ext cx="6512511" cy="543597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3200" dirty="0" smtClean="0">
                <a:solidFill>
                  <a:srgbClr val="000000"/>
                </a:solidFill>
                <a:effectLst/>
                <a:latin typeface="Comic Sans MS"/>
                <a:cs typeface="Comic Sans MS"/>
              </a:rPr>
              <a:t>Figure 3.31</a:t>
            </a:r>
            <a:endParaRPr lang="en-US" sz="3200" dirty="0">
              <a:solidFill>
                <a:srgbClr val="000000"/>
              </a:solidFill>
              <a:effectLst/>
              <a:latin typeface="Comic Sans MS"/>
              <a:cs typeface="Comic Sans MS"/>
            </a:endParaRPr>
          </a:p>
        </p:txBody>
      </p:sp>
      <p:pic>
        <p:nvPicPr>
          <p:cNvPr id="2" name="Picture Placeholder 1" descr="Figure_03_05_01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76" b="-2476"/>
          <a:stretch>
            <a:fillRect/>
          </a:stretch>
        </p:blipFill>
        <p:spPr>
          <a:xfrm>
            <a:off x="147964" y="981717"/>
            <a:ext cx="5081844" cy="5276232"/>
          </a:xfrm>
          <a:ln w="12700">
            <a:noFill/>
          </a:ln>
        </p:spPr>
      </p:pic>
      <p:sp>
        <p:nvSpPr>
          <p:cNvPr id="14" name="Text Placeholder 13"/>
          <p:cNvSpPr>
            <a:spLocks noGrp="1"/>
          </p:cNvSpPr>
          <p:nvPr>
            <p:ph sz="quarter" idx="14"/>
          </p:nvPr>
        </p:nvSpPr>
        <p:spPr>
          <a:xfrm>
            <a:off x="5318107" y="605494"/>
            <a:ext cx="3724289" cy="5771857"/>
          </a:xfrm>
        </p:spPr>
        <p:txBody>
          <a:bodyPr>
            <a:noAutofit/>
          </a:bodyPr>
          <a:lstStyle/>
          <a:p>
            <a:pPr>
              <a:buClrTx/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A nucleotide is made up of three components: a nitrogenous base, a pentose sugar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, and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one or more phosphate groups. </a:t>
            </a:r>
            <a:endParaRPr lang="en-US" sz="1600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>
              <a:buClrTx/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Carbon </a:t>
            </a:r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residues in the pentose are numbered 1′ through 5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′ (the prime distinguishes these residues from those in the base, which are numbered without using a prime notation). The base is attached to the 1′ position of the ribose, and the phosphate is attached to the 5′ position. When a polynucleotide is formed, the 5′ phosphate of the incoming nucleotide attaches to the 3′ hydroxyl group at the end of the growing chain. </a:t>
            </a:r>
          </a:p>
          <a:p>
            <a:pPr>
              <a:buClrTx/>
              <a:buFont typeface="Arial"/>
              <a:buChar char="•"/>
            </a:pPr>
            <a:r>
              <a:rPr lang="en-US" sz="1600" dirty="0" smtClean="0">
                <a:latin typeface="Comic Sans MS"/>
                <a:cs typeface="Comic Sans MS"/>
              </a:rPr>
              <a:t>Bases </a:t>
            </a:r>
            <a:r>
              <a:rPr lang="en-US" sz="1600" dirty="0">
                <a:latin typeface="Comic Sans MS"/>
                <a:cs typeface="Comic Sans MS"/>
              </a:rPr>
              <a:t>can be divided into two categories: purines and </a:t>
            </a:r>
            <a:r>
              <a:rPr lang="en-US" sz="1600" dirty="0" err="1">
                <a:latin typeface="Comic Sans MS"/>
                <a:cs typeface="Comic Sans MS"/>
              </a:rPr>
              <a:t>pyrimidines</a:t>
            </a:r>
            <a:r>
              <a:rPr lang="en-US" sz="1600" dirty="0">
                <a:latin typeface="Comic Sans MS"/>
                <a:cs typeface="Comic Sans MS"/>
              </a:rPr>
              <a:t>. Purines have a double ring structure, and </a:t>
            </a:r>
            <a:r>
              <a:rPr lang="en-US" sz="1600" dirty="0" err="1">
                <a:latin typeface="Comic Sans MS"/>
                <a:cs typeface="Comic Sans MS"/>
              </a:rPr>
              <a:t>pyrimidines</a:t>
            </a:r>
            <a:r>
              <a:rPr lang="en-US" sz="1600" dirty="0">
                <a:latin typeface="Comic Sans MS"/>
                <a:cs typeface="Comic Sans MS"/>
              </a:rPr>
              <a:t> have a </a:t>
            </a:r>
            <a:r>
              <a:rPr lang="da-DK" sz="1600" dirty="0">
                <a:latin typeface="Comic Sans MS"/>
                <a:cs typeface="Comic Sans MS"/>
              </a:rPr>
              <a:t>single ring.</a:t>
            </a:r>
            <a:endParaRPr lang="en-US" sz="1600" dirty="0">
              <a:latin typeface="Comic Sans MS"/>
              <a:cs typeface="Comic Sans MS"/>
            </a:endParaRPr>
          </a:p>
          <a:p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18" y="6091944"/>
            <a:ext cx="52578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http://cnx.org/contents/185cbf87-c72e-48f5-b51e-</a:t>
            </a:r>
            <a:r>
              <a:rPr lang="en-US" sz="1100" u="sng" dirty="0" smtClean="0">
                <a:latin typeface="Comic Sans MS"/>
                <a:cs typeface="Comic Sans MS"/>
              </a:rPr>
              <a:t>f1</a:t>
            </a:r>
          </a:p>
          <a:p>
            <a:r>
              <a:rPr lang="en-US" sz="1100" u="sng" dirty="0" smtClean="0">
                <a:latin typeface="Comic Sans MS"/>
                <a:cs typeface="Comic Sans MS"/>
              </a:rPr>
              <a:t>4f21b5eabd</a:t>
            </a:r>
            <a:r>
              <a:rPr lang="en-US" sz="1100" u="sng" dirty="0">
                <a:latin typeface="Comic Sans MS"/>
                <a:cs typeface="Comic Sans MS"/>
              </a:rPr>
              <a:t>@10.61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5305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3"/>
          <p:cNvSpPr txBox="1">
            <a:spLocks/>
          </p:cNvSpPr>
          <p:nvPr/>
        </p:nvSpPr>
        <p:spPr>
          <a:xfrm>
            <a:off x="296333" y="5208461"/>
            <a:ext cx="8579556" cy="133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6CB255"/>
              </a:buClr>
              <a:buSzPct val="130000"/>
              <a:buFont typeface="Georgia" pitchFamily="18" charset="0"/>
              <a:buChar char="*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31520" indent="-4572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6CB255"/>
              </a:buClr>
              <a:buSzPct val="130000"/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6CB255"/>
              </a:buClr>
              <a:buSzPct val="130000"/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6CB255"/>
              </a:buClr>
              <a:buSzPct val="130000"/>
              <a:buFont typeface="+mj-lt"/>
              <a:buAutoNum type="alphaLcParen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6CB255"/>
              </a:buClr>
              <a:buSzPct val="130000"/>
              <a:buFont typeface="+mj-lt"/>
              <a:buAutoNum type="alphaLcParenR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Arial"/>
              <a:buChar char="•"/>
            </a:pPr>
            <a:r>
              <a:rPr lang="en-US" sz="2000" dirty="0">
                <a:latin typeface="Comic Sans MS"/>
                <a:cs typeface="Comic Sans MS"/>
              </a:rPr>
              <a:t>Two types of pentose are found in nucleotides, </a:t>
            </a:r>
            <a:r>
              <a:rPr lang="en-US" sz="2000" u="sng" dirty="0">
                <a:latin typeface="Comic Sans MS"/>
                <a:cs typeface="Comic Sans MS"/>
              </a:rPr>
              <a:t>deoxyribose</a:t>
            </a:r>
            <a:r>
              <a:rPr lang="en-US" sz="2000" dirty="0">
                <a:latin typeface="Comic Sans MS"/>
                <a:cs typeface="Comic Sans MS"/>
              </a:rPr>
              <a:t> (found in DNA) and </a:t>
            </a:r>
            <a:r>
              <a:rPr lang="en-US" sz="2000" u="sng" dirty="0">
                <a:latin typeface="Comic Sans MS"/>
                <a:cs typeface="Comic Sans MS"/>
              </a:rPr>
              <a:t>ribose</a:t>
            </a:r>
            <a:r>
              <a:rPr lang="en-US" sz="2000" dirty="0">
                <a:latin typeface="Comic Sans MS"/>
                <a:cs typeface="Comic Sans MS"/>
              </a:rPr>
              <a:t> (found in RNA). Deoxyribose is similar in structure to ribose, but it has an H instead of an OH at the 2′ position.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6905" y="411952"/>
            <a:ext cx="5822920" cy="4114764"/>
            <a:chOff x="1636905" y="529182"/>
            <a:chExt cx="5822920" cy="4114764"/>
          </a:xfrm>
        </p:grpSpPr>
        <p:pic>
          <p:nvPicPr>
            <p:cNvPr id="3" name="Picture 2" descr="Ribose_and_Deoxyribose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905" y="529182"/>
              <a:ext cx="5822920" cy="4114764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3485445" y="2765776"/>
              <a:ext cx="578555" cy="366889"/>
            </a:xfrm>
            <a:prstGeom prst="ellipse">
              <a:avLst/>
            </a:prstGeom>
            <a:noFill/>
            <a:ln w="25400">
              <a:solidFill>
                <a:srgbClr val="C6000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6191956" y="2793998"/>
              <a:ext cx="578555" cy="733778"/>
            </a:xfrm>
            <a:prstGeom prst="ellipse">
              <a:avLst/>
            </a:prstGeom>
            <a:noFill/>
            <a:ln w="25400">
              <a:solidFill>
                <a:srgbClr val="C6000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646064" y="4512019"/>
            <a:ext cx="5912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omic Sans MS"/>
                <a:cs typeface="Comic Sans MS"/>
              </a:rPr>
              <a:t>Caption: </a:t>
            </a:r>
            <a:r>
              <a:rPr lang="en-US" sz="1000" u="sng" dirty="0" smtClean="0">
                <a:latin typeface="Comic Sans MS"/>
                <a:cs typeface="Comic Sans MS"/>
              </a:rPr>
              <a:t>Chemical Structure of Ribose and </a:t>
            </a:r>
            <a:r>
              <a:rPr lang="en-US" sz="1000" u="sng" dirty="0" err="1" smtClean="0">
                <a:latin typeface="Comic Sans MS"/>
                <a:cs typeface="Comic Sans MS"/>
              </a:rPr>
              <a:t>Deoxyribose</a:t>
            </a:r>
            <a:r>
              <a:rPr lang="en-US" sz="1000" u="sng" dirty="0" smtClean="0">
                <a:latin typeface="Comic Sans MS"/>
                <a:cs typeface="Comic Sans MS"/>
              </a:rPr>
              <a:t> </a:t>
            </a:r>
            <a:r>
              <a:rPr lang="en-US" sz="1000" dirty="0" smtClean="0">
                <a:latin typeface="Comic Sans MS"/>
                <a:cs typeface="Comic Sans MS"/>
              </a:rPr>
              <a:t> (c)Genomics Education </a:t>
            </a:r>
            <a:r>
              <a:rPr lang="en-US" sz="1000" dirty="0" err="1" smtClean="0">
                <a:latin typeface="Comic Sans MS"/>
                <a:cs typeface="Comic Sans MS"/>
              </a:rPr>
              <a:t>Programme</a:t>
            </a:r>
            <a:r>
              <a:rPr lang="en-US" sz="1000" dirty="0" smtClean="0">
                <a:latin typeface="Comic Sans MS"/>
                <a:cs typeface="Comic Sans MS"/>
              </a:rPr>
              <a:t> , </a:t>
            </a:r>
            <a:r>
              <a:rPr lang="en-US" sz="1000" u="sng" dirty="0" smtClean="0">
                <a:latin typeface="Comic Sans MS"/>
                <a:cs typeface="Comic Sans MS"/>
              </a:rPr>
              <a:t>Public domain</a:t>
            </a:r>
            <a:endParaRPr lang="en-US" sz="10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869416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4100" dirty="0">
                <a:solidFill>
                  <a:srgbClr val="000000"/>
                </a:solidFill>
                <a:effectLst/>
                <a:latin typeface="Comic Sans MS"/>
                <a:cs typeface="Comic Sans MS"/>
              </a:rPr>
              <a:t>Figure </a:t>
            </a:r>
            <a:r>
              <a:rPr lang="en-US" sz="4100" dirty="0" smtClean="0">
                <a:solidFill>
                  <a:srgbClr val="000000"/>
                </a:solidFill>
                <a:effectLst/>
                <a:latin typeface="Comic Sans MS"/>
                <a:cs typeface="Comic Sans MS"/>
              </a:rPr>
              <a:t>3.32</a:t>
            </a:r>
            <a:endParaRPr lang="en-US" sz="4100" dirty="0">
              <a:solidFill>
                <a:srgbClr val="000000"/>
              </a:solidFill>
              <a:effectLst/>
              <a:latin typeface="Comic Sans MS"/>
              <a:cs typeface="Comic Sans MS"/>
            </a:endParaRPr>
          </a:p>
        </p:txBody>
      </p:sp>
      <p:pic>
        <p:nvPicPr>
          <p:cNvPr id="2" name="Picture Placeholder 1" descr="Figure_03_05_02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2" r="-2659"/>
          <a:stretch/>
        </p:blipFill>
        <p:spPr>
          <a:xfrm>
            <a:off x="135467" y="984202"/>
            <a:ext cx="5167344" cy="5262005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238028" y="1222208"/>
            <a:ext cx="3795712" cy="5085603"/>
          </a:xfrm>
        </p:spPr>
        <p:txBody>
          <a:bodyPr>
            <a:normAutofit/>
          </a:bodyPr>
          <a:lstStyle/>
          <a:p>
            <a:pPr>
              <a:buClrTx/>
              <a:buFont typeface="Arial"/>
              <a:buChar char="•"/>
            </a:pPr>
            <a:r>
              <a:rPr lang="en-US" sz="2400" dirty="0">
                <a:latin typeface="Comic Sans MS"/>
                <a:cs typeface="Comic Sans MS"/>
              </a:rPr>
              <a:t>Native DNA is an antiparallel double helix. The phosphate backbone (indicated by </a:t>
            </a:r>
            <a:r>
              <a:rPr lang="en-US" sz="2400" dirty="0" smtClean="0">
                <a:latin typeface="Comic Sans MS"/>
                <a:cs typeface="Comic Sans MS"/>
              </a:rPr>
              <a:t>the curvy </a:t>
            </a:r>
            <a:r>
              <a:rPr lang="en-US" sz="2400" dirty="0">
                <a:latin typeface="Comic Sans MS"/>
                <a:cs typeface="Comic Sans MS"/>
              </a:rPr>
              <a:t>lines) is on the outside, and the bases are on the inside. Each base from one strand </a:t>
            </a:r>
            <a:r>
              <a:rPr lang="en-US" sz="2400" dirty="0" smtClean="0">
                <a:latin typeface="Comic Sans MS"/>
                <a:cs typeface="Comic Sans MS"/>
              </a:rPr>
              <a:t>interacts via </a:t>
            </a:r>
            <a:r>
              <a:rPr lang="en-US" sz="2400" dirty="0">
                <a:latin typeface="Comic Sans MS"/>
                <a:cs typeface="Comic Sans MS"/>
              </a:rPr>
              <a:t>hydrogen bonding with a base from the opposing strand. </a:t>
            </a:r>
            <a:endParaRPr lang="en-US" sz="11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439" y="6215651"/>
            <a:ext cx="506100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</a:p>
          <a:p>
            <a:r>
              <a:rPr lang="en-US" sz="1100" u="sng" dirty="0" smtClean="0">
                <a:latin typeface="Comic Sans MS"/>
                <a:cs typeface="Comic Sans MS"/>
              </a:rPr>
              <a:t>-</a:t>
            </a:r>
            <a:r>
              <a:rPr lang="en-US" sz="1100" u="sng" dirty="0" smtClean="0">
                <a:latin typeface="Comic Sans MS"/>
                <a:cs typeface="Comic Sans MS"/>
              </a:rPr>
              <a:t>f14f21b5eabd@10.61</a:t>
            </a:r>
          </a:p>
          <a:p>
            <a:r>
              <a:rPr lang="en-US" sz="1100" dirty="0">
                <a:latin typeface="Comic Sans MS"/>
                <a:cs typeface="Comic Sans MS"/>
              </a:rPr>
              <a:t>Credit: Jerome Walker/Dennis </a:t>
            </a:r>
            <a:r>
              <a:rPr lang="en-US" sz="1100" dirty="0" err="1" smtClean="0">
                <a:latin typeface="Comic Sans MS"/>
                <a:cs typeface="Comic Sans MS"/>
              </a:rPr>
              <a:t>Myts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5951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100" dirty="0">
                <a:solidFill>
                  <a:srgbClr val="000000"/>
                </a:solidFill>
                <a:effectLst/>
                <a:latin typeface="Comic Sans MS"/>
                <a:cs typeface="Comic Sans MS"/>
              </a:rPr>
              <a:t>Figure </a:t>
            </a:r>
            <a:r>
              <a:rPr lang="en-US" sz="4100" dirty="0" smtClean="0">
                <a:solidFill>
                  <a:srgbClr val="000000"/>
                </a:solidFill>
                <a:effectLst/>
                <a:latin typeface="Comic Sans MS"/>
                <a:cs typeface="Comic Sans MS"/>
              </a:rPr>
              <a:t>3.33</a:t>
            </a:r>
            <a:endParaRPr lang="en-US" sz="4100" dirty="0">
              <a:solidFill>
                <a:srgbClr val="000000"/>
              </a:solidFill>
              <a:effectLst/>
              <a:latin typeface="Comic Sans MS"/>
              <a:cs typeface="Comic Sans MS"/>
            </a:endParaRPr>
          </a:p>
        </p:txBody>
      </p:sp>
      <p:pic>
        <p:nvPicPr>
          <p:cNvPr id="2" name="Picture Placeholder 1" descr="Figure_03_05_03.pn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7" r="-2037"/>
          <a:stretch/>
        </p:blipFill>
        <p:spPr>
          <a:xfrm>
            <a:off x="1042061" y="962882"/>
            <a:ext cx="6577401" cy="3840480"/>
          </a:xfrm>
          <a:solidFill>
            <a:schemeClr val="bg1"/>
          </a:solidFill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4673" y="5144863"/>
            <a:ext cx="8839193" cy="1646820"/>
          </a:xfrm>
        </p:spPr>
        <p:txBody>
          <a:bodyPr>
            <a:noAutofit/>
          </a:bodyPr>
          <a:lstStyle/>
          <a:p>
            <a:pPr>
              <a:buClrTx/>
              <a:buFont typeface="Arial"/>
              <a:buChar char="•"/>
            </a:pPr>
            <a:r>
              <a:rPr lang="en-US" sz="1600" dirty="0">
                <a:latin typeface="Comic Sans MS"/>
                <a:cs typeface="Comic Sans MS"/>
              </a:rPr>
              <a:t>In a double stranded DNA molecule, the two strands run </a:t>
            </a:r>
            <a:r>
              <a:rPr lang="en-US" sz="1600" u="sng" dirty="0">
                <a:latin typeface="Comic Sans MS"/>
                <a:cs typeface="Comic Sans MS"/>
              </a:rPr>
              <a:t>antiparallel</a:t>
            </a:r>
            <a:r>
              <a:rPr lang="en-US" sz="1600" dirty="0">
                <a:latin typeface="Comic Sans MS"/>
                <a:cs typeface="Comic Sans MS"/>
              </a:rPr>
              <a:t> to one </a:t>
            </a:r>
            <a:r>
              <a:rPr lang="en-US" sz="1600" dirty="0" smtClean="0">
                <a:latin typeface="Comic Sans MS"/>
                <a:cs typeface="Comic Sans MS"/>
              </a:rPr>
              <a:t>another so </a:t>
            </a:r>
            <a:r>
              <a:rPr lang="en-US" sz="1600" dirty="0">
                <a:latin typeface="Comic Sans MS"/>
                <a:cs typeface="Comic Sans MS"/>
              </a:rPr>
              <a:t>that one strand runs 5′ to 3′ and the other 3′ to 5′. </a:t>
            </a:r>
            <a:endParaRPr lang="en-US" sz="1600" dirty="0" smtClean="0">
              <a:latin typeface="Comic Sans MS"/>
              <a:cs typeface="Comic Sans MS"/>
            </a:endParaRPr>
          </a:p>
          <a:p>
            <a:pPr>
              <a:buClrTx/>
              <a:buFont typeface="Arial"/>
              <a:buChar char="•"/>
            </a:pPr>
            <a:r>
              <a:rPr lang="en-US" sz="1600" dirty="0" smtClean="0">
                <a:latin typeface="Comic Sans MS"/>
                <a:cs typeface="Comic Sans MS"/>
              </a:rPr>
              <a:t>The </a:t>
            </a:r>
            <a:r>
              <a:rPr lang="en-US" sz="1600" dirty="0">
                <a:latin typeface="Comic Sans MS"/>
                <a:cs typeface="Comic Sans MS"/>
              </a:rPr>
              <a:t>phosphate backbone is located on </a:t>
            </a:r>
            <a:r>
              <a:rPr lang="en-US" sz="1600" dirty="0" smtClean="0">
                <a:latin typeface="Comic Sans MS"/>
                <a:cs typeface="Comic Sans MS"/>
              </a:rPr>
              <a:t>the outside</a:t>
            </a:r>
            <a:r>
              <a:rPr lang="en-US" sz="1600" dirty="0">
                <a:latin typeface="Comic Sans MS"/>
                <a:cs typeface="Comic Sans MS"/>
              </a:rPr>
              <a:t>, and the bases are in the </a:t>
            </a:r>
            <a:r>
              <a:rPr lang="en-US" sz="1600" dirty="0" smtClean="0">
                <a:latin typeface="Comic Sans MS"/>
                <a:cs typeface="Comic Sans MS"/>
              </a:rPr>
              <a:t>middle.</a:t>
            </a:r>
          </a:p>
          <a:p>
            <a:pPr>
              <a:buClrTx/>
              <a:buFont typeface="Arial"/>
              <a:buChar char="•"/>
            </a:pPr>
            <a:r>
              <a:rPr lang="en-US" sz="1600" dirty="0" smtClean="0">
                <a:latin typeface="Comic Sans MS"/>
                <a:cs typeface="Comic Sans MS"/>
              </a:rPr>
              <a:t>Adenine </a:t>
            </a:r>
            <a:r>
              <a:rPr lang="en-US" sz="1600" dirty="0">
                <a:latin typeface="Comic Sans MS"/>
                <a:cs typeface="Comic Sans MS"/>
              </a:rPr>
              <a:t>forms hydrogen bonds (or base pairs) </a:t>
            </a:r>
            <a:r>
              <a:rPr lang="en-US" sz="1600" dirty="0" smtClean="0">
                <a:latin typeface="Comic Sans MS"/>
                <a:cs typeface="Comic Sans MS"/>
              </a:rPr>
              <a:t>with thymine</a:t>
            </a:r>
            <a:r>
              <a:rPr lang="en-US" sz="1600" dirty="0">
                <a:latin typeface="Comic Sans MS"/>
                <a:cs typeface="Comic Sans MS"/>
              </a:rPr>
              <a:t>, and guanine base pairs with cytosine.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132896" y="3188680"/>
            <a:ext cx="533040" cy="13796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797734" y="1258341"/>
            <a:ext cx="669869" cy="15200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37540" y="4766690"/>
            <a:ext cx="65167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http://cnx.org/contents/185cbf87-c72e-48f5-b51e-f14f21b5eabd@10.61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853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unctional Group Tabl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08" y="186563"/>
            <a:ext cx="5226474" cy="6400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94463" y="701885"/>
            <a:ext cx="33201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These functional groups can be found in carbohydrates, proteins, lipids, and nucleic acids.</a:t>
            </a:r>
          </a:p>
          <a:p>
            <a:endParaRPr lang="en-US" sz="2800" dirty="0">
              <a:latin typeface="Comic Sans MS"/>
              <a:cs typeface="Comic Sans MS"/>
            </a:endParaRPr>
          </a:p>
          <a:p>
            <a:endParaRPr lang="en-US" sz="2800" dirty="0" smtClean="0">
              <a:latin typeface="Comic Sans MS"/>
              <a:cs typeface="Comic Sans MS"/>
            </a:endParaRPr>
          </a:p>
          <a:p>
            <a:r>
              <a:rPr lang="en-US" sz="2800" dirty="0" smtClean="0">
                <a:latin typeface="Comic Sans MS"/>
                <a:cs typeface="Comic Sans MS"/>
              </a:rPr>
              <a:t>Know all of these functional groups.</a:t>
            </a:r>
            <a:endParaRPr lang="en-US" sz="2800" dirty="0"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590" y="6560809"/>
            <a:ext cx="55177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Biology, Functional Groups</a:t>
            </a:r>
            <a:r>
              <a:rPr lang="en-US" sz="1100" dirty="0" smtClean="0">
                <a:latin typeface="Comic Sans MS"/>
                <a:cs typeface="Comic Sans MS"/>
              </a:rPr>
              <a:t> (c)CNX </a:t>
            </a:r>
            <a:r>
              <a:rPr lang="en-US" sz="1100" dirty="0" err="1" smtClean="0">
                <a:latin typeface="Comic Sans MS"/>
                <a:cs typeface="Comic Sans MS"/>
              </a:rPr>
              <a:t>Openstax</a:t>
            </a:r>
            <a:r>
              <a:rPr lang="en-US" sz="1100" dirty="0" smtClean="0">
                <a:latin typeface="Comic Sans MS"/>
                <a:cs typeface="Comic Sans MS"/>
              </a:rPr>
              <a:t>, </a:t>
            </a:r>
            <a:r>
              <a:rPr lang="en-US" sz="1100" u="sng" dirty="0" smtClean="0">
                <a:latin typeface="Comic Sans MS"/>
                <a:cs typeface="Comic Sans MS"/>
              </a:rPr>
              <a:t>Public domain</a:t>
            </a:r>
            <a:endParaRPr lang="en-US" sz="11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080760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400" b="1" dirty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D</a:t>
            </a: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eoxyribo</a:t>
            </a:r>
            <a:r>
              <a:rPr lang="en-US" sz="4400" b="1" dirty="0">
                <a:solidFill>
                  <a:srgbClr val="C00000"/>
                </a:solidFill>
                <a:latin typeface="Comic Sans MS"/>
                <a:ea typeface="ＭＳ Ｐゴシック" charset="0"/>
                <a:cs typeface="Comic Sans MS"/>
              </a:rPr>
              <a:t>n</a:t>
            </a: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ucleic </a:t>
            </a:r>
            <a:r>
              <a:rPr lang="en-US" sz="4400" b="1" dirty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A</a:t>
            </a: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cid (</a:t>
            </a:r>
            <a:r>
              <a:rPr lang="en-US" sz="4400" b="1" dirty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DNA</a:t>
            </a: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)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39738" y="1295400"/>
            <a:ext cx="8229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Genes</a:t>
            </a: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: Encodes information for amino acid sequence of proteins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Sequence of bases (A, T, C, G)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Double helix 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Base-pairing rules</a:t>
            </a:r>
          </a:p>
          <a:p>
            <a:pPr lvl="2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A</a:t>
            </a:r>
            <a:r>
              <a:rPr lang="en-US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with </a:t>
            </a:r>
            <a:r>
              <a:rPr lang="en-US" dirty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T</a:t>
            </a:r>
            <a:r>
              <a:rPr lang="en-US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(or U in RNA)</a:t>
            </a:r>
          </a:p>
          <a:p>
            <a:pPr lvl="2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C </a:t>
            </a:r>
            <a:r>
              <a:rPr lang="en-US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with </a:t>
            </a:r>
            <a:r>
              <a:rPr lang="en-US" dirty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G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66800" y="5053013"/>
            <a:ext cx="748153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Comic Sans MS"/>
                <a:cs typeface="Comic Sans MS"/>
              </a:rPr>
              <a:t>DNA Strand 1:  T T A   C G G   A T C</a:t>
            </a:r>
          </a:p>
          <a:p>
            <a:r>
              <a:rPr lang="en-US" sz="3200" dirty="0">
                <a:solidFill>
                  <a:schemeClr val="tx1"/>
                </a:solidFill>
                <a:latin typeface="Comic Sans MS"/>
                <a:cs typeface="Comic Sans MS"/>
              </a:rPr>
              <a:t>DNA Strand 2:  _ _ _     _ _ _    _ _ _</a:t>
            </a:r>
          </a:p>
        </p:txBody>
      </p:sp>
    </p:spTree>
    <p:extLst>
      <p:ext uri="{BB962C8B-B14F-4D97-AF65-F5344CB8AC3E}">
        <p14:creationId xmlns:p14="http://schemas.microsoft.com/office/powerpoint/2010/main" val="12112143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94073" y="368424"/>
            <a:ext cx="8958185" cy="3968195"/>
            <a:chOff x="96018" y="1397000"/>
            <a:chExt cx="9144000" cy="4050506"/>
          </a:xfrm>
        </p:grpSpPr>
        <p:pic>
          <p:nvPicPr>
            <p:cNvPr id="6" name="Picture 5" descr="DNA_chemical_structure_2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18" y="1397000"/>
              <a:ext cx="9144000" cy="405050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385369" y="3354104"/>
              <a:ext cx="4076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mic Sans MS"/>
                  <a:cs typeface="Comic Sans MS"/>
                </a:rPr>
                <a:t>G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82009" y="4056698"/>
              <a:ext cx="4076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Comic Sans MS"/>
                  <a:cs typeface="Comic Sans MS"/>
                </a:rPr>
                <a:t>T</a:t>
              </a:r>
              <a:endParaRPr lang="en-US" sz="1000" dirty="0">
                <a:latin typeface="Comic Sans MS"/>
                <a:cs typeface="Comic Sans M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04857" y="4072378"/>
              <a:ext cx="4076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mic Sans MS"/>
                  <a:cs typeface="Comic Sans MS"/>
                </a:rPr>
                <a:t>C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29355" y="3012767"/>
              <a:ext cx="4076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mic Sans MS"/>
                  <a:cs typeface="Comic Sans MS"/>
                </a:rPr>
                <a:t>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17971" y="3012767"/>
              <a:ext cx="2552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Comic Sans MS"/>
                  <a:cs typeface="Comic Sans MS"/>
                </a:rPr>
                <a:t>T</a:t>
              </a:r>
              <a:endParaRPr lang="en-US" sz="1000" dirty="0">
                <a:latin typeface="Comic Sans MS"/>
                <a:cs typeface="Comic Sans M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31165" y="3322744"/>
              <a:ext cx="4076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mic Sans MS"/>
                  <a:cs typeface="Comic Sans MS"/>
                </a:rPr>
                <a:t>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70937" y="3779117"/>
              <a:ext cx="4076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mic Sans MS"/>
                  <a:cs typeface="Comic Sans MS"/>
                </a:rPr>
                <a:t>A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82321" y="3792625"/>
              <a:ext cx="4076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mic Sans MS"/>
                  <a:cs typeface="Comic Sans MS"/>
                </a:rPr>
                <a:t>G</a:t>
              </a:r>
            </a:p>
          </p:txBody>
        </p:sp>
      </p:grp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61240" y="4785529"/>
            <a:ext cx="8667750" cy="169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1pPr>
            <a:lvl2pPr marL="741363" indent="-284163" eaLnBrk="0" hangingPunct="0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9pPr>
          </a:lstStyle>
          <a:p>
            <a:pPr marL="0" indent="0" eaLnBrk="1" hangingPunct="1">
              <a:lnSpc>
                <a:spcPct val="90000"/>
              </a:lnSpc>
              <a:buFont typeface="Times New Roman" pitchFamily="18" charset="0"/>
              <a:buNone/>
              <a:defRPr/>
            </a:pPr>
            <a:r>
              <a:rPr lang="en-US" alt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Nucleotides</a:t>
            </a:r>
            <a:r>
              <a:rPr lang="en-US" altLang="en-US" sz="2400" dirty="0" smtClean="0">
                <a:latin typeface="Comic Sans MS"/>
                <a:cs typeface="Comic Sans MS"/>
              </a:rPr>
              <a:t>: sugar + phosphate + nitrogenous base 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altLang="en-US" sz="2400" dirty="0">
                <a:latin typeface="Comic Sans MS"/>
                <a:cs typeface="Comic Sans MS"/>
              </a:rPr>
              <a:t> </a:t>
            </a:r>
            <a:r>
              <a:rPr lang="en-US" altLang="en-US" sz="2400" dirty="0" smtClean="0">
                <a:latin typeface="Comic Sans MS"/>
                <a:cs typeface="Comic Sans MS"/>
              </a:rPr>
              <a:t>    </a:t>
            </a:r>
            <a:r>
              <a:rPr lang="en-US" altLang="en-US" sz="2400" u="sng" dirty="0" smtClean="0">
                <a:latin typeface="Comic Sans MS"/>
                <a:cs typeface="Comic Sans MS"/>
              </a:rPr>
              <a:t>Nitrogenous bases include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latin typeface="Comic Sans MS"/>
                <a:cs typeface="Comic Sans MS"/>
              </a:rPr>
              <a:t> </a:t>
            </a:r>
            <a:r>
              <a:rPr lang="en-US" altLang="en-US" sz="2400" b="1" dirty="0" smtClean="0">
                <a:latin typeface="Comic Sans MS"/>
                <a:cs typeface="Comic Sans MS"/>
              </a:rPr>
              <a:t>       Purines</a:t>
            </a:r>
            <a:r>
              <a:rPr lang="en-US" altLang="en-US" sz="2400" dirty="0" smtClean="0">
                <a:latin typeface="Comic Sans MS"/>
                <a:cs typeface="Comic Sans MS"/>
              </a:rPr>
              <a:t>: </a:t>
            </a:r>
            <a:r>
              <a:rPr lang="en-US" alt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adenine</a:t>
            </a:r>
            <a:r>
              <a:rPr lang="en-US" alt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altLang="en-US" sz="2400" dirty="0" smtClean="0">
                <a:latin typeface="Comic Sans MS"/>
                <a:cs typeface="Comic Sans MS"/>
              </a:rPr>
              <a:t>and </a:t>
            </a:r>
            <a:r>
              <a:rPr lang="en-US" alt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guanine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altLang="en-US" sz="24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      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Pyr</a:t>
            </a:r>
            <a:r>
              <a:rPr lang="en-US" altLang="en-US" sz="2400" b="1" dirty="0" err="1" smtClean="0">
                <a:latin typeface="Comic Sans MS"/>
                <a:cs typeface="Comic Sans MS"/>
              </a:rPr>
              <a:t>imidines</a:t>
            </a:r>
            <a:r>
              <a:rPr lang="en-US" altLang="en-US" sz="2400" dirty="0" smtClean="0">
                <a:latin typeface="Comic Sans MS"/>
                <a:cs typeface="Comic Sans MS"/>
              </a:rPr>
              <a:t>: </a:t>
            </a:r>
            <a:r>
              <a:rPr lang="en-US" alt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thymine</a:t>
            </a:r>
            <a:r>
              <a:rPr lang="en-US" alt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, </a:t>
            </a:r>
            <a:r>
              <a:rPr lang="en-US" alt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cytosine</a:t>
            </a:r>
            <a:r>
              <a:rPr lang="en-US" alt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, </a:t>
            </a:r>
            <a:r>
              <a:rPr lang="en-US" alt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uracil (RNA only)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3654" y="4289839"/>
            <a:ext cx="7377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omic Sans MS"/>
                <a:cs typeface="Comic Sans MS"/>
              </a:rPr>
              <a:t>Caption: </a:t>
            </a:r>
            <a:r>
              <a:rPr lang="en-US" sz="1000" u="sng" dirty="0" smtClean="0">
                <a:latin typeface="Comic Sans MS"/>
                <a:cs typeface="Comic Sans MS"/>
              </a:rPr>
              <a:t>The Chemical Structure of a Four Base Pair Fragment of a DNA Double Helix </a:t>
            </a:r>
            <a:r>
              <a:rPr lang="en-US" sz="1000" dirty="0" smtClean="0">
                <a:latin typeface="Comic Sans MS"/>
                <a:cs typeface="Comic Sans MS"/>
              </a:rPr>
              <a:t> (c)Thomas </a:t>
            </a:r>
            <a:r>
              <a:rPr lang="en-US" sz="1000" dirty="0" err="1" smtClean="0">
                <a:latin typeface="Comic Sans MS"/>
                <a:cs typeface="Comic Sans MS"/>
              </a:rPr>
              <a:t>Shafee</a:t>
            </a:r>
            <a:r>
              <a:rPr lang="en-US" sz="1000" dirty="0" smtClean="0">
                <a:latin typeface="Comic Sans MS"/>
                <a:cs typeface="Comic Sans MS"/>
              </a:rPr>
              <a:t>, </a:t>
            </a:r>
            <a:r>
              <a:rPr lang="en-US" sz="1000" u="sng" dirty="0" smtClean="0">
                <a:latin typeface="Comic Sans MS"/>
                <a:cs typeface="Comic Sans MS"/>
              </a:rPr>
              <a:t>Public domain</a:t>
            </a:r>
            <a:endParaRPr lang="en-US" sz="10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927510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R</a:t>
            </a: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ibo</a:t>
            </a:r>
            <a:r>
              <a:rPr lang="en-US" sz="44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n</a:t>
            </a: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ucleic </a:t>
            </a:r>
            <a:r>
              <a:rPr lang="en-US" sz="44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A</a:t>
            </a: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cid (</a:t>
            </a:r>
            <a:r>
              <a:rPr lang="en-US" sz="44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RNA</a:t>
            </a: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)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0843" y="1459080"/>
            <a:ext cx="8701106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RNA similar to DNA except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Contains 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ribose</a:t>
            </a:r>
            <a:r>
              <a:rPr lang="en-US" sz="2800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2800" b="1" i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instead</a:t>
            </a: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of 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deoxyribose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Contains 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uracil</a:t>
            </a:r>
            <a:r>
              <a:rPr lang="en-US" sz="2800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2800" b="1" i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instead</a:t>
            </a: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of 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thymine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Single stranded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RNA  plays many roles in the cell</a:t>
            </a:r>
          </a:p>
          <a:p>
            <a:pPr lvl="1"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Messenger RNA (mRNA)</a:t>
            </a: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: DNA encodes the information to make proteins, mRNA relays this info to the structures that make </a:t>
            </a:r>
            <a:r>
              <a:rPr lang="en-US" sz="2800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proteins</a:t>
            </a:r>
          </a:p>
          <a:p>
            <a:pPr lvl="1"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Ribosomal RNA (rRNA) and Transfer RNA (tRNA)</a:t>
            </a:r>
            <a:endParaRPr lang="en-US" sz="2800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275735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8669" y="275192"/>
            <a:ext cx="7687728" cy="659535"/>
          </a:xfrm>
        </p:spPr>
        <p:txBody>
          <a:bodyPr/>
          <a:lstStyle/>
          <a:p>
            <a:pPr marL="0" indent="0" algn="l">
              <a:buNone/>
            </a:pPr>
            <a:r>
              <a:rPr lang="en-US" sz="4100" dirty="0">
                <a:solidFill>
                  <a:srgbClr val="000000"/>
                </a:solidFill>
                <a:effectLst/>
                <a:latin typeface="Comic Sans MS"/>
                <a:cs typeface="Comic Sans MS"/>
              </a:rPr>
              <a:t>Figure </a:t>
            </a:r>
            <a:r>
              <a:rPr lang="en-US" sz="4100" dirty="0" smtClean="0">
                <a:solidFill>
                  <a:srgbClr val="000000"/>
                </a:solidFill>
                <a:effectLst/>
                <a:latin typeface="Comic Sans MS"/>
                <a:cs typeface="Comic Sans MS"/>
              </a:rPr>
              <a:t>3.34</a:t>
            </a:r>
            <a:endParaRPr lang="en-US" sz="4100" dirty="0">
              <a:solidFill>
                <a:srgbClr val="000000"/>
              </a:solidFill>
              <a:effectLst/>
              <a:latin typeface="Comic Sans MS"/>
              <a:cs typeface="Comic Sans MS"/>
            </a:endParaRPr>
          </a:p>
        </p:txBody>
      </p:sp>
      <p:pic>
        <p:nvPicPr>
          <p:cNvPr id="2" name="Picture Placeholder 1" descr="FIgure_03_05_04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9" r="-621"/>
          <a:stretch/>
        </p:blipFill>
        <p:spPr>
          <a:xfrm>
            <a:off x="826911" y="1156252"/>
            <a:ext cx="7467600" cy="3500071"/>
          </a:xfrm>
          <a:ln w="12700">
            <a:solidFill>
              <a:schemeClr val="bg1"/>
            </a:solidFill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69339" y="5171309"/>
            <a:ext cx="8839194" cy="1417059"/>
          </a:xfrm>
        </p:spPr>
        <p:txBody>
          <a:bodyPr>
            <a:noAutofit/>
          </a:bodyPr>
          <a:lstStyle/>
          <a:p>
            <a:pPr>
              <a:buClrTx/>
              <a:buFont typeface="Arial"/>
              <a:buChar char="•"/>
            </a:pPr>
            <a:r>
              <a:rPr lang="en-US" sz="1700" dirty="0">
                <a:effectLst/>
                <a:latin typeface="Comic Sans MS"/>
                <a:cs typeface="Comic Sans MS"/>
              </a:rPr>
              <a:t>A ribosome has two parts: a large subunit and a small subunit. </a:t>
            </a:r>
            <a:endParaRPr lang="en-US" sz="1700" dirty="0" smtClean="0">
              <a:effectLst/>
              <a:latin typeface="Comic Sans MS"/>
              <a:cs typeface="Comic Sans MS"/>
            </a:endParaRPr>
          </a:p>
          <a:p>
            <a:pPr>
              <a:buClrTx/>
              <a:buFont typeface="Arial"/>
              <a:buChar char="•"/>
            </a:pPr>
            <a:r>
              <a:rPr lang="en-US" sz="1700" dirty="0" smtClean="0">
                <a:effectLst/>
                <a:latin typeface="Comic Sans MS"/>
                <a:cs typeface="Comic Sans MS"/>
              </a:rPr>
              <a:t>The </a:t>
            </a:r>
            <a:r>
              <a:rPr lang="en-US" sz="1700" u="sng" dirty="0">
                <a:effectLst/>
                <a:latin typeface="Comic Sans MS"/>
                <a:cs typeface="Comic Sans MS"/>
              </a:rPr>
              <a:t>mRNA</a:t>
            </a:r>
            <a:r>
              <a:rPr lang="en-US" sz="1700" dirty="0">
                <a:effectLst/>
                <a:latin typeface="Comic Sans MS"/>
                <a:cs typeface="Comic Sans MS"/>
              </a:rPr>
              <a:t> sits </a:t>
            </a:r>
            <a:r>
              <a:rPr lang="en-US" sz="1700" dirty="0" smtClean="0">
                <a:effectLst/>
                <a:latin typeface="Comic Sans MS"/>
                <a:cs typeface="Comic Sans MS"/>
              </a:rPr>
              <a:t>in between </a:t>
            </a:r>
            <a:r>
              <a:rPr lang="en-US" sz="1700" dirty="0">
                <a:effectLst/>
                <a:latin typeface="Comic Sans MS"/>
                <a:cs typeface="Comic Sans MS"/>
              </a:rPr>
              <a:t>the two subunits. </a:t>
            </a:r>
            <a:endParaRPr lang="en-US" sz="1700" dirty="0" smtClean="0">
              <a:effectLst/>
              <a:latin typeface="Comic Sans MS"/>
              <a:cs typeface="Comic Sans MS"/>
            </a:endParaRPr>
          </a:p>
          <a:p>
            <a:pPr>
              <a:buClrTx/>
              <a:buFont typeface="Arial"/>
              <a:buChar char="•"/>
            </a:pPr>
            <a:r>
              <a:rPr lang="en-US" sz="1700" dirty="0" smtClean="0">
                <a:effectLst/>
                <a:latin typeface="Comic Sans MS"/>
                <a:cs typeface="Comic Sans MS"/>
              </a:rPr>
              <a:t>A </a:t>
            </a:r>
            <a:r>
              <a:rPr lang="en-US" sz="1700" u="sng" dirty="0" err="1">
                <a:effectLst/>
                <a:latin typeface="Comic Sans MS"/>
                <a:cs typeface="Comic Sans MS"/>
              </a:rPr>
              <a:t>tRNA</a:t>
            </a:r>
            <a:r>
              <a:rPr lang="en-US" sz="1700" dirty="0">
                <a:effectLst/>
                <a:latin typeface="Comic Sans MS"/>
                <a:cs typeface="Comic Sans MS"/>
              </a:rPr>
              <a:t> molecule recognizes a codon on the mRNA, binds to it </a:t>
            </a:r>
            <a:r>
              <a:rPr lang="en-US" sz="1700" dirty="0" smtClean="0">
                <a:effectLst/>
                <a:latin typeface="Comic Sans MS"/>
                <a:cs typeface="Comic Sans MS"/>
              </a:rPr>
              <a:t>by complementary </a:t>
            </a:r>
            <a:r>
              <a:rPr lang="en-US" sz="1700" dirty="0">
                <a:effectLst/>
                <a:latin typeface="Comic Sans MS"/>
                <a:cs typeface="Comic Sans MS"/>
              </a:rPr>
              <a:t>base pairing, and adds the correct amino acid to the growing peptide </a:t>
            </a:r>
            <a:r>
              <a:rPr lang="en-US" sz="1700" dirty="0" smtClean="0">
                <a:effectLst/>
                <a:latin typeface="Comic Sans MS"/>
                <a:cs typeface="Comic Sans MS"/>
              </a:rPr>
              <a:t>chain. </a:t>
            </a:r>
            <a:endParaRPr lang="en-US" sz="1700" dirty="0">
              <a:effectLst/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5091" y="4656343"/>
            <a:ext cx="65167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http://cnx.org/contents/185cbf87-c72e-48f5-b51e-f14f21b5eabd@10.61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4889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9px-Difference_DNA_RNA-E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43" y="112888"/>
            <a:ext cx="8003671" cy="6400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>
          <a:xfrm>
            <a:off x="510540" y="6505266"/>
            <a:ext cx="7377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omic Sans MS"/>
                <a:cs typeface="Comic Sans MS"/>
              </a:rPr>
              <a:t>Caption: </a:t>
            </a:r>
            <a:r>
              <a:rPr lang="en-US" sz="1000" u="sng" dirty="0" err="1" smtClean="0">
                <a:latin typeface="Comic Sans MS"/>
                <a:cs typeface="Comic Sans MS"/>
              </a:rPr>
              <a:t>Diffeence</a:t>
            </a:r>
            <a:r>
              <a:rPr lang="en-US" sz="1000" u="sng" dirty="0" smtClean="0">
                <a:latin typeface="Comic Sans MS"/>
                <a:cs typeface="Comic Sans MS"/>
              </a:rPr>
              <a:t> in DNA and RNA </a:t>
            </a:r>
            <a:r>
              <a:rPr lang="en-US" sz="1000" dirty="0" smtClean="0">
                <a:latin typeface="Comic Sans MS"/>
                <a:cs typeface="Comic Sans MS"/>
              </a:rPr>
              <a:t> (c)</a:t>
            </a:r>
            <a:r>
              <a:rPr lang="en-US" sz="1000" dirty="0" err="1" smtClean="0">
                <a:latin typeface="Comic Sans MS"/>
                <a:cs typeface="Comic Sans MS"/>
              </a:rPr>
              <a:t>Sponk</a:t>
            </a:r>
            <a:r>
              <a:rPr lang="en-US" sz="1000" dirty="0" smtClean="0">
                <a:latin typeface="Comic Sans MS"/>
                <a:cs typeface="Comic Sans MS"/>
              </a:rPr>
              <a:t>, </a:t>
            </a:r>
            <a:r>
              <a:rPr lang="en-US" sz="1000" u="sng" dirty="0" smtClean="0">
                <a:latin typeface="Comic Sans MS"/>
                <a:cs typeface="Comic Sans MS"/>
              </a:rPr>
              <a:t>Public domain</a:t>
            </a:r>
            <a:endParaRPr lang="en-US" sz="10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549911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88925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Other nucleotides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77838" y="961673"/>
            <a:ext cx="82296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ATP</a:t>
            </a: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   </a:t>
            </a:r>
            <a:r>
              <a:rPr lang="en-US" sz="3200" b="1" dirty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A</a:t>
            </a:r>
            <a:r>
              <a:rPr lang="en-US" sz="3200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denosine </a:t>
            </a:r>
            <a:r>
              <a:rPr lang="en-US" sz="3200" b="1" dirty="0" err="1" smtClean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T</a:t>
            </a:r>
            <a:r>
              <a:rPr lang="en-US" sz="3200" dirty="0" err="1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ri</a:t>
            </a:r>
            <a:r>
              <a:rPr lang="en-US" sz="3200" b="1" dirty="0" err="1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P</a:t>
            </a:r>
            <a:r>
              <a:rPr lang="en-US" sz="3200" dirty="0" err="1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hosphate</a:t>
            </a:r>
            <a:endParaRPr lang="en-US" sz="3200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Primary </a:t>
            </a:r>
            <a:r>
              <a:rPr lang="en-US" sz="28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energy currency </a:t>
            </a:r>
            <a:r>
              <a:rPr lang="en-US" sz="28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of the cell</a:t>
            </a:r>
          </a:p>
        </p:txBody>
      </p:sp>
      <p:sp>
        <p:nvSpPr>
          <p:cNvPr id="86" name="Right Brace 3"/>
          <p:cNvSpPr>
            <a:spLocks/>
          </p:cNvSpPr>
          <p:nvPr/>
        </p:nvSpPr>
        <p:spPr bwMode="auto">
          <a:xfrm rot="5400000">
            <a:off x="5909361" y="5334189"/>
            <a:ext cx="366033" cy="1917880"/>
          </a:xfrm>
          <a:prstGeom prst="rightBrace">
            <a:avLst>
              <a:gd name="adj1" fmla="val 8334"/>
              <a:gd name="adj2" fmla="val 50444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00" dirty="0"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87" name="TextBox 4"/>
          <p:cNvSpPr txBox="1">
            <a:spLocks noChangeArrowheads="1"/>
          </p:cNvSpPr>
          <p:nvPr/>
        </p:nvSpPr>
        <p:spPr bwMode="auto">
          <a:xfrm>
            <a:off x="5260437" y="6423377"/>
            <a:ext cx="1697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/>
                <a:cs typeface="Comic Sans MS"/>
              </a:rPr>
              <a:t>adenosine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231908" y="2231422"/>
            <a:ext cx="69624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Figure 06 04 01 – Adenosine Triphosphate</a:t>
            </a:r>
            <a:r>
              <a:rPr lang="en-US" sz="1100" dirty="0" smtClean="0">
                <a:latin typeface="Comic Sans MS"/>
                <a:cs typeface="Comic Sans MS"/>
              </a:rPr>
              <a:t> (c)CNX </a:t>
            </a:r>
            <a:r>
              <a:rPr lang="en-US" sz="1100" dirty="0" err="1" smtClean="0">
                <a:latin typeface="Comic Sans MS"/>
                <a:cs typeface="Comic Sans MS"/>
              </a:rPr>
              <a:t>Openstax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  <a:r>
              <a:rPr lang="de-DE" sz="1100" u="sng" dirty="0" smtClean="0">
                <a:latin typeface="Comic Sans MS"/>
                <a:cs typeface="Comic Sans MS"/>
              </a:rPr>
              <a:t>Public domain</a:t>
            </a:r>
            <a:endParaRPr lang="en-US" sz="1100" u="sng" dirty="0">
              <a:latin typeface="Comic Sans MS"/>
              <a:cs typeface="Comic Sans MS"/>
            </a:endParaRPr>
          </a:p>
        </p:txBody>
      </p:sp>
      <p:pic>
        <p:nvPicPr>
          <p:cNvPr id="3" name="Picture 2" descr="AT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352" y="2489199"/>
            <a:ext cx="5960601" cy="35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070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68313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400" b="1">
                <a:latin typeface="Comic Sans MS"/>
                <a:cs typeface="Comic Sans MS"/>
              </a:rPr>
              <a:t>Lipids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68313" y="1601081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2800" dirty="0">
                <a:latin typeface="Comic Sans MS"/>
                <a:cs typeface="Comic Sans MS"/>
              </a:rPr>
              <a:t>Group of 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cs typeface="Comic Sans MS"/>
              </a:rPr>
              <a:t>nonpolar</a:t>
            </a:r>
            <a:r>
              <a:rPr lang="en-US" sz="28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800" dirty="0">
                <a:latin typeface="Comic Sans MS"/>
                <a:cs typeface="Comic Sans MS"/>
              </a:rPr>
              <a:t>compounds  </a:t>
            </a:r>
          </a:p>
          <a:p>
            <a:pPr lvl="1">
              <a:spcBef>
                <a:spcPts val="800"/>
              </a:spcBef>
              <a:buFont typeface="Arial" charset="0"/>
              <a:buChar char="•"/>
            </a:pPr>
            <a:r>
              <a:rPr lang="en-US" dirty="0">
                <a:latin typeface="Comic Sans MS"/>
                <a:cs typeface="Comic Sans MS"/>
              </a:rPr>
              <a:t>hydrophobic</a:t>
            </a:r>
          </a:p>
          <a:p>
            <a:pPr lvl="1">
              <a:spcBef>
                <a:spcPts val="800"/>
              </a:spcBef>
              <a:buFont typeface="Arial" charset="0"/>
              <a:buChar char="•"/>
            </a:pPr>
            <a:r>
              <a:rPr lang="en-US" dirty="0">
                <a:latin typeface="Comic Sans MS"/>
                <a:cs typeface="Comic Sans MS"/>
              </a:rPr>
              <a:t>insoluble in water</a:t>
            </a:r>
          </a:p>
          <a:p>
            <a:pPr lvl="1">
              <a:spcBef>
                <a:spcPts val="800"/>
              </a:spcBef>
              <a:buFont typeface="Arial" charset="0"/>
              <a:buChar char="•"/>
            </a:pPr>
            <a:r>
              <a:rPr lang="en-US" b="1" i="1" dirty="0">
                <a:latin typeface="Comic Sans MS"/>
                <a:cs typeface="Comic Sans MS"/>
              </a:rPr>
              <a:t>Not</a:t>
            </a:r>
            <a:r>
              <a:rPr lang="en-US" dirty="0">
                <a:latin typeface="Comic Sans MS"/>
                <a:cs typeface="Comic Sans MS"/>
              </a:rPr>
              <a:t> polymers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2800" b="1" dirty="0">
                <a:latin typeface="Comic Sans MS"/>
                <a:cs typeface="Comic Sans MS"/>
              </a:rPr>
              <a:t>Examples</a:t>
            </a:r>
            <a:r>
              <a:rPr lang="en-US" sz="2800" dirty="0">
                <a:latin typeface="Comic Sans MS"/>
                <a:cs typeface="Comic Sans MS"/>
              </a:rPr>
              <a:t>: Fats, oils, waxes, cholesterol, hormones, some vitamins</a:t>
            </a:r>
            <a:endParaRPr lang="en-US" sz="2800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omic Sans MS"/>
                <a:cs typeface="Comic Sans MS"/>
              </a:rPr>
              <a:t>Excellent for </a:t>
            </a:r>
            <a:r>
              <a:rPr lang="en-US" sz="2800" b="1" dirty="0">
                <a:solidFill>
                  <a:srgbClr val="FF0000"/>
                </a:solidFill>
                <a:latin typeface="Comic Sans MS"/>
                <a:cs typeface="Comic Sans MS"/>
              </a:rPr>
              <a:t>energy storage</a:t>
            </a:r>
          </a:p>
          <a:p>
            <a:pPr lvl="1">
              <a:spcBef>
                <a:spcPts val="800"/>
              </a:spcBef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Comic Sans MS"/>
                <a:cs typeface="Comic Sans MS"/>
              </a:rPr>
              <a:t>Due to </a:t>
            </a:r>
            <a:r>
              <a:rPr lang="en-US" b="1" i="1" dirty="0">
                <a:solidFill>
                  <a:schemeClr val="tx1"/>
                </a:solidFill>
                <a:latin typeface="Comic Sans MS"/>
                <a:cs typeface="Comic Sans MS"/>
              </a:rPr>
              <a:t>high number of C-H bonds</a:t>
            </a:r>
            <a:endParaRPr lang="en-US" b="1" i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835793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21798"/>
            <a:ext cx="8062912" cy="659535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Comic Sans MS"/>
                <a:cs typeface="Comic Sans MS"/>
              </a:rPr>
              <a:t>Figure </a:t>
            </a:r>
            <a:r>
              <a:rPr lang="en-US" dirty="0" smtClean="0">
                <a:solidFill>
                  <a:srgbClr val="000000"/>
                </a:solidFill>
                <a:effectLst/>
                <a:latin typeface="Comic Sans MS"/>
                <a:cs typeface="Comic Sans MS"/>
              </a:rPr>
              <a:t>3.12</a:t>
            </a:r>
            <a:endParaRPr lang="en-US" dirty="0">
              <a:solidFill>
                <a:srgbClr val="000000"/>
              </a:solidFill>
              <a:effectLst/>
              <a:latin typeface="Comic Sans MS"/>
              <a:cs typeface="Comic Sans MS"/>
            </a:endParaRPr>
          </a:p>
        </p:txBody>
      </p:sp>
      <p:pic>
        <p:nvPicPr>
          <p:cNvPr id="2" name="Picture Placeholder 1" descr="Figure_03_03_01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9" r="-2165"/>
          <a:stretch/>
        </p:blipFill>
        <p:spPr>
          <a:xfrm>
            <a:off x="2302930" y="878689"/>
            <a:ext cx="4567326" cy="4359523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54000" y="5869233"/>
            <a:ext cx="8636000" cy="811771"/>
          </a:xfrm>
        </p:spPr>
        <p:txBody>
          <a:bodyPr>
            <a:normAutofit/>
          </a:bodyPr>
          <a:lstStyle/>
          <a:p>
            <a:pPr>
              <a:buClrTx/>
              <a:buFont typeface="Arial"/>
              <a:buChar char="•"/>
            </a:pPr>
            <a:r>
              <a:rPr lang="en-US" sz="2000" dirty="0">
                <a:latin typeface="Comic Sans MS"/>
                <a:cs typeface="Comic Sans MS"/>
              </a:rPr>
              <a:t>Hydrophobic lipids in the fur of aquatic mammals, such as this river otter, protect </a:t>
            </a:r>
            <a:r>
              <a:rPr lang="en-US" sz="2000" dirty="0" smtClean="0">
                <a:latin typeface="Comic Sans MS"/>
                <a:cs typeface="Comic Sans MS"/>
              </a:rPr>
              <a:t>them from </a:t>
            </a:r>
            <a:r>
              <a:rPr lang="en-US" sz="2000" dirty="0">
                <a:latin typeface="Comic Sans MS"/>
                <a:cs typeface="Comic Sans MS"/>
              </a:rPr>
              <a:t>the elements. 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0107" y="5209990"/>
            <a:ext cx="4953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</a:t>
            </a:r>
            <a:r>
              <a:rPr lang="en-US" sz="1100" u="sng" dirty="0" err="1">
                <a:latin typeface="Comic Sans MS"/>
                <a:cs typeface="Comic Sans MS"/>
              </a:rPr>
              <a:t>cnx.org</a:t>
            </a:r>
            <a:r>
              <a:rPr lang="en-US" sz="1100" u="sng" dirty="0">
                <a:latin typeface="Comic Sans MS"/>
                <a:cs typeface="Comic Sans MS"/>
              </a:rPr>
              <a:t>/contents/185cbf87-c72e-</a:t>
            </a:r>
            <a:r>
              <a:rPr lang="en-US" sz="1100" u="sng" dirty="0" smtClean="0">
                <a:latin typeface="Comic Sans MS"/>
                <a:cs typeface="Comic Sans MS"/>
              </a:rPr>
              <a:t>48f5</a:t>
            </a:r>
            <a:r>
              <a:rPr lang="en-US" sz="1100" u="sng" dirty="0">
                <a:latin typeface="Comic Sans MS"/>
                <a:cs typeface="Comic Sans MS"/>
              </a:rPr>
              <a:t>-</a:t>
            </a:r>
            <a:r>
              <a:rPr lang="en-US" sz="1100" u="sng" dirty="0" smtClean="0">
                <a:latin typeface="Comic Sans MS"/>
                <a:cs typeface="Comic Sans MS"/>
              </a:rPr>
              <a:t>b51ef14f21b5eabd</a:t>
            </a:r>
            <a:r>
              <a:rPr lang="en-US" sz="1100" u="sng" dirty="0">
                <a:latin typeface="Comic Sans MS"/>
                <a:cs typeface="Comic Sans MS"/>
              </a:rPr>
              <a:t>@10.61</a:t>
            </a:r>
            <a:endParaRPr lang="en-US" sz="1100" dirty="0">
              <a:latin typeface="Comic Sans MS"/>
              <a:cs typeface="Comic Sans MS"/>
            </a:endParaRPr>
          </a:p>
          <a:p>
            <a:r>
              <a:rPr lang="en-US" sz="1100" dirty="0">
                <a:latin typeface="Comic Sans MS"/>
                <a:cs typeface="Comic Sans MS"/>
              </a:rPr>
              <a:t>C</a:t>
            </a:r>
            <a:r>
              <a:rPr lang="en-US" sz="1100" dirty="0" smtClean="0">
                <a:latin typeface="Comic Sans MS"/>
                <a:cs typeface="Comic Sans MS"/>
              </a:rPr>
              <a:t>redit</a:t>
            </a:r>
            <a:r>
              <a:rPr lang="en-US" sz="1100" dirty="0">
                <a:latin typeface="Comic Sans MS"/>
                <a:cs typeface="Comic Sans MS"/>
              </a:rPr>
              <a:t>: Ken </a:t>
            </a:r>
            <a:r>
              <a:rPr lang="en-US" sz="1100" dirty="0" err="1" smtClean="0">
                <a:latin typeface="Comic Sans MS"/>
                <a:cs typeface="Comic Sans MS"/>
              </a:rPr>
              <a:t>Bosma</a:t>
            </a:r>
            <a:endParaRPr lang="en-US" sz="1100" dirty="0">
              <a:latin typeface="Comic Sans MS"/>
              <a:cs typeface="Comic Sans MS"/>
            </a:endParaRP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5893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57200" y="1419453"/>
            <a:ext cx="8229600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1pPr>
            <a:lvl2pPr marL="741363" indent="-284163" eaLnBrk="0" hangingPunct="0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9pPr>
          </a:lstStyle>
          <a:p>
            <a:pPr marL="0" indent="0" eaLnBrk="1" hangingPunct="1">
              <a:lnSpc>
                <a:spcPct val="90000"/>
              </a:lnSpc>
              <a:buFont typeface="Times New Roman" pitchFamily="18" charset="0"/>
              <a:buNone/>
              <a:defRPr/>
            </a:pPr>
            <a:r>
              <a:rPr lang="en-US" alt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Fatty acids </a:t>
            </a:r>
            <a:r>
              <a:rPr lang="en-US" altLang="en-US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	</a:t>
            </a:r>
          </a:p>
          <a:p>
            <a:pPr marL="0" indent="0" eaLnBrk="1" hangingPunct="1">
              <a:lnSpc>
                <a:spcPct val="90000"/>
              </a:lnSpc>
              <a:buFont typeface="Times New Roman" pitchFamily="18" charset="0"/>
              <a:buNone/>
              <a:defRPr/>
            </a:pPr>
            <a:endParaRPr lang="en-US" altLang="en-US" sz="1200" dirty="0" smtClean="0">
              <a:latin typeface="Comic Sans MS"/>
              <a:cs typeface="Comic Sans MS"/>
            </a:endParaRPr>
          </a:p>
          <a:p>
            <a:pPr marL="51435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Saturated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:</a:t>
            </a:r>
            <a:r>
              <a:rPr lang="en-US" altLang="en-US" sz="2800" dirty="0" smtClean="0">
                <a:latin typeface="Comic Sans MS"/>
                <a:cs typeface="Comic Sans MS"/>
              </a:rPr>
              <a:t> no double bonds between carbon atoms</a:t>
            </a:r>
          </a:p>
          <a:p>
            <a:pPr marL="855663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Comic Sans MS"/>
                <a:cs typeface="Comic Sans MS"/>
              </a:rPr>
              <a:t>Higher melting point, animal origin</a:t>
            </a:r>
          </a:p>
          <a:p>
            <a:pPr marL="855663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Comic Sans MS"/>
                <a:cs typeface="Comic Sans MS"/>
              </a:rPr>
              <a:t>Solid at room temperature</a:t>
            </a:r>
          </a:p>
          <a:p>
            <a:pPr marL="51435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Unsaturated</a:t>
            </a:r>
            <a:r>
              <a:rPr lang="en-US" altLang="en-US" sz="2800" dirty="0" smtClean="0">
                <a:latin typeface="Comic Sans MS"/>
                <a:cs typeface="Comic Sans MS"/>
              </a:rPr>
              <a:t>: 1 or more double bonds</a:t>
            </a:r>
          </a:p>
          <a:p>
            <a:pPr marL="855663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Comic Sans MS"/>
                <a:cs typeface="Comic Sans MS"/>
              </a:rPr>
              <a:t>Low melting point, plant origin</a:t>
            </a:r>
          </a:p>
          <a:p>
            <a:pPr marL="855663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Comic Sans MS"/>
                <a:cs typeface="Comic Sans MS"/>
              </a:rPr>
              <a:t>Liquid at room temperature</a:t>
            </a:r>
          </a:p>
          <a:p>
            <a:pPr marL="514350" indent="-45720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Trans fats</a:t>
            </a:r>
            <a:r>
              <a:rPr lang="en-US" altLang="en-US" sz="2800" dirty="0" smtClean="0">
                <a:latin typeface="Comic Sans MS"/>
                <a:cs typeface="Comic Sans MS"/>
              </a:rPr>
              <a:t>:</a:t>
            </a:r>
            <a:r>
              <a:rPr lang="en-US" altLang="en-US" sz="2800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en-US" altLang="en-US" sz="2800" dirty="0" smtClean="0">
                <a:latin typeface="Comic Sans MS"/>
                <a:cs typeface="Comic Sans MS"/>
              </a:rPr>
              <a:t>produced industrially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85775" y="873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</a:pPr>
            <a:r>
              <a:rPr lang="en-US" sz="4400" b="1" dirty="0">
                <a:latin typeface="Comic Sans MS"/>
                <a:cs typeface="Comic Sans MS"/>
              </a:rPr>
              <a:t>Lipids: Fats</a:t>
            </a:r>
          </a:p>
        </p:txBody>
      </p:sp>
    </p:spTree>
    <p:extLst>
      <p:ext uri="{BB962C8B-B14F-4D97-AF65-F5344CB8AC3E}">
        <p14:creationId xmlns:p14="http://schemas.microsoft.com/office/powerpoint/2010/main" val="42423221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876800" y="1814513"/>
            <a:ext cx="41211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Times New Roman" pitchFamily="18" charset="0"/>
              <a:buNone/>
              <a:defRPr/>
            </a:pPr>
            <a:r>
              <a:rPr lang="en-US" altLang="en-US" sz="3200" b="1" dirty="0">
                <a:solidFill>
                  <a:srgbClr val="0000FF"/>
                </a:solidFill>
                <a:latin typeface="Comic Sans MS"/>
                <a:ea typeface="Microsoft YaHei" pitchFamily="34" charset="-122"/>
                <a:cs typeface="Comic Sans MS"/>
              </a:rPr>
              <a:t>Saturated</a:t>
            </a:r>
            <a:r>
              <a:rPr lang="en-US" altLang="en-US" sz="3200" dirty="0">
                <a:solidFill>
                  <a:srgbClr val="3366FF"/>
                </a:solidFill>
                <a:latin typeface="Comic Sans MS"/>
                <a:ea typeface="Microsoft YaHei" pitchFamily="34" charset="-122"/>
                <a:cs typeface="Comic Sans MS"/>
              </a:rPr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tx1"/>
                </a:solidFill>
                <a:latin typeface="Comic Sans MS"/>
                <a:ea typeface="Microsoft YaHei" pitchFamily="34" charset="-122"/>
                <a:cs typeface="Comic Sans MS"/>
              </a:rPr>
              <a:t>No double bonds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tx1"/>
                </a:solidFill>
                <a:latin typeface="Comic Sans MS"/>
                <a:ea typeface="Microsoft YaHei" pitchFamily="34" charset="-122"/>
                <a:cs typeface="Comic Sans MS"/>
              </a:rPr>
              <a:t>Solid at room </a:t>
            </a:r>
            <a:r>
              <a:rPr lang="en-US" altLang="en-US" sz="3200" dirty="0" smtClean="0">
                <a:solidFill>
                  <a:schemeClr val="tx1"/>
                </a:solidFill>
                <a:latin typeface="Comic Sans MS"/>
                <a:ea typeface="Microsoft YaHei" pitchFamily="34" charset="-122"/>
                <a:cs typeface="Comic Sans MS"/>
              </a:rPr>
              <a:t>temperature</a:t>
            </a:r>
            <a:endParaRPr lang="en-US" altLang="en-US" sz="3200" dirty="0">
              <a:solidFill>
                <a:schemeClr val="tx1"/>
              </a:solidFill>
              <a:latin typeface="Comic Sans MS"/>
              <a:ea typeface="Microsoft YaHei" pitchFamily="34" charset="-122"/>
              <a:cs typeface="Comic Sans MS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tx1"/>
                </a:solidFill>
                <a:latin typeface="Comic Sans MS"/>
                <a:ea typeface="Microsoft YaHei" pitchFamily="34" charset="-122"/>
                <a:cs typeface="Comic Sans MS"/>
              </a:rPr>
              <a:t>Animal origin</a:t>
            </a:r>
          </a:p>
          <a:p>
            <a:pPr>
              <a:buFont typeface="Times New Roman" pitchFamily="18" charset="0"/>
              <a:buNone/>
              <a:defRPr/>
            </a:pPr>
            <a:endParaRPr lang="en-US" altLang="en-US" sz="3200" dirty="0">
              <a:solidFill>
                <a:schemeClr val="accent2"/>
              </a:solidFill>
              <a:latin typeface="Comic Sans MS"/>
              <a:ea typeface="Microsoft YaHei" pitchFamily="34" charset="-122"/>
              <a:cs typeface="Comic Sans MS"/>
            </a:endParaRPr>
          </a:p>
        </p:txBody>
      </p:sp>
      <p:pic>
        <p:nvPicPr>
          <p:cNvPr id="8" name="Picture 7" descr="Saturated fa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74" y="3506028"/>
            <a:ext cx="3194984" cy="2795611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2814" y="2701450"/>
            <a:ext cx="65950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err="1" smtClean="0">
                <a:latin typeface="Comic Sans MS"/>
                <a:cs typeface="Comic Sans MS"/>
              </a:rPr>
              <a:t>Langkawi</a:t>
            </a:r>
            <a:r>
              <a:rPr lang="en-US" sz="1100" u="sng" dirty="0" smtClean="0">
                <a:latin typeface="Comic Sans MS"/>
                <a:cs typeface="Comic Sans MS"/>
              </a:rPr>
              <a:t>, Malaysia: Cow at Padang Mat </a:t>
            </a:r>
            <a:r>
              <a:rPr lang="en-US" sz="1100" u="sng" dirty="0" err="1" smtClean="0">
                <a:latin typeface="Comic Sans MS"/>
                <a:cs typeface="Comic Sans MS"/>
              </a:rPr>
              <a:t>Sirat</a:t>
            </a:r>
            <a:r>
              <a:rPr lang="en-US" sz="1100" dirty="0" smtClean="0">
                <a:latin typeface="Comic Sans MS"/>
                <a:cs typeface="Comic Sans MS"/>
              </a:rPr>
              <a:t> </a:t>
            </a:r>
          </a:p>
          <a:p>
            <a:r>
              <a:rPr lang="en-US" sz="1100" dirty="0" smtClean="0">
                <a:latin typeface="Comic Sans MS"/>
                <a:cs typeface="Comic Sans MS"/>
              </a:rPr>
              <a:t>(c)</a:t>
            </a:r>
            <a:r>
              <a:rPr lang="de-DE" sz="1100" dirty="0" err="1" smtClean="0">
                <a:latin typeface="Comic Sans MS"/>
                <a:cs typeface="Comic Sans MS"/>
              </a:rPr>
              <a:t>CEphoto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  <a:r>
              <a:rPr lang="de-DE" sz="1100" u="sng" dirty="0" smtClean="0">
                <a:latin typeface="Comic Sans MS"/>
                <a:cs typeface="Comic Sans MS"/>
              </a:rPr>
              <a:t>Public domain</a:t>
            </a:r>
            <a:endParaRPr lang="en-US" sz="1100" u="sng" dirty="0"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75" y="6296960"/>
            <a:ext cx="33114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Saturated Fatty Acid</a:t>
            </a:r>
            <a:r>
              <a:rPr lang="en-US" sz="1100" dirty="0" smtClean="0">
                <a:latin typeface="Comic Sans MS"/>
                <a:cs typeface="Comic Sans MS"/>
              </a:rPr>
              <a:t> (c)</a:t>
            </a:r>
            <a:r>
              <a:rPr lang="de-DE" sz="1100" dirty="0" smtClean="0">
                <a:latin typeface="Comic Sans MS"/>
                <a:cs typeface="Comic Sans MS"/>
              </a:rPr>
              <a:t>BruceBlaus, </a:t>
            </a:r>
            <a:endParaRPr lang="de-DE" sz="1100" dirty="0" smtClean="0">
              <a:latin typeface="Comic Sans MS"/>
              <a:cs typeface="Comic Sans MS"/>
            </a:endParaRPr>
          </a:p>
          <a:p>
            <a:r>
              <a:rPr lang="de-DE" sz="1100" u="sng" dirty="0" smtClean="0">
                <a:latin typeface="Comic Sans MS"/>
                <a:cs typeface="Comic Sans MS"/>
              </a:rPr>
              <a:t>Public </a:t>
            </a:r>
            <a:r>
              <a:rPr lang="de-DE" sz="1100" u="sng" dirty="0" smtClean="0">
                <a:latin typeface="Comic Sans MS"/>
                <a:cs typeface="Comic Sans MS"/>
              </a:rPr>
              <a:t>domain</a:t>
            </a:r>
            <a:endParaRPr lang="en-US" sz="1100" u="sng" dirty="0">
              <a:latin typeface="Comic Sans MS"/>
              <a:cs typeface="Comic Sans MS"/>
            </a:endParaRPr>
          </a:p>
        </p:txBody>
      </p:sp>
      <p:pic>
        <p:nvPicPr>
          <p:cNvPr id="2" name="Picture 1" descr="c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8" y="396522"/>
            <a:ext cx="35179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22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22275" y="762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400" b="1" dirty="0">
                <a:latin typeface="Comic Sans MS"/>
                <a:cs typeface="Comic Sans MS"/>
              </a:rPr>
              <a:t>Isomers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7200" y="705301"/>
            <a:ext cx="822960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971550" indent="-51435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2800" b="1" dirty="0">
                <a:solidFill>
                  <a:srgbClr val="0000FF"/>
                </a:solidFill>
                <a:latin typeface="Comic Sans MS"/>
                <a:cs typeface="Comic Sans MS"/>
              </a:rPr>
              <a:t>Isomer</a:t>
            </a:r>
            <a:r>
              <a:rPr lang="en-US" sz="2800" dirty="0">
                <a:latin typeface="Comic Sans MS"/>
                <a:cs typeface="Comic Sans MS"/>
              </a:rPr>
              <a:t>: Molecules with the same molecular or empirical formula</a:t>
            </a:r>
          </a:p>
          <a:p>
            <a:pPr lvl="1">
              <a:spcBef>
                <a:spcPts val="700"/>
              </a:spcBef>
              <a:buFont typeface="Arial" charset="0"/>
              <a:buAutoNum type="arabicPeriod"/>
            </a:pPr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Structural isomers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: </a:t>
            </a:r>
            <a:r>
              <a:rPr lang="en-US" dirty="0">
                <a:latin typeface="Comic Sans MS"/>
                <a:cs typeface="Comic Sans MS"/>
              </a:rPr>
              <a:t>differences in the structure of the carbon skeleton</a:t>
            </a:r>
          </a:p>
          <a:p>
            <a:pPr lvl="1">
              <a:spcBef>
                <a:spcPts val="700"/>
              </a:spcBef>
              <a:buFont typeface="Arial" charset="0"/>
              <a:buAutoNum type="arabicPeriod"/>
            </a:pPr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Stereoisomers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: </a:t>
            </a:r>
            <a:r>
              <a:rPr lang="en-US" dirty="0">
                <a:solidFill>
                  <a:schemeClr val="tx1"/>
                </a:solidFill>
                <a:latin typeface="Comic Sans MS"/>
                <a:cs typeface="Comic Sans MS"/>
              </a:rPr>
              <a:t>same carbon skeleton, but different in </a:t>
            </a:r>
            <a:r>
              <a:rPr lang="en-US" b="1" i="1" dirty="0">
                <a:solidFill>
                  <a:schemeClr val="tx1"/>
                </a:solidFill>
                <a:latin typeface="Comic Sans MS"/>
                <a:cs typeface="Comic Sans MS"/>
              </a:rPr>
              <a:t>arrangement</a:t>
            </a:r>
            <a:endParaRPr lang="en-US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036248" y="4055802"/>
            <a:ext cx="303956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u="sng" dirty="0">
                <a:solidFill>
                  <a:srgbClr val="0000FF"/>
                </a:solidFill>
                <a:latin typeface="Comic Sans MS"/>
                <a:cs typeface="Comic Sans MS"/>
              </a:rPr>
              <a:t>Structural </a:t>
            </a:r>
            <a:r>
              <a:rPr lang="en-US" sz="2400" b="1" u="sng" dirty="0" smtClean="0">
                <a:solidFill>
                  <a:srgbClr val="0000FF"/>
                </a:solidFill>
                <a:latin typeface="Comic Sans MS"/>
                <a:cs typeface="Comic Sans MS"/>
              </a:rPr>
              <a:t>Isomers</a:t>
            </a:r>
          </a:p>
          <a:p>
            <a:pPr algn="ctr"/>
            <a:endParaRPr lang="en-US" sz="2400" b="1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	   </a:t>
            </a:r>
          </a:p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Isobutane</a:t>
            </a:r>
            <a:endParaRPr lang="en-US" sz="2400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algn="ctr"/>
            <a:endParaRPr lang="en-US" sz="2400" b="1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Butane</a:t>
            </a:r>
            <a:endParaRPr lang="en-US" sz="2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10" name="Picture 9" descr="Isobutane-n-butan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958" y="4203075"/>
            <a:ext cx="2753483" cy="2514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Box 10"/>
          <p:cNvSpPr txBox="1"/>
          <p:nvPr/>
        </p:nvSpPr>
        <p:spPr>
          <a:xfrm>
            <a:off x="6936219" y="5625751"/>
            <a:ext cx="20525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The structures of </a:t>
            </a:r>
            <a:r>
              <a:rPr lang="en-US" sz="1100" u="sng" dirty="0" err="1" smtClean="0">
                <a:latin typeface="Comic Sans MS"/>
                <a:cs typeface="Comic Sans MS"/>
              </a:rPr>
              <a:t>isobutane</a:t>
            </a:r>
            <a:r>
              <a:rPr lang="en-US" sz="1100" u="sng" dirty="0" smtClean="0">
                <a:latin typeface="Comic Sans MS"/>
                <a:cs typeface="Comic Sans MS"/>
              </a:rPr>
              <a:t> and n-butane </a:t>
            </a:r>
            <a:r>
              <a:rPr lang="mr-IN" sz="1100" u="sng" dirty="0" smtClean="0">
                <a:latin typeface="Comic Sans MS"/>
                <a:cs typeface="Comic Sans MS"/>
              </a:rPr>
              <a:t>–</a:t>
            </a:r>
            <a:r>
              <a:rPr lang="en-US" sz="1100" u="sng" dirty="0" smtClean="0">
                <a:latin typeface="Comic Sans MS"/>
                <a:cs typeface="Comic Sans MS"/>
              </a:rPr>
              <a:t> a simple example of isomerism</a:t>
            </a:r>
            <a:r>
              <a:rPr lang="en-US" sz="1100" dirty="0" smtClean="0">
                <a:latin typeface="Comic Sans MS"/>
                <a:cs typeface="Comic Sans MS"/>
              </a:rPr>
              <a:t> (c)Created with ACD/</a:t>
            </a:r>
            <a:r>
              <a:rPr lang="en-US" sz="1100" dirty="0" err="1" smtClean="0">
                <a:latin typeface="Comic Sans MS"/>
                <a:cs typeface="Comic Sans MS"/>
              </a:rPr>
              <a:t>ChemSketch</a:t>
            </a:r>
            <a:r>
              <a:rPr lang="en-US" sz="1100" dirty="0" smtClean="0">
                <a:latin typeface="Comic Sans MS"/>
                <a:cs typeface="Comic Sans MS"/>
              </a:rPr>
              <a:t> Freeware by </a:t>
            </a:r>
            <a:r>
              <a:rPr lang="en-US" sz="1100" dirty="0" err="1" smtClean="0">
                <a:latin typeface="Comic Sans MS"/>
                <a:cs typeface="Comic Sans MS"/>
              </a:rPr>
              <a:t>Tsemii</a:t>
            </a:r>
            <a:r>
              <a:rPr lang="en-US" sz="1100" dirty="0" smtClean="0">
                <a:latin typeface="Comic Sans MS"/>
                <a:cs typeface="Comic Sans MS"/>
              </a:rPr>
              <a:t>, </a:t>
            </a:r>
            <a:r>
              <a:rPr lang="en-US" sz="1100" u="sng" dirty="0" smtClean="0">
                <a:latin typeface="Comic Sans MS"/>
                <a:cs typeface="Comic Sans MS"/>
              </a:rPr>
              <a:t>Public domain</a:t>
            </a:r>
            <a:endParaRPr lang="en-US" sz="11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242696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765778" y="200381"/>
            <a:ext cx="611011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Times New Roman" pitchFamily="18" charset="0"/>
              <a:buNone/>
              <a:defRPr/>
            </a:pPr>
            <a:r>
              <a:rPr lang="en-US" altLang="en-US" sz="3200" b="1" dirty="0">
                <a:solidFill>
                  <a:srgbClr val="0000FF"/>
                </a:solidFill>
                <a:latin typeface="Comic Sans MS"/>
                <a:ea typeface="Microsoft YaHei" pitchFamily="34" charset="-122"/>
                <a:cs typeface="Comic Sans MS"/>
              </a:rPr>
              <a:t>Unsaturated</a:t>
            </a:r>
            <a:r>
              <a:rPr lang="en-US" altLang="en-US" sz="3200" dirty="0">
                <a:solidFill>
                  <a:srgbClr val="0000FF"/>
                </a:solidFill>
                <a:latin typeface="Comic Sans MS"/>
                <a:ea typeface="Microsoft YaHei" pitchFamily="34" charset="-122"/>
                <a:cs typeface="Comic Sans MS"/>
              </a:rPr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tx1"/>
                </a:solidFill>
                <a:latin typeface="Comic Sans MS"/>
                <a:ea typeface="Microsoft YaHei" pitchFamily="34" charset="-122"/>
                <a:cs typeface="Comic Sans MS"/>
              </a:rPr>
              <a:t>1 or more double bonds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tx1"/>
                </a:solidFill>
                <a:latin typeface="Comic Sans MS"/>
                <a:ea typeface="Microsoft YaHei" pitchFamily="34" charset="-122"/>
                <a:cs typeface="Comic Sans MS"/>
              </a:rPr>
              <a:t>Liquid at room </a:t>
            </a:r>
            <a:r>
              <a:rPr lang="en-US" altLang="en-US" sz="3200" dirty="0" smtClean="0">
                <a:solidFill>
                  <a:schemeClr val="tx1"/>
                </a:solidFill>
                <a:latin typeface="Comic Sans MS"/>
                <a:ea typeface="Microsoft YaHei" pitchFamily="34" charset="-122"/>
                <a:cs typeface="Comic Sans MS"/>
              </a:rPr>
              <a:t>temperature</a:t>
            </a:r>
            <a:endParaRPr lang="en-US" altLang="en-US" sz="3200" dirty="0">
              <a:solidFill>
                <a:schemeClr val="tx1"/>
              </a:solidFill>
              <a:latin typeface="Comic Sans MS"/>
              <a:ea typeface="Microsoft YaHei" pitchFamily="34" charset="-122"/>
              <a:cs typeface="Comic Sans MS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tx1"/>
                </a:solidFill>
                <a:latin typeface="Comic Sans MS"/>
                <a:ea typeface="Microsoft YaHei" pitchFamily="34" charset="-122"/>
                <a:cs typeface="Comic Sans MS"/>
              </a:rPr>
              <a:t>Plant origin</a:t>
            </a:r>
          </a:p>
          <a:p>
            <a:pPr>
              <a:buFont typeface="Times New Roman" pitchFamily="18" charset="0"/>
              <a:buNone/>
              <a:defRPr/>
            </a:pPr>
            <a:endParaRPr lang="en-US" altLang="en-US" sz="3200" dirty="0">
              <a:solidFill>
                <a:schemeClr val="accent2"/>
              </a:solidFill>
              <a:latin typeface="Comic Sans MS"/>
              <a:ea typeface="Microsoft YaHei" pitchFamily="34" charset="-122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7815" y="6332779"/>
            <a:ext cx="4128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Homemade Peppermint Infused Oil</a:t>
            </a:r>
            <a:r>
              <a:rPr lang="en-US" sz="1100" dirty="0" smtClean="0">
                <a:latin typeface="Comic Sans MS"/>
                <a:cs typeface="Comic Sans MS"/>
              </a:rPr>
              <a:t> (c)Kathy </a:t>
            </a:r>
            <a:r>
              <a:rPr lang="en-US" sz="1100" dirty="0" err="1" smtClean="0">
                <a:latin typeface="Comic Sans MS"/>
                <a:cs typeface="Comic Sans MS"/>
              </a:rPr>
              <a:t>Zinn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  <a:endParaRPr lang="de-DE" sz="1100" dirty="0" smtClean="0">
              <a:latin typeface="Comic Sans MS"/>
              <a:cs typeface="Comic Sans MS"/>
            </a:endParaRPr>
          </a:p>
          <a:p>
            <a:r>
              <a:rPr lang="de-DE" sz="1100" u="sng" dirty="0" smtClean="0">
                <a:latin typeface="Comic Sans MS"/>
                <a:cs typeface="Comic Sans MS"/>
              </a:rPr>
              <a:t>Public </a:t>
            </a:r>
            <a:r>
              <a:rPr lang="de-DE" sz="1100" u="sng" dirty="0" smtClean="0">
                <a:latin typeface="Comic Sans MS"/>
                <a:cs typeface="Comic Sans MS"/>
              </a:rPr>
              <a:t>domain</a:t>
            </a:r>
            <a:endParaRPr lang="en-US" sz="1100" u="sng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1547" y="4655663"/>
            <a:ext cx="33018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Extra Virgin Olive Oil</a:t>
            </a:r>
            <a:r>
              <a:rPr lang="en-US" sz="1100" dirty="0" smtClean="0">
                <a:latin typeface="Comic Sans MS"/>
                <a:cs typeface="Comic Sans MS"/>
              </a:rPr>
              <a:t> (c)USDA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  <a:r>
              <a:rPr lang="de-DE" sz="1100" u="sng" dirty="0" smtClean="0">
                <a:latin typeface="Comic Sans MS"/>
                <a:cs typeface="Comic Sans MS"/>
              </a:rPr>
              <a:t>Public </a:t>
            </a:r>
            <a:endParaRPr lang="de-DE" sz="1100" u="sng" dirty="0" smtClean="0">
              <a:latin typeface="Comic Sans MS"/>
              <a:cs typeface="Comic Sans MS"/>
            </a:endParaRPr>
          </a:p>
          <a:p>
            <a:r>
              <a:rPr lang="de-DE" sz="1100" u="sng" dirty="0" smtClean="0">
                <a:latin typeface="Comic Sans MS"/>
                <a:cs typeface="Comic Sans MS"/>
              </a:rPr>
              <a:t>domain</a:t>
            </a:r>
            <a:endParaRPr lang="en-US" sz="1100" u="sng" dirty="0">
              <a:latin typeface="Comic Sans MS"/>
              <a:cs typeface="Comic Sans MS"/>
            </a:endParaRPr>
          </a:p>
        </p:txBody>
      </p:sp>
      <p:pic>
        <p:nvPicPr>
          <p:cNvPr id="7" name="Picture 6" descr="olive oi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34" y="2612374"/>
            <a:ext cx="3099755" cy="2057400"/>
          </a:xfrm>
          <a:prstGeom prst="rect">
            <a:avLst/>
          </a:prstGeom>
        </p:spPr>
      </p:pic>
      <p:pic>
        <p:nvPicPr>
          <p:cNvPr id="8" name="Picture 7" descr="homemade-peppermint-infused-oi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714" y="3615617"/>
            <a:ext cx="4114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097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Comic Sans MS"/>
                <a:cs typeface="Comic Sans MS"/>
              </a:rPr>
              <a:t>Figure </a:t>
            </a:r>
            <a:r>
              <a:rPr lang="en-US" dirty="0" smtClean="0">
                <a:solidFill>
                  <a:srgbClr val="000000"/>
                </a:solidFill>
                <a:effectLst/>
                <a:latin typeface="Comic Sans MS"/>
                <a:cs typeface="Comic Sans MS"/>
              </a:rPr>
              <a:t>3.14</a:t>
            </a:r>
            <a:endParaRPr lang="en-US" dirty="0">
              <a:solidFill>
                <a:srgbClr val="000000"/>
              </a:solidFill>
              <a:effectLst/>
              <a:latin typeface="Comic Sans MS"/>
              <a:cs typeface="Comic Sans MS"/>
            </a:endParaRPr>
          </a:p>
        </p:txBody>
      </p:sp>
      <p:pic>
        <p:nvPicPr>
          <p:cNvPr id="2" name="Picture Placeholder 1" descr="Figure_03_03_03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80" b="-11831"/>
          <a:stretch/>
        </p:blipFill>
        <p:spPr>
          <a:xfrm>
            <a:off x="203204" y="3619238"/>
            <a:ext cx="8779618" cy="165946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86272" y="1993532"/>
            <a:ext cx="8796550" cy="96415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</a:pPr>
            <a:r>
              <a:rPr lang="en-US" sz="2800" dirty="0">
                <a:latin typeface="Comic Sans MS"/>
                <a:cs typeface="Comic Sans MS"/>
              </a:rPr>
              <a:t>Stearic acid is a common saturated fatty acid</a:t>
            </a:r>
            <a:r>
              <a:rPr lang="en-US" sz="2800" dirty="0" smtClean="0">
                <a:latin typeface="Comic Sans MS"/>
                <a:cs typeface="Comic Sans MS"/>
              </a:rPr>
              <a:t>.  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000" dirty="0" smtClean="0">
                <a:latin typeface="Comic Sans MS"/>
                <a:cs typeface="Comic Sans MS"/>
              </a:rPr>
              <a:t>(N</a:t>
            </a:r>
            <a:r>
              <a:rPr lang="en-US" altLang="en-US" sz="2000" dirty="0" smtClean="0">
                <a:latin typeface="Comic Sans MS"/>
                <a:cs typeface="Comic Sans MS"/>
              </a:rPr>
              <a:t>o </a:t>
            </a:r>
            <a:r>
              <a:rPr lang="en-US" altLang="en-US" sz="2000" dirty="0">
                <a:latin typeface="Comic Sans MS"/>
                <a:cs typeface="Comic Sans MS"/>
              </a:rPr>
              <a:t>double bonds between carbon </a:t>
            </a:r>
            <a:r>
              <a:rPr lang="en-US" altLang="en-US" sz="2000" dirty="0" smtClean="0">
                <a:latin typeface="Comic Sans MS"/>
                <a:cs typeface="Comic Sans MS"/>
              </a:rPr>
              <a:t>atoms)</a:t>
            </a:r>
            <a:endParaRPr lang="en-US" altLang="en-US" sz="2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204" y="5118019"/>
            <a:ext cx="65167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http://cnx.org/contents/185cbf87-c72e-48f5-b51e-f14f21b5eabd@10.61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6079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4100" dirty="0">
                <a:solidFill>
                  <a:srgbClr val="000000"/>
                </a:solidFill>
                <a:effectLst/>
                <a:latin typeface="Comic Sans MS"/>
                <a:cs typeface="Comic Sans MS"/>
              </a:rPr>
              <a:t>Figure </a:t>
            </a:r>
            <a:r>
              <a:rPr lang="en-US" sz="4100" dirty="0" smtClean="0">
                <a:solidFill>
                  <a:srgbClr val="000000"/>
                </a:solidFill>
                <a:effectLst/>
                <a:latin typeface="Comic Sans MS"/>
                <a:cs typeface="Comic Sans MS"/>
              </a:rPr>
              <a:t>3.15</a:t>
            </a:r>
            <a:endParaRPr lang="en-US" sz="4100" dirty="0">
              <a:solidFill>
                <a:srgbClr val="000000"/>
              </a:solidFill>
              <a:effectLst/>
              <a:latin typeface="Comic Sans MS"/>
              <a:cs typeface="Comic Sans MS"/>
            </a:endParaRPr>
          </a:p>
        </p:txBody>
      </p:sp>
      <p:pic>
        <p:nvPicPr>
          <p:cNvPr id="2" name="Picture Placeholder 1" descr="Figure_03_03_04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08" b="-87808"/>
          <a:stretch>
            <a:fillRect/>
          </a:stretch>
        </p:blipFill>
        <p:spPr>
          <a:xfrm>
            <a:off x="203201" y="2506230"/>
            <a:ext cx="8827226" cy="3831856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03201" y="2031998"/>
            <a:ext cx="8827226" cy="1171222"/>
          </a:xfrm>
        </p:spPr>
        <p:txBody>
          <a:bodyPr>
            <a:normAutofit fontScale="85000" lnSpcReduction="10000"/>
          </a:bodyPr>
          <a:lstStyle/>
          <a:p>
            <a:pPr>
              <a:buClrTx/>
              <a:buFont typeface="Arial"/>
              <a:buChar char="•"/>
            </a:pPr>
            <a:r>
              <a:rPr lang="en-US" sz="3300" dirty="0">
                <a:latin typeface="Comic Sans MS"/>
                <a:cs typeface="Comic Sans MS"/>
              </a:rPr>
              <a:t>Oleic acid is a common unsaturated fatty acid</a:t>
            </a:r>
            <a:r>
              <a:rPr lang="en-US" sz="3300" dirty="0" smtClean="0">
                <a:latin typeface="Comic Sans MS"/>
                <a:cs typeface="Comic Sans MS"/>
              </a:rPr>
              <a:t>.</a:t>
            </a:r>
          </a:p>
          <a:p>
            <a:pPr marL="45720" indent="0">
              <a:buNone/>
            </a:pPr>
            <a:r>
              <a:rPr lang="en-US" sz="2400" dirty="0" smtClean="0">
                <a:latin typeface="Comic Sans MS"/>
                <a:cs typeface="Comic Sans MS"/>
              </a:rPr>
              <a:t>   (One or more</a:t>
            </a:r>
            <a:r>
              <a:rPr lang="en-US" altLang="en-US" sz="2400" dirty="0" smtClean="0">
                <a:latin typeface="Comic Sans MS"/>
                <a:cs typeface="Comic Sans MS"/>
              </a:rPr>
              <a:t> </a:t>
            </a:r>
            <a:r>
              <a:rPr lang="en-US" altLang="en-US" sz="2400" dirty="0">
                <a:latin typeface="Comic Sans MS"/>
                <a:cs typeface="Comic Sans MS"/>
              </a:rPr>
              <a:t>double bonds between carbon atoms)</a:t>
            </a:r>
          </a:p>
          <a:p>
            <a:pPr marL="45720" indent="0">
              <a:buNone/>
            </a:pP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487333" y="3497890"/>
            <a:ext cx="155222" cy="69144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8378" y="5093675"/>
            <a:ext cx="65167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http://cnx.org/contents/185cbf87-c72e-48f5-b51e-f14f21b5eabd@10.61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582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93388" y="395652"/>
            <a:ext cx="2935112" cy="66549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dirty="0" smtClean="0">
                <a:solidFill>
                  <a:srgbClr val="000000"/>
                </a:solidFill>
                <a:effectLst/>
                <a:latin typeface="Comic Sans MS"/>
                <a:cs typeface="Comic Sans MS"/>
              </a:rPr>
              <a:t>Figure 3.16</a:t>
            </a:r>
            <a:endParaRPr lang="en-US" sz="3200" dirty="0">
              <a:solidFill>
                <a:srgbClr val="000000"/>
              </a:solidFill>
              <a:effectLst/>
              <a:latin typeface="Comic Sans MS"/>
              <a:cs typeface="Comic Sans MS"/>
            </a:endParaRPr>
          </a:p>
        </p:txBody>
      </p:sp>
      <p:pic>
        <p:nvPicPr>
          <p:cNvPr id="2" name="Picture Placeholder 1" descr="Figure_03_03_05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0" b="-1020"/>
          <a:stretch>
            <a:fillRect/>
          </a:stretch>
        </p:blipFill>
        <p:spPr>
          <a:xfrm>
            <a:off x="106620" y="599492"/>
            <a:ext cx="5481941" cy="5691633"/>
          </a:xfrm>
        </p:spPr>
      </p:pic>
      <p:sp>
        <p:nvSpPr>
          <p:cNvPr id="14" name="Text Placeholder 13"/>
          <p:cNvSpPr>
            <a:spLocks noGrp="1"/>
          </p:cNvSpPr>
          <p:nvPr>
            <p:ph sz="quarter" idx="14"/>
          </p:nvPr>
        </p:nvSpPr>
        <p:spPr>
          <a:xfrm>
            <a:off x="5553500" y="1175030"/>
            <a:ext cx="3558637" cy="5256973"/>
          </a:xfrm>
        </p:spPr>
        <p:txBody>
          <a:bodyPr>
            <a:noAutofit/>
          </a:bodyPr>
          <a:lstStyle/>
          <a:p>
            <a:pPr>
              <a:buClrTx/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Saturated fatty acids have hydrocarbon chains connected by single bonds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only. </a:t>
            </a:r>
          </a:p>
          <a:p>
            <a:pPr>
              <a:buClrTx/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Unsaturated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fatty acids have one or more double bonds. Each double bond may be in a </a:t>
            </a:r>
            <a:r>
              <a:rPr lang="en-US" sz="2000" i="1" dirty="0" err="1">
                <a:solidFill>
                  <a:srgbClr val="000000"/>
                </a:solidFill>
                <a:latin typeface="Comic Sans MS"/>
                <a:cs typeface="Comic Sans MS"/>
              </a:rPr>
              <a:t>cis</a:t>
            </a:r>
            <a:r>
              <a:rPr lang="en-US" sz="2000" i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or </a:t>
            </a:r>
            <a:r>
              <a:rPr lang="en-US" sz="20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trans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configuration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. In the </a:t>
            </a:r>
            <a:r>
              <a:rPr lang="en-US" sz="2000" i="1" dirty="0" err="1">
                <a:solidFill>
                  <a:srgbClr val="000000"/>
                </a:solidFill>
                <a:latin typeface="Comic Sans MS"/>
                <a:cs typeface="Comic Sans MS"/>
              </a:rPr>
              <a:t>cis</a:t>
            </a:r>
            <a:r>
              <a:rPr lang="en-US" sz="2000" i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configuration, both </a:t>
            </a:r>
            <a:r>
              <a:rPr lang="en-US" sz="2000" dirty="0" err="1">
                <a:solidFill>
                  <a:srgbClr val="000000"/>
                </a:solidFill>
                <a:latin typeface="Comic Sans MS"/>
                <a:cs typeface="Comic Sans MS"/>
              </a:rPr>
              <a:t>hydrogens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 are on the same side of the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hydrocarbon chain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. In the </a:t>
            </a:r>
            <a:r>
              <a:rPr lang="en-US" sz="2000" i="1" dirty="0">
                <a:solidFill>
                  <a:srgbClr val="000000"/>
                </a:solidFill>
                <a:latin typeface="Comic Sans MS"/>
                <a:cs typeface="Comic Sans MS"/>
              </a:rPr>
              <a:t>trans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configuration, the </a:t>
            </a:r>
            <a:r>
              <a:rPr lang="en-US" sz="2000" dirty="0" err="1">
                <a:solidFill>
                  <a:srgbClr val="000000"/>
                </a:solidFill>
                <a:latin typeface="Comic Sans MS"/>
                <a:cs typeface="Comic Sans MS"/>
              </a:rPr>
              <a:t>hydrogens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 are on opposite sides. A </a:t>
            </a:r>
            <a:r>
              <a:rPr lang="en-US" sz="2000" i="1" dirty="0" err="1">
                <a:solidFill>
                  <a:srgbClr val="000000"/>
                </a:solidFill>
                <a:latin typeface="Comic Sans MS"/>
                <a:cs typeface="Comic Sans MS"/>
              </a:rPr>
              <a:t>cis</a:t>
            </a:r>
            <a:r>
              <a:rPr lang="en-US" sz="2000" i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double bond causes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a kink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in the chain.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5" y="6213955"/>
            <a:ext cx="55652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http://cnx.org/contents/185cbf87-c72e-48f5-b51e-</a:t>
            </a:r>
            <a:r>
              <a:rPr lang="en-US" sz="1100" u="sng" dirty="0" smtClean="0">
                <a:latin typeface="Comic Sans MS"/>
                <a:cs typeface="Comic Sans MS"/>
              </a:rPr>
              <a:t>f14f21</a:t>
            </a:r>
          </a:p>
          <a:p>
            <a:r>
              <a:rPr lang="en-US" sz="1100" u="sng" dirty="0" smtClean="0">
                <a:latin typeface="Comic Sans MS"/>
                <a:cs typeface="Comic Sans MS"/>
              </a:rPr>
              <a:t>b5eabd</a:t>
            </a:r>
            <a:r>
              <a:rPr lang="en-US" sz="1100" u="sng" dirty="0">
                <a:latin typeface="Comic Sans MS"/>
                <a:cs typeface="Comic Sans MS"/>
              </a:rPr>
              <a:t>@10.61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777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4100" dirty="0">
                <a:solidFill>
                  <a:srgbClr val="000000"/>
                </a:solidFill>
                <a:effectLst/>
                <a:latin typeface="Comic Sans MS"/>
                <a:cs typeface="Comic Sans MS"/>
              </a:rPr>
              <a:t>Figure </a:t>
            </a:r>
            <a:r>
              <a:rPr lang="en-US" sz="4100" dirty="0" smtClean="0">
                <a:solidFill>
                  <a:srgbClr val="000000"/>
                </a:solidFill>
                <a:effectLst/>
                <a:latin typeface="Comic Sans MS"/>
                <a:cs typeface="Comic Sans MS"/>
              </a:rPr>
              <a:t>3.18</a:t>
            </a:r>
            <a:endParaRPr lang="en-US" sz="4100" dirty="0">
              <a:solidFill>
                <a:srgbClr val="000000"/>
              </a:solidFill>
              <a:effectLst/>
              <a:latin typeface="Comic Sans MS"/>
              <a:cs typeface="Comic Sans MS"/>
            </a:endParaRPr>
          </a:p>
        </p:txBody>
      </p:sp>
      <p:pic>
        <p:nvPicPr>
          <p:cNvPr id="2" name="Picture Placeholder 1" descr="Figure_03_03_11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36" r="-7283"/>
          <a:stretch/>
        </p:blipFill>
        <p:spPr>
          <a:xfrm>
            <a:off x="1397000" y="987662"/>
            <a:ext cx="6251222" cy="4101935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09597" y="5815961"/>
            <a:ext cx="8062912" cy="669659"/>
          </a:xfrm>
        </p:spPr>
        <p:txBody>
          <a:bodyPr>
            <a:noAutofit/>
          </a:bodyPr>
          <a:lstStyle/>
          <a:p>
            <a:pPr>
              <a:buClrTx/>
              <a:buFont typeface="Arial"/>
              <a:buChar char="•"/>
            </a:pPr>
            <a:r>
              <a:rPr lang="en-US" sz="2400" dirty="0">
                <a:latin typeface="Comic Sans MS"/>
                <a:cs typeface="Comic Sans MS"/>
              </a:rPr>
              <a:t>Waxy coverings on some leaves are made of lipids.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7370" y="5075982"/>
            <a:ext cx="6578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</a:t>
            </a:r>
            <a:r>
              <a:rPr lang="en-US" sz="1100" u="sng" dirty="0" smtClean="0">
                <a:latin typeface="Comic Sans MS"/>
                <a:cs typeface="Comic Sans MS"/>
              </a:rPr>
              <a:t>cnx.org/contents/185cbf87-c72e-48f5-b51ef14f21b5</a:t>
            </a:r>
          </a:p>
          <a:p>
            <a:r>
              <a:rPr lang="en-US" sz="1100" u="sng" dirty="0" smtClean="0">
                <a:latin typeface="Comic Sans MS"/>
                <a:cs typeface="Comic Sans MS"/>
              </a:rPr>
              <a:t>eabd@10.61</a:t>
            </a:r>
            <a:endParaRPr lang="en-US" sz="1100" dirty="0" smtClean="0">
              <a:latin typeface="Comic Sans MS"/>
              <a:cs typeface="Comic Sans MS"/>
            </a:endParaRPr>
          </a:p>
          <a:p>
            <a:r>
              <a:rPr lang="en-US" sz="1100" dirty="0">
                <a:latin typeface="Comic Sans MS"/>
                <a:cs typeface="Comic Sans MS"/>
              </a:rPr>
              <a:t>C</a:t>
            </a:r>
            <a:r>
              <a:rPr lang="en-US" sz="1100" dirty="0" smtClean="0">
                <a:latin typeface="Comic Sans MS"/>
                <a:cs typeface="Comic Sans MS"/>
              </a:rPr>
              <a:t>redit</a:t>
            </a:r>
            <a:r>
              <a:rPr lang="en-US" sz="1100" dirty="0">
                <a:latin typeface="Comic Sans MS"/>
                <a:cs typeface="Comic Sans MS"/>
              </a:rPr>
              <a:t>: Roger </a:t>
            </a:r>
            <a:r>
              <a:rPr lang="en-US" sz="1100" dirty="0" smtClean="0">
                <a:latin typeface="Comic Sans MS"/>
                <a:cs typeface="Comic Sans MS"/>
              </a:rPr>
              <a:t>Griffith</a:t>
            </a:r>
            <a:endParaRPr lang="en-US" sz="1100" dirty="0">
              <a:latin typeface="Comic Sans MS"/>
              <a:cs typeface="Comic Sans MS"/>
            </a:endParaRP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0207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19100" y="46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</a:pPr>
            <a:r>
              <a:rPr lang="en-US" sz="4400" b="1" dirty="0">
                <a:latin typeface="Comic Sans MS"/>
                <a:cs typeface="Comic Sans MS"/>
              </a:rPr>
              <a:t>Lipids: Fats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33400" y="1410782"/>
            <a:ext cx="8229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Triglycerides</a:t>
            </a:r>
          </a:p>
          <a:p>
            <a:pPr marL="457200" lvl="1" indent="0">
              <a:lnSpc>
                <a:spcPct val="90000"/>
              </a:lnSpc>
              <a:spcBef>
                <a:spcPts val="700"/>
              </a:spcBef>
            </a:pPr>
            <a:r>
              <a:rPr lang="en-US" dirty="0" smtClean="0">
                <a:latin typeface="Comic Sans MS"/>
                <a:cs typeface="Comic Sans MS"/>
              </a:rPr>
              <a:t>Composed </a:t>
            </a:r>
            <a:r>
              <a:rPr lang="en-US" dirty="0">
                <a:latin typeface="Comic Sans MS"/>
                <a:cs typeface="Comic Sans MS"/>
              </a:rPr>
              <a:t>of 1 glycerol and 3 fatty acids</a:t>
            </a:r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300434" y="2663823"/>
            <a:ext cx="7212027" cy="2047558"/>
            <a:chOff x="-111809" y="3793793"/>
            <a:chExt cx="7804665" cy="2333062"/>
          </a:xfrm>
        </p:grpSpPr>
        <p:pic>
          <p:nvPicPr>
            <p:cNvPr id="19" name="Picture 18" descr="Triglycerides diagram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1809" y="3793793"/>
              <a:ext cx="7804665" cy="233306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5462408" y="3885560"/>
              <a:ext cx="851234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22" name="Picture 21" descr="Trimyristi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404" y="4951268"/>
            <a:ext cx="2255521" cy="1828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783667" y="6194015"/>
            <a:ext cx="18517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err="1" smtClean="0">
                <a:latin typeface="Comic Sans MS"/>
                <a:cs typeface="Comic Sans MS"/>
              </a:rPr>
              <a:t>Trimyristin</a:t>
            </a:r>
            <a:r>
              <a:rPr lang="en-US" sz="1100" u="sng" dirty="0" smtClean="0">
                <a:latin typeface="Comic Sans MS"/>
                <a:cs typeface="Comic Sans MS"/>
              </a:rPr>
              <a:t> 3D</a:t>
            </a:r>
            <a:r>
              <a:rPr lang="en-US" sz="1100" dirty="0" smtClean="0">
                <a:latin typeface="Comic Sans MS"/>
                <a:cs typeface="Comic Sans MS"/>
              </a:rPr>
              <a:t> (c)</a:t>
            </a:r>
            <a:r>
              <a:rPr lang="de-DE" sz="1100" dirty="0" err="1" smtClean="0">
                <a:latin typeface="Comic Sans MS"/>
                <a:cs typeface="Comic Sans MS"/>
              </a:rPr>
              <a:t>Wikimedia</a:t>
            </a:r>
            <a:r>
              <a:rPr lang="de-DE" sz="1100" dirty="0" smtClean="0">
                <a:latin typeface="Comic Sans MS"/>
                <a:cs typeface="Comic Sans MS"/>
              </a:rPr>
              <a:t> </a:t>
            </a:r>
            <a:r>
              <a:rPr lang="de-DE" sz="1100" dirty="0" err="1" smtClean="0">
                <a:latin typeface="Comic Sans MS"/>
                <a:cs typeface="Comic Sans MS"/>
              </a:rPr>
              <a:t>Commons</a:t>
            </a:r>
            <a:r>
              <a:rPr lang="de-DE" sz="1100" dirty="0" smtClean="0">
                <a:latin typeface="Comic Sans MS"/>
                <a:cs typeface="Comic Sans MS"/>
              </a:rPr>
              <a:t>, </a:t>
            </a:r>
            <a:r>
              <a:rPr lang="de-DE" sz="1100" u="sng" dirty="0" smtClean="0">
                <a:latin typeface="Comic Sans MS"/>
                <a:cs typeface="Comic Sans MS"/>
              </a:rPr>
              <a:t>Public domain</a:t>
            </a:r>
            <a:endParaRPr lang="en-US" sz="1100" u="sng" dirty="0"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434" y="4708283"/>
            <a:ext cx="6595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Triglycerides </a:t>
            </a:r>
            <a:r>
              <a:rPr lang="en-US" sz="1100" dirty="0" smtClean="0">
                <a:latin typeface="Comic Sans MS"/>
                <a:cs typeface="Comic Sans MS"/>
              </a:rPr>
              <a:t>(c)</a:t>
            </a:r>
            <a:r>
              <a:rPr lang="de-DE" sz="1100" dirty="0" err="1" smtClean="0">
                <a:latin typeface="Comic Sans MS"/>
                <a:cs typeface="Comic Sans MS"/>
              </a:rPr>
              <a:t>OpenStax</a:t>
            </a:r>
            <a:r>
              <a:rPr lang="de-DE" sz="1100" dirty="0" smtClean="0">
                <a:latin typeface="Comic Sans MS"/>
                <a:cs typeface="Comic Sans MS"/>
              </a:rPr>
              <a:t> College, </a:t>
            </a:r>
            <a:r>
              <a:rPr lang="de-DE" sz="1100" u="sng" dirty="0" smtClean="0">
                <a:latin typeface="Comic Sans MS"/>
                <a:cs typeface="Comic Sans MS"/>
              </a:rPr>
              <a:t>Public domain</a:t>
            </a:r>
            <a:endParaRPr lang="en-US" sz="11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948621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03_03_02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8" r="-3332"/>
          <a:stretch/>
        </p:blipFill>
        <p:spPr>
          <a:xfrm>
            <a:off x="95964" y="115112"/>
            <a:ext cx="5155803" cy="6355080"/>
          </a:xfrm>
        </p:spPr>
      </p:pic>
      <p:sp>
        <p:nvSpPr>
          <p:cNvPr id="14" name="Text Placeholder 13"/>
          <p:cNvSpPr>
            <a:spLocks noGrp="1"/>
          </p:cNvSpPr>
          <p:nvPr>
            <p:ph sz="quarter" idx="14"/>
          </p:nvPr>
        </p:nvSpPr>
        <p:spPr>
          <a:xfrm>
            <a:off x="5243697" y="1204937"/>
            <a:ext cx="3776124" cy="5256973"/>
          </a:xfrm>
        </p:spPr>
        <p:txBody>
          <a:bodyPr>
            <a:noAutofit/>
          </a:bodyPr>
          <a:lstStyle/>
          <a:p>
            <a:pPr>
              <a:buClrTx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Triacylglycerol is formed by the joining of three fatty acids to a glycerol backbone in </a:t>
            </a:r>
            <a:r>
              <a:rPr lang="en-US" sz="2400" dirty="0" smtClean="0">
                <a:solidFill>
                  <a:srgbClr val="000000"/>
                </a:solidFill>
                <a:latin typeface="Comic Sans MS"/>
                <a:cs typeface="Comic Sans MS"/>
              </a:rPr>
              <a:t>a dehydration </a:t>
            </a:r>
            <a:r>
              <a:rPr lang="en-US" sz="2400" dirty="0">
                <a:solidFill>
                  <a:srgbClr val="000000"/>
                </a:solidFill>
                <a:latin typeface="Comic Sans MS"/>
                <a:cs typeface="Comic Sans MS"/>
              </a:rPr>
              <a:t>reaction. Three molecules of water are released in the process.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504733" y="392824"/>
            <a:ext cx="2905489" cy="651397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3200" dirty="0" smtClean="0">
                <a:solidFill>
                  <a:srgbClr val="000000"/>
                </a:solidFill>
                <a:effectLst/>
                <a:latin typeface="Comic Sans MS"/>
                <a:cs typeface="Comic Sans MS"/>
              </a:rPr>
              <a:t>Figure 3.13</a:t>
            </a:r>
            <a:endParaRPr lang="en-US" sz="3200" dirty="0">
              <a:solidFill>
                <a:srgbClr val="000000"/>
              </a:solidFill>
              <a:effectLst/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321" y="6405550"/>
            <a:ext cx="49993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1100" u="sng" dirty="0" smtClean="0">
                <a:latin typeface="Comic Sans MS"/>
                <a:cs typeface="Comic Sans MS"/>
              </a:rPr>
              <a:t>b51</a:t>
            </a:r>
          </a:p>
          <a:p>
            <a:r>
              <a:rPr lang="en-US" sz="1100" u="sng" dirty="0" smtClean="0">
                <a:latin typeface="Comic Sans MS"/>
                <a:cs typeface="Comic Sans MS"/>
              </a:rPr>
              <a:t>e</a:t>
            </a:r>
            <a:r>
              <a:rPr lang="en-US" sz="1100" u="sng" dirty="0">
                <a:latin typeface="Comic Sans MS"/>
                <a:cs typeface="Comic Sans MS"/>
              </a:rPr>
              <a:t>-f14f21b5eabd@10.61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9368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11379" y="386078"/>
            <a:ext cx="3210510" cy="68904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dirty="0" smtClean="0">
                <a:solidFill>
                  <a:srgbClr val="000000"/>
                </a:solidFill>
                <a:effectLst/>
                <a:latin typeface="Comic Sans MS"/>
                <a:cs typeface="Comic Sans MS"/>
              </a:rPr>
              <a:t>Figure 3.19</a:t>
            </a:r>
            <a:endParaRPr lang="en-US" sz="3200" dirty="0">
              <a:solidFill>
                <a:srgbClr val="000000"/>
              </a:solidFill>
              <a:effectLst/>
              <a:latin typeface="Comic Sans MS"/>
              <a:cs typeface="Comic Sans MS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sz="quarter" idx="14"/>
          </p:nvPr>
        </p:nvSpPr>
        <p:spPr>
          <a:xfrm>
            <a:off x="5156199" y="1129959"/>
            <a:ext cx="3913188" cy="4371772"/>
          </a:xfrm>
        </p:spPr>
        <p:txBody>
          <a:bodyPr>
            <a:noAutofit/>
          </a:bodyPr>
          <a:lstStyle/>
          <a:p>
            <a:pPr>
              <a:buClrTx/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A phospholipid is a molecule with two fatty acids and a modified phosphate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group attached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to a glycerol backbone. The phosphate may be modified by the addition of charged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or polar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chemical groups. Two chemical groups that may modify the phosphate, choline and serine,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are shown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here. Both choline and serine attach to the phosphate group at the position labeled R via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the hydroxyl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group indicated in green.</a:t>
            </a:r>
          </a:p>
        </p:txBody>
      </p:sp>
      <p:pic>
        <p:nvPicPr>
          <p:cNvPr id="6" name="Picture Placeholder 1" descr="Figure_05_01_02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2" b="3772"/>
          <a:stretch>
            <a:fillRect/>
          </a:stretch>
        </p:blipFill>
        <p:spPr>
          <a:xfrm>
            <a:off x="211649" y="889814"/>
            <a:ext cx="4894356" cy="5081576"/>
          </a:xfrm>
          <a:ln w="12700">
            <a:solidFill>
              <a:schemeClr val="tx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2003" y="5985070"/>
            <a:ext cx="50638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</a:p>
          <a:p>
            <a:r>
              <a:rPr lang="en-US" sz="1100" u="sng" dirty="0" smtClean="0">
                <a:latin typeface="Comic Sans MS"/>
                <a:cs typeface="Comic Sans MS"/>
              </a:rPr>
              <a:t>-f14f21b5eabd</a:t>
            </a:r>
            <a:r>
              <a:rPr lang="en-US" sz="1100" u="sng" dirty="0">
                <a:latin typeface="Comic Sans MS"/>
                <a:cs typeface="Comic Sans MS"/>
              </a:rPr>
              <a:t>@10.61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8482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4100" dirty="0">
                <a:solidFill>
                  <a:srgbClr val="000000"/>
                </a:solidFill>
                <a:effectLst/>
                <a:latin typeface="Comic Sans MS"/>
                <a:cs typeface="Comic Sans MS"/>
              </a:rPr>
              <a:t>Figure </a:t>
            </a:r>
            <a:r>
              <a:rPr lang="en-US" sz="4100" dirty="0" smtClean="0">
                <a:solidFill>
                  <a:srgbClr val="000000"/>
                </a:solidFill>
                <a:effectLst/>
                <a:latin typeface="Comic Sans MS"/>
                <a:cs typeface="Comic Sans MS"/>
              </a:rPr>
              <a:t>3.20</a:t>
            </a:r>
            <a:endParaRPr lang="en-US" sz="4100" dirty="0">
              <a:solidFill>
                <a:srgbClr val="000000"/>
              </a:solidFill>
              <a:effectLst/>
              <a:latin typeface="Comic Sans MS"/>
              <a:cs typeface="Comic Sans MS"/>
            </a:endParaRPr>
          </a:p>
        </p:txBody>
      </p:sp>
      <p:pic>
        <p:nvPicPr>
          <p:cNvPr id="2" name="Picture Placeholder 1" descr="Figure_03_03_09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91" r="-11191"/>
          <a:stretch>
            <a:fillRect/>
          </a:stretch>
        </p:blipFill>
        <p:spPr>
          <a:xfrm>
            <a:off x="254003" y="1178164"/>
            <a:ext cx="8765853" cy="3805214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35473" y="5487436"/>
            <a:ext cx="8754528" cy="1166382"/>
          </a:xfrm>
        </p:spPr>
        <p:txBody>
          <a:bodyPr>
            <a:noAutofit/>
          </a:bodyPr>
          <a:lstStyle/>
          <a:p>
            <a:pPr>
              <a:buClrTx/>
              <a:buFont typeface="Arial"/>
              <a:buChar char="•"/>
            </a:pPr>
            <a:r>
              <a:rPr lang="en-US" sz="1900" dirty="0">
                <a:latin typeface="Comic Sans MS"/>
                <a:cs typeface="Comic Sans MS"/>
              </a:rPr>
              <a:t>The phospholipid bilayer is the major component of all cellular membranes. </a:t>
            </a:r>
            <a:r>
              <a:rPr lang="en-US" sz="1900" dirty="0" smtClean="0">
                <a:latin typeface="Comic Sans MS"/>
                <a:cs typeface="Comic Sans MS"/>
              </a:rPr>
              <a:t>The hydrophilic </a:t>
            </a:r>
            <a:r>
              <a:rPr lang="en-US" sz="1900" dirty="0">
                <a:latin typeface="Comic Sans MS"/>
                <a:cs typeface="Comic Sans MS"/>
              </a:rPr>
              <a:t>head groups of the phospholipids face the aqueous solution. The hydrophobic tails </a:t>
            </a:r>
            <a:r>
              <a:rPr lang="en-US" sz="1900" dirty="0" smtClean="0">
                <a:latin typeface="Comic Sans MS"/>
                <a:cs typeface="Comic Sans MS"/>
              </a:rPr>
              <a:t>are sequestered </a:t>
            </a:r>
            <a:r>
              <a:rPr lang="en-US" sz="1900" dirty="0">
                <a:latin typeface="Comic Sans MS"/>
                <a:cs typeface="Comic Sans MS"/>
              </a:rPr>
              <a:t>in the middle of the bilayer.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5143" y="4967176"/>
            <a:ext cx="65167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http://cnx.org/contents/185cbf87-c72e-48f5-b51e-f14f21b5eabd@10.61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4489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9223" y="501379"/>
            <a:ext cx="3206033" cy="11430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dirty="0" smtClean="0">
                <a:solidFill>
                  <a:srgbClr val="000000"/>
                </a:solidFill>
                <a:effectLst/>
                <a:latin typeface="Comic Sans MS"/>
              </a:rPr>
              <a:t>Figure 3.21</a:t>
            </a:r>
            <a:endParaRPr lang="en-US" sz="3200" dirty="0">
              <a:solidFill>
                <a:srgbClr val="000000"/>
              </a:solidFill>
              <a:effectLst/>
              <a:latin typeface="Comic Sans MS"/>
            </a:endParaRPr>
          </a:p>
        </p:txBody>
      </p:sp>
      <p:pic>
        <p:nvPicPr>
          <p:cNvPr id="2" name="Picture Placeholder 1" descr="Figure_03_03_10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14" r="-6214"/>
          <a:stretch>
            <a:fillRect/>
          </a:stretch>
        </p:blipFill>
        <p:spPr>
          <a:xfrm>
            <a:off x="4065594" y="396431"/>
            <a:ext cx="4945307" cy="5134472"/>
          </a:xfrm>
        </p:spPr>
      </p:pic>
      <p:sp>
        <p:nvSpPr>
          <p:cNvPr id="14" name="Text Placeholder 13"/>
          <p:cNvSpPr>
            <a:spLocks noGrp="1"/>
          </p:cNvSpPr>
          <p:nvPr>
            <p:ph sz="quarter" idx="14"/>
          </p:nvPr>
        </p:nvSpPr>
        <p:spPr>
          <a:xfrm>
            <a:off x="152406" y="1835754"/>
            <a:ext cx="3913188" cy="2439902"/>
          </a:xfrm>
        </p:spPr>
        <p:txBody>
          <a:bodyPr>
            <a:noAutofit/>
          </a:bodyPr>
          <a:lstStyle/>
          <a:p>
            <a:pPr>
              <a:buClrTx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Steroids such as cholesterol and cortisol are composed of four fused hydrocarbon rings.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2320" y="5501021"/>
            <a:ext cx="4536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</a:t>
            </a:r>
            <a:r>
              <a:rPr lang="en-US" sz="1100" u="sng" dirty="0" smtClean="0">
                <a:latin typeface="Comic Sans MS"/>
                <a:cs typeface="Comic Sans MS"/>
              </a:rPr>
              <a:t>48</a:t>
            </a:r>
          </a:p>
          <a:p>
            <a:r>
              <a:rPr lang="en-US" sz="1100" u="sng" dirty="0" smtClean="0">
                <a:latin typeface="Comic Sans MS"/>
                <a:cs typeface="Comic Sans MS"/>
              </a:rPr>
              <a:t>f5</a:t>
            </a:r>
            <a:r>
              <a:rPr lang="en-US" sz="1100" u="sng" dirty="0">
                <a:latin typeface="Comic Sans MS"/>
                <a:cs typeface="Comic Sans MS"/>
              </a:rPr>
              <a:t>-</a:t>
            </a:r>
            <a:r>
              <a:rPr lang="en-US" sz="1100" u="sng" dirty="0" smtClean="0">
                <a:latin typeface="Comic Sans MS"/>
                <a:cs typeface="Comic Sans MS"/>
              </a:rPr>
              <a:t>b51e</a:t>
            </a:r>
            <a:r>
              <a:rPr lang="en-US" sz="1100" u="sng" dirty="0">
                <a:latin typeface="Comic Sans MS"/>
                <a:cs typeface="Comic Sans MS"/>
              </a:rPr>
              <a:t>-f14f21b5eabd@10.61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0075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9738" y="1066800"/>
            <a:ext cx="8323262" cy="258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700"/>
              </a:spcBef>
              <a:buFont typeface="Times New Roman" pitchFamily="18" charset="0"/>
              <a:buNone/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Comic Sans MS"/>
                <a:ea typeface="ＭＳ Ｐゴシック" pitchFamily="34" charset="-128"/>
                <a:cs typeface="Comic Sans MS"/>
              </a:rPr>
              <a:t>Stereoisomers</a:t>
            </a:r>
            <a:r>
              <a:rPr lang="en-US" altLang="en-US" sz="2800" dirty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: differ in how groups attached</a:t>
            </a:r>
          </a:p>
          <a:p>
            <a:pPr marL="457200" indent="-457200">
              <a:spcBef>
                <a:spcPts val="7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Enantiomers:</a:t>
            </a:r>
          </a:p>
          <a:p>
            <a:pPr marL="1085850" lvl="1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mirror image molecules = </a:t>
            </a:r>
            <a:r>
              <a:rPr lang="en-US" altLang="en-US" sz="2400" b="1" dirty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chiral</a:t>
            </a:r>
          </a:p>
          <a:p>
            <a:pPr marL="1085850" lvl="1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D-sugars (</a:t>
            </a:r>
            <a:r>
              <a:rPr lang="en-US" altLang="en-US" sz="2400" dirty="0" err="1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dextro</a:t>
            </a:r>
            <a:r>
              <a:rPr lang="en-US" altLang="en-US" sz="2400" dirty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/right) and L-amino acids (</a:t>
            </a:r>
            <a:r>
              <a:rPr lang="en-US" altLang="en-US" sz="2400" dirty="0" err="1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levo</a:t>
            </a:r>
            <a:r>
              <a:rPr lang="en-US" altLang="en-US" sz="2400" dirty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/left)</a:t>
            </a:r>
          </a:p>
          <a:p>
            <a:pPr>
              <a:buFont typeface="Times New Roman" pitchFamily="18" charset="0"/>
              <a:buNone/>
              <a:defRPr/>
            </a:pPr>
            <a:endParaRPr lang="en-US" altLang="en-US" dirty="0">
              <a:latin typeface="Comic Sans MS"/>
              <a:ea typeface="Microsoft YaHei" pitchFamily="34" charset="-122"/>
              <a:cs typeface="Comic Sans MS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22275" y="762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400" b="1" dirty="0">
                <a:latin typeface="Comic Sans MS"/>
                <a:cs typeface="Comic Sans MS"/>
              </a:rPr>
              <a:t>Isomers</a:t>
            </a:r>
          </a:p>
        </p:txBody>
      </p:sp>
      <p:pic>
        <p:nvPicPr>
          <p:cNvPr id="8" name="Picture 7" descr="2000px-Chirality_with_hand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86" y="3902152"/>
            <a:ext cx="3369197" cy="2286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/>
          <p:cNvSpPr txBox="1"/>
          <p:nvPr/>
        </p:nvSpPr>
        <p:spPr>
          <a:xfrm>
            <a:off x="615394" y="6188152"/>
            <a:ext cx="36948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Chirality with hands -modified</a:t>
            </a:r>
            <a:r>
              <a:rPr lang="en-US" sz="1100" dirty="0" smtClean="0">
                <a:latin typeface="Comic Sans MS"/>
                <a:cs typeface="Comic Sans MS"/>
              </a:rPr>
              <a:t> (c)</a:t>
            </a:r>
            <a:r>
              <a:rPr lang="en-US" sz="1100" dirty="0" err="1" smtClean="0">
                <a:latin typeface="Comic Sans MS"/>
                <a:cs typeface="Comic Sans MS"/>
              </a:rPr>
              <a:t>Perhelion</a:t>
            </a:r>
            <a:r>
              <a:rPr lang="en-US" sz="1100" dirty="0" smtClean="0">
                <a:latin typeface="Comic Sans MS"/>
                <a:cs typeface="Comic Sans MS"/>
              </a:rPr>
              <a:t>, </a:t>
            </a:r>
            <a:r>
              <a:rPr lang="en-US" sz="1100" u="sng" dirty="0" smtClean="0">
                <a:latin typeface="Comic Sans MS"/>
                <a:cs typeface="Comic Sans MS"/>
              </a:rPr>
              <a:t>Public domain</a:t>
            </a:r>
            <a:endParaRPr lang="en-US" sz="1100" u="sng" dirty="0">
              <a:latin typeface="Comic Sans MS"/>
              <a:cs typeface="Comic Sans MS"/>
            </a:endParaRPr>
          </a:p>
        </p:txBody>
      </p:sp>
      <p:pic>
        <p:nvPicPr>
          <p:cNvPr id="10" name="Picture 9" descr="Figure_02_03_06_alanin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42" y="3892739"/>
            <a:ext cx="4292958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83547" y="6192527"/>
            <a:ext cx="3694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/>
                <a:cs typeface="Comic Sans MS"/>
              </a:rPr>
              <a:t>Caption: </a:t>
            </a:r>
            <a:r>
              <a:rPr lang="en-US" sz="1100" u="sng" dirty="0" smtClean="0">
                <a:latin typeface="Comic Sans MS"/>
                <a:cs typeface="Comic Sans MS"/>
              </a:rPr>
              <a:t>Biology</a:t>
            </a:r>
            <a:r>
              <a:rPr lang="en-US" sz="1100" dirty="0" smtClean="0">
                <a:latin typeface="Comic Sans MS"/>
                <a:cs typeface="Comic Sans MS"/>
              </a:rPr>
              <a:t> (c)CNX </a:t>
            </a:r>
            <a:r>
              <a:rPr lang="en-US" sz="1100" dirty="0" err="1" smtClean="0">
                <a:latin typeface="Comic Sans MS"/>
                <a:cs typeface="Comic Sans MS"/>
              </a:rPr>
              <a:t>Openstax</a:t>
            </a:r>
            <a:r>
              <a:rPr lang="en-US" sz="1100" dirty="0" smtClean="0">
                <a:latin typeface="Comic Sans MS"/>
                <a:cs typeface="Comic Sans MS"/>
              </a:rPr>
              <a:t>, </a:t>
            </a:r>
            <a:r>
              <a:rPr lang="en-US" sz="1100" u="sng" dirty="0" smtClean="0">
                <a:latin typeface="Comic Sans MS"/>
                <a:cs typeface="Comic Sans MS"/>
              </a:rPr>
              <a:t>Public domain</a:t>
            </a:r>
            <a:endParaRPr lang="en-US" sz="11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21642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400" b="1" dirty="0">
                <a:latin typeface="Comic Sans MS"/>
                <a:cs typeface="Comic Sans MS"/>
              </a:rPr>
              <a:t>Types of Macromolecules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en-US" sz="2800" dirty="0">
                <a:latin typeface="Comic Sans MS"/>
                <a:cs typeface="Comic Sans MS"/>
              </a:rPr>
              <a:t>Polymer – built by linking monomers</a:t>
            </a:r>
          </a:p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en-US" sz="2800" dirty="0">
                <a:latin typeface="Comic Sans MS"/>
                <a:cs typeface="Comic Sans MS"/>
              </a:rPr>
              <a:t>Monomer – small, similar chemical subunits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8163" y="3405188"/>
            <a:ext cx="8153400" cy="2590800"/>
            <a:chOff x="538163" y="3405188"/>
            <a:chExt cx="8153400" cy="2590800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766763" y="3405188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3509963" y="3405188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4348163" y="3405188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5186363" y="3405188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6024563" y="3405188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538163" y="4395788"/>
              <a:ext cx="2057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1pPr>
              <a:lvl2pPr>
                <a:defRPr sz="28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5pPr>
              <a:lvl6pPr>
                <a:defRPr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6pPr>
              <a:lvl7pPr>
                <a:defRPr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7pPr>
              <a:lvl8pPr>
                <a:defRPr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8pPr>
              <a:lvl9pPr>
                <a:defRPr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sz="2400" b="1" dirty="0">
                  <a:solidFill>
                    <a:schemeClr val="tx1"/>
                  </a:solidFill>
                  <a:latin typeface="Comic Sans MS"/>
                  <a:ea typeface="Microsoft YaHei" charset="0"/>
                  <a:cs typeface="Comic Sans MS"/>
                </a:rPr>
                <a:t>Monomers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5491163" y="4471988"/>
              <a:ext cx="2209800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1pPr>
              <a:lvl2pPr>
                <a:defRPr sz="28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5pPr>
              <a:lvl6pPr>
                <a:defRPr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6pPr>
              <a:lvl7pPr>
                <a:defRPr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7pPr>
              <a:lvl8pPr>
                <a:defRPr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8pPr>
              <a:lvl9pPr>
                <a:defRPr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sz="2400" b="1" dirty="0">
                  <a:solidFill>
                    <a:schemeClr val="tx1"/>
                  </a:solidFill>
                  <a:latin typeface="Comic Sans MS"/>
                  <a:ea typeface="Microsoft YaHei" charset="0"/>
                  <a:cs typeface="Comic Sans MS"/>
                </a:rPr>
                <a:t>Polymers</a:t>
              </a: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842963" y="5005388"/>
              <a:ext cx="914400" cy="914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3586163" y="5081588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4424363" y="5081588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6862763" y="3405188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7700963" y="3405188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5262563" y="5081588"/>
              <a:ext cx="914400" cy="914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6100763" y="5081588"/>
              <a:ext cx="914400" cy="914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6938963" y="5081588"/>
              <a:ext cx="914400" cy="914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7777163" y="5081588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5222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20690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400" b="1" dirty="0">
                <a:latin typeface="Comic Sans MS"/>
                <a:cs typeface="Comic Sans MS"/>
              </a:rPr>
              <a:t>Types of Macromolecules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2400" y="1460500"/>
            <a:ext cx="88138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971550" indent="-51435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700"/>
              </a:spcBef>
            </a:pPr>
            <a:r>
              <a:rPr lang="en-US" sz="2800" dirty="0">
                <a:latin typeface="Comic Sans MS"/>
                <a:cs typeface="Comic Sans MS"/>
              </a:rPr>
              <a:t>Macromolecules: large biological </a:t>
            </a:r>
            <a:r>
              <a:rPr lang="en-US" sz="2800" dirty="0" smtClean="0">
                <a:latin typeface="Comic Sans MS"/>
                <a:cs typeface="Comic Sans MS"/>
              </a:rPr>
              <a:t>molecules</a:t>
            </a:r>
          </a:p>
          <a:p>
            <a:pPr>
              <a:spcBef>
                <a:spcPts val="700"/>
              </a:spcBef>
            </a:pPr>
            <a:endParaRPr lang="en-US" sz="2800" dirty="0">
              <a:latin typeface="Comic Sans MS"/>
              <a:cs typeface="Comic Sans MS"/>
            </a:endParaRPr>
          </a:p>
          <a:p>
            <a:pPr lvl="1">
              <a:spcBef>
                <a:spcPts val="700"/>
              </a:spcBef>
              <a:buFont typeface="Arial" charset="0"/>
              <a:buAutoNum type="arabicPeriod"/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Proteins</a:t>
            </a:r>
            <a:r>
              <a:rPr lang="en-US" b="1" dirty="0" smtClean="0">
                <a:solidFill>
                  <a:srgbClr val="191966"/>
                </a:solidFill>
                <a:latin typeface="Comic Sans MS"/>
                <a:cs typeface="Comic Sans MS"/>
              </a:rPr>
              <a:t>:</a:t>
            </a:r>
            <a:r>
              <a:rPr lang="en-US" dirty="0" smtClean="0">
                <a:latin typeface="Comic Sans MS"/>
                <a:cs typeface="Comic Sans MS"/>
              </a:rPr>
              <a:t> monomers =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amino acids</a:t>
            </a:r>
          </a:p>
          <a:p>
            <a:pPr marL="457200" lvl="1" indent="0">
              <a:spcBef>
                <a:spcPts val="700"/>
              </a:spcBef>
            </a:pPr>
            <a:endParaRPr lang="en-US" dirty="0">
              <a:solidFill>
                <a:srgbClr val="191966"/>
              </a:solidFill>
              <a:latin typeface="Comic Sans MS"/>
              <a:cs typeface="Comic Sans MS"/>
            </a:endParaRPr>
          </a:p>
          <a:p>
            <a:pPr lvl="1">
              <a:spcBef>
                <a:spcPts val="700"/>
              </a:spcBef>
              <a:buFont typeface="Arial" charset="0"/>
              <a:buAutoNum type="arabicPeriod"/>
            </a:pPr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Carbohydrates</a:t>
            </a:r>
            <a:r>
              <a:rPr lang="en-US" b="1" dirty="0">
                <a:solidFill>
                  <a:srgbClr val="191966"/>
                </a:solidFill>
                <a:latin typeface="Comic Sans MS"/>
                <a:cs typeface="Comic Sans MS"/>
              </a:rPr>
              <a:t>:</a:t>
            </a:r>
            <a:r>
              <a:rPr lang="en-US" dirty="0">
                <a:latin typeface="Comic Sans MS"/>
                <a:cs typeface="Comic Sans MS"/>
              </a:rPr>
              <a:t> monomers = </a:t>
            </a:r>
            <a:r>
              <a:rPr lang="en-US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monosaccharides</a:t>
            </a:r>
            <a:endParaRPr lang="en-US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marL="457200" lvl="1" indent="0">
              <a:spcBef>
                <a:spcPts val="700"/>
              </a:spcBef>
            </a:pPr>
            <a:r>
              <a:rPr lang="en-US" dirty="0" smtClean="0">
                <a:latin typeface="Comic Sans MS"/>
                <a:cs typeface="Comic Sans MS"/>
              </a:rPr>
              <a:t> </a:t>
            </a:r>
            <a:endParaRPr lang="en-US" dirty="0">
              <a:latin typeface="Comic Sans MS"/>
              <a:cs typeface="Comic Sans MS"/>
            </a:endParaRPr>
          </a:p>
          <a:p>
            <a:pPr marL="457200" lvl="1" indent="0">
              <a:spcBef>
                <a:spcPts val="700"/>
              </a:spcBef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3. Nucleic </a:t>
            </a:r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acids</a:t>
            </a:r>
            <a:r>
              <a:rPr lang="en-US" b="1" dirty="0">
                <a:solidFill>
                  <a:srgbClr val="191966"/>
                </a:solidFill>
                <a:latin typeface="Comic Sans MS"/>
                <a:cs typeface="Comic Sans MS"/>
              </a:rPr>
              <a:t>: </a:t>
            </a:r>
            <a:r>
              <a:rPr lang="en-US" dirty="0">
                <a:latin typeface="Comic Sans MS"/>
                <a:cs typeface="Comic Sans MS"/>
              </a:rPr>
              <a:t>monomers =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nucleotides</a:t>
            </a:r>
          </a:p>
          <a:p>
            <a:pPr marL="457200" lvl="1" indent="0">
              <a:spcBef>
                <a:spcPts val="700"/>
              </a:spcBef>
            </a:pPr>
            <a:endParaRPr lang="en-US" dirty="0">
              <a:latin typeface="Comic Sans MS"/>
              <a:cs typeface="Comic Sans MS"/>
            </a:endParaRPr>
          </a:p>
          <a:p>
            <a:pPr marL="457200" lvl="1" indent="0">
              <a:spcBef>
                <a:spcPts val="700"/>
              </a:spcBef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4. Lipids</a:t>
            </a:r>
            <a:r>
              <a:rPr lang="en-US" b="1" dirty="0" smtClean="0">
                <a:solidFill>
                  <a:srgbClr val="21306A"/>
                </a:solidFill>
                <a:latin typeface="Comic Sans MS"/>
                <a:cs typeface="Comic Sans MS"/>
              </a:rPr>
              <a:t>:</a:t>
            </a:r>
            <a:r>
              <a:rPr lang="en-US" dirty="0" smtClean="0">
                <a:solidFill>
                  <a:srgbClr val="21306A"/>
                </a:solidFill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aren’t built of monomers but form large complexes considered macromolecules </a:t>
            </a:r>
          </a:p>
          <a:p>
            <a:pPr>
              <a:spcBef>
                <a:spcPts val="700"/>
              </a:spcBef>
              <a:buFont typeface="Arial" charset="0"/>
              <a:buChar char="•"/>
            </a:pPr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07399732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19256</TotalTime>
  <Words>3385</Words>
  <Application>Microsoft Office PowerPoint</Application>
  <PresentationFormat>On-screen Show (4:3)</PresentationFormat>
  <Paragraphs>434</Paragraphs>
  <Slides>69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9" baseType="lpstr">
      <vt:lpstr>Microsoft YaHei</vt:lpstr>
      <vt:lpstr>ＭＳ Ｐゴシック</vt:lpstr>
      <vt:lpstr>Arial</vt:lpstr>
      <vt:lpstr>Calibri</vt:lpstr>
      <vt:lpstr>Comic Sans MS</vt:lpstr>
      <vt:lpstr>Georgia</vt:lpstr>
      <vt:lpstr>Times New Roman</vt:lpstr>
      <vt:lpstr>Trebuchet MS</vt:lpstr>
      <vt:lpstr>Wingdings</vt:lpstr>
      <vt:lpstr>Slipstream</vt:lpstr>
      <vt:lpstr>PowerPoint Presentation</vt:lpstr>
      <vt:lpstr>Introduction: 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Building Macromolecules (Fig 3.2)</vt:lpstr>
      <vt:lpstr>Breaking Macromolecules (Fig 3.3)</vt:lpstr>
      <vt:lpstr>Macromolecules: Learning Objectives</vt:lpstr>
      <vt:lpstr>Figure 3.1</vt:lpstr>
      <vt:lpstr>PowerPoint Presentation</vt:lpstr>
      <vt:lpstr>PowerPoint Presentation</vt:lpstr>
      <vt:lpstr>PowerPoint Presentation</vt:lpstr>
      <vt:lpstr>PowerPoint Presentation</vt:lpstr>
      <vt:lpstr>Figure 3.4</vt:lpstr>
      <vt:lpstr>Figure 3.5 </vt:lpstr>
      <vt:lpstr>Figure 3.6</vt:lpstr>
      <vt:lpstr>PowerPoint Presentation</vt:lpstr>
      <vt:lpstr>Figure 3.7</vt:lpstr>
      <vt:lpstr>PowerPoint Presentation</vt:lpstr>
      <vt:lpstr>Figure 3.9</vt:lpstr>
      <vt:lpstr>Figure 3.10</vt:lpstr>
      <vt:lpstr>Figure 3.11</vt:lpstr>
      <vt:lpstr>PowerPoint Presentation</vt:lpstr>
      <vt:lpstr>Figure 3.22</vt:lpstr>
      <vt:lpstr>Figure 3.23</vt:lpstr>
      <vt:lpstr>Figure 3.24</vt:lpstr>
      <vt:lpstr>PowerPoint Presentation</vt:lpstr>
      <vt:lpstr>PowerPoint Presentation</vt:lpstr>
      <vt:lpstr>Figure 3.28</vt:lpstr>
      <vt:lpstr>Figure 3.29</vt:lpstr>
      <vt:lpstr>PowerPoint Presentation</vt:lpstr>
      <vt:lpstr>Figure 3.30</vt:lpstr>
      <vt:lpstr>Figure 3.25</vt:lpstr>
      <vt:lpstr>Figure 3.26</vt:lpstr>
      <vt:lpstr>Figure 3.27</vt:lpstr>
      <vt:lpstr>PowerPoint Presentation</vt:lpstr>
      <vt:lpstr>PowerPoint Presentation</vt:lpstr>
      <vt:lpstr>How Chaperones Work</vt:lpstr>
      <vt:lpstr>PowerPoint Presentation</vt:lpstr>
      <vt:lpstr>PowerPoint Presentation</vt:lpstr>
      <vt:lpstr>PowerPoint Presentation</vt:lpstr>
      <vt:lpstr>Figure 3.31</vt:lpstr>
      <vt:lpstr>PowerPoint Presentation</vt:lpstr>
      <vt:lpstr>Figure 3.32</vt:lpstr>
      <vt:lpstr>Figure 3.33</vt:lpstr>
      <vt:lpstr>PowerPoint Presentation</vt:lpstr>
      <vt:lpstr>PowerPoint Presentation</vt:lpstr>
      <vt:lpstr>PowerPoint Presentation</vt:lpstr>
      <vt:lpstr>Figure 3.34</vt:lpstr>
      <vt:lpstr>PowerPoint Presentation</vt:lpstr>
      <vt:lpstr>PowerPoint Presentation</vt:lpstr>
      <vt:lpstr>PowerPoint Presentation</vt:lpstr>
      <vt:lpstr>Figure 3.12</vt:lpstr>
      <vt:lpstr>PowerPoint Presentation</vt:lpstr>
      <vt:lpstr>PowerPoint Presentation</vt:lpstr>
      <vt:lpstr>PowerPoint Presentation</vt:lpstr>
      <vt:lpstr>Figure 3.14</vt:lpstr>
      <vt:lpstr>Figure 3.15</vt:lpstr>
      <vt:lpstr>Figure 3.16</vt:lpstr>
      <vt:lpstr>Figure 3.18</vt:lpstr>
      <vt:lpstr>PowerPoint Presentation</vt:lpstr>
      <vt:lpstr>Figure 3.13</vt:lpstr>
      <vt:lpstr>Figure 3.19</vt:lpstr>
      <vt:lpstr>Figure 3.20</vt:lpstr>
      <vt:lpstr>Figure 3.21</vt:lpstr>
    </vt:vector>
  </TitlesOfParts>
  <Company>WNI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Spuddy McSpare</dc:creator>
  <cp:lastModifiedBy>Megan Carroll</cp:lastModifiedBy>
  <cp:revision>212</cp:revision>
  <dcterms:created xsi:type="dcterms:W3CDTF">2012-06-04T02:13:36Z</dcterms:created>
  <dcterms:modified xsi:type="dcterms:W3CDTF">2017-06-05T16:14:46Z</dcterms:modified>
</cp:coreProperties>
</file>