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59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74" r:id="rId17"/>
    <p:sldId id="266" r:id="rId18"/>
    <p:sldId id="275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Medical </a:t>
            </a:r>
            <a:r>
              <a:rPr lang="en-US" dirty="0"/>
              <a:t>T</a:t>
            </a:r>
            <a:r>
              <a:rPr lang="en-US" dirty="0" smtClean="0"/>
              <a:t>erminology/Body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BSC2093L-Anatomy &amp; Physiology 1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3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89" y="131806"/>
            <a:ext cx="10898660" cy="1252152"/>
          </a:xfrm>
        </p:spPr>
        <p:txBody>
          <a:bodyPr/>
          <a:lstStyle/>
          <a:p>
            <a:r>
              <a:rPr lang="en-US" b="1" dirty="0" smtClean="0"/>
              <a:t>Part c. Relative position of body parts &amp; directional terms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231" b="27068"/>
          <a:stretch/>
        </p:blipFill>
        <p:spPr>
          <a:xfrm>
            <a:off x="3435177" y="1253428"/>
            <a:ext cx="4712043" cy="547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2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2" y="609600"/>
            <a:ext cx="10808043" cy="848497"/>
          </a:xfrm>
        </p:spPr>
        <p:txBody>
          <a:bodyPr/>
          <a:lstStyle/>
          <a:p>
            <a:r>
              <a:rPr lang="en-US" b="1" dirty="0" smtClean="0"/>
              <a:t>Part c. planes and sections of the human body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316" b="28216"/>
          <a:stretch/>
        </p:blipFill>
        <p:spPr>
          <a:xfrm>
            <a:off x="6351373" y="1458097"/>
            <a:ext cx="5115697" cy="5258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038" y="1614616"/>
            <a:ext cx="5428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plane </a:t>
            </a:r>
            <a:r>
              <a:rPr lang="en-US" dirty="0" smtClean="0"/>
              <a:t>is a imaginary flat line that passes through the body/body part. A </a:t>
            </a:r>
            <a:r>
              <a:rPr lang="en-US" b="1" dirty="0" smtClean="0"/>
              <a:t>section </a:t>
            </a:r>
            <a:r>
              <a:rPr lang="en-US" dirty="0" smtClean="0"/>
              <a:t>is a cut of the body/body part made along a specific plane. The cut can help with understanding relationships between structures that are three dimensional.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2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 c. body cavities</a:t>
            </a:r>
            <a:br>
              <a:rPr lang="en-US" b="1" dirty="0" smtClean="0"/>
            </a:br>
            <a:r>
              <a:rPr lang="en-US" sz="2000" dirty="0" smtClean="0"/>
              <a:t>-these cavities in the body contain, support and protect internal organs. For example, the cranial cavity supports and protects the brain inside the bony skull.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47" t="25426" r="5864" b="21367"/>
          <a:stretch/>
        </p:blipFill>
        <p:spPr>
          <a:xfrm>
            <a:off x="1141413" y="2374535"/>
            <a:ext cx="4242486" cy="4132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31" t="20060" r="5790" b="29249"/>
          <a:stretch/>
        </p:blipFill>
        <p:spPr>
          <a:xfrm>
            <a:off x="6474942" y="2374535"/>
            <a:ext cx="4193060" cy="42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5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32" y="115330"/>
            <a:ext cx="11277600" cy="127686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Part c. membranes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sz="2700" dirty="0" smtClean="0"/>
              <a:t>organs and body cavities are line with thin sheets of tissue known as membranes.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84" y="2133601"/>
            <a:ext cx="4127157" cy="4382530"/>
          </a:xfrm>
        </p:spPr>
        <p:txBody>
          <a:bodyPr>
            <a:normAutofit/>
          </a:bodyPr>
          <a:lstStyle/>
          <a:p>
            <a:r>
              <a:rPr lang="en-US" b="1" dirty="0" smtClean="0"/>
              <a:t>Serous membranes</a:t>
            </a:r>
            <a:r>
              <a:rPr lang="en-US" dirty="0" smtClean="0"/>
              <a:t>- this membrane lines the internal body cavities. The membrane that lines the cavity wall is the </a:t>
            </a:r>
            <a:r>
              <a:rPr lang="en-US" b="1" dirty="0" smtClean="0"/>
              <a:t>parietal</a:t>
            </a:r>
            <a:r>
              <a:rPr lang="en-US" dirty="0" smtClean="0"/>
              <a:t> membrane. The membrane that covers the surface of an organ is the </a:t>
            </a:r>
            <a:r>
              <a:rPr lang="en-US" b="1" dirty="0" smtClean="0"/>
              <a:t>visceral</a:t>
            </a:r>
            <a:r>
              <a:rPr lang="en-US" dirty="0" smtClean="0"/>
              <a:t> membrane. </a:t>
            </a:r>
          </a:p>
          <a:p>
            <a:r>
              <a:rPr lang="en-US" b="1" dirty="0" smtClean="0"/>
              <a:t>Serous fluid </a:t>
            </a:r>
            <a:r>
              <a:rPr lang="en-US" dirty="0" smtClean="0"/>
              <a:t>is produced by the serous membrane to lubricate and reduce friction between organs and the walls of the body cavity.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300" b="29370"/>
          <a:stretch/>
        </p:blipFill>
        <p:spPr>
          <a:xfrm>
            <a:off x="5642919" y="1675575"/>
            <a:ext cx="4442401" cy="48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45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97708"/>
            <a:ext cx="9905998" cy="790833"/>
          </a:xfrm>
        </p:spPr>
        <p:txBody>
          <a:bodyPr/>
          <a:lstStyle/>
          <a:p>
            <a:r>
              <a:rPr lang="en-US" b="1" dirty="0"/>
              <a:t>Part c. membranes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934" b="34487"/>
          <a:stretch/>
        </p:blipFill>
        <p:spPr>
          <a:xfrm>
            <a:off x="349288" y="1079156"/>
            <a:ext cx="5219105" cy="5263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6066" b="26967"/>
          <a:stretch/>
        </p:blipFill>
        <p:spPr>
          <a:xfrm>
            <a:off x="6200885" y="1079156"/>
            <a:ext cx="5176018" cy="526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81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11" y="609600"/>
            <a:ext cx="8822724" cy="1079157"/>
          </a:xfrm>
        </p:spPr>
        <p:txBody>
          <a:bodyPr/>
          <a:lstStyle/>
          <a:p>
            <a:r>
              <a:rPr lang="en-US" b="1" dirty="0" smtClean="0"/>
              <a:t>Part C. Abdominal quadrants and regions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222" y="2001795"/>
            <a:ext cx="5626443" cy="3789405"/>
          </a:xfrm>
        </p:spPr>
        <p:txBody>
          <a:bodyPr/>
          <a:lstStyle/>
          <a:p>
            <a:r>
              <a:rPr lang="en-US" dirty="0" smtClean="0"/>
              <a:t>The four abdominopelvic quadrants are formed by a pair of imaginary lines running perpendicular and intersecting at the navel.</a:t>
            </a:r>
          </a:p>
          <a:p>
            <a:r>
              <a:rPr lang="en-US" dirty="0" smtClean="0"/>
              <a:t> These quadrants help health care professional when it comes to describing the site of pain, aches and injuries.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742" b="22763"/>
          <a:stretch/>
        </p:blipFill>
        <p:spPr>
          <a:xfrm>
            <a:off x="6767856" y="1355446"/>
            <a:ext cx="4516542" cy="542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C. Abdominal quadrants and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will be responsible for knowing the four quadrants and also what structures are found in each quadrant. </a:t>
            </a:r>
          </a:p>
          <a:p>
            <a:r>
              <a:rPr lang="en-US" dirty="0" smtClean="0"/>
              <a:t>Please note that some large organs such as the liver can span more than one quadrant.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136370"/>
            <a:ext cx="5698250" cy="3823855"/>
          </a:xfrm>
        </p:spPr>
      </p:pic>
    </p:spTree>
    <p:extLst>
      <p:ext uri="{BB962C8B-B14F-4D97-AF65-F5344CB8AC3E}">
        <p14:creationId xmlns:p14="http://schemas.microsoft.com/office/powerpoint/2010/main" val="904801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19" y="0"/>
            <a:ext cx="10569616" cy="1905000"/>
          </a:xfrm>
        </p:spPr>
        <p:txBody>
          <a:bodyPr/>
          <a:lstStyle/>
          <a:p>
            <a:r>
              <a:rPr lang="en-US" b="1" dirty="0"/>
              <a:t>Part C. Abdominal quadrants and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3035171" cy="3124201"/>
          </a:xfrm>
        </p:spPr>
        <p:txBody>
          <a:bodyPr/>
          <a:lstStyle/>
          <a:p>
            <a:r>
              <a:rPr lang="en-US" dirty="0" smtClean="0"/>
              <a:t>There are nine abdominopelvic regions. These regions provide a more precise location and tends to be used more often by anatomists.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92" t="19219" r="3970" b="27207"/>
          <a:stretch/>
        </p:blipFill>
        <p:spPr>
          <a:xfrm>
            <a:off x="6441989" y="1416908"/>
            <a:ext cx="4085967" cy="532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C. Abdominal quadrants and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will be responsible for knowing the </a:t>
            </a:r>
            <a:r>
              <a:rPr lang="en-US" dirty="0" smtClean="0"/>
              <a:t>nine regions </a:t>
            </a:r>
            <a:r>
              <a:rPr lang="en-US" dirty="0"/>
              <a:t>and also what structures are found in each </a:t>
            </a:r>
            <a:r>
              <a:rPr lang="en-US" dirty="0" smtClean="0"/>
              <a:t>region. </a:t>
            </a:r>
            <a:endParaRPr lang="en-US" dirty="0"/>
          </a:p>
          <a:p>
            <a:r>
              <a:rPr lang="en-US" dirty="0"/>
              <a:t>Please note that some large organs such as the liver can span more than one </a:t>
            </a:r>
            <a:r>
              <a:rPr lang="en-US" dirty="0" smtClean="0"/>
              <a:t>region. 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3228" y="2342262"/>
            <a:ext cx="5087389" cy="381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51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 C. Major organ systems of the Body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50077"/>
            <a:ext cx="9905998" cy="3641124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organ </a:t>
            </a:r>
            <a:r>
              <a:rPr lang="en-US" dirty="0" smtClean="0"/>
              <a:t>is a structure made up  of several tissues that are performing a specific function. Look over the torso model and be able to identify the organs found on pg. 22 in your lab manual.</a:t>
            </a:r>
          </a:p>
          <a:p>
            <a:r>
              <a:rPr lang="en-US" dirty="0" smtClean="0"/>
              <a:t>an </a:t>
            </a:r>
            <a:r>
              <a:rPr lang="en-US" b="1" dirty="0" smtClean="0"/>
              <a:t>organ system </a:t>
            </a:r>
            <a:r>
              <a:rPr lang="en-US" dirty="0" smtClean="0"/>
              <a:t>consists of organs that interact in a coordinated fashion to perform a specific range of functions.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73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14184"/>
            <a:ext cx="9905998" cy="170523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Part A. human Anatomical Terminology</a:t>
            </a:r>
            <a:r>
              <a:rPr lang="en-US" sz="2000" dirty="0" smtClean="0"/>
              <a:t>-terms that are derived from Latin or Greek origin. These terms allow for doctors to have a common method of communication and avoid confusion.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8" t="26171" r="10472" b="32385"/>
          <a:stretch/>
        </p:blipFill>
        <p:spPr>
          <a:xfrm>
            <a:off x="107093" y="1989595"/>
            <a:ext cx="3669334" cy="363427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6" t="26066" r="6016" b="41622"/>
          <a:stretch/>
        </p:blipFill>
        <p:spPr>
          <a:xfrm>
            <a:off x="4024459" y="2220255"/>
            <a:ext cx="3697543" cy="3337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034" y="3439813"/>
            <a:ext cx="4130521" cy="218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01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41" y="172995"/>
            <a:ext cx="10668470" cy="11532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Part C. Major organ systems of the </a:t>
            </a:r>
            <a:r>
              <a:rPr lang="en-US" b="1" dirty="0" smtClean="0"/>
              <a:t>Body</a:t>
            </a:r>
            <a:br>
              <a:rPr lang="en-US" b="1" dirty="0" smtClean="0"/>
            </a:br>
            <a:r>
              <a:rPr lang="en-US" sz="2400" b="1" dirty="0" smtClean="0"/>
              <a:t>-</a:t>
            </a:r>
            <a:r>
              <a:rPr lang="en-US" sz="2700" dirty="0"/>
              <a:t>There are 11 organ systems of the human body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71" y="2666999"/>
            <a:ext cx="2339546" cy="3124201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40" y="1136821"/>
            <a:ext cx="4066018" cy="5414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3183" b="21201"/>
          <a:stretch/>
        </p:blipFill>
        <p:spPr>
          <a:xfrm>
            <a:off x="6322717" y="1110047"/>
            <a:ext cx="3982818" cy="54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36567"/>
          </a:xfrm>
        </p:spPr>
        <p:txBody>
          <a:bodyPr/>
          <a:lstStyle/>
          <a:p>
            <a:r>
              <a:rPr lang="en-US" dirty="0" smtClean="0"/>
              <a:t>The elements of medical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05098"/>
            <a:ext cx="9905998" cy="4486102"/>
          </a:xfrm>
        </p:spPr>
        <p:txBody>
          <a:bodyPr/>
          <a:lstStyle/>
          <a:p>
            <a:r>
              <a:rPr lang="en-US" dirty="0" smtClean="0"/>
              <a:t>A medical word contains all or some of the following:</a:t>
            </a:r>
          </a:p>
          <a:p>
            <a:pPr marL="0" indent="0">
              <a:buNone/>
            </a:pPr>
            <a:r>
              <a:rPr lang="en-US" dirty="0" smtClean="0"/>
              <a:t>-Word root</a:t>
            </a:r>
          </a:p>
          <a:p>
            <a:pPr marL="0" indent="0">
              <a:buNone/>
            </a:pPr>
            <a:r>
              <a:rPr lang="en-US" dirty="0" smtClean="0"/>
              <a:t>-Suffixes</a:t>
            </a:r>
          </a:p>
          <a:p>
            <a:pPr marL="0" indent="0">
              <a:buNone/>
            </a:pPr>
            <a:r>
              <a:rPr lang="en-US" dirty="0" smtClean="0"/>
              <a:t>-Prefixes</a:t>
            </a:r>
          </a:p>
          <a:p>
            <a:pPr marL="0" indent="0">
              <a:buNone/>
            </a:pPr>
            <a:r>
              <a:rPr lang="en-US" dirty="0" smtClean="0"/>
              <a:t>-combining 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Ex. Tonsillitis= defined as the inflammation of the tonsils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 rot="5400000" flipH="1">
            <a:off x="1620982" y="5453149"/>
            <a:ext cx="714891" cy="748148"/>
          </a:xfrm>
          <a:prstGeom prst="leftBrace">
            <a:avLst>
              <a:gd name="adj1" fmla="val 8333"/>
              <a:gd name="adj2" fmla="val 48947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9956" y="6251171"/>
            <a:ext cx="2468879" cy="4405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Tonsil (word root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16200000">
            <a:off x="2352502" y="5128954"/>
            <a:ext cx="340825" cy="340824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04353" y="4397434"/>
            <a:ext cx="1886992" cy="7315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Inflammation(suffix)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2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792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Word </a:t>
            </a:r>
            <a:r>
              <a:rPr lang="en-US" dirty="0" smtClean="0"/>
              <a:t>roots-all medical terms have at least 1 word root. The root can be a whole word or part of a word and are usually in Greek or Latin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Cardi</a:t>
            </a:r>
            <a:r>
              <a:rPr lang="en-US" dirty="0" smtClean="0"/>
              <a:t>/o-heart</a:t>
            </a:r>
          </a:p>
          <a:p>
            <a:r>
              <a:rPr lang="en-US" dirty="0" err="1" smtClean="0"/>
              <a:t>Derm</a:t>
            </a:r>
            <a:r>
              <a:rPr lang="en-US" dirty="0" smtClean="0"/>
              <a:t>/o-skin</a:t>
            </a:r>
          </a:p>
          <a:p>
            <a:r>
              <a:rPr lang="en-US" dirty="0" err="1" smtClean="0"/>
              <a:t>Arthr</a:t>
            </a:r>
            <a:r>
              <a:rPr lang="en-US" dirty="0" smtClean="0"/>
              <a:t>/o-joint</a:t>
            </a:r>
          </a:p>
          <a:p>
            <a:r>
              <a:rPr lang="en-US" dirty="0" err="1" smtClean="0"/>
              <a:t>Bucc</a:t>
            </a:r>
            <a:r>
              <a:rPr lang="en-US" dirty="0" smtClean="0"/>
              <a:t>/o-cheek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–o at the end of each of the roots is known as a combining vowel. It must be used when joining together two roots.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57" y="651163"/>
            <a:ext cx="5309263" cy="23081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Prefix- A word component that is put in front of a root/word that will change its meaning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457" y="2276302"/>
            <a:ext cx="4876800" cy="312420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Examples- see </a:t>
            </a:r>
            <a:r>
              <a:rPr lang="en-US" b="1" dirty="0" err="1" smtClean="0"/>
              <a:t>pgs</a:t>
            </a:r>
            <a:r>
              <a:rPr lang="en-US" b="1" dirty="0" smtClean="0"/>
              <a:t> 2-3 in lab manual</a:t>
            </a:r>
          </a:p>
          <a:p>
            <a:r>
              <a:rPr lang="en-US" dirty="0" smtClean="0"/>
              <a:t>Ab: away from midline</a:t>
            </a:r>
          </a:p>
          <a:p>
            <a:r>
              <a:rPr lang="en-US" dirty="0" smtClean="0"/>
              <a:t>Tri: three</a:t>
            </a:r>
          </a:p>
          <a:p>
            <a:r>
              <a:rPr lang="en-US" dirty="0" smtClean="0"/>
              <a:t>Hyper: excessive, above</a:t>
            </a:r>
          </a:p>
          <a:p>
            <a:r>
              <a:rPr lang="en-US" dirty="0" smtClean="0"/>
              <a:t>Sub: under, below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796" y="2010294"/>
            <a:ext cx="4876800" cy="3124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Examples- see </a:t>
            </a:r>
            <a:r>
              <a:rPr lang="en-US" b="1" dirty="0" err="1" smtClean="0"/>
              <a:t>pg</a:t>
            </a:r>
            <a:r>
              <a:rPr lang="en-US" b="1" dirty="0" smtClean="0"/>
              <a:t> 3 in lab manual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cyte</a:t>
            </a:r>
            <a:r>
              <a:rPr lang="en-US" dirty="0" smtClean="0"/>
              <a:t>: cell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ectomy</a:t>
            </a:r>
            <a:r>
              <a:rPr lang="en-US" dirty="0" smtClean="0"/>
              <a:t>: surgical removal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opsy</a:t>
            </a:r>
            <a:r>
              <a:rPr lang="en-US" dirty="0" smtClean="0"/>
              <a:t>: 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67796" y="1014212"/>
            <a:ext cx="5012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SUFFIX- A WORD COMPONENT ADDED TO THE END OF A ROOT/WORD THAT CHANGES ITS MEANING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62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 and plural word endings:</a:t>
            </a:r>
            <a:r>
              <a:rPr lang="en-US" dirty="0"/>
              <a:t> </a:t>
            </a:r>
            <a:r>
              <a:rPr lang="en-US" sz="2000" dirty="0" smtClean="0"/>
              <a:t>most singular nouns can be made plural with –s at the end. However, in medical terminology we have exceptions to this rule.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3" y="2514600"/>
            <a:ext cx="2358245" cy="3124201"/>
          </a:xfrm>
        </p:spPr>
        <p:txBody>
          <a:bodyPr/>
          <a:lstStyle/>
          <a:p>
            <a:r>
              <a:rPr lang="en-US" dirty="0" smtClean="0"/>
              <a:t>Singular Examples</a:t>
            </a:r>
          </a:p>
          <a:p>
            <a:pPr marL="0" indent="0">
              <a:buNone/>
            </a:pPr>
            <a:r>
              <a:rPr lang="en-US" dirty="0" smtClean="0"/>
              <a:t>Vertebra</a:t>
            </a:r>
          </a:p>
          <a:p>
            <a:pPr marL="0" indent="0">
              <a:buNone/>
            </a:pPr>
            <a:r>
              <a:rPr lang="en-US" dirty="0" smtClean="0"/>
              <a:t>Thorax</a:t>
            </a:r>
          </a:p>
          <a:p>
            <a:pPr marL="0" indent="0">
              <a:buNone/>
            </a:pPr>
            <a:r>
              <a:rPr lang="en-US" dirty="0" smtClean="0"/>
              <a:t>foramen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2678" y="2818014"/>
            <a:ext cx="7054734" cy="2973185"/>
          </a:xfrm>
        </p:spPr>
        <p:txBody>
          <a:bodyPr/>
          <a:lstStyle/>
          <a:p>
            <a:r>
              <a:rPr lang="en-US" dirty="0" smtClean="0"/>
              <a:t>Plural Examples</a:t>
            </a:r>
          </a:p>
          <a:p>
            <a:pPr marL="0" indent="0">
              <a:buNone/>
            </a:pPr>
            <a:r>
              <a:rPr lang="en-US" dirty="0" smtClean="0"/>
              <a:t>Vertebrae</a:t>
            </a:r>
          </a:p>
          <a:p>
            <a:pPr marL="0" indent="0">
              <a:buNone/>
            </a:pPr>
            <a:r>
              <a:rPr lang="en-US" dirty="0" smtClean="0"/>
              <a:t>Thoraces</a:t>
            </a:r>
          </a:p>
          <a:p>
            <a:pPr marL="0" indent="0">
              <a:buNone/>
            </a:pPr>
            <a:r>
              <a:rPr lang="en-US" dirty="0" smtClean="0"/>
              <a:t>foramina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945179" y="3790604"/>
            <a:ext cx="274320" cy="28609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4821382" y="3699164"/>
            <a:ext cx="415636" cy="37753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04110" y="4139738"/>
            <a:ext cx="390698" cy="29925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22124" y="4139738"/>
            <a:ext cx="581891" cy="29925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53738" y="4555375"/>
            <a:ext cx="393469" cy="34082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71753" y="4567843"/>
            <a:ext cx="432262" cy="37407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8393" y="5361709"/>
            <a:ext cx="654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 pg. 4 in lab manual for more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4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Putting words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prefix is always placed at the beginning of the word.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suffix is always placed at the end of the word.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more than 1 root word is used, it is a compound word and requires the use of a combining vowel to separate the words.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you are defining medical terms, begin with the suffix.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the word also contains a prefix the order in which you define the word is: Suffix first, prefix second and root word(s) last.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0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5" y="609600"/>
            <a:ext cx="2954226" cy="1754659"/>
          </a:xfrm>
        </p:spPr>
        <p:txBody>
          <a:bodyPr/>
          <a:lstStyle/>
          <a:p>
            <a:r>
              <a:rPr lang="en-US" b="1" dirty="0"/>
              <a:t>Part B. Body </a:t>
            </a:r>
            <a:r>
              <a:rPr lang="en-US" b="1" dirty="0" smtClean="0"/>
              <a:t>Positions</a:t>
            </a:r>
            <a:r>
              <a:rPr lang="en-US" dirty="0" smtClean="0"/>
              <a:t>-Movements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5" y="2364259"/>
            <a:ext cx="2664468" cy="34444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These terms are used to describe body movements. *It can be easier to understand if you see these movements in action.*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1" b="11712"/>
          <a:stretch/>
        </p:blipFill>
        <p:spPr>
          <a:xfrm>
            <a:off x="3374356" y="494270"/>
            <a:ext cx="4243437" cy="6184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6336" b="16877"/>
          <a:stretch/>
        </p:blipFill>
        <p:spPr>
          <a:xfrm>
            <a:off x="7790788" y="494270"/>
            <a:ext cx="4229577" cy="618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 c. anatomical position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1952369"/>
            <a:ext cx="2993982" cy="3838832"/>
          </a:xfrm>
        </p:spPr>
        <p:txBody>
          <a:bodyPr/>
          <a:lstStyle/>
          <a:p>
            <a:r>
              <a:rPr lang="en-US" dirty="0" smtClean="0"/>
              <a:t>Anatomical Position of the body-hands are down by the sides with the palms facing forward and the feet are together.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844" y="1952369"/>
            <a:ext cx="5552303" cy="416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68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322</TotalTime>
  <Words>803</Words>
  <Application>Microsoft Office PowerPoint</Application>
  <PresentationFormat>Widescreen</PresentationFormat>
  <Paragraphs>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</vt:lpstr>
      <vt:lpstr>Mesh</vt:lpstr>
      <vt:lpstr>Medical Terminology/Body Systems</vt:lpstr>
      <vt:lpstr>Part A. human Anatomical Terminology-terms that are derived from Latin or Greek origin. These terms allow for doctors to have a common method of communication and avoid confusion.</vt:lpstr>
      <vt:lpstr>The elements of medical Terms</vt:lpstr>
      <vt:lpstr>Word roots-all medical terms have at least 1 word root. The root can be a whole word or part of a word and are usually in Greek or Latin</vt:lpstr>
      <vt:lpstr>Prefix- A word component that is put in front of a root/word that will change its meaning</vt:lpstr>
      <vt:lpstr>Singular and plural word endings: most singular nouns can be made plural with –s at the end. However, in medical terminology we have exceptions to this rule.</vt:lpstr>
      <vt:lpstr>Rules for Putting words together</vt:lpstr>
      <vt:lpstr>Part B. Body Positions-Movements</vt:lpstr>
      <vt:lpstr>Part c. anatomical position</vt:lpstr>
      <vt:lpstr>Part c. Relative position of body parts &amp; directional terms</vt:lpstr>
      <vt:lpstr>Part c. planes and sections of the human body</vt:lpstr>
      <vt:lpstr>Part c. body cavities -these cavities in the body contain, support and protect internal organs. For example, the cranial cavity supports and protects the brain inside the bony skull.</vt:lpstr>
      <vt:lpstr>Part c. membranes -organs and body cavities are line with thin sheets of tissue known as membranes. </vt:lpstr>
      <vt:lpstr>Part c. membranes</vt:lpstr>
      <vt:lpstr>Part C. Abdominal quadrants and regions</vt:lpstr>
      <vt:lpstr>Part C. Abdominal quadrants and regions</vt:lpstr>
      <vt:lpstr>Part C. Abdominal quadrants and regions</vt:lpstr>
      <vt:lpstr>Part C. Abdominal quadrants and regions</vt:lpstr>
      <vt:lpstr>Part C. Major organ systems of the Body</vt:lpstr>
      <vt:lpstr>Part C. Major organ systems of the Body -There are 11 organ systems of the human body </vt:lpstr>
    </vt:vector>
  </TitlesOfParts>
  <Company>Indian River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Terminology/Body Systems</dc:title>
  <dc:creator>Aleksandra Smigelski</dc:creator>
  <cp:lastModifiedBy>Aleksandra Smigelski</cp:lastModifiedBy>
  <cp:revision>27</cp:revision>
  <dcterms:created xsi:type="dcterms:W3CDTF">2019-08-22T17:52:45Z</dcterms:created>
  <dcterms:modified xsi:type="dcterms:W3CDTF">2020-01-07T20:33:16Z</dcterms:modified>
</cp:coreProperties>
</file>