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5" r:id="rId10"/>
    <p:sldId id="266" r:id="rId11"/>
    <p:sldId id="263" r:id="rId12"/>
    <p:sldId id="264" r:id="rId13"/>
    <p:sldId id="272" r:id="rId14"/>
    <p:sldId id="267" r:id="rId15"/>
    <p:sldId id="268" r:id="rId16"/>
    <p:sldId id="269" r:id="rId17"/>
    <p:sldId id="270" r:id="rId18"/>
    <p:sldId id="271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02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2BF-24FD-441C-810D-6D36A6F50671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BE87-9DD6-48AC-A2EC-1118D385C61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2BF-24FD-441C-810D-6D36A6F50671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BE87-9DD6-48AC-A2EC-1118D385C6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2BF-24FD-441C-810D-6D36A6F50671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BE87-9DD6-48AC-A2EC-1118D385C6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2BF-24FD-441C-810D-6D36A6F50671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BE87-9DD6-48AC-A2EC-1118D385C6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2BF-24FD-441C-810D-6D36A6F50671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071BE87-9DD6-48AC-A2EC-1118D385C61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2BF-24FD-441C-810D-6D36A6F50671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BE87-9DD6-48AC-A2EC-1118D385C6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2BF-24FD-441C-810D-6D36A6F50671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BE87-9DD6-48AC-A2EC-1118D385C6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2BF-24FD-441C-810D-6D36A6F50671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BE87-9DD6-48AC-A2EC-1118D385C6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2BF-24FD-441C-810D-6D36A6F50671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BE87-9DD6-48AC-A2EC-1118D385C6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2BF-24FD-441C-810D-6D36A6F50671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BE87-9DD6-48AC-A2EC-1118D385C6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B92BF-24FD-441C-810D-6D36A6F50671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1BE87-9DD6-48AC-A2EC-1118D385C6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76B92BF-24FD-441C-810D-6D36A6F50671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071BE87-9DD6-48AC-A2EC-1118D385C61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Integumentary System and Histology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A&amp;P I Lab</a:t>
            </a:r>
          </a:p>
          <a:p>
            <a:r>
              <a:rPr lang="en-US" dirty="0" smtClean="0"/>
              <a:t>BSC2093L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</a:t>
            </a:r>
            <a:r>
              <a:rPr lang="en-US" dirty="0" err="1" smtClean="0"/>
              <a:t>cubodial</a:t>
            </a:r>
            <a:r>
              <a:rPr lang="en-US" dirty="0" smtClean="0"/>
              <a:t> epithelium</a:t>
            </a:r>
            <a:endParaRPr lang="en-US" dirty="0"/>
          </a:p>
        </p:txBody>
      </p:sp>
      <p:pic>
        <p:nvPicPr>
          <p:cNvPr id="6" name="Content Placeholder 5" descr="c_1_2_3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9818" y="1295400"/>
            <a:ext cx="6600182" cy="4940708"/>
          </a:xfrm>
        </p:spPr>
      </p:pic>
      <p:sp>
        <p:nvSpPr>
          <p:cNvPr id="7" name="TextBox 6"/>
          <p:cNvSpPr txBox="1"/>
          <p:nvPr/>
        </p:nvSpPr>
        <p:spPr>
          <a:xfrm>
            <a:off x="762000" y="6400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Kidney tubule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Stratified </a:t>
            </a:r>
            <a:r>
              <a:rPr lang="en-US" dirty="0" err="1" smtClean="0"/>
              <a:t>squamous</a:t>
            </a:r>
            <a:r>
              <a:rPr lang="en-US" dirty="0" smtClean="0"/>
              <a:t> epithelium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Thick membrane made of several layers of cells</a:t>
            </a:r>
          </a:p>
          <a:p>
            <a:r>
              <a:rPr lang="en-US" dirty="0" smtClean="0"/>
              <a:t>Function: Protects underlying areas that are subject to abrasion</a:t>
            </a:r>
          </a:p>
          <a:p>
            <a:r>
              <a:rPr lang="en-US" dirty="0" smtClean="0"/>
              <a:t>Forms the external part of the epidermis (keratinized cells) and the linings of the esophagus, mouth and vagina (</a:t>
            </a:r>
            <a:r>
              <a:rPr lang="en-US" dirty="0" err="1" smtClean="0"/>
              <a:t>nonkeratinized</a:t>
            </a:r>
            <a:r>
              <a:rPr lang="en-US" dirty="0" smtClean="0"/>
              <a:t> cells).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Stratified </a:t>
            </a:r>
            <a:r>
              <a:rPr lang="en-US" dirty="0" err="1" smtClean="0"/>
              <a:t>squamous</a:t>
            </a:r>
            <a:r>
              <a:rPr lang="en-US" dirty="0" smtClean="0"/>
              <a:t> epithelium</a:t>
            </a:r>
            <a:endParaRPr lang="en-US" dirty="0"/>
          </a:p>
        </p:txBody>
      </p:sp>
      <p:pic>
        <p:nvPicPr>
          <p:cNvPr id="4" name="Content Placeholder 3" descr="StratifiedSquamousEpitheliumNonKeratiniz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9425" y="990600"/>
            <a:ext cx="5105149" cy="571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***Simple </a:t>
            </a:r>
            <a:r>
              <a:rPr lang="en-US" dirty="0"/>
              <a:t>columnar epithelium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 in the stomach</a:t>
            </a:r>
            <a:r>
              <a:rPr lang="en-US" dirty="0"/>
              <a:t>, small intestine, large intestine, rectum, fallopian tubes, endometrium, and respiratory </a:t>
            </a:r>
            <a:r>
              <a:rPr lang="en-US" dirty="0" smtClean="0"/>
              <a:t>bronchioles</a:t>
            </a:r>
          </a:p>
          <a:p>
            <a:r>
              <a:rPr lang="en-US" dirty="0" smtClean="0"/>
              <a:t>Used for secretion and absorption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***Will not be tested on in first Practical.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13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***Simple columnar epithelium</a:t>
            </a:r>
            <a:endParaRPr lang="en-US" dirty="0"/>
          </a:p>
        </p:txBody>
      </p:sp>
      <p:pic>
        <p:nvPicPr>
          <p:cNvPr id="4" name="Content Placeholder 3" descr="SimpleColumn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51042" y="1676400"/>
            <a:ext cx="6973758" cy="3947147"/>
          </a:xfrm>
        </p:spPr>
      </p:pic>
      <p:sp>
        <p:nvSpPr>
          <p:cNvPr id="5" name="TextBox 4"/>
          <p:cNvSpPr txBox="1"/>
          <p:nvPr/>
        </p:nvSpPr>
        <p:spPr>
          <a:xfrm>
            <a:off x="1295400" y="601980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 Goblet cell- secrete </a:t>
            </a:r>
            <a:r>
              <a:rPr lang="en-US" dirty="0" err="1" smtClean="0"/>
              <a:t>mucin</a:t>
            </a:r>
            <a:r>
              <a:rPr lang="en-US" dirty="0" smtClean="0"/>
              <a:t> which will become mucous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***Pseudostratified epithelium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is simple columnar epithelium but the cells vary in height giving the illusion of stratification</a:t>
            </a:r>
          </a:p>
          <a:p>
            <a:r>
              <a:rPr lang="en-US" dirty="0" smtClean="0"/>
              <a:t>Often ciliated</a:t>
            </a:r>
          </a:p>
          <a:p>
            <a:r>
              <a:rPr lang="en-US" dirty="0" smtClean="0"/>
              <a:t>Found in trachea and upper respiratory tract</a:t>
            </a:r>
          </a:p>
          <a:p>
            <a:r>
              <a:rPr lang="en-US" dirty="0" smtClean="0"/>
              <a:t>Cilia </a:t>
            </a:r>
            <a:r>
              <a:rPr lang="en-US" dirty="0"/>
              <a:t>and mucous secretions help collect foreign materials so you can cough or sneeze them out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 marL="137160" indent="0">
              <a:buNone/>
            </a:pPr>
            <a:r>
              <a:rPr lang="en-US" dirty="0" smtClean="0"/>
              <a:t>***</a:t>
            </a:r>
            <a:r>
              <a:rPr lang="en-US" dirty="0"/>
              <a:t>Will not be tested on in first </a:t>
            </a:r>
            <a:r>
              <a:rPr lang="en-US" dirty="0" smtClean="0"/>
              <a:t>Practical.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792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***Pseudostratified ciliated columnar epithelium</a:t>
            </a:r>
            <a:endParaRPr lang="en-US" dirty="0"/>
          </a:p>
        </p:txBody>
      </p:sp>
      <p:pic>
        <p:nvPicPr>
          <p:cNvPr id="4" name="Content Placeholder 3" descr="pseudostratified_ciliated_columnar_epitheliu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599" y="1349902"/>
            <a:ext cx="7915539" cy="497469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***Transitional </a:t>
            </a:r>
            <a:r>
              <a:rPr lang="en-US" dirty="0" smtClean="0"/>
              <a:t>epithelium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Stratified </a:t>
            </a:r>
            <a:r>
              <a:rPr lang="en-US" dirty="0" err="1" smtClean="0"/>
              <a:t>squamous</a:t>
            </a:r>
            <a:r>
              <a:rPr lang="en-US" dirty="0" smtClean="0"/>
              <a:t> epithelia made of rounded cells that can slide over each other which allows the organ to stretch</a:t>
            </a:r>
          </a:p>
          <a:p>
            <a:r>
              <a:rPr lang="en-US" dirty="0" smtClean="0"/>
              <a:t>Cells are round when the organ is empty and flat when the organ is distended</a:t>
            </a:r>
          </a:p>
          <a:p>
            <a:r>
              <a:rPr lang="en-US" dirty="0" smtClean="0"/>
              <a:t>Found in organs that are subject to stretching such as: the lining of the urinary bladder, ureters and the urethra.</a:t>
            </a:r>
          </a:p>
          <a:p>
            <a:endParaRPr lang="en-US" dirty="0"/>
          </a:p>
          <a:p>
            <a:pPr marL="137160" indent="0">
              <a:buNone/>
            </a:pPr>
            <a:r>
              <a:rPr lang="en-US"/>
              <a:t>***Will not be tested on in first </a:t>
            </a:r>
            <a:r>
              <a:rPr lang="en-US" smtClean="0"/>
              <a:t>Practical.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***Transitional epithelium</a:t>
            </a:r>
            <a:endParaRPr lang="en-US" dirty="0"/>
          </a:p>
        </p:txBody>
      </p:sp>
      <p:pic>
        <p:nvPicPr>
          <p:cNvPr id="4" name="Content Placeholder 3" descr="bladder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143063"/>
            <a:ext cx="6934200" cy="5443347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Areolar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of Connective tissue</a:t>
            </a:r>
          </a:p>
          <a:p>
            <a:r>
              <a:rPr lang="en-US" dirty="0" smtClean="0"/>
              <a:t>The Extracellular Matrix (ECM) made of gel-like ground substance and fibers (collagen and elastic fibers). </a:t>
            </a:r>
          </a:p>
          <a:p>
            <a:pPr marL="13716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lide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0" y="3429000"/>
            <a:ext cx="5334000" cy="323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507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lnSpcReduction="10000"/>
          </a:bodyPr>
          <a:lstStyle/>
          <a:p>
            <a:r>
              <a:rPr lang="en-US" u="sng" dirty="0" smtClean="0"/>
              <a:t>Epithelial</a:t>
            </a:r>
            <a:r>
              <a:rPr lang="en-US" dirty="0" smtClean="0"/>
              <a:t>- lines body cavities, hollow organs and ducts. Also, forms skin. It has various roles: Protection, absorption, filtration, excretion, secretion and sensory reception.</a:t>
            </a:r>
          </a:p>
          <a:p>
            <a:r>
              <a:rPr lang="en-US" u="sng" dirty="0" smtClean="0"/>
              <a:t>Connective</a:t>
            </a:r>
            <a:r>
              <a:rPr lang="en-US" dirty="0" smtClean="0"/>
              <a:t>- protects and supports the body’s organs. The most abundant type of tissue. It also binds together other tissues of the body.</a:t>
            </a:r>
          </a:p>
          <a:p>
            <a:r>
              <a:rPr lang="en-US" u="sng" dirty="0" smtClean="0"/>
              <a:t>Muscle</a:t>
            </a:r>
            <a:r>
              <a:rPr lang="en-US" dirty="0" smtClean="0"/>
              <a:t>- generates force for movement. This tissue contracts to generate the movement.</a:t>
            </a:r>
          </a:p>
          <a:p>
            <a:r>
              <a:rPr lang="en-US" u="sng" dirty="0" smtClean="0"/>
              <a:t>Nervous-</a:t>
            </a:r>
            <a:r>
              <a:rPr lang="en-US" dirty="0" smtClean="0"/>
              <a:t> creates nerve impulses to respond to internal and external changes. Helps maintain homeostasis.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Adipose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960"/>
          </a:xfrm>
        </p:spPr>
        <p:txBody>
          <a:bodyPr/>
          <a:lstStyle/>
          <a:p>
            <a:r>
              <a:rPr lang="en-US" dirty="0" smtClean="0"/>
              <a:t>Type of Connective Tissue</a:t>
            </a:r>
          </a:p>
          <a:p>
            <a:r>
              <a:rPr lang="en-US" dirty="0" smtClean="0"/>
              <a:t>ECM made up of mostly cells known as adipocytes.</a:t>
            </a:r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4" name="Picture 3" descr="Slide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56205" y="2971800"/>
            <a:ext cx="603159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13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***Dense Regular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6360"/>
          </a:xfrm>
        </p:spPr>
        <p:txBody>
          <a:bodyPr/>
          <a:lstStyle/>
          <a:p>
            <a:r>
              <a:rPr lang="en-US" dirty="0" smtClean="0"/>
              <a:t>Type of Connective Tissue</a:t>
            </a:r>
          </a:p>
          <a:p>
            <a:r>
              <a:rPr lang="en-US" dirty="0" smtClean="0"/>
              <a:t>***Not going to be on Practical 1</a:t>
            </a:r>
          </a:p>
          <a:p>
            <a:endParaRPr lang="en-US" dirty="0" smtClean="0"/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6" name="Picture 5" descr="Slide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2667000"/>
            <a:ext cx="6559477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6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***Reticular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 of Connective Tissue</a:t>
            </a:r>
          </a:p>
          <a:p>
            <a:pPr marL="137160" indent="0">
              <a:buNone/>
            </a:pPr>
            <a:r>
              <a:rPr lang="en-US" dirty="0" smtClean="0"/>
              <a:t>***Will not be on Practical 1</a:t>
            </a:r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4" name="Picture 3" descr="Slide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590800"/>
            <a:ext cx="665226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***Hyaline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of Connective Tissue</a:t>
            </a:r>
          </a:p>
          <a:p>
            <a:pPr marL="137160" indent="0">
              <a:buNone/>
            </a:pPr>
            <a:r>
              <a:rPr lang="en-US" dirty="0"/>
              <a:t>***Will not be on Practical 1</a:t>
            </a:r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4" name="Content Placeholder 3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2743200"/>
            <a:ext cx="5791200" cy="3508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***Compact 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of Connective Tissue</a:t>
            </a:r>
          </a:p>
          <a:p>
            <a:pPr marL="137160" indent="0">
              <a:buNone/>
            </a:pPr>
            <a:r>
              <a:rPr lang="en-US" dirty="0"/>
              <a:t>***Will not be on Practical </a:t>
            </a:r>
            <a:r>
              <a:rPr lang="en-US" dirty="0" smtClean="0"/>
              <a:t>1</a:t>
            </a:r>
          </a:p>
          <a:p>
            <a:pPr marL="13716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Content Placeholder 3" descr="Slide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743200"/>
            <a:ext cx="644151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9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***Spongy Bone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13960"/>
          </a:xfrm>
        </p:spPr>
        <p:txBody>
          <a:bodyPr/>
          <a:lstStyle/>
          <a:p>
            <a:r>
              <a:rPr lang="en-US" dirty="0"/>
              <a:t>Type of Connective Tissue</a:t>
            </a:r>
          </a:p>
          <a:p>
            <a:pPr marL="137160" indent="0">
              <a:buNone/>
            </a:pPr>
            <a:r>
              <a:rPr lang="en-US" dirty="0"/>
              <a:t>***Will not be on Practical </a:t>
            </a:r>
            <a:r>
              <a:rPr lang="en-US" dirty="0" smtClean="0"/>
              <a:t>1</a:t>
            </a:r>
          </a:p>
          <a:p>
            <a:r>
              <a:rPr lang="en-US" dirty="0" smtClean="0"/>
              <a:t>Found in the ends of long bones</a:t>
            </a:r>
          </a:p>
          <a:p>
            <a:r>
              <a:rPr lang="en-US" dirty="0" smtClean="0"/>
              <a:t>Used for blood cell production (hematopoiesis)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352800"/>
            <a:ext cx="4611918" cy="3451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92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***Blood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038600" cy="5090160"/>
          </a:xfrm>
        </p:spPr>
        <p:txBody>
          <a:bodyPr>
            <a:normAutofit/>
          </a:bodyPr>
          <a:lstStyle/>
          <a:p>
            <a:r>
              <a:rPr lang="en-US" dirty="0"/>
              <a:t>Type of Connective Tissue</a:t>
            </a:r>
          </a:p>
          <a:p>
            <a:pPr marL="137160" indent="0">
              <a:buNone/>
            </a:pPr>
            <a:r>
              <a:rPr lang="en-US" dirty="0"/>
              <a:t>***Will not be on Practical </a:t>
            </a:r>
            <a:r>
              <a:rPr lang="en-US" dirty="0" smtClean="0"/>
              <a:t>1</a:t>
            </a:r>
          </a:p>
          <a:p>
            <a:r>
              <a:rPr lang="en-US" dirty="0" smtClean="0"/>
              <a:t>Found in blood vessels</a:t>
            </a:r>
          </a:p>
          <a:p>
            <a:r>
              <a:rPr lang="en-US" dirty="0" smtClean="0"/>
              <a:t>Used for transportation of gases, nutrients and waste. Also used for immune response.</a:t>
            </a:r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  <p:pic>
        <p:nvPicPr>
          <p:cNvPr id="4" name="Picture 3" descr="table21-3_leukocyt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1295400"/>
            <a:ext cx="44196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7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dirty="0" smtClean="0"/>
              <a:t>Epithelium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458200" cy="5791200"/>
          </a:xfrm>
        </p:spPr>
        <p:txBody>
          <a:bodyPr>
            <a:normAutofit/>
          </a:bodyPr>
          <a:lstStyle/>
          <a:p>
            <a:r>
              <a:rPr lang="en-US" dirty="0" smtClean="0"/>
              <a:t>Characteristics of epithelium:</a:t>
            </a:r>
          </a:p>
          <a:p>
            <a:pPr>
              <a:buNone/>
            </a:pPr>
            <a:r>
              <a:rPr lang="en-US" dirty="0" smtClean="0"/>
              <a:t>     - Polarity: there is always one free surface aka the </a:t>
            </a:r>
            <a:r>
              <a:rPr lang="en-US" i="1" dirty="0" smtClean="0"/>
              <a:t>apical surface</a:t>
            </a:r>
            <a:r>
              <a:rPr lang="en-US" dirty="0" smtClean="0"/>
              <a:t> exposed to the environment or to an internal surface of the body</a:t>
            </a:r>
          </a:p>
          <a:p>
            <a:pPr>
              <a:buNone/>
            </a:pPr>
            <a:r>
              <a:rPr lang="en-US" i="1" dirty="0" smtClean="0"/>
              <a:t>     - </a:t>
            </a:r>
            <a:r>
              <a:rPr lang="en-US" dirty="0" smtClean="0"/>
              <a:t>Cells fit closely together to form sheets of cells and are connected by specialized junctions</a:t>
            </a:r>
          </a:p>
          <a:p>
            <a:pPr>
              <a:buNone/>
            </a:pPr>
            <a:r>
              <a:rPr lang="en-US" i="1" dirty="0" smtClean="0"/>
              <a:t>     - </a:t>
            </a:r>
            <a:r>
              <a:rPr lang="en-US" dirty="0" smtClean="0"/>
              <a:t>Supported by connective tissue. Basement membranes anchor the epithelium to underlying connective tissue.</a:t>
            </a:r>
          </a:p>
          <a:p>
            <a:pPr>
              <a:buNone/>
            </a:pPr>
            <a:r>
              <a:rPr lang="en-US" i="1" dirty="0" smtClean="0"/>
              <a:t>     - </a:t>
            </a:r>
            <a:r>
              <a:rPr lang="en-US" dirty="0" smtClean="0"/>
              <a:t>It is </a:t>
            </a:r>
            <a:r>
              <a:rPr lang="en-US" u="sng" dirty="0" err="1" smtClean="0"/>
              <a:t>avascular</a:t>
            </a:r>
            <a:r>
              <a:rPr lang="en-US" dirty="0" smtClean="0"/>
              <a:t>. Has no blood supply of its own and has to rely on underlying connective tissue.</a:t>
            </a:r>
          </a:p>
          <a:p>
            <a:pPr>
              <a:buNone/>
            </a:pPr>
            <a:r>
              <a:rPr lang="en-US" dirty="0" smtClean="0"/>
              <a:t>     - It can regenerate.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Epithelial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90160"/>
          </a:xfrm>
        </p:spPr>
        <p:txBody>
          <a:bodyPr/>
          <a:lstStyle/>
          <a:p>
            <a:r>
              <a:rPr lang="en-US" dirty="0" smtClean="0"/>
              <a:t>Can be:  Simple (1 layer) or Stratified (2+ layers)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image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2362200"/>
            <a:ext cx="6553200" cy="1514475"/>
          </a:xfrm>
          <a:prstGeom prst="rect">
            <a:avLst/>
          </a:prstGeom>
        </p:spPr>
      </p:pic>
      <p:pic>
        <p:nvPicPr>
          <p:cNvPr id="5" name="Picture 4" descr="Anatomy_and_physiology_of_animals_stratified_squamous_epitheli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3962400"/>
            <a:ext cx="6629400" cy="273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Classifying Epithelial Tissue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6360"/>
          </a:xfrm>
        </p:spPr>
        <p:txBody>
          <a:bodyPr/>
          <a:lstStyle/>
          <a:p>
            <a:r>
              <a:rPr lang="en-US" dirty="0" err="1" smtClean="0"/>
              <a:t>Squamous</a:t>
            </a:r>
            <a:r>
              <a:rPr lang="en-US" dirty="0" smtClean="0"/>
              <a:t>, </a:t>
            </a:r>
            <a:r>
              <a:rPr lang="en-US" dirty="0" err="1" smtClean="0"/>
              <a:t>Cuboidial</a:t>
            </a:r>
            <a:r>
              <a:rPr lang="en-US" dirty="0" smtClean="0"/>
              <a:t> or Columnar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image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9189" y="2133600"/>
            <a:ext cx="6865621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 Squamous Epithelium (Surface View)</a:t>
            </a:r>
            <a:endParaRPr lang="en-US" dirty="0"/>
          </a:p>
        </p:txBody>
      </p:sp>
      <p:pic>
        <p:nvPicPr>
          <p:cNvPr id="4" name="Content Placeholder 3" descr="simple squamou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0200" y="1567116"/>
            <a:ext cx="6172200" cy="49583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Kidney glomeruli </a:t>
            </a:r>
            <a:r>
              <a:rPr lang="en-US" dirty="0" smtClean="0"/>
              <a:t>(Bowman’s capsule)</a:t>
            </a:r>
            <a:endParaRPr lang="en-US" dirty="0"/>
          </a:p>
        </p:txBody>
      </p:sp>
      <p:pic>
        <p:nvPicPr>
          <p:cNvPr id="4" name="Content Placeholder 3" descr="simplesquamo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8194" y="1384981"/>
            <a:ext cx="5947611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Squamous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Found in the glomeruli, air </a:t>
            </a:r>
            <a:r>
              <a:rPr lang="en-US" dirty="0"/>
              <a:t>sacs of the lungs and the lining of the heart, blood vessels and lymphatic </a:t>
            </a:r>
            <a:r>
              <a:rPr lang="en-US" dirty="0" smtClean="0"/>
              <a:t>vessels.</a:t>
            </a:r>
          </a:p>
          <a:p>
            <a:r>
              <a:rPr lang="en-US" dirty="0" smtClean="0"/>
              <a:t>Used for </a:t>
            </a:r>
            <a:r>
              <a:rPr lang="en-US" dirty="0"/>
              <a:t>diffusion, osmosis and </a:t>
            </a:r>
            <a:r>
              <a:rPr lang="en-US" dirty="0" smtClean="0"/>
              <a:t>filtration.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21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</a:t>
            </a:r>
            <a:r>
              <a:rPr lang="en-US" dirty="0" err="1" smtClean="0"/>
              <a:t>cubodial</a:t>
            </a:r>
            <a:r>
              <a:rPr lang="en-US" dirty="0" smtClean="0"/>
              <a:t> epithelium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Cube-like cells arranged in a single layer with large, round nuclei</a:t>
            </a:r>
          </a:p>
          <a:p>
            <a:r>
              <a:rPr lang="en-US" dirty="0" smtClean="0"/>
              <a:t>Function: Secretion and absorption</a:t>
            </a:r>
          </a:p>
          <a:p>
            <a:r>
              <a:rPr lang="en-US" dirty="0" smtClean="0"/>
              <a:t>Found in kidney tubules, ducts and </a:t>
            </a:r>
            <a:r>
              <a:rPr lang="en-US" dirty="0" err="1" smtClean="0"/>
              <a:t>secretory</a:t>
            </a:r>
            <a:r>
              <a:rPr lang="en-US" dirty="0" smtClean="0"/>
              <a:t> portions of small glands and ovary surfaces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81AF30B6C8FA478A5EC25D83DADD05" ma:contentTypeVersion="12" ma:contentTypeDescription="Create a new document." ma:contentTypeScope="" ma:versionID="ab0fc533f74ac8a9604d5982aad16063">
  <xsd:schema xmlns:xsd="http://www.w3.org/2001/XMLSchema" xmlns:xs="http://www.w3.org/2001/XMLSchema" xmlns:p="http://schemas.microsoft.com/office/2006/metadata/properties" xmlns:ns2="a2acf4b7-5299-4edc-89db-040666088f36" xmlns:ns3="cb767506-8e56-465d-9fa5-96a982c31c26" targetNamespace="http://schemas.microsoft.com/office/2006/metadata/properties" ma:root="true" ma:fieldsID="7764721b6c8061dc40ee525512f97de9" ns2:_="" ns3:_="">
    <xsd:import namespace="a2acf4b7-5299-4edc-89db-040666088f36"/>
    <xsd:import namespace="cb767506-8e56-465d-9fa5-96a982c31c2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acf4b7-5299-4edc-89db-040666088f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767506-8e56-465d-9fa5-96a982c31c2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9BA59B-0AAA-4218-9BB7-B258C6D6D81E}"/>
</file>

<file path=customXml/itemProps2.xml><?xml version="1.0" encoding="utf-8"?>
<ds:datastoreItem xmlns:ds="http://schemas.openxmlformats.org/officeDocument/2006/customXml" ds:itemID="{0C0CCDD9-305D-48CC-A9E4-CBC54081CBA0}"/>
</file>

<file path=customXml/itemProps3.xml><?xml version="1.0" encoding="utf-8"?>
<ds:datastoreItem xmlns:ds="http://schemas.openxmlformats.org/officeDocument/2006/customXml" ds:itemID="{662CA321-A328-4EED-96AD-1BFB68CDE56D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569</TotalTime>
  <Words>697</Words>
  <Application>Microsoft Office PowerPoint</Application>
  <PresentationFormat>On-screen Show (4:3)</PresentationFormat>
  <Paragraphs>88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Book Antiqua</vt:lpstr>
      <vt:lpstr>Lucida Sans</vt:lpstr>
      <vt:lpstr>Wingdings</vt:lpstr>
      <vt:lpstr>Wingdings 2</vt:lpstr>
      <vt:lpstr>Wingdings 3</vt:lpstr>
      <vt:lpstr>Apex</vt:lpstr>
      <vt:lpstr>Integumentary System and Histology </vt:lpstr>
      <vt:lpstr>Classification of Tissue</vt:lpstr>
      <vt:lpstr>Epithelium</vt:lpstr>
      <vt:lpstr>Classifying Epithelial Tissue</vt:lpstr>
      <vt:lpstr>Classifying Epithelial Tissue</vt:lpstr>
      <vt:lpstr>Simple Squamous Epithelium (Surface View)</vt:lpstr>
      <vt:lpstr>Kidney glomeruli (Bowman’s capsule)</vt:lpstr>
      <vt:lpstr>Simple Squamous</vt:lpstr>
      <vt:lpstr>Simple cubodial epithelium</vt:lpstr>
      <vt:lpstr>Simple cubodial epithelium</vt:lpstr>
      <vt:lpstr>Stratified squamous epithelium</vt:lpstr>
      <vt:lpstr>Stratified squamous epithelium</vt:lpstr>
      <vt:lpstr>***Simple columnar epithelium</vt:lpstr>
      <vt:lpstr>***Simple columnar epithelium</vt:lpstr>
      <vt:lpstr>***Pseudostratified epithelium</vt:lpstr>
      <vt:lpstr>***Pseudostratified ciliated columnar epithelium</vt:lpstr>
      <vt:lpstr>***Transitional epithelium</vt:lpstr>
      <vt:lpstr>***Transitional epithelium</vt:lpstr>
      <vt:lpstr>Areolar Tissue</vt:lpstr>
      <vt:lpstr>Adipose Tissue</vt:lpstr>
      <vt:lpstr>***Dense Regular</vt:lpstr>
      <vt:lpstr>***Reticular</vt:lpstr>
      <vt:lpstr>***Hyaline</vt:lpstr>
      <vt:lpstr>***Compact Bone</vt:lpstr>
      <vt:lpstr>***Spongy Bone</vt:lpstr>
      <vt:lpstr>***Blood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Histology Epithelium</dc:title>
  <dc:creator>Aleksandra</dc:creator>
  <cp:lastModifiedBy>Windows User</cp:lastModifiedBy>
  <cp:revision>33</cp:revision>
  <dcterms:created xsi:type="dcterms:W3CDTF">2012-08-15T00:54:53Z</dcterms:created>
  <dcterms:modified xsi:type="dcterms:W3CDTF">2019-09-10T18:59:22Z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0x0101000581AF30B6C8FA478A5EC25D83DADD05</vt:lpwstr>
  </property>
</Properties>
</file>