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 Histology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BSc2093L-Fall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4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Tissue-Dense Regular </a:t>
            </a:r>
            <a:endParaRPr lang="en-US" dirty="0"/>
          </a:p>
        </p:txBody>
      </p:sp>
      <p:pic>
        <p:nvPicPr>
          <p:cNvPr id="4" name="Content Placeholder 3" descr="Slid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418" y="2069907"/>
            <a:ext cx="6907552" cy="41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" name="Content Placeholder 3" descr="imagesCA4CZ82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6013" y="1828730"/>
            <a:ext cx="4842387" cy="3877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466" y="2523358"/>
            <a:ext cx="3790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Specialized contractile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Three sub-groups:</a:t>
            </a:r>
          </a:p>
          <a:p>
            <a:r>
              <a:rPr lang="en-US" sz="2800" dirty="0"/>
              <a:t>      - Skeletal muscle</a:t>
            </a:r>
          </a:p>
          <a:p>
            <a:r>
              <a:rPr lang="en-US" sz="2800" dirty="0"/>
              <a:t>      - Cardiac muscle</a:t>
            </a:r>
          </a:p>
          <a:p>
            <a:r>
              <a:rPr lang="en-US" sz="2800" dirty="0"/>
              <a:t>      - Smooth muscle</a:t>
            </a:r>
          </a:p>
        </p:txBody>
      </p:sp>
    </p:spTree>
    <p:extLst>
      <p:ext uri="{BB962C8B-B14F-4D97-AF65-F5344CB8AC3E}">
        <p14:creationId xmlns:p14="http://schemas.microsoft.com/office/powerpoint/2010/main" val="307471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Voluntary</a:t>
            </a:r>
          </a:p>
          <a:p>
            <a:r>
              <a:rPr lang="en-US" sz="2400" dirty="0"/>
              <a:t>Striated</a:t>
            </a:r>
          </a:p>
          <a:p>
            <a:r>
              <a:rPr lang="en-US" sz="2400" dirty="0" smtClean="0"/>
              <a:t>Multinucleated</a:t>
            </a:r>
          </a:p>
          <a:p>
            <a:r>
              <a:rPr lang="en-US" sz="2400" dirty="0" smtClean="0"/>
              <a:t>Found attached to the skeleton</a:t>
            </a:r>
          </a:p>
          <a:p>
            <a:r>
              <a:rPr lang="en-US" sz="2400" dirty="0" smtClean="0"/>
              <a:t>Allows for body movement, aids in</a:t>
            </a:r>
          </a:p>
          <a:p>
            <a:pPr marL="0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espiration, protection and heat </a:t>
            </a:r>
          </a:p>
          <a:p>
            <a:pPr marL="0" indent="0">
              <a:buNone/>
            </a:pPr>
            <a:r>
              <a:rPr lang="en-US" sz="2400" dirty="0" smtClean="0"/>
              <a:t>generation.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05" y="2180496"/>
            <a:ext cx="4877223" cy="36579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814268" y="3554233"/>
            <a:ext cx="214685" cy="465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08751" y="2965837"/>
            <a:ext cx="190832" cy="959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5162" y="3945661"/>
            <a:ext cx="116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998758" cy="4450892"/>
          </a:xfrm>
        </p:spPr>
        <p:txBody>
          <a:bodyPr>
            <a:normAutofit/>
          </a:bodyPr>
          <a:lstStyle/>
          <a:p>
            <a:r>
              <a:rPr lang="en-US" dirty="0"/>
              <a:t>Involuntary</a:t>
            </a:r>
          </a:p>
          <a:p>
            <a:r>
              <a:rPr lang="en-US" dirty="0"/>
              <a:t>Branched cells</a:t>
            </a:r>
          </a:p>
          <a:p>
            <a:r>
              <a:rPr lang="en-US" dirty="0" err="1" smtClean="0"/>
              <a:t>Uni</a:t>
            </a:r>
            <a:r>
              <a:rPr lang="en-US" dirty="0" smtClean="0"/>
              <a:t>-nucleate</a:t>
            </a:r>
            <a:endParaRPr lang="en-US" dirty="0"/>
          </a:p>
          <a:p>
            <a:r>
              <a:rPr lang="en-US" dirty="0"/>
              <a:t>Striated</a:t>
            </a:r>
          </a:p>
          <a:p>
            <a:r>
              <a:rPr lang="en-US" dirty="0"/>
              <a:t>Contains </a:t>
            </a:r>
            <a:r>
              <a:rPr lang="en-US" u="sng" dirty="0"/>
              <a:t>intercalated discs</a:t>
            </a:r>
            <a:r>
              <a:rPr lang="en-US" dirty="0"/>
              <a:t>: along with the branched cells, these allow the muscle to work as unit. Also, a way to tell skeletal from </a:t>
            </a:r>
            <a:r>
              <a:rPr lang="en-US" dirty="0" smtClean="0"/>
              <a:t>cardiac</a:t>
            </a:r>
          </a:p>
          <a:p>
            <a:r>
              <a:rPr lang="en-US" dirty="0" smtClean="0"/>
              <a:t>Found only in the heart</a:t>
            </a:r>
          </a:p>
          <a:p>
            <a:r>
              <a:rPr lang="en-US" dirty="0" smtClean="0"/>
              <a:t>Pumps blood throughout body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9951" y="1267767"/>
            <a:ext cx="6934199" cy="51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324763" cy="3678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Mainly found in walls of hollow organs (digestive/ urinary tracts, uterus, blood vessels)</a:t>
            </a:r>
          </a:p>
          <a:p>
            <a:r>
              <a:rPr lang="en-US" dirty="0"/>
              <a:t>Involuntary</a:t>
            </a:r>
          </a:p>
          <a:p>
            <a:r>
              <a:rPr lang="en-US" dirty="0"/>
              <a:t>Has two layers that run perpendicular to one another (allows muscle to constrict and </a:t>
            </a:r>
            <a:r>
              <a:rPr lang="en-US" dirty="0" err="1"/>
              <a:t>dialate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 - Enables it to push substances along</a:t>
            </a:r>
          </a:p>
          <a:p>
            <a:r>
              <a:rPr lang="en-US" dirty="0"/>
              <a:t>No striations</a:t>
            </a:r>
          </a:p>
          <a:p>
            <a:r>
              <a:rPr lang="en-US" dirty="0" err="1" smtClean="0"/>
              <a:t>Uni</a:t>
            </a:r>
            <a:r>
              <a:rPr lang="en-US" dirty="0" smtClean="0"/>
              <a:t>-nucleate</a:t>
            </a:r>
            <a:endParaRPr lang="en-US" dirty="0"/>
          </a:p>
          <a:p>
            <a:r>
              <a:rPr lang="en-US" dirty="0"/>
              <a:t>Spindle-shaped cells</a:t>
            </a:r>
          </a:p>
          <a:p>
            <a:endParaRPr lang="en-US" dirty="0"/>
          </a:p>
        </p:txBody>
      </p:sp>
      <p:pic>
        <p:nvPicPr>
          <p:cNvPr id="4" name="Content Placeholder 3" descr="31SmoothMusc3_400X_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692" y="1715956"/>
            <a:ext cx="6275116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29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72964E-7652-4D22-85F2-3D536D45634C}"/>
</file>

<file path=customXml/itemProps2.xml><?xml version="1.0" encoding="utf-8"?>
<ds:datastoreItem xmlns:ds="http://schemas.openxmlformats.org/officeDocument/2006/customXml" ds:itemID="{D2FBE2D0-3BDB-4A87-A282-E044ADBE2575}"/>
</file>

<file path=customXml/itemProps3.xml><?xml version="1.0" encoding="utf-8"?>
<ds:datastoreItem xmlns:ds="http://schemas.openxmlformats.org/officeDocument/2006/customXml" ds:itemID="{6D328B5B-7ABA-4414-A666-EA41AAAB6317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</TotalTime>
  <Words>147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 2</vt:lpstr>
      <vt:lpstr>Dividend</vt:lpstr>
      <vt:lpstr>Muscle Histology</vt:lpstr>
      <vt:lpstr>Connective Tissue-Dense Regular </vt:lpstr>
      <vt:lpstr>Muscle Tissue</vt:lpstr>
      <vt:lpstr>Skeletal Muscle</vt:lpstr>
      <vt:lpstr>Cardiac Muscle</vt:lpstr>
      <vt:lpstr>Smooth muscle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Histology-Muscle Tissue</dc:title>
  <dc:creator>Windows User</dc:creator>
  <cp:lastModifiedBy>Windows User</cp:lastModifiedBy>
  <cp:revision>3</cp:revision>
  <dcterms:created xsi:type="dcterms:W3CDTF">2019-10-08T18:49:11Z</dcterms:created>
  <dcterms:modified xsi:type="dcterms:W3CDTF">2019-10-08T19:00:32Z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