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59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CC462-E32A-4647-9E25-EF70C846745D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46E0B-264C-42AB-9794-4602914D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512C-F717-439E-971F-D76A393D9FD5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7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0391-346E-4FAA-A5EB-9C00FA12C5ED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7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A9767-9166-4D98-8156-0CC69E9CE736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20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2C74-A6A4-4AF4-8C0F-7258DE2E0EF2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9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D0E4-9064-4726-A905-6CE54DAD0E4B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CA374-D306-4601-9B8A-8DE19CBE1BFD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0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2F14-8506-404C-8359-8F776817EC61}" type="datetime1">
              <a:rPr lang="en-US" smtClean="0"/>
              <a:t>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1860C-5377-46AC-A31C-3ECB025A8395}" type="datetime1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5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FE35-20CF-4636-A1E4-918F603FF2BE}" type="datetime1">
              <a:rPr lang="en-US" smtClean="0"/>
              <a:t>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30DE-1F4F-43F7-9F75-B8A42949F401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3AF31-EC70-4FBF-B51E-434CAF14E7E7}" type="datetime1">
              <a:rPr lang="en-US" smtClean="0"/>
              <a:t>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B82F-67F4-4574-B8AB-42D693F01665}" type="datetime1">
              <a:rPr lang="en-US" smtClean="0"/>
              <a:t>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DED2E-8D64-4E65-9248-0CBD666F2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Skin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17638"/>
            <a:ext cx="2899575" cy="45259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3 sections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left – hairy scalp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Middle – armpit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right – sole of foot (notice thick epidermis)</a:t>
            </a:r>
          </a:p>
          <a:p>
            <a:r>
              <a:rPr lang="en-US" sz="1600" dirty="0" smtClean="0">
                <a:latin typeface="Comic Sans MS" pitchFamily="66" charset="0"/>
              </a:rPr>
              <a:t>Identify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Epidermis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Dermis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Subcutaneous layer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Hair follicle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Oil gland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Sweat gland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err="1" smtClean="0">
                <a:latin typeface="Comic Sans MS" pitchFamily="66" charset="0"/>
              </a:rPr>
              <a:t>Arrector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err="1" smtClean="0">
                <a:latin typeface="Comic Sans MS" pitchFamily="66" charset="0"/>
              </a:rPr>
              <a:t>pili</a:t>
            </a:r>
            <a:r>
              <a:rPr lang="en-US" sz="1600" dirty="0" smtClean="0">
                <a:latin typeface="Comic Sans MS" pitchFamily="66" charset="0"/>
              </a:rPr>
              <a:t> muscle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Sense organs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75" y="1577454"/>
            <a:ext cx="5935649" cy="42229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6036913"/>
            <a:ext cx="247696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skin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1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Tissue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Nervous Tissue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Relays electrical impulses for communication and coordination of body systems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http://www.eastcentral.edu/programs/nervo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2600" y="4214336"/>
            <a:ext cx="26516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Several neurons seen </a:t>
            </a:r>
          </a:p>
          <a:p>
            <a:r>
              <a:rPr lang="en-US" dirty="0" smtClean="0">
                <a:latin typeface="Comic Sans MS" pitchFamily="66" charset="0"/>
              </a:rPr>
              <a:t>here – sometimes it is</a:t>
            </a:r>
          </a:p>
          <a:p>
            <a:r>
              <a:rPr lang="en-US" dirty="0" smtClean="0">
                <a:latin typeface="Comic Sans MS" pitchFamily="66" charset="0"/>
              </a:rPr>
              <a:t>hard to see axon</a:t>
            </a:r>
          </a:p>
          <a:p>
            <a:r>
              <a:rPr lang="en-US" dirty="0" smtClean="0">
                <a:latin typeface="Comic Sans MS" pitchFamily="66" charset="0"/>
              </a:rPr>
              <a:t>compared to dendrites</a:t>
            </a:r>
          </a:p>
          <a:p>
            <a:r>
              <a:rPr lang="en-US" dirty="0" smtClean="0">
                <a:latin typeface="Comic Sans MS" pitchFamily="66" charset="0"/>
              </a:rPr>
              <a:t>depending on angle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47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Tissue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Connective Tissue – connects, transports, supports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Cells surrounded by extracellular matrix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Bone – more matrix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Blood – more cells, less matrix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Loose – found under skin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Dense – tendons and ligaments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Adipose – insulation, protection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Blood – transport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Compact bone – support and protection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mic Sans MS" pitchFamily="66" charset="0"/>
              </a:rPr>
              <a:t>Hyaline cartilage - support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8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9489"/>
            <a:ext cx="8229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Neuron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9252"/>
            <a:ext cx="8229600" cy="5326912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Identify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Cell body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Axon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Myelin sheath covering axon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Dendrites – extensions of cell body</a:t>
            </a:r>
          </a:p>
          <a:p>
            <a:pPr lvl="2"/>
            <a:r>
              <a:rPr lang="en-US" sz="1600" dirty="0" smtClean="0">
                <a:latin typeface="Comic Sans MS" pitchFamily="66" charset="0"/>
              </a:rPr>
              <a:t>The tiny, orange structures you see attached in this area are the axon terminals of another neuron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36913"/>
            <a:ext cx="2674130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neuron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151" y="2948497"/>
            <a:ext cx="5680049" cy="30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Kidney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21" y="91937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3 parts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Cross-section of kidney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Magnified nephron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Magnified Bowman’s capsule of nephron</a:t>
            </a:r>
          </a:p>
          <a:p>
            <a:r>
              <a:rPr lang="en-US" sz="2000" dirty="0" smtClean="0">
                <a:latin typeface="Comic Sans MS" pitchFamily="66" charset="0"/>
              </a:rPr>
              <a:t>Identify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Ureter</a:t>
            </a:r>
          </a:p>
          <a:p>
            <a:pPr lvl="1"/>
            <a:r>
              <a:rPr lang="en-US" sz="2000" dirty="0" err="1" smtClean="0">
                <a:latin typeface="Comic Sans MS" pitchFamily="66" charset="0"/>
              </a:rPr>
              <a:t>Nephron</a:t>
            </a:r>
            <a:endParaRPr lang="en-US" sz="20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Bowman’s capsule</a:t>
            </a:r>
          </a:p>
          <a:p>
            <a:pPr lvl="1"/>
            <a:r>
              <a:rPr lang="en-US" sz="2000" dirty="0" err="1" smtClean="0">
                <a:latin typeface="Comic Sans MS" pitchFamily="66" charset="0"/>
              </a:rPr>
              <a:t>Glomerulus</a:t>
            </a:r>
            <a:endParaRPr lang="en-US" sz="2000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0" y="1372562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Increased magnification</a:t>
            </a: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171596" y="1695493"/>
            <a:ext cx="131361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08986" y="1307993"/>
            <a:ext cx="2787943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1004" y="6217850"/>
            <a:ext cx="265649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kidney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0277"/>
          <a:stretch/>
        </p:blipFill>
        <p:spPr>
          <a:xfrm>
            <a:off x="3124200" y="3194868"/>
            <a:ext cx="5862637" cy="321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2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84" y="249216"/>
            <a:ext cx="7886700" cy="56215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Magnified look at Renal Pyramid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279" y="811369"/>
            <a:ext cx="65532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8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77" y="365126"/>
            <a:ext cx="8654603" cy="49775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Magnified look at Bowman’s Capsule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8" y="955201"/>
            <a:ext cx="5870351" cy="581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0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Heart Model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Be able to trace a drop of blood through the heart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Start with entering through vena cava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Include chambers and valves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End with aorta</a:t>
            </a: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  <a:p>
            <a:pPr lvl="1"/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Open atrium to observe fossa </a:t>
            </a:r>
            <a:r>
              <a:rPr lang="en-US" dirty="0" err="1" smtClean="0">
                <a:latin typeface="Comic Sans MS" pitchFamily="66" charset="0"/>
              </a:rPr>
              <a:t>ovalis</a:t>
            </a:r>
            <a:r>
              <a:rPr lang="en-US" dirty="0" smtClean="0">
                <a:latin typeface="Comic Sans MS" pitchFamily="66" charset="0"/>
              </a:rPr>
              <a:t> between the 2 chambers</a:t>
            </a: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Identify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Chambers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Right, left atrium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Right, left ventricles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Valves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Tricuspid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Bicuspid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Aortic semilunar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Pulmonary semilunar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Septum (wall between ventricles)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Vessels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Inferior and superior vena cava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Pulmonary trunk leading to pulmonary arteries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Pulmonary veins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Aortic arch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Coronary artery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1004" y="6217850"/>
            <a:ext cx="2592376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 panose="030F0702030302020204" pitchFamily="66" charset="0"/>
              </a:rPr>
              <a:t>Lab managers – place heart model</a:t>
            </a:r>
            <a:endParaRPr lang="en-US" sz="1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4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3942980" cy="3914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045" y="1523999"/>
            <a:ext cx="431766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Tissues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914400"/>
            <a:ext cx="57912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Epithelial Tissue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Protects and lines body surfaces and cavities, forms glands, important in absorption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Squamous – flat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Alveoli, capillaries, Bowman’s capsule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Located where there needs to be exchange, diffusion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Stratified squamous – multiple layers of flat cells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Skin, esophageal lining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Located in areas where there is a lot of wear and tear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Cuboidal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Kidney tubules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Located in areas for filtration, diffusion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Columnar, have goblet cells to secrete mucus</a:t>
            </a:r>
          </a:p>
          <a:p>
            <a:pPr lvl="3"/>
            <a:r>
              <a:rPr lang="en-US" dirty="0" smtClean="0">
                <a:latin typeface="Comic Sans MS" pitchFamily="66" charset="0"/>
              </a:rPr>
              <a:t>Lining small intestine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1"/>
          <a:stretch/>
        </p:blipFill>
        <p:spPr bwMode="auto">
          <a:xfrm>
            <a:off x="5791200" y="79283"/>
            <a:ext cx="3352800" cy="354236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legacy.owensboro.kctcs.edu/gcaplan/anat/notes/Stratifi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1790700" cy="14230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baileybio.com/plogger/images/anatomy___physiology/02._powerpoint_-_basic_histology/simple_columnar_epithelium_-_small_intestine_vill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46" y="5265129"/>
            <a:ext cx="2333625" cy="15614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Comic Sans MS" pitchFamily="66" charset="0"/>
              </a:rPr>
              <a:t>Tissue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itchFamily="66" charset="0"/>
              </a:rPr>
              <a:t>Muscle Tissue - movement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Skeletal muscle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Multinucleated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Striated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Voluntary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Smooth muscle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No striations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Oval nucleus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Involuntary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Cardiac muscle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Striated, branched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Intercalated discs</a:t>
            </a:r>
          </a:p>
          <a:p>
            <a:pPr lvl="2"/>
            <a:r>
              <a:rPr lang="en-US" dirty="0" smtClean="0">
                <a:latin typeface="Comic Sans MS" pitchFamily="66" charset="0"/>
              </a:rPr>
              <a:t>Involuntary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http://4.bp.blogspot.com/_guSOnFRs_Ks/TNvGn-s2D8I/AAAAAAAAAQo/A4rZFbinPWw/s1600/Skeletal+muscle+0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16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wc.maricopa.edu/class/bio201/Histology/31SmoothMusc3_400X_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22176"/>
            <a:ext cx="27389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tudydroid.com/imageCards/07/hn/card-7921600-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535" y="4876800"/>
            <a:ext cx="284146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General Biology II Lab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DED2E-8D64-4E65-9248-0CBD666F2E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23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438</Words>
  <Application>Microsoft Office PowerPoint</Application>
  <PresentationFormat>On-screen Show (4:3)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Skin Model</vt:lpstr>
      <vt:lpstr>Neuron Model</vt:lpstr>
      <vt:lpstr>Kidney Model</vt:lpstr>
      <vt:lpstr>Magnified look at Renal Pyramid</vt:lpstr>
      <vt:lpstr>Magnified look at Bowman’s Capsule</vt:lpstr>
      <vt:lpstr>Heart Model</vt:lpstr>
      <vt:lpstr>PowerPoint Presentation</vt:lpstr>
      <vt:lpstr>Tissues</vt:lpstr>
      <vt:lpstr>Tissue</vt:lpstr>
      <vt:lpstr>Tissue</vt:lpstr>
      <vt:lpstr>Tissue</vt:lpstr>
    </vt:vector>
  </TitlesOfParts>
  <Company>Indian River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Model</dc:title>
  <dc:creator>Administrator</dc:creator>
  <cp:lastModifiedBy>Jennifer Capers</cp:lastModifiedBy>
  <cp:revision>15</cp:revision>
  <cp:lastPrinted>2012-06-12T14:14:01Z</cp:lastPrinted>
  <dcterms:created xsi:type="dcterms:W3CDTF">2012-06-05T18:38:31Z</dcterms:created>
  <dcterms:modified xsi:type="dcterms:W3CDTF">2017-01-11T20:43:27Z</dcterms:modified>
</cp:coreProperties>
</file>