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77" r:id="rId5"/>
    <p:sldId id="258" r:id="rId6"/>
    <p:sldId id="259" r:id="rId7"/>
    <p:sldId id="260" r:id="rId8"/>
    <p:sldId id="278" r:id="rId9"/>
    <p:sldId id="261" r:id="rId10"/>
    <p:sldId id="263" r:id="rId11"/>
    <p:sldId id="262" r:id="rId12"/>
    <p:sldId id="264" r:id="rId13"/>
    <p:sldId id="281" r:id="rId14"/>
    <p:sldId id="279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2170D-8CAE-4EA8-8EAE-A786ACC4D08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E8D23-B829-48F7-879C-B364A6D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8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47CA-CE8C-447D-926F-F2104739E3F6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8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1FB2-1915-4ACD-9123-6B0A2E48AE65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733F-A569-4E3D-B63B-5CFCE133D55B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6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317EFE6B-8B6A-4B4C-8AF3-8873FE8AA5A7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92D6AF-507D-4B01-A464-3B78087F652F}" type="slidenum">
              <a:rPr lang="en-US" altLang="en-US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6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6E7E-67E9-4C15-800E-00F615519548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1F625A-FC98-4CBE-83D3-EBAF9F837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621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D5021-E0CF-4E71-B9FE-615EBE681B5B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BAF2E0-4053-43B8-A25B-36225A955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40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2ECB-3CF5-4E28-9E2A-86ACEA337C83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2D170B-6496-4ABE-B2F0-5F6289FC0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84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C053-E0CB-466E-93E1-F994A80E3AF5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6A4008-986D-440E-9B90-2827A5E5D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014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8296-60EA-412A-921D-1781B1F2DECB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01E359-4958-49FC-B626-8746A99F4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68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43C4-5C61-4C7A-8323-063B93BCF8C4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251080-CCAB-49F4-9666-4FB4B2171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466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5831-585A-47F2-A171-1A20A40D491D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72AFC6-E256-4347-992C-14E3B6182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0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CEF7-3BAE-4610-8337-AC271F038208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88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6F9B-4BE9-4677-9BBF-76DC11C9CB47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F83DEB-2230-40C0-9C74-14BBEAA8B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119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78B65-3242-4ED0-8C45-F053FB57A695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3F2013-E7ED-49D1-A35D-88F87AB22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FF48-9C53-4EBB-818C-4C7DBAB41A8E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30A719-6351-4A5A-AB61-00F60A96B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62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EC37-152F-428A-B3AB-4B3D6F3CB395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8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CD15-7807-4302-9CD4-B23A3D93CC1D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C53C-C5C3-44F8-A7B9-9B67A9E5D3ED}" type="datetime1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18DB-4117-4C72-856A-61CE87BB39EB}" type="datetime1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4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5F98-9873-4ECB-9E36-8E7E20878B41}" type="datetime1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1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8D62-D46C-4545-ADF4-2ADA9D9F9C9A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5EF-0DF9-4506-9A88-5B232C64E938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C4B3-A3FA-48D2-88B6-0090B2950F56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2ED5-33DA-41FC-B1FA-A6F46B6C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9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4D454-B41E-465E-8111-D9042CE71731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07276B-36D6-4D32-AE04-99BF4B93A2DB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9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General Biology II Lab - PLANTS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</a:rPr>
              <a:t>Domain Eukarya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Kingdom Plantae</a:t>
            </a:r>
          </a:p>
          <a:p>
            <a:pPr lvl="2"/>
            <a:r>
              <a:rPr lang="en-US" sz="1700" dirty="0">
                <a:solidFill>
                  <a:prstClr val="black"/>
                </a:solidFill>
              </a:rPr>
              <a:t>“Bryophytes” – seedless, nonvascular</a:t>
            </a:r>
          </a:p>
          <a:p>
            <a:pPr lvl="3">
              <a:buFont typeface="Courier New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</a:rPr>
              <a:t>Moss, liverworts, hornworts</a:t>
            </a:r>
          </a:p>
          <a:p>
            <a:pPr lvl="2"/>
            <a:endParaRPr lang="en-US" sz="1700" dirty="0">
              <a:solidFill>
                <a:prstClr val="black"/>
              </a:solidFill>
            </a:endParaRPr>
          </a:p>
          <a:p>
            <a:pPr lvl="2"/>
            <a:r>
              <a:rPr lang="en-US" sz="1700" dirty="0" err="1">
                <a:solidFill>
                  <a:prstClr val="black"/>
                </a:solidFill>
              </a:rPr>
              <a:t>Tracheophytes</a:t>
            </a:r>
            <a:r>
              <a:rPr lang="en-US" sz="1700" dirty="0">
                <a:solidFill>
                  <a:prstClr val="black"/>
                </a:solidFill>
              </a:rPr>
              <a:t> – vascular plants</a:t>
            </a:r>
          </a:p>
          <a:p>
            <a:pPr lvl="3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seedless vascular</a:t>
            </a:r>
          </a:p>
          <a:p>
            <a:pPr lvl="4">
              <a:buFont typeface="Arial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Pterophytes</a:t>
            </a:r>
            <a:r>
              <a:rPr lang="en-US" sz="1400" dirty="0">
                <a:solidFill>
                  <a:prstClr val="black"/>
                </a:solidFill>
              </a:rPr>
              <a:t> – ferns and relatives</a:t>
            </a:r>
          </a:p>
          <a:p>
            <a:pPr lvl="4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Lycophytes – club mosses</a:t>
            </a:r>
          </a:p>
          <a:p>
            <a:pPr lvl="3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Seed vascular</a:t>
            </a:r>
          </a:p>
          <a:p>
            <a:pPr lvl="4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“Gymnosperms”</a:t>
            </a:r>
          </a:p>
          <a:p>
            <a:pPr lvl="5"/>
            <a:r>
              <a:rPr lang="en-US" sz="1400" dirty="0">
                <a:solidFill>
                  <a:prstClr val="black"/>
                </a:solidFill>
              </a:rPr>
              <a:t>Group </a:t>
            </a:r>
            <a:r>
              <a:rPr lang="en-US" sz="1400" dirty="0" err="1">
                <a:solidFill>
                  <a:prstClr val="black"/>
                </a:solidFill>
              </a:rPr>
              <a:t>Cycadophyta</a:t>
            </a:r>
            <a:endParaRPr lang="en-US" sz="1400" dirty="0">
              <a:solidFill>
                <a:prstClr val="black"/>
              </a:solidFill>
            </a:endParaRPr>
          </a:p>
          <a:p>
            <a:pPr lvl="5"/>
            <a:r>
              <a:rPr lang="en-US" sz="1400" dirty="0">
                <a:solidFill>
                  <a:prstClr val="black"/>
                </a:solidFill>
              </a:rPr>
              <a:t>Group </a:t>
            </a:r>
            <a:r>
              <a:rPr lang="en-US" sz="1400" dirty="0" err="1">
                <a:solidFill>
                  <a:prstClr val="black"/>
                </a:solidFill>
              </a:rPr>
              <a:t>Ginkgophyta</a:t>
            </a:r>
            <a:endParaRPr lang="en-US" sz="1400" dirty="0">
              <a:solidFill>
                <a:prstClr val="black"/>
              </a:solidFill>
            </a:endParaRPr>
          </a:p>
          <a:p>
            <a:pPr lvl="5"/>
            <a:r>
              <a:rPr lang="en-US" sz="1400" dirty="0">
                <a:solidFill>
                  <a:prstClr val="black"/>
                </a:solidFill>
              </a:rPr>
              <a:t>Group </a:t>
            </a:r>
            <a:r>
              <a:rPr lang="en-US" sz="1400" dirty="0" err="1">
                <a:solidFill>
                  <a:prstClr val="black"/>
                </a:solidFill>
              </a:rPr>
              <a:t>Gnetophyta</a:t>
            </a:r>
            <a:endParaRPr lang="en-US" sz="1400" dirty="0">
              <a:solidFill>
                <a:prstClr val="black"/>
              </a:solidFill>
            </a:endParaRPr>
          </a:p>
          <a:p>
            <a:pPr lvl="5"/>
            <a:r>
              <a:rPr lang="en-US" sz="1400" dirty="0">
                <a:solidFill>
                  <a:prstClr val="black"/>
                </a:solidFill>
              </a:rPr>
              <a:t>Group </a:t>
            </a:r>
            <a:r>
              <a:rPr lang="en-US" sz="1400" dirty="0" err="1">
                <a:solidFill>
                  <a:prstClr val="black"/>
                </a:solidFill>
              </a:rPr>
              <a:t>Coniferophyta</a:t>
            </a:r>
            <a:endParaRPr lang="en-US" sz="1400" dirty="0">
              <a:solidFill>
                <a:prstClr val="black"/>
              </a:solidFill>
            </a:endParaRPr>
          </a:p>
          <a:p>
            <a:pPr lvl="4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“Angiosperms”</a:t>
            </a:r>
          </a:p>
          <a:p>
            <a:pPr lvl="5"/>
            <a:r>
              <a:rPr lang="en-US" sz="1400" dirty="0">
                <a:solidFill>
                  <a:prstClr val="black"/>
                </a:solidFill>
              </a:rPr>
              <a:t>Class Eudicots</a:t>
            </a:r>
          </a:p>
          <a:p>
            <a:pPr lvl="5"/>
            <a:r>
              <a:rPr lang="en-US" sz="1400" dirty="0">
                <a:solidFill>
                  <a:prstClr val="black"/>
                </a:solidFill>
              </a:rPr>
              <a:t>Class Monocots</a:t>
            </a: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76400" y="2057400"/>
            <a:ext cx="3124200" cy="609600"/>
          </a:xfrm>
          <a:prstGeom prst="roundRect">
            <a:avLst/>
          </a:prstGeom>
          <a:noFill/>
          <a:ln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everythingencyclopedia.files.wordpress.com/2010/11/ctenidium-molluscum-mo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Seed Plants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Seed – structure that contains the next sporophyte generation</a:t>
            </a:r>
          </a:p>
          <a:p>
            <a:pPr lvl="2"/>
            <a:r>
              <a:rPr lang="en-US" dirty="0" smtClean="0"/>
              <a:t>The seed protects the embryo</a:t>
            </a:r>
          </a:p>
          <a:p>
            <a:r>
              <a:rPr lang="en-US" sz="2400" dirty="0" smtClean="0"/>
              <a:t>Be familiar with seed plant life cycle</a:t>
            </a:r>
          </a:p>
          <a:p>
            <a:r>
              <a:rPr lang="en-US" sz="2400" dirty="0" smtClean="0"/>
              <a:t>Sporophyte generation is dominant</a:t>
            </a:r>
          </a:p>
          <a:p>
            <a:pPr lvl="2"/>
            <a:r>
              <a:rPr lang="en-US" dirty="0" smtClean="0"/>
              <a:t>Gametophyte is </a:t>
            </a:r>
            <a:r>
              <a:rPr lang="en-US" u="sng" dirty="0" smtClean="0"/>
              <a:t>very</a:t>
            </a:r>
            <a:r>
              <a:rPr lang="en-US" dirty="0" smtClean="0"/>
              <a:t> small (microscopic)</a:t>
            </a:r>
          </a:p>
          <a:p>
            <a:pPr lvl="2"/>
            <a:r>
              <a:rPr lang="en-US" sz="1500" i="1" dirty="0" smtClean="0"/>
              <a:t>Comparison:</a:t>
            </a:r>
          </a:p>
          <a:p>
            <a:pPr lvl="3"/>
            <a:r>
              <a:rPr lang="en-US" sz="1500" i="1" dirty="0" smtClean="0"/>
              <a:t>Remember that with nonvascular plants, gametophyte generation is dominant;  with vascular seedless plants, gametophyte is smaller but can still be seen with naked eye</a:t>
            </a:r>
          </a:p>
          <a:p>
            <a:r>
              <a:rPr lang="en-US" sz="2400" dirty="0" smtClean="0"/>
              <a:t>Sporangia</a:t>
            </a:r>
          </a:p>
          <a:p>
            <a:pPr lvl="2"/>
            <a:r>
              <a:rPr lang="en-US" dirty="0" err="1" smtClean="0"/>
              <a:t>Megasporangia</a:t>
            </a:r>
            <a:r>
              <a:rPr lang="en-US" dirty="0" smtClean="0"/>
              <a:t> (female)</a:t>
            </a:r>
          </a:p>
          <a:p>
            <a:pPr lvl="3"/>
            <a:r>
              <a:rPr lang="en-US" sz="2400" dirty="0" smtClean="0"/>
              <a:t>Produce gametophyte that is contained in ovule</a:t>
            </a:r>
          </a:p>
          <a:p>
            <a:pPr lvl="2"/>
            <a:r>
              <a:rPr lang="en-US" dirty="0" smtClean="0"/>
              <a:t>Microsporangia (male)</a:t>
            </a:r>
          </a:p>
          <a:p>
            <a:pPr lvl="3"/>
            <a:r>
              <a:rPr lang="en-US" sz="2400" dirty="0" smtClean="0"/>
              <a:t>Male gametophyte in pollen grain</a:t>
            </a:r>
          </a:p>
          <a:p>
            <a:pPr lvl="2"/>
            <a:r>
              <a:rPr lang="en-US" sz="1400" i="1" dirty="0" smtClean="0"/>
              <a:t>Comparison:</a:t>
            </a:r>
          </a:p>
          <a:p>
            <a:pPr lvl="3"/>
            <a:r>
              <a:rPr lang="en-US" sz="1100" i="1" dirty="0" smtClean="0"/>
              <a:t>In seedless plants, the </a:t>
            </a:r>
            <a:r>
              <a:rPr lang="en-US" sz="1100" i="1" dirty="0" err="1" smtClean="0"/>
              <a:t>archegonium</a:t>
            </a:r>
            <a:r>
              <a:rPr lang="en-US" sz="1100" i="1" dirty="0" smtClean="0"/>
              <a:t> of the gametophyte protects the egg and the antheridium produce the sperm; after fertilization, the sporophyte grows from the gametophyte</a:t>
            </a:r>
          </a:p>
          <a:p>
            <a:pPr lvl="3"/>
            <a:r>
              <a:rPr lang="en-US" sz="1100" i="1" dirty="0" smtClean="0"/>
              <a:t>However, in seed plants, the entire female gametophyte is protected by the sporophyte in the </a:t>
            </a:r>
            <a:r>
              <a:rPr lang="en-US" sz="1100" i="1" dirty="0" err="1" smtClean="0"/>
              <a:t>megasporangia</a:t>
            </a:r>
            <a:endParaRPr lang="en-US" sz="11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Gymnosperms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Pine Trees</a:t>
            </a:r>
          </a:p>
          <a:p>
            <a:pPr lvl="2"/>
            <a:r>
              <a:rPr lang="en-US" dirty="0" smtClean="0"/>
              <a:t>Pine sacs and ovules are located on cones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Male cone – Small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Microsporangia – produce pollen (male gametophyte)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Microscope</a:t>
            </a:r>
          </a:p>
          <a:p>
            <a:pPr lvl="5"/>
            <a:r>
              <a:rPr lang="en-US" dirty="0" smtClean="0"/>
              <a:t>Observe male cone slide – look for pollen 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Female cone – larger</a:t>
            </a:r>
          </a:p>
          <a:p>
            <a:pPr lvl="4">
              <a:buFont typeface="Arial" pitchFamily="34" charset="0"/>
              <a:buChar char="•"/>
            </a:pPr>
            <a:r>
              <a:rPr lang="en-US" dirty="0" err="1" smtClean="0"/>
              <a:t>Megasporangia</a:t>
            </a:r>
            <a:r>
              <a:rPr lang="en-US" dirty="0" smtClean="0"/>
              <a:t> in ovules – produce egg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Microscope</a:t>
            </a:r>
          </a:p>
          <a:p>
            <a:pPr lvl="5"/>
            <a:r>
              <a:rPr lang="en-US" dirty="0" smtClean="0"/>
              <a:t>Observe female cone slide</a:t>
            </a:r>
          </a:p>
        </p:txBody>
      </p:sp>
      <p:pic>
        <p:nvPicPr>
          <p:cNvPr id="4" name="Picture 5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05493" cy="4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405493" cy="4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4336444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examples of male and female cones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381000"/>
            <a:ext cx="7024687" cy="1143000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  <a:t>Gymnosperms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omic Sans MS" panose="030F0702030302020204" pitchFamily="66" charset="0"/>
              </a:rPr>
              <a:t>Pine Cone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5" name="Picture 5" descr="http://faculty.irsc.edu/DEPT/BiologicalSciences/Bio%202/BioII%20Plant/pine_femco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14513"/>
            <a:ext cx="22955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http://faculty.irsc.edu/DEPT/BiologicalSciences/Bio%202/BioII%20Plant/pine_maleco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287838"/>
            <a:ext cx="22955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2075"/>
            <a:ext cx="4784725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43200" y="655827"/>
            <a:ext cx="4291013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4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Angiosperms – Flowering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Megaspore</a:t>
            </a:r>
          </a:p>
          <a:p>
            <a:pPr lvl="1"/>
            <a:r>
              <a:rPr lang="en-US" dirty="0" smtClean="0"/>
              <a:t>In the ovule</a:t>
            </a:r>
          </a:p>
          <a:p>
            <a:pPr lvl="1"/>
            <a:r>
              <a:rPr lang="en-US" dirty="0" smtClean="0"/>
              <a:t>Embryo sac - 7 cells, largest has 2 nuclei</a:t>
            </a:r>
          </a:p>
          <a:p>
            <a:pPr lvl="2"/>
            <a:r>
              <a:rPr lang="en-US" dirty="0" smtClean="0"/>
              <a:t>Female gametophyte</a:t>
            </a:r>
          </a:p>
          <a:p>
            <a:pPr lvl="2"/>
            <a:r>
              <a:rPr lang="en-US" dirty="0" smtClean="0"/>
              <a:t>Microscope – observe lily ovule</a:t>
            </a:r>
          </a:p>
          <a:p>
            <a:r>
              <a:rPr lang="en-US" dirty="0" smtClean="0"/>
              <a:t>Microspore </a:t>
            </a:r>
          </a:p>
          <a:p>
            <a:pPr lvl="1"/>
            <a:r>
              <a:rPr lang="en-US" dirty="0" smtClean="0"/>
              <a:t>In anther</a:t>
            </a:r>
          </a:p>
          <a:p>
            <a:pPr lvl="1"/>
            <a:r>
              <a:rPr lang="en-US" dirty="0" smtClean="0"/>
              <a:t>Becomes 2 celled pollen grain</a:t>
            </a:r>
          </a:p>
          <a:p>
            <a:pPr lvl="1"/>
            <a:r>
              <a:rPr lang="en-US" dirty="0" smtClean="0"/>
              <a:t>Transferred to a stigma, pollen grain germinates</a:t>
            </a:r>
          </a:p>
          <a:p>
            <a:pPr lvl="2"/>
            <a:r>
              <a:rPr lang="en-US" dirty="0" smtClean="0"/>
              <a:t>Male gametophyte</a:t>
            </a:r>
          </a:p>
          <a:p>
            <a:pPr lvl="2"/>
            <a:r>
              <a:rPr lang="en-US" dirty="0" smtClean="0"/>
              <a:t>2 sperm – double fertilization</a:t>
            </a:r>
          </a:p>
          <a:p>
            <a:pPr lvl="3"/>
            <a:r>
              <a:rPr lang="en-US" dirty="0" smtClean="0"/>
              <a:t>One fertilizes egg, becomes embryo</a:t>
            </a:r>
          </a:p>
          <a:p>
            <a:pPr lvl="3"/>
            <a:r>
              <a:rPr lang="en-US" dirty="0" smtClean="0"/>
              <a:t>One fertilizes 2 nuclei in large cell to produce endosperm </a:t>
            </a:r>
            <a:endParaRPr lang="en-US" dirty="0"/>
          </a:p>
        </p:txBody>
      </p:sp>
      <p:pic>
        <p:nvPicPr>
          <p:cNvPr id="2050" name="Picture 2" descr="http://upload.wikimedia.org/wikipedia/commons/thumb/2/2d/Embryosac-en.svg/300px-Embryosac-en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r="32890" b="8306"/>
          <a:stretch/>
        </p:blipFill>
        <p:spPr bwMode="auto">
          <a:xfrm>
            <a:off x="5410200" y="1371600"/>
            <a:ext cx="1099457" cy="1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faculty.irsc.edu/DEPT/BiologicalSciences/Bio%202/BioII%20Plant/lily_embry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5" t="7149" r="31197" b="14806"/>
          <a:stretch/>
        </p:blipFill>
        <p:spPr bwMode="auto">
          <a:xfrm>
            <a:off x="7391400" y="1371600"/>
            <a:ext cx="887185" cy="166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405493" cy="4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217091"/>
            <a:ext cx="8229600" cy="62747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Angiosperms – Flowering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5989"/>
            <a:ext cx="5029200" cy="4144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Double fertilization</a:t>
            </a:r>
          </a:p>
          <a:p>
            <a:pPr lvl="1"/>
            <a:r>
              <a:rPr lang="en-US" sz="1600" dirty="0" smtClean="0"/>
              <a:t>2 sperm from pollen grain</a:t>
            </a:r>
          </a:p>
          <a:p>
            <a:pPr lvl="2"/>
            <a:r>
              <a:rPr lang="en-US" sz="1600" dirty="0" smtClean="0"/>
              <a:t>One fuses with egg, other fuses with large cell with  nuclei</a:t>
            </a:r>
          </a:p>
          <a:p>
            <a:pPr lvl="2"/>
            <a:r>
              <a:rPr lang="en-US" sz="1600" dirty="0" smtClean="0"/>
              <a:t>Results in embryo and triploid endosperm</a:t>
            </a:r>
          </a:p>
          <a:p>
            <a:pPr lvl="1"/>
            <a:r>
              <a:rPr lang="en-US" sz="1600" dirty="0" smtClean="0"/>
              <a:t>After fertilization</a:t>
            </a:r>
          </a:p>
          <a:p>
            <a:pPr lvl="2"/>
            <a:r>
              <a:rPr lang="en-US" sz="1600" dirty="0" smtClean="0"/>
              <a:t>Ovule becomes seed</a:t>
            </a:r>
          </a:p>
          <a:p>
            <a:pPr lvl="3"/>
            <a:r>
              <a:rPr lang="en-US" sz="1600" dirty="0" smtClean="0"/>
              <a:t>3 generations:</a:t>
            </a:r>
          </a:p>
          <a:p>
            <a:pPr lvl="4"/>
            <a:r>
              <a:rPr lang="en-US" sz="1600" dirty="0" smtClean="0"/>
              <a:t>2n parent sporophyte</a:t>
            </a:r>
          </a:p>
          <a:p>
            <a:pPr lvl="4"/>
            <a:r>
              <a:rPr lang="en-US" sz="1600" dirty="0" smtClean="0"/>
              <a:t>3n gametophyte</a:t>
            </a:r>
          </a:p>
          <a:p>
            <a:pPr lvl="4"/>
            <a:r>
              <a:rPr lang="en-US" sz="1600" dirty="0" smtClean="0"/>
              <a:t>2n new sporophyte</a:t>
            </a:r>
          </a:p>
          <a:p>
            <a:pPr lvl="2"/>
            <a:r>
              <a:rPr lang="en-US" sz="1600" dirty="0" smtClean="0"/>
              <a:t>Ovary becomes fruit</a:t>
            </a:r>
            <a:endParaRPr lang="en-US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9" b="57619"/>
          <a:stretch/>
        </p:blipFill>
        <p:spPr bwMode="auto">
          <a:xfrm>
            <a:off x="5549439" y="4122382"/>
            <a:ext cx="3135086" cy="190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1" t="43570" b="24065"/>
          <a:stretch>
            <a:fillRect/>
          </a:stretch>
        </p:blipFill>
        <p:spPr bwMode="auto">
          <a:xfrm>
            <a:off x="6011839" y="787024"/>
            <a:ext cx="295433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8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518" y="122917"/>
            <a:ext cx="8229600" cy="5048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Angiosperms – Flower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7518" y="884450"/>
            <a:ext cx="82296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 able to distinguish between eudicot and monocot flowers</a:t>
            </a:r>
          </a:p>
          <a:p>
            <a:r>
              <a:rPr lang="en-US" dirty="0" smtClean="0"/>
              <a:t>Identify these structures:</a:t>
            </a:r>
          </a:p>
          <a:p>
            <a:pPr lvl="1"/>
            <a:r>
              <a:rPr lang="en-US" dirty="0" smtClean="0"/>
              <a:t>Stamen</a:t>
            </a:r>
          </a:p>
          <a:p>
            <a:pPr lvl="2"/>
            <a:r>
              <a:rPr lang="en-US" dirty="0" smtClean="0"/>
              <a:t>Anther </a:t>
            </a:r>
          </a:p>
          <a:p>
            <a:pPr lvl="3"/>
            <a:r>
              <a:rPr lang="en-US" dirty="0" smtClean="0"/>
              <a:t>Microscope 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Observe anther slide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Comparison: on this model grab anther and look at top where it is cross-sectioned, this is what you should see under the scope</a:t>
            </a:r>
          </a:p>
          <a:p>
            <a:pPr lvl="2"/>
            <a:r>
              <a:rPr lang="en-US" dirty="0" smtClean="0"/>
              <a:t>Filament</a:t>
            </a:r>
          </a:p>
          <a:p>
            <a:pPr lvl="1"/>
            <a:r>
              <a:rPr lang="en-US" dirty="0" smtClean="0"/>
              <a:t>Carpel</a:t>
            </a:r>
          </a:p>
          <a:p>
            <a:pPr lvl="2"/>
            <a:r>
              <a:rPr lang="en-US" dirty="0" smtClean="0"/>
              <a:t>Stigma</a:t>
            </a:r>
          </a:p>
          <a:p>
            <a:pPr lvl="2"/>
            <a:r>
              <a:rPr lang="en-US" dirty="0" smtClean="0"/>
              <a:t>Style</a:t>
            </a:r>
          </a:p>
          <a:p>
            <a:pPr lvl="2"/>
            <a:r>
              <a:rPr lang="en-US" dirty="0" smtClean="0"/>
              <a:t>Ovary</a:t>
            </a:r>
          </a:p>
          <a:p>
            <a:pPr lvl="2"/>
            <a:r>
              <a:rPr lang="en-US" dirty="0" smtClean="0"/>
              <a:t>Ovule</a:t>
            </a:r>
          </a:p>
          <a:p>
            <a:pPr lvl="1"/>
            <a:r>
              <a:rPr lang="en-US" dirty="0" smtClean="0"/>
              <a:t>Petals </a:t>
            </a:r>
          </a:p>
          <a:p>
            <a:pPr lvl="1"/>
            <a:r>
              <a:rPr lang="en-US" dirty="0" smtClean="0"/>
              <a:t>sepals</a:t>
            </a:r>
            <a:endParaRPr lang="en-US" dirty="0"/>
          </a:p>
        </p:txBody>
      </p:sp>
      <p:pic>
        <p:nvPicPr>
          <p:cNvPr id="4101" name="Picture 5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405493" cy="4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85" y="2895600"/>
            <a:ext cx="4383933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7518" y="6498885"/>
            <a:ext cx="5960286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flower model and examples of eudicot and monocot flowers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96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Angiosperms – Seed Germination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51" y="792258"/>
            <a:ext cx="8229600" cy="5135563"/>
          </a:xfrm>
        </p:spPr>
        <p:txBody>
          <a:bodyPr>
            <a:normAutofit/>
          </a:bodyPr>
          <a:lstStyle/>
          <a:p>
            <a:r>
              <a:rPr lang="en-US" sz="1200" dirty="0" err="1" smtClean="0"/>
              <a:t>Eudicot</a:t>
            </a:r>
            <a:r>
              <a:rPr lang="en-US" sz="1200" dirty="0" smtClean="0"/>
              <a:t> seed germination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Primary root (radicle) develops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2 cotyledons emerge</a:t>
            </a:r>
          </a:p>
          <a:p>
            <a:pPr lvl="2"/>
            <a:r>
              <a:rPr lang="en-US" sz="1200" dirty="0" smtClean="0"/>
              <a:t>Cotyledons are large and have almost completely taken up endosperm</a:t>
            </a:r>
          </a:p>
          <a:p>
            <a:pPr lvl="2"/>
            <a:r>
              <a:rPr lang="en-US" sz="1200" dirty="0" smtClean="0"/>
              <a:t>In some </a:t>
            </a:r>
            <a:r>
              <a:rPr lang="en-US" sz="1200" dirty="0" err="1" smtClean="0"/>
              <a:t>eudicots</a:t>
            </a:r>
            <a:r>
              <a:rPr lang="en-US" sz="1200" dirty="0" smtClean="0"/>
              <a:t>, the cotyledons protect new plant as it pushes through soil and emerges</a:t>
            </a:r>
          </a:p>
          <a:p>
            <a:pPr lvl="2"/>
            <a:r>
              <a:rPr lang="en-US" sz="1200" dirty="0" smtClean="0"/>
              <a:t>In other </a:t>
            </a:r>
            <a:r>
              <a:rPr lang="en-US" sz="1200" dirty="0" err="1" smtClean="0"/>
              <a:t>eudicots</a:t>
            </a:r>
            <a:r>
              <a:rPr lang="en-US" sz="1200" dirty="0" smtClean="0"/>
              <a:t>, the cotyledons stay in the soil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Primary leaves develop</a:t>
            </a:r>
          </a:p>
          <a:p>
            <a:r>
              <a:rPr lang="en-US" sz="1200" dirty="0" smtClean="0"/>
              <a:t>Monocot seed germination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Cotyledon is small and is pushed up against endosperm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Primary root develops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Coleoptile emerges, sheath that protects emerging true leaves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/>
          <a:stretch/>
        </p:blipFill>
        <p:spPr bwMode="auto">
          <a:xfrm>
            <a:off x="3933825" y="3352800"/>
            <a:ext cx="4752975" cy="30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518" y="6498885"/>
            <a:ext cx="3033203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germination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dirty="0" smtClean="0">
                <a:latin typeface="Comic Sans MS" pitchFamily="66" charset="0"/>
              </a:rPr>
              <a:t>Angiosperms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Fruits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2400" y="1646238"/>
            <a:ext cx="441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defRPr/>
            </a:pPr>
            <a:r>
              <a:rPr lang="en-US" b="1" dirty="0" smtClean="0">
                <a:latin typeface="Comic Sans MS" pitchFamily="66" charset="0"/>
              </a:rPr>
              <a:t>Simple Fruits </a:t>
            </a:r>
          </a:p>
          <a:p>
            <a:pPr marL="674370" lvl="1" indent="-274320">
              <a:buClr>
                <a:schemeClr val="accent3"/>
              </a:buClr>
              <a:defRPr/>
            </a:pPr>
            <a:r>
              <a:rPr lang="en-US" sz="2000" dirty="0" smtClean="0">
                <a:latin typeface="Comic Sans MS" pitchFamily="66" charset="0"/>
              </a:rPr>
              <a:t>develop from single  ovary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 marL="621983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i="1" dirty="0" smtClean="0">
                <a:latin typeface="Comic Sans MS" pitchFamily="66" charset="0"/>
              </a:rPr>
              <a:t>Fleshy fruits</a:t>
            </a:r>
          </a:p>
          <a:p>
            <a:pPr marL="822642" lvl="2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Drupes – cherry</a:t>
            </a:r>
          </a:p>
          <a:p>
            <a:pPr marL="822642" lvl="2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Berries – grape, tomato </a:t>
            </a:r>
          </a:p>
          <a:p>
            <a:pPr marL="1279842" lvl="3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Tomato – ovary has many chambers</a:t>
            </a:r>
          </a:p>
          <a:p>
            <a:pPr marL="822642" lvl="2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Pomes – apple </a:t>
            </a:r>
          </a:p>
          <a:p>
            <a:pPr marL="640080" lvl="1" indent="-246888">
              <a:lnSpc>
                <a:spcPct val="80000"/>
              </a:lnSpc>
              <a:buFont typeface="Wingdings 2"/>
              <a:buChar char=""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 marL="621983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i="1" dirty="0" smtClean="0">
                <a:latin typeface="Comic Sans MS" pitchFamily="66" charset="0"/>
              </a:rPr>
              <a:t>Dry fruits</a:t>
            </a:r>
          </a:p>
          <a:p>
            <a:pPr marL="822642" lvl="2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Legumes – pea </a:t>
            </a:r>
          </a:p>
          <a:p>
            <a:pPr marL="822642" lvl="2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Samaras – maple </a:t>
            </a:r>
          </a:p>
          <a:p>
            <a:pPr marL="822642" lvl="2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Nuts – oak, walnut </a:t>
            </a:r>
          </a:p>
          <a:p>
            <a:pPr marL="822642" lvl="2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Grains – wheat, corn</a:t>
            </a:r>
          </a:p>
          <a:p>
            <a:pPr marL="822642" lvl="2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sunflower, dandelion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724400" y="2103438"/>
            <a:ext cx="4038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defRPr/>
            </a:pPr>
            <a:r>
              <a:rPr lang="en-US" b="1" dirty="0" smtClean="0">
                <a:latin typeface="Comic Sans MS" pitchFamily="66" charset="0"/>
              </a:rPr>
              <a:t>Aggregate Fruits </a:t>
            </a:r>
          </a:p>
          <a:p>
            <a:pPr marL="674370" lvl="1" indent="-274320">
              <a:buClr>
                <a:schemeClr val="accent3"/>
              </a:buClr>
              <a:defRPr/>
            </a:pPr>
            <a:r>
              <a:rPr lang="en-US" dirty="0" smtClean="0">
                <a:latin typeface="Comic Sans MS" pitchFamily="66" charset="0"/>
              </a:rPr>
              <a:t>develop from numerous carpels within a single flower</a:t>
            </a:r>
          </a:p>
          <a:p>
            <a:pPr marL="640080" lvl="1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sz="1800" dirty="0" smtClean="0">
                <a:latin typeface="Comic Sans MS" pitchFamily="66" charset="0"/>
              </a:rPr>
              <a:t>Blackberries</a:t>
            </a:r>
          </a:p>
          <a:p>
            <a:pPr marL="640080" lvl="1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sz="1800" dirty="0" smtClean="0">
                <a:latin typeface="Comic Sans MS" pitchFamily="66" charset="0"/>
              </a:rPr>
              <a:t>Raspberries</a:t>
            </a:r>
          </a:p>
          <a:p>
            <a:pPr marL="640080" lvl="1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sz="1800" dirty="0" smtClean="0">
                <a:latin typeface="Comic Sans MS" pitchFamily="66" charset="0"/>
              </a:rPr>
              <a:t>Strawberries</a:t>
            </a:r>
          </a:p>
          <a:p>
            <a:pPr marL="640080" lvl="1" indent="-246888">
              <a:lnSpc>
                <a:spcPct val="80000"/>
              </a:lnSpc>
              <a:buFont typeface="Wingdings 2"/>
              <a:buChar char=""/>
              <a:defRPr/>
            </a:pPr>
            <a:endParaRPr lang="en-US" sz="1800" dirty="0" smtClean="0">
              <a:latin typeface="Comic Sans MS" pitchFamily="66" charset="0"/>
            </a:endParaRPr>
          </a:p>
          <a:p>
            <a:pPr marL="640080" lvl="1" indent="-246888">
              <a:lnSpc>
                <a:spcPct val="80000"/>
              </a:lnSpc>
              <a:buFont typeface="Wingdings 2"/>
              <a:buChar char=""/>
              <a:defRPr/>
            </a:pPr>
            <a:endParaRPr lang="en-US" sz="1800" dirty="0" smtClean="0">
              <a:latin typeface="Comic Sans MS" pitchFamily="66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000" b="1" dirty="0" smtClean="0">
                <a:latin typeface="Comic Sans MS" pitchFamily="66" charset="0"/>
              </a:rPr>
              <a:t>Multiple fruits</a:t>
            </a:r>
          </a:p>
          <a:p>
            <a:pPr marL="674370" lvl="1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600" dirty="0" smtClean="0">
                <a:latin typeface="Comic Sans MS" pitchFamily="66" charset="0"/>
              </a:rPr>
              <a:t>develop from a number of ovaries of several flowers</a:t>
            </a:r>
          </a:p>
          <a:p>
            <a:pPr marL="640080" lvl="1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sz="1800" dirty="0" smtClean="0">
                <a:latin typeface="Comic Sans MS" pitchFamily="66" charset="0"/>
              </a:rPr>
              <a:t>Pineapples</a:t>
            </a:r>
          </a:p>
          <a:p>
            <a:pPr marL="640080" lvl="1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sz="1800" dirty="0" smtClean="0">
                <a:latin typeface="Comic Sans MS" pitchFamily="66" charset="0"/>
              </a:rPr>
              <a:t>Mulberries</a:t>
            </a:r>
          </a:p>
          <a:p>
            <a:pPr marL="640080" lvl="1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sz="1800" dirty="0" smtClean="0">
                <a:latin typeface="Comic Sans MS" pitchFamily="66" charset="0"/>
              </a:rPr>
              <a:t>Figs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5122" name="Picture 2" descr="http://academic.kellogg.edu/herbrandsonc/bio111/images/stems/seed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2570472" cy="17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7518" y="6498885"/>
            <a:ext cx="3472425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some examples of fruits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Meristematic</a:t>
            </a:r>
            <a:r>
              <a:rPr lang="en-US" dirty="0" smtClean="0"/>
              <a:t> (embryonic tissue)</a:t>
            </a:r>
          </a:p>
          <a:p>
            <a:pPr lvl="1"/>
            <a:r>
              <a:rPr lang="en-US" dirty="0" smtClean="0"/>
              <a:t>Plant can continue to grow</a:t>
            </a:r>
          </a:p>
          <a:p>
            <a:pPr lvl="1"/>
            <a:r>
              <a:rPr lang="en-US" dirty="0" smtClean="0"/>
              <a:t>Apical meristems</a:t>
            </a:r>
          </a:p>
          <a:p>
            <a:pPr lvl="2"/>
            <a:r>
              <a:rPr lang="en-US" dirty="0" smtClean="0"/>
              <a:t>Terminal ends of roots, branches, stems</a:t>
            </a:r>
          </a:p>
          <a:p>
            <a:pPr lvl="3"/>
            <a:r>
              <a:rPr lang="en-US" dirty="0" smtClean="0"/>
              <a:t>Shoot system – stem, branches, leaves</a:t>
            </a:r>
          </a:p>
          <a:p>
            <a:pPr lvl="3"/>
            <a:r>
              <a:rPr lang="en-US" dirty="0" smtClean="0"/>
              <a:t>Root system - roots</a:t>
            </a:r>
          </a:p>
          <a:p>
            <a:pPr lvl="2"/>
            <a:r>
              <a:rPr lang="en-US" dirty="0" smtClean="0"/>
              <a:t>Cells divide and differentiate into tissues</a:t>
            </a:r>
          </a:p>
          <a:p>
            <a:pPr lvl="3"/>
            <a:r>
              <a:rPr lang="en-US" dirty="0" smtClean="0"/>
              <a:t>Dermal tissue</a:t>
            </a:r>
          </a:p>
          <a:p>
            <a:pPr lvl="3"/>
            <a:r>
              <a:rPr lang="en-US" dirty="0" smtClean="0"/>
              <a:t>Ground tissue</a:t>
            </a:r>
          </a:p>
          <a:p>
            <a:pPr lvl="3"/>
            <a:r>
              <a:rPr lang="en-US" dirty="0" smtClean="0"/>
              <a:t>Vascular tissue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Nonvascular Plants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 familiar with moss life cycle (found in your lab book)</a:t>
            </a:r>
          </a:p>
          <a:p>
            <a:pPr lvl="1"/>
            <a:r>
              <a:rPr lang="en-US" dirty="0" smtClean="0"/>
              <a:t>Alternation of generations</a:t>
            </a:r>
          </a:p>
          <a:p>
            <a:pPr lvl="2"/>
            <a:r>
              <a:rPr lang="en-US" dirty="0" smtClean="0"/>
              <a:t>Sporophyte</a:t>
            </a:r>
          </a:p>
          <a:p>
            <a:pPr lvl="3">
              <a:buFont typeface="Courier New" pitchFamily="49" charset="0"/>
              <a:buChar char="o"/>
            </a:pPr>
            <a:r>
              <a:rPr lang="en-US" dirty="0" smtClean="0"/>
              <a:t>Diploid</a:t>
            </a:r>
          </a:p>
          <a:p>
            <a:pPr lvl="3">
              <a:buFont typeface="Courier New" pitchFamily="49" charset="0"/>
              <a:buChar char="o"/>
            </a:pPr>
            <a:r>
              <a:rPr lang="en-US" dirty="0" smtClean="0"/>
              <a:t>Sporangium – structure that produces haploid spores</a:t>
            </a:r>
          </a:p>
          <a:p>
            <a:pPr lvl="2"/>
            <a:r>
              <a:rPr lang="en-US" dirty="0" smtClean="0"/>
              <a:t>Gametophyte</a:t>
            </a:r>
          </a:p>
          <a:p>
            <a:pPr lvl="3">
              <a:buFont typeface="Courier New" pitchFamily="49" charset="0"/>
              <a:buChar char="o"/>
            </a:pPr>
            <a:r>
              <a:rPr lang="en-US" dirty="0" smtClean="0"/>
              <a:t>Haploid </a:t>
            </a:r>
            <a:r>
              <a:rPr lang="en-US" dirty="0" err="1" smtClean="0"/>
              <a:t>Gametangia</a:t>
            </a:r>
            <a:r>
              <a:rPr lang="en-US" dirty="0" smtClean="0"/>
              <a:t>: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Archegonia – female, produces egg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Antheridia – male, produces sperm</a:t>
            </a:r>
          </a:p>
          <a:p>
            <a:pPr lvl="4">
              <a:buFont typeface="Arial" pitchFamily="34" charset="0"/>
              <a:buChar char="•"/>
            </a:pPr>
            <a:endParaRPr lang="en-US" dirty="0"/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Look at these slides under microscope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nonvascular plants, sporophyte generation is dependent on gametophyte generation</a:t>
            </a:r>
          </a:p>
          <a:p>
            <a:endParaRPr lang="en-US" dirty="0"/>
          </a:p>
          <a:p>
            <a:r>
              <a:rPr lang="en-US" dirty="0" smtClean="0"/>
              <a:t>No vascular tissue, must remain small and in moist areas</a:t>
            </a:r>
          </a:p>
          <a:p>
            <a:pPr lvl="1"/>
            <a:r>
              <a:rPr lang="en-US" dirty="0" smtClean="0"/>
              <a:t>Reproduction – sperm dispersal is dependent on water </a:t>
            </a:r>
            <a:endParaRPr lang="en-US" dirty="0"/>
          </a:p>
        </p:txBody>
      </p:sp>
      <p:pic>
        <p:nvPicPr>
          <p:cNvPr id="6" name="Picture 5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405493" cy="4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833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Angiosperms - Roots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7601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Root Model</a:t>
            </a:r>
          </a:p>
          <a:p>
            <a:pPr lvl="1"/>
            <a:r>
              <a:rPr lang="en-US" sz="1800" dirty="0" smtClean="0"/>
              <a:t>Identify:</a:t>
            </a:r>
          </a:p>
          <a:p>
            <a:pPr lvl="2"/>
            <a:r>
              <a:rPr lang="en-US" sz="1800" dirty="0" smtClean="0"/>
              <a:t>Root cap</a:t>
            </a:r>
          </a:p>
          <a:p>
            <a:pPr lvl="2"/>
            <a:r>
              <a:rPr lang="en-US" sz="1800" dirty="0" smtClean="0"/>
              <a:t>Root hairs</a:t>
            </a:r>
          </a:p>
          <a:p>
            <a:pPr lvl="2"/>
            <a:r>
              <a:rPr lang="en-US" sz="1800" dirty="0" smtClean="0"/>
              <a:t>Zone of cell division</a:t>
            </a:r>
          </a:p>
          <a:p>
            <a:pPr lvl="2"/>
            <a:r>
              <a:rPr lang="en-US" sz="1800" dirty="0" smtClean="0"/>
              <a:t>Zone of elongation</a:t>
            </a:r>
          </a:p>
          <a:p>
            <a:pPr lvl="2"/>
            <a:r>
              <a:rPr lang="en-US" sz="1800" dirty="0" smtClean="0"/>
              <a:t>Zone of maturation</a:t>
            </a:r>
          </a:p>
          <a:p>
            <a:pPr lvl="2"/>
            <a:r>
              <a:rPr lang="en-US" sz="1800" dirty="0" smtClean="0"/>
              <a:t>Look at top of model – are you looking at </a:t>
            </a:r>
            <a:r>
              <a:rPr lang="en-US" sz="1800" dirty="0" err="1" smtClean="0"/>
              <a:t>eudicot</a:t>
            </a:r>
            <a:r>
              <a:rPr lang="en-US" sz="1800" dirty="0" smtClean="0"/>
              <a:t> or monocot root?</a:t>
            </a:r>
          </a:p>
          <a:p>
            <a:pPr lvl="1"/>
            <a:r>
              <a:rPr lang="en-US" sz="1800" dirty="0" smtClean="0"/>
              <a:t>Distinguish dermal, ground, and vascular tissue</a:t>
            </a:r>
          </a:p>
          <a:p>
            <a:r>
              <a:rPr lang="en-US" sz="1800" dirty="0" smtClean="0"/>
              <a:t>Microscope</a:t>
            </a:r>
          </a:p>
          <a:p>
            <a:pPr lvl="1"/>
            <a:r>
              <a:rPr lang="en-US" sz="1800" dirty="0" smtClean="0"/>
              <a:t>Observe slide of </a:t>
            </a:r>
            <a:r>
              <a:rPr lang="en-US" sz="1800" dirty="0" err="1" smtClean="0"/>
              <a:t>eudicot</a:t>
            </a:r>
            <a:r>
              <a:rPr lang="en-US" sz="1800" dirty="0" smtClean="0"/>
              <a:t> root and slide of monocot root</a:t>
            </a:r>
            <a:endParaRPr lang="en-US" sz="1800" dirty="0"/>
          </a:p>
        </p:txBody>
      </p:sp>
      <p:pic>
        <p:nvPicPr>
          <p:cNvPr id="4" name="Picture 5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0" y="4876800"/>
            <a:ext cx="405493" cy="4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40" y="188333"/>
            <a:ext cx="41226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210" y="6345064"/>
            <a:ext cx="2501006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root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Diversity</a:t>
            </a:r>
          </a:p>
          <a:p>
            <a:pPr lvl="1"/>
            <a:r>
              <a:rPr lang="en-US" dirty="0" smtClean="0"/>
              <a:t>Tap roots</a:t>
            </a:r>
          </a:p>
          <a:p>
            <a:pPr lvl="1"/>
            <a:r>
              <a:rPr lang="en-US" dirty="0" smtClean="0"/>
              <a:t>Fibrous roots</a:t>
            </a:r>
          </a:p>
          <a:p>
            <a:pPr lvl="1"/>
            <a:r>
              <a:rPr lang="en-US" dirty="0" smtClean="0"/>
              <a:t>Prop roots</a:t>
            </a:r>
          </a:p>
          <a:p>
            <a:pPr lvl="1"/>
            <a:r>
              <a:rPr lang="en-US" dirty="0" smtClean="0"/>
              <a:t>Pneumatophores</a:t>
            </a:r>
          </a:p>
          <a:p>
            <a:pPr lvl="2"/>
            <a:r>
              <a:rPr lang="en-US" dirty="0" smtClean="0"/>
              <a:t>Mangroves have these that rise above sediment to help with gas exchange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964257"/>
            <a:ext cx="4163319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some examples of different roots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Stems</a:t>
            </a:r>
          </a:p>
          <a:p>
            <a:pPr lvl="1"/>
            <a:r>
              <a:rPr lang="en-US" dirty="0" smtClean="0"/>
              <a:t>Microscope</a:t>
            </a:r>
          </a:p>
          <a:p>
            <a:pPr lvl="2"/>
            <a:r>
              <a:rPr lang="en-US" dirty="0" smtClean="0"/>
              <a:t>Observe slide of </a:t>
            </a:r>
            <a:r>
              <a:rPr lang="en-US" dirty="0" err="1" smtClean="0"/>
              <a:t>eudicot</a:t>
            </a:r>
            <a:r>
              <a:rPr lang="en-US" dirty="0" smtClean="0"/>
              <a:t> stem and monocot stem</a:t>
            </a:r>
          </a:p>
          <a:p>
            <a:pPr lvl="1"/>
            <a:r>
              <a:rPr lang="en-US" dirty="0" smtClean="0"/>
              <a:t>Herbaceous – </a:t>
            </a:r>
            <a:r>
              <a:rPr lang="en-US" dirty="0" err="1" smtClean="0"/>
              <a:t>nonwoody</a:t>
            </a:r>
            <a:endParaRPr lang="en-US" dirty="0" smtClean="0"/>
          </a:p>
          <a:p>
            <a:pPr lvl="2"/>
            <a:r>
              <a:rPr lang="en-US" dirty="0" smtClean="0"/>
              <a:t>Monocots and some eudicots</a:t>
            </a:r>
          </a:p>
        </p:txBody>
      </p:sp>
      <p:pic>
        <p:nvPicPr>
          <p:cNvPr id="4" name="Picture 5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9" y="2362200"/>
            <a:ext cx="405493" cy="4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Stem Diversity</a:t>
            </a:r>
          </a:p>
          <a:p>
            <a:pPr lvl="1"/>
            <a:r>
              <a:rPr lang="en-US" dirty="0" smtClean="0"/>
              <a:t>Stolon</a:t>
            </a:r>
          </a:p>
          <a:p>
            <a:pPr lvl="2"/>
            <a:r>
              <a:rPr lang="en-US" dirty="0" smtClean="0"/>
              <a:t>Strawberry plant</a:t>
            </a:r>
          </a:p>
          <a:p>
            <a:pPr lvl="1"/>
            <a:r>
              <a:rPr lang="en-US" dirty="0" smtClean="0"/>
              <a:t>Rhizome</a:t>
            </a:r>
          </a:p>
          <a:p>
            <a:pPr lvl="2"/>
            <a:r>
              <a:rPr lang="en-US" dirty="0" smtClean="0"/>
              <a:t>Iris</a:t>
            </a:r>
          </a:p>
          <a:p>
            <a:pPr lvl="1"/>
            <a:r>
              <a:rPr lang="en-US" dirty="0" smtClean="0"/>
              <a:t>Tuber</a:t>
            </a:r>
          </a:p>
          <a:p>
            <a:pPr lvl="2"/>
            <a:r>
              <a:rPr lang="en-US" dirty="0" smtClean="0"/>
              <a:t>Potato</a:t>
            </a:r>
          </a:p>
          <a:p>
            <a:pPr lvl="3"/>
            <a:r>
              <a:rPr lang="en-US" dirty="0" smtClean="0"/>
              <a:t>Just because it’s underground does not mean it’s a root, think about if you let a potato sit in your pantry for too long – what starts to grow from it?</a:t>
            </a:r>
          </a:p>
          <a:p>
            <a:pPr lvl="1"/>
            <a:r>
              <a:rPr lang="en-US" dirty="0" smtClean="0"/>
              <a:t>Corm</a:t>
            </a:r>
          </a:p>
          <a:p>
            <a:pPr lvl="2"/>
            <a:r>
              <a:rPr lang="en-US" dirty="0" smtClean="0"/>
              <a:t>Bulb looking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170225"/>
            <a:ext cx="4209807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some examples of different stems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5395"/>
            <a:ext cx="3657600" cy="4525963"/>
          </a:xfrm>
        </p:spPr>
        <p:txBody>
          <a:bodyPr>
            <a:normAutofit/>
          </a:bodyPr>
          <a:lstStyle/>
          <a:p>
            <a:r>
              <a:rPr lang="en-US" sz="1200" dirty="0" smtClean="0"/>
              <a:t>Woody growth – secondary growth</a:t>
            </a:r>
          </a:p>
          <a:p>
            <a:pPr lvl="1"/>
            <a:r>
              <a:rPr lang="en-US" sz="1200" dirty="0" smtClean="0"/>
              <a:t>Proliferating xylem</a:t>
            </a:r>
          </a:p>
          <a:p>
            <a:r>
              <a:rPr lang="en-US" sz="1200" dirty="0" smtClean="0"/>
              <a:t>Model</a:t>
            </a:r>
          </a:p>
          <a:p>
            <a:pPr lvl="1"/>
            <a:r>
              <a:rPr lang="en-US" sz="1200" dirty="0" smtClean="0"/>
              <a:t>Identify</a:t>
            </a:r>
          </a:p>
          <a:p>
            <a:pPr lvl="2"/>
            <a:r>
              <a:rPr lang="en-US" sz="1200" dirty="0" smtClean="0"/>
              <a:t>Bark</a:t>
            </a:r>
          </a:p>
          <a:p>
            <a:pPr lvl="3"/>
            <a:r>
              <a:rPr lang="en-US" sz="1200" dirty="0" smtClean="0"/>
              <a:t>Cork</a:t>
            </a:r>
          </a:p>
          <a:p>
            <a:pPr lvl="3"/>
            <a:r>
              <a:rPr lang="en-US" sz="1200" dirty="0" smtClean="0"/>
              <a:t>Cork cambium</a:t>
            </a:r>
          </a:p>
          <a:p>
            <a:pPr lvl="3"/>
            <a:r>
              <a:rPr lang="en-US" sz="1200" dirty="0" smtClean="0"/>
              <a:t>Phloem</a:t>
            </a:r>
          </a:p>
          <a:p>
            <a:pPr lvl="2"/>
            <a:r>
              <a:rPr lang="en-US" sz="1200" dirty="0" smtClean="0"/>
              <a:t>Vascular cambium</a:t>
            </a:r>
          </a:p>
          <a:p>
            <a:pPr lvl="2"/>
            <a:r>
              <a:rPr lang="en-US" sz="1200" dirty="0" smtClean="0"/>
              <a:t>Xylem</a:t>
            </a:r>
          </a:p>
          <a:p>
            <a:pPr lvl="3"/>
            <a:r>
              <a:rPr lang="en-US" sz="1200" dirty="0" smtClean="0"/>
              <a:t>Summer wood</a:t>
            </a:r>
          </a:p>
          <a:p>
            <a:pPr lvl="3"/>
            <a:r>
              <a:rPr lang="en-US" sz="1200" dirty="0" smtClean="0"/>
              <a:t>Spring wood</a:t>
            </a:r>
          </a:p>
          <a:p>
            <a:pPr lvl="2"/>
            <a:endParaRPr lang="en-US" sz="1200" dirty="0"/>
          </a:p>
          <a:p>
            <a:pPr lvl="2"/>
            <a:r>
              <a:rPr lang="en-US" sz="1200" dirty="0" smtClean="0"/>
              <a:t>Taking a look at this model, can you identify what would be dermal tissue, ground tissue, vascular tissue?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7" y="166881"/>
            <a:ext cx="4924425" cy="36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2" b="7629"/>
          <a:stretch/>
        </p:blipFill>
        <p:spPr bwMode="auto">
          <a:xfrm>
            <a:off x="4416187" y="3945917"/>
            <a:ext cx="4519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6170225"/>
            <a:ext cx="2550698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wood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Leaf Model</a:t>
            </a:r>
          </a:p>
          <a:p>
            <a:pPr lvl="1"/>
            <a:r>
              <a:rPr lang="en-US" dirty="0" smtClean="0"/>
              <a:t>Identify:</a:t>
            </a:r>
          </a:p>
          <a:p>
            <a:pPr lvl="2"/>
            <a:r>
              <a:rPr lang="en-US" dirty="0" smtClean="0"/>
              <a:t>Stoma</a:t>
            </a:r>
          </a:p>
          <a:p>
            <a:pPr lvl="2"/>
            <a:r>
              <a:rPr lang="en-US" dirty="0" smtClean="0"/>
              <a:t>Epidermis</a:t>
            </a:r>
          </a:p>
          <a:p>
            <a:pPr lvl="2"/>
            <a:r>
              <a:rPr lang="en-US" dirty="0" smtClean="0"/>
              <a:t>Vein</a:t>
            </a:r>
          </a:p>
          <a:p>
            <a:pPr lvl="2"/>
            <a:r>
              <a:rPr lang="en-US" dirty="0" smtClean="0"/>
              <a:t>Spongy Mesophyll</a:t>
            </a:r>
          </a:p>
          <a:p>
            <a:pPr lvl="2"/>
            <a:r>
              <a:rPr lang="en-US" dirty="0" smtClean="0"/>
              <a:t>Palisade Mesophyll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708087"/>
            <a:ext cx="4747419" cy="39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170225"/>
            <a:ext cx="2478564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leaf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52425"/>
            <a:ext cx="881062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Nonvascular Plants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Domain </a:t>
            </a:r>
            <a:r>
              <a:rPr lang="en-US" dirty="0" err="1" smtClean="0"/>
              <a:t>Eukarya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Kingdom Plantae</a:t>
            </a:r>
          </a:p>
          <a:p>
            <a:pPr lvl="2"/>
            <a:r>
              <a:rPr lang="en-US" dirty="0" smtClean="0"/>
              <a:t>Moss</a:t>
            </a:r>
          </a:p>
          <a:p>
            <a:pPr lvl="2"/>
            <a:endParaRPr lang="en-US" dirty="0"/>
          </a:p>
          <a:p>
            <a:r>
              <a:rPr lang="en-US" dirty="0" smtClean="0"/>
              <a:t>Observe live specimen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Be able to point out gametophyte and sporophyte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Domain </a:t>
            </a:r>
            <a:r>
              <a:rPr lang="en-US" dirty="0" err="1" smtClean="0"/>
              <a:t>Eukarya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Kingdom Plantae</a:t>
            </a:r>
          </a:p>
          <a:p>
            <a:pPr lvl="2"/>
            <a:r>
              <a:rPr lang="en-US" dirty="0" smtClean="0"/>
              <a:t>Liverwort</a:t>
            </a:r>
          </a:p>
          <a:p>
            <a:r>
              <a:rPr lang="en-US" dirty="0" smtClean="0"/>
              <a:t>Observe live specimen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Identify </a:t>
            </a:r>
            <a:r>
              <a:rPr lang="en-US" dirty="0" err="1" smtClean="0"/>
              <a:t>gemma</a:t>
            </a:r>
            <a:r>
              <a:rPr lang="en-US" dirty="0" smtClean="0"/>
              <a:t> cup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Can asexually start new plant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4060727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examples of moss and liverworts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General Biology II Lab - PLANTS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Domain Eukarya</a:t>
            </a:r>
          </a:p>
          <a:p>
            <a:pPr lvl="1"/>
            <a:r>
              <a:rPr lang="en-US" sz="1900" dirty="0">
                <a:solidFill>
                  <a:prstClr val="black"/>
                </a:solidFill>
              </a:rPr>
              <a:t>Kingdom Plantae</a:t>
            </a:r>
          </a:p>
          <a:p>
            <a:pPr lvl="2"/>
            <a:r>
              <a:rPr lang="en-US" sz="1600" dirty="0">
                <a:solidFill>
                  <a:prstClr val="black"/>
                </a:solidFill>
              </a:rPr>
              <a:t>“Bryophytes” – seedless, nonvascular</a:t>
            </a:r>
          </a:p>
          <a:p>
            <a:pPr lvl="3">
              <a:buFont typeface="Courier New" pitchFamily="49" charset="0"/>
              <a:buChar char="o"/>
            </a:pPr>
            <a:r>
              <a:rPr lang="en-US" sz="1300" dirty="0">
                <a:solidFill>
                  <a:prstClr val="black"/>
                </a:solidFill>
              </a:rPr>
              <a:t>Moss, liverworts, hornworts</a:t>
            </a:r>
          </a:p>
          <a:p>
            <a:pPr lvl="2"/>
            <a:endParaRPr lang="en-US" sz="1600" dirty="0">
              <a:solidFill>
                <a:prstClr val="black"/>
              </a:solidFill>
            </a:endParaRPr>
          </a:p>
          <a:p>
            <a:pPr lvl="2"/>
            <a:r>
              <a:rPr lang="en-US" sz="1600" dirty="0" err="1">
                <a:solidFill>
                  <a:prstClr val="black"/>
                </a:solidFill>
              </a:rPr>
              <a:t>Tracheophytes</a:t>
            </a:r>
            <a:r>
              <a:rPr lang="en-US" sz="1600" dirty="0">
                <a:solidFill>
                  <a:prstClr val="black"/>
                </a:solidFill>
              </a:rPr>
              <a:t> – vascular plants</a:t>
            </a:r>
          </a:p>
          <a:p>
            <a:pPr lvl="3"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seedless vascular</a:t>
            </a:r>
          </a:p>
          <a:p>
            <a:pPr lvl="4">
              <a:buFont typeface="Arial" pitchFamily="34" charset="0"/>
              <a:buChar char="•"/>
            </a:pPr>
            <a:r>
              <a:rPr lang="en-US" sz="1300" dirty="0" err="1">
                <a:solidFill>
                  <a:prstClr val="black"/>
                </a:solidFill>
              </a:rPr>
              <a:t>Pterophytes</a:t>
            </a:r>
            <a:r>
              <a:rPr lang="en-US" sz="1300" dirty="0">
                <a:solidFill>
                  <a:prstClr val="black"/>
                </a:solidFill>
              </a:rPr>
              <a:t> – ferns and relatives</a:t>
            </a:r>
          </a:p>
          <a:p>
            <a:pPr lvl="4"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Lycophytes – club mosses</a:t>
            </a:r>
          </a:p>
          <a:p>
            <a:pPr lvl="3"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Seed vascular</a:t>
            </a:r>
          </a:p>
          <a:p>
            <a:pPr lvl="4"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“Gymnosperms”</a:t>
            </a: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Group </a:t>
            </a:r>
            <a:r>
              <a:rPr lang="en-US" sz="1300" dirty="0" err="1">
                <a:solidFill>
                  <a:prstClr val="black"/>
                </a:solidFill>
              </a:rPr>
              <a:t>Cycadophyta</a:t>
            </a:r>
            <a:endParaRPr lang="en-US" sz="1300" dirty="0">
              <a:solidFill>
                <a:prstClr val="black"/>
              </a:solidFill>
            </a:endParaRP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Group </a:t>
            </a:r>
            <a:r>
              <a:rPr lang="en-US" sz="1300" dirty="0" err="1">
                <a:solidFill>
                  <a:prstClr val="black"/>
                </a:solidFill>
              </a:rPr>
              <a:t>Ginkgophyta</a:t>
            </a:r>
            <a:endParaRPr lang="en-US" sz="1300" dirty="0">
              <a:solidFill>
                <a:prstClr val="black"/>
              </a:solidFill>
            </a:endParaRP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Group </a:t>
            </a:r>
            <a:r>
              <a:rPr lang="en-US" sz="1300" dirty="0" err="1">
                <a:solidFill>
                  <a:prstClr val="black"/>
                </a:solidFill>
              </a:rPr>
              <a:t>Gnetophyta</a:t>
            </a:r>
            <a:endParaRPr lang="en-US" sz="1300" dirty="0">
              <a:solidFill>
                <a:prstClr val="black"/>
              </a:solidFill>
            </a:endParaRP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Group </a:t>
            </a:r>
            <a:r>
              <a:rPr lang="en-US" sz="1300" dirty="0" err="1">
                <a:solidFill>
                  <a:prstClr val="black"/>
                </a:solidFill>
              </a:rPr>
              <a:t>Coniferophyta</a:t>
            </a:r>
            <a:endParaRPr lang="en-US" sz="1300" dirty="0">
              <a:solidFill>
                <a:prstClr val="black"/>
              </a:solidFill>
            </a:endParaRPr>
          </a:p>
          <a:p>
            <a:pPr lvl="4"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“Angiosperms”</a:t>
            </a: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Class Eudicots</a:t>
            </a: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Class Monocots</a:t>
            </a:r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661160" y="3276600"/>
            <a:ext cx="4343400" cy="6858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jcapers\AppData\Local\Microsoft\Windows\Temporary Internet Files\Content.IE5\NKO06AFM\MC9003314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128016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Seedless Vascular Plants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Sporophyte generation is dominant (differs from nonvascular plants)</a:t>
            </a:r>
          </a:p>
          <a:p>
            <a:pPr lvl="1"/>
            <a:r>
              <a:rPr lang="en-US" dirty="0" smtClean="0"/>
              <a:t>Gametophyte is very small compared to sporophyte</a:t>
            </a:r>
          </a:p>
          <a:p>
            <a:r>
              <a:rPr lang="en-US" dirty="0" smtClean="0"/>
              <a:t>Vascular tissue</a:t>
            </a:r>
          </a:p>
          <a:p>
            <a:pPr lvl="1"/>
            <a:r>
              <a:rPr lang="en-US" dirty="0" smtClean="0"/>
              <a:t>Can live in drier environments than nonvascular plants</a:t>
            </a:r>
          </a:p>
          <a:p>
            <a:pPr lvl="1"/>
            <a:r>
              <a:rPr lang="en-US" dirty="0" smtClean="0"/>
              <a:t>However, they are seedless</a:t>
            </a:r>
          </a:p>
          <a:p>
            <a:pPr lvl="2"/>
            <a:r>
              <a:rPr lang="en-US" dirty="0" smtClean="0"/>
              <a:t>Sexual reproduction still relies on outside moisture for sperm dispersal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1000"/>
            <a:ext cx="87153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Seedless Vascular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Fern</a:t>
            </a:r>
          </a:p>
          <a:p>
            <a:pPr lvl="1"/>
            <a:r>
              <a:rPr lang="en-US" dirty="0" smtClean="0"/>
              <a:t>Be familiar with life cycle (look in lab book)</a:t>
            </a:r>
          </a:p>
          <a:p>
            <a:pPr lvl="1"/>
            <a:r>
              <a:rPr lang="en-US" dirty="0" smtClean="0"/>
              <a:t>Look at cross-section of frond leaflet under microscope</a:t>
            </a:r>
          </a:p>
          <a:p>
            <a:pPr lvl="2"/>
            <a:r>
              <a:rPr lang="en-US" dirty="0" smtClean="0"/>
              <a:t>Identify </a:t>
            </a:r>
            <a:r>
              <a:rPr lang="en-US" dirty="0" err="1" smtClean="0"/>
              <a:t>sorus</a:t>
            </a:r>
            <a:r>
              <a:rPr lang="en-US" dirty="0" smtClean="0"/>
              <a:t>, sporangium, spores</a:t>
            </a:r>
          </a:p>
          <a:p>
            <a:pPr lvl="1"/>
            <a:r>
              <a:rPr lang="en-US" dirty="0" smtClean="0"/>
              <a:t>Observe fern </a:t>
            </a:r>
            <a:r>
              <a:rPr lang="en-US" dirty="0" err="1" smtClean="0"/>
              <a:t>prothallus</a:t>
            </a:r>
            <a:r>
              <a:rPr lang="en-US" dirty="0" smtClean="0"/>
              <a:t> (gametophyte) under dissecting scope</a:t>
            </a:r>
            <a:endParaRPr lang="en-US" dirty="0"/>
          </a:p>
        </p:txBody>
      </p:sp>
      <p:pic>
        <p:nvPicPr>
          <p:cNvPr id="4" name="Picture 5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1" y="2873829"/>
            <a:ext cx="405493" cy="4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4225837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examples of ferns and club mosses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General Biology II Lab - PLANTS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Domain Eukarya</a:t>
            </a:r>
          </a:p>
          <a:p>
            <a:pPr lvl="1"/>
            <a:r>
              <a:rPr lang="en-US" sz="1900" dirty="0">
                <a:solidFill>
                  <a:prstClr val="black"/>
                </a:solidFill>
              </a:rPr>
              <a:t>Kingdom Plantae</a:t>
            </a:r>
          </a:p>
          <a:p>
            <a:pPr lvl="2"/>
            <a:r>
              <a:rPr lang="en-US" sz="1600" dirty="0">
                <a:solidFill>
                  <a:prstClr val="black"/>
                </a:solidFill>
              </a:rPr>
              <a:t>“Bryophytes” – seedless, nonvascular</a:t>
            </a:r>
          </a:p>
          <a:p>
            <a:pPr lvl="3">
              <a:buFont typeface="Courier New" pitchFamily="49" charset="0"/>
              <a:buChar char="o"/>
            </a:pPr>
            <a:r>
              <a:rPr lang="en-US" sz="1300" dirty="0">
                <a:solidFill>
                  <a:prstClr val="black"/>
                </a:solidFill>
              </a:rPr>
              <a:t>Moss, liverworts, hornworts</a:t>
            </a:r>
          </a:p>
          <a:p>
            <a:pPr lvl="2"/>
            <a:endParaRPr lang="en-US" sz="1600" dirty="0">
              <a:solidFill>
                <a:prstClr val="black"/>
              </a:solidFill>
            </a:endParaRPr>
          </a:p>
          <a:p>
            <a:pPr lvl="2"/>
            <a:r>
              <a:rPr lang="en-US" sz="1600" dirty="0" err="1">
                <a:solidFill>
                  <a:prstClr val="black"/>
                </a:solidFill>
              </a:rPr>
              <a:t>Tracheophytes</a:t>
            </a:r>
            <a:r>
              <a:rPr lang="en-US" sz="1600" dirty="0">
                <a:solidFill>
                  <a:prstClr val="black"/>
                </a:solidFill>
              </a:rPr>
              <a:t> – vascular plants</a:t>
            </a:r>
          </a:p>
          <a:p>
            <a:pPr lvl="3"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seedless vascular</a:t>
            </a:r>
          </a:p>
          <a:p>
            <a:pPr lvl="4">
              <a:buFont typeface="Arial" pitchFamily="34" charset="0"/>
              <a:buChar char="•"/>
            </a:pPr>
            <a:r>
              <a:rPr lang="en-US" sz="1300" dirty="0" err="1">
                <a:solidFill>
                  <a:prstClr val="black"/>
                </a:solidFill>
              </a:rPr>
              <a:t>Pterophytes</a:t>
            </a:r>
            <a:r>
              <a:rPr lang="en-US" sz="1300" dirty="0">
                <a:solidFill>
                  <a:prstClr val="black"/>
                </a:solidFill>
              </a:rPr>
              <a:t> – ferns and relatives</a:t>
            </a:r>
          </a:p>
          <a:p>
            <a:pPr lvl="4"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Lycophytes – club mosses</a:t>
            </a:r>
          </a:p>
          <a:p>
            <a:pPr lvl="3"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Seed vascular</a:t>
            </a:r>
          </a:p>
          <a:p>
            <a:pPr lvl="4"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“Gymnosperms”</a:t>
            </a: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Group </a:t>
            </a:r>
            <a:r>
              <a:rPr lang="en-US" sz="1300" dirty="0" err="1">
                <a:solidFill>
                  <a:prstClr val="black"/>
                </a:solidFill>
              </a:rPr>
              <a:t>Cycadophyta</a:t>
            </a:r>
            <a:endParaRPr lang="en-US" sz="1300" dirty="0">
              <a:solidFill>
                <a:prstClr val="black"/>
              </a:solidFill>
            </a:endParaRP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Group </a:t>
            </a:r>
            <a:r>
              <a:rPr lang="en-US" sz="1300" dirty="0" err="1">
                <a:solidFill>
                  <a:prstClr val="black"/>
                </a:solidFill>
              </a:rPr>
              <a:t>Ginkgophyta</a:t>
            </a:r>
            <a:endParaRPr lang="en-US" sz="1300" dirty="0">
              <a:solidFill>
                <a:prstClr val="black"/>
              </a:solidFill>
            </a:endParaRP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Group </a:t>
            </a:r>
            <a:r>
              <a:rPr lang="en-US" sz="1300" dirty="0" err="1">
                <a:solidFill>
                  <a:prstClr val="black"/>
                </a:solidFill>
              </a:rPr>
              <a:t>Gnetophyta</a:t>
            </a:r>
            <a:endParaRPr lang="en-US" sz="1300" dirty="0">
              <a:solidFill>
                <a:prstClr val="black"/>
              </a:solidFill>
            </a:endParaRP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Group </a:t>
            </a:r>
            <a:r>
              <a:rPr lang="en-US" sz="1300" dirty="0" err="1">
                <a:solidFill>
                  <a:prstClr val="black"/>
                </a:solidFill>
              </a:rPr>
              <a:t>Coniferophyta</a:t>
            </a:r>
            <a:endParaRPr lang="en-US" sz="1300" dirty="0">
              <a:solidFill>
                <a:prstClr val="black"/>
              </a:solidFill>
            </a:endParaRPr>
          </a:p>
          <a:p>
            <a:pPr lvl="4"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“Angiosperms”</a:t>
            </a: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Class Eudicots</a:t>
            </a:r>
          </a:p>
          <a:p>
            <a:pPr lvl="5"/>
            <a:r>
              <a:rPr lang="en-US" sz="1300" dirty="0">
                <a:solidFill>
                  <a:prstClr val="black"/>
                </a:solidFill>
              </a:rPr>
              <a:t>Class Monocots</a:t>
            </a:r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447800" y="3962400"/>
            <a:ext cx="3657600" cy="1981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clker.com/cliparts/9/3/a/2/1195424589776035581Machovka_spruce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113157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QlTcT6jDm0lMN-gZ1OKBFEZRtRbz8nBIecudzbNood__Le6FsujTpyAYwT7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40159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2ED5-33DA-41FC-B1FA-A6F46B6CCA17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739" y="6079351"/>
            <a:ext cx="4039888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examples of gymnosperm groups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1330</Words>
  <Application>Microsoft Office PowerPoint</Application>
  <PresentationFormat>On-screen Show (4:3)</PresentationFormat>
  <Paragraphs>339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Comic Sans MS</vt:lpstr>
      <vt:lpstr>Courier New</vt:lpstr>
      <vt:lpstr>Wingdings 2</vt:lpstr>
      <vt:lpstr>Office Theme</vt:lpstr>
      <vt:lpstr>Austin</vt:lpstr>
      <vt:lpstr>General Biology II Lab - PLANTS</vt:lpstr>
      <vt:lpstr>Nonvascular Plants</vt:lpstr>
      <vt:lpstr>PowerPoint Presentation</vt:lpstr>
      <vt:lpstr>Nonvascular Plants</vt:lpstr>
      <vt:lpstr>General Biology II Lab - PLANTS</vt:lpstr>
      <vt:lpstr>Seedless Vascular Plants</vt:lpstr>
      <vt:lpstr>PowerPoint Presentation</vt:lpstr>
      <vt:lpstr>Seedless Vascular Plants</vt:lpstr>
      <vt:lpstr>General Biology II Lab - PLANTS</vt:lpstr>
      <vt:lpstr>Seed Plants</vt:lpstr>
      <vt:lpstr>Gymnosperms</vt:lpstr>
      <vt:lpstr>Gymnosperms Pine Cone</vt:lpstr>
      <vt:lpstr>PowerPoint Presentation</vt:lpstr>
      <vt:lpstr>Angiosperms – Flowering Plants</vt:lpstr>
      <vt:lpstr>Angiosperms – Flowering Plants</vt:lpstr>
      <vt:lpstr>Angiosperms – Flower Model</vt:lpstr>
      <vt:lpstr>Angiosperms – Seed Germination</vt:lpstr>
      <vt:lpstr>PowerPoint Presentation</vt:lpstr>
      <vt:lpstr>Angiosperms</vt:lpstr>
      <vt:lpstr>Angiosperms - Roots</vt:lpstr>
      <vt:lpstr>Angiosperms</vt:lpstr>
      <vt:lpstr>Angiosperms</vt:lpstr>
      <vt:lpstr>Angiosperms</vt:lpstr>
      <vt:lpstr>Angiosperms</vt:lpstr>
      <vt:lpstr>Angiosperms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- PLANTS</dc:title>
  <dc:creator>Administrator</dc:creator>
  <cp:lastModifiedBy>Jennifer Capers</cp:lastModifiedBy>
  <cp:revision>55</cp:revision>
  <cp:lastPrinted>2012-06-12T14:12:55Z</cp:lastPrinted>
  <dcterms:created xsi:type="dcterms:W3CDTF">2012-05-10T19:01:00Z</dcterms:created>
  <dcterms:modified xsi:type="dcterms:W3CDTF">2017-01-11T20:43:58Z</dcterms:modified>
</cp:coreProperties>
</file>