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3CB37-7AAF-44EA-9CD0-A1D446460C2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9AF4F-8809-4459-B8F7-EBDE64C3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8216-5B15-4727-956B-2E4C9A34864E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7F33-80C8-40E4-A998-687615A0AB7B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7220-77AB-48A5-8EF8-AD239811C941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593B-9EF2-4376-8E3B-B6C3C020E65B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782D-4C95-4B17-93EC-049185B52887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32C5-1C55-4597-8C01-E82664C0728B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0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DE93-443C-4697-A686-D10157871A45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C0C2-8588-41D7-B9FA-110FB4ACB539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46C-BB9A-435A-BE3A-E53F71AD4E5C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4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6893-0D44-4FB3-B8DE-614539B1A29D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6C95-E1BE-4A3F-BF33-DB6D767368BF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3715-58B2-40AA-9579-FE1CD68738FA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3C20-65C8-4EF3-886A-16443943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Porifera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Microscope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Look at spicules</a:t>
            </a:r>
          </a:p>
          <a:p>
            <a:r>
              <a:rPr lang="en-US" sz="2000" dirty="0" err="1" smtClean="0">
                <a:latin typeface="Comic Sans MS" pitchFamily="66" charset="0"/>
              </a:rPr>
              <a:t>Assymetrical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Do these organisms have true organized tissues?</a:t>
            </a:r>
          </a:p>
          <a:p>
            <a:r>
              <a:rPr lang="en-US" sz="2000" dirty="0" smtClean="0">
                <a:latin typeface="Comic Sans MS" pitchFamily="66" charset="0"/>
              </a:rPr>
              <a:t>At what life stage do these organisms have mobility?</a:t>
            </a:r>
          </a:p>
          <a:p>
            <a:r>
              <a:rPr lang="en-US" sz="2000" dirty="0" smtClean="0">
                <a:latin typeface="Comic Sans MS" pitchFamily="66" charset="0"/>
              </a:rPr>
              <a:t>Identify </a:t>
            </a:r>
            <a:r>
              <a:rPr lang="en-US" sz="2000" dirty="0" err="1" smtClean="0">
                <a:latin typeface="Comic Sans MS" pitchFamily="66" charset="0"/>
              </a:rPr>
              <a:t>osculum</a:t>
            </a:r>
            <a:r>
              <a:rPr lang="en-US" sz="2000" dirty="0" smtClean="0">
                <a:latin typeface="Comic Sans MS" pitchFamily="66" charset="0"/>
              </a:rPr>
              <a:t> and </a:t>
            </a:r>
            <a:r>
              <a:rPr lang="en-US" sz="2000" dirty="0" err="1" smtClean="0">
                <a:latin typeface="Comic Sans MS" pitchFamily="66" charset="0"/>
              </a:rPr>
              <a:t>choanocytes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Invertebrates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1" b="28624"/>
          <a:stretch/>
        </p:blipFill>
        <p:spPr bwMode="auto">
          <a:xfrm>
            <a:off x="4362308" y="3611563"/>
            <a:ext cx="403447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57407" b="45344"/>
          <a:stretch/>
        </p:blipFill>
        <p:spPr bwMode="auto">
          <a:xfrm>
            <a:off x="8458200" y="4162425"/>
            <a:ext cx="53339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1" y="6018491"/>
            <a:ext cx="3002745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sponge specimens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Annelida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595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Earthworm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Identify:</a:t>
            </a:r>
          </a:p>
          <a:p>
            <a:pPr lvl="2"/>
            <a:r>
              <a:rPr lang="en-US" sz="1800" dirty="0" smtClean="0"/>
              <a:t>Brain</a:t>
            </a:r>
          </a:p>
          <a:p>
            <a:pPr lvl="2"/>
            <a:r>
              <a:rPr lang="en-US" sz="1800" dirty="0" smtClean="0"/>
              <a:t>hearts</a:t>
            </a:r>
          </a:p>
          <a:p>
            <a:pPr lvl="2"/>
            <a:r>
              <a:rPr lang="en-US" sz="1800" dirty="0" smtClean="0"/>
              <a:t>Esophagus</a:t>
            </a:r>
          </a:p>
          <a:p>
            <a:pPr lvl="2"/>
            <a:r>
              <a:rPr lang="en-US" sz="1800" dirty="0" smtClean="0"/>
              <a:t>seminal vesicle</a:t>
            </a:r>
          </a:p>
          <a:p>
            <a:pPr lvl="2"/>
            <a:r>
              <a:rPr lang="en-US" sz="1800" dirty="0" smtClean="0"/>
              <a:t>seminal receptacle</a:t>
            </a:r>
          </a:p>
          <a:p>
            <a:pPr lvl="2"/>
            <a:r>
              <a:rPr lang="en-US" sz="1800" dirty="0" smtClean="0"/>
              <a:t>Crop</a:t>
            </a:r>
          </a:p>
          <a:p>
            <a:pPr lvl="2"/>
            <a:r>
              <a:rPr lang="en-US" sz="1800" dirty="0" smtClean="0"/>
              <a:t>Gizzard</a:t>
            </a:r>
          </a:p>
          <a:p>
            <a:pPr lvl="2"/>
            <a:r>
              <a:rPr lang="en-US" sz="1800" dirty="0" smtClean="0"/>
              <a:t>dorsal vessel</a:t>
            </a:r>
          </a:p>
          <a:p>
            <a:pPr lvl="2"/>
            <a:r>
              <a:rPr lang="en-US" sz="1800" dirty="0" smtClean="0"/>
              <a:t>clitellum</a:t>
            </a:r>
          </a:p>
          <a:p>
            <a:pPr lvl="2"/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45257"/>
            <a:ext cx="5686988" cy="3776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1" y="6018491"/>
            <a:ext cx="2988319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earthworm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5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Annelida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Earthworm Dissection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Locate clitellum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Place on ventral side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You want to cut along dorsal side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Make very light, shallow incision from mouth past clitellum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97" b="7672"/>
          <a:stretch/>
        </p:blipFill>
        <p:spPr bwMode="auto">
          <a:xfrm>
            <a:off x="5181600" y="1828800"/>
            <a:ext cx="3744686" cy="474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6018491"/>
            <a:ext cx="655500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earthworm dissection </a:t>
            </a:r>
            <a:r>
              <a:rPr lang="en-US" sz="1200" dirty="0" err="1" smtClean="0">
                <a:latin typeface="Comic Sans MS" panose="030F0702030302020204" pitchFamily="66" charset="0"/>
              </a:rPr>
              <a:t>biomount</a:t>
            </a:r>
            <a:r>
              <a:rPr lang="en-US" sz="1200" dirty="0" smtClean="0">
                <a:latin typeface="Comic Sans MS" panose="030F0702030302020204" pitchFamily="66" charset="0"/>
              </a:rPr>
              <a:t>, provide earthworms for dissection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Arthropoda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endParaRPr lang="en-US" dirty="0" smtClean="0">
              <a:latin typeface="Comic Sans MS" pitchFamily="66" charset="0"/>
            </a:endParaRPr>
          </a:p>
          <a:p>
            <a:pPr lvl="4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Arthropoda</a:t>
            </a:r>
            <a:endParaRPr lang="en-US" dirty="0" smtClean="0">
              <a:latin typeface="Comic Sans MS" pitchFamily="66" charset="0"/>
            </a:endParaRPr>
          </a:p>
          <a:p>
            <a:pPr lvl="5"/>
            <a:r>
              <a:rPr lang="en-US" dirty="0" err="1" smtClean="0">
                <a:latin typeface="Comic Sans MS" pitchFamily="66" charset="0"/>
              </a:rPr>
              <a:t>Chelicerates</a:t>
            </a:r>
            <a:r>
              <a:rPr lang="en-US" dirty="0" smtClean="0">
                <a:latin typeface="Comic Sans MS" pitchFamily="66" charset="0"/>
              </a:rPr>
              <a:t> – horseshoe crabs and arachnids (spider, ticks, scorpions)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Crustaceans – crabs, lobster, shrimp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Insects and relatives</a:t>
            </a:r>
          </a:p>
          <a:p>
            <a:pPr lvl="6"/>
            <a:r>
              <a:rPr lang="en-US" dirty="0" err="1" smtClean="0">
                <a:latin typeface="Comic Sans MS" pitchFamily="66" charset="0"/>
              </a:rPr>
              <a:t>Chilopods</a:t>
            </a:r>
            <a:r>
              <a:rPr lang="en-US" dirty="0" smtClean="0">
                <a:latin typeface="Comic Sans MS" pitchFamily="66" charset="0"/>
              </a:rPr>
              <a:t> – centipedes</a:t>
            </a:r>
          </a:p>
          <a:p>
            <a:pPr lvl="6"/>
            <a:r>
              <a:rPr lang="en-US" dirty="0" smtClean="0">
                <a:latin typeface="Comic Sans MS" pitchFamily="66" charset="0"/>
              </a:rPr>
              <a:t>Diplopods – millipedes (2 pairs of legs per segment)</a:t>
            </a:r>
          </a:p>
          <a:p>
            <a:pPr lvl="6"/>
            <a:r>
              <a:rPr lang="en-US" dirty="0" smtClean="0">
                <a:latin typeface="Comic Sans MS" pitchFamily="66" charset="0"/>
              </a:rPr>
              <a:t>Insects/Hexapods – insects</a:t>
            </a:r>
          </a:p>
          <a:p>
            <a:r>
              <a:rPr lang="en-US" dirty="0" smtClean="0">
                <a:latin typeface="Comic Sans MS" pitchFamily="66" charset="0"/>
              </a:rPr>
              <a:t>Arthropods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</a:t>
            </a:r>
            <a:r>
              <a:rPr lang="en-US" dirty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rotostomes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coelomates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invertebrates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“jointed legs”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hard exoskeleton – chitin, undergoes </a:t>
            </a:r>
            <a:r>
              <a:rPr lang="en-US" dirty="0" err="1" smtClean="0">
                <a:latin typeface="Comic Sans MS" pitchFamily="66" charset="0"/>
              </a:rPr>
              <a:t>ecdysis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Have open circulatory system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complete digestive system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57407" b="45344"/>
          <a:stretch/>
        </p:blipFill>
        <p:spPr bwMode="auto">
          <a:xfrm>
            <a:off x="6248400" y="228600"/>
            <a:ext cx="7229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image.shutterstock.com/display_pic_with_logo/231439/231439,1234525322,6/stock-vector-cute-cartoon-crab-24898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06" y="1066801"/>
            <a:ext cx="1167318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penclipart.org/image/800px/svg_to_png/28477/StudioFibonacci_Cartoon_Grasshopp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673968" cy="5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1" y="6018491"/>
            <a:ext cx="4137671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couple specimens from each class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7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Arthropoda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Grasshopper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Identify:</a:t>
            </a:r>
          </a:p>
          <a:p>
            <a:pPr lvl="2"/>
            <a:r>
              <a:rPr lang="en-US" dirty="0" smtClean="0"/>
              <a:t>Brain</a:t>
            </a:r>
          </a:p>
          <a:p>
            <a:pPr lvl="2"/>
            <a:r>
              <a:rPr lang="en-US" dirty="0" smtClean="0"/>
              <a:t>Heart</a:t>
            </a:r>
          </a:p>
          <a:p>
            <a:pPr lvl="2"/>
            <a:r>
              <a:rPr lang="en-US" dirty="0" smtClean="0"/>
              <a:t>nerve ganglion</a:t>
            </a:r>
          </a:p>
          <a:p>
            <a:pPr lvl="2"/>
            <a:r>
              <a:rPr lang="en-US" dirty="0" smtClean="0"/>
              <a:t>crop, </a:t>
            </a:r>
          </a:p>
          <a:p>
            <a:pPr lvl="2"/>
            <a:r>
              <a:rPr lang="en-US" dirty="0" err="1" smtClean="0"/>
              <a:t>malpighian</a:t>
            </a:r>
            <a:r>
              <a:rPr lang="en-US" dirty="0" smtClean="0"/>
              <a:t> tubules</a:t>
            </a:r>
          </a:p>
          <a:p>
            <a:pPr lvl="1"/>
            <a:r>
              <a:rPr lang="en-US" dirty="0" smtClean="0"/>
              <a:t>Insects</a:t>
            </a:r>
          </a:p>
          <a:p>
            <a:pPr lvl="2"/>
            <a:r>
              <a:rPr lang="en-US" dirty="0" smtClean="0"/>
              <a:t>Head, thorax, abdomen</a:t>
            </a:r>
          </a:p>
          <a:p>
            <a:pPr lvl="2"/>
            <a:r>
              <a:rPr lang="en-US" dirty="0" smtClean="0"/>
              <a:t>3 pairs jointed appendages and 2 antennae</a:t>
            </a:r>
          </a:p>
          <a:p>
            <a:pPr lvl="2"/>
            <a:r>
              <a:rPr lang="en-US" dirty="0" smtClean="0"/>
              <a:t>Respiration – tracheae</a:t>
            </a:r>
          </a:p>
          <a:p>
            <a:pPr lvl="2"/>
            <a:endParaRPr lang="en-US" dirty="0" smtClean="0"/>
          </a:p>
          <a:p>
            <a:pPr lvl="2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6018491"/>
            <a:ext cx="3086101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grasshopper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3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Arthropoda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Crayfish Dissection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Sex</a:t>
            </a:r>
          </a:p>
          <a:p>
            <a:pPr lvl="2"/>
            <a:r>
              <a:rPr lang="en-US" sz="1500" dirty="0" smtClean="0">
                <a:latin typeface="Comic Sans MS" pitchFamily="66" charset="0"/>
              </a:rPr>
              <a:t>Anterior (last) pair of swimmerets on abdomen are stiffened (claspers)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Locate cephalothorax and abdomen</a:t>
            </a:r>
          </a:p>
          <a:p>
            <a:pPr lvl="2"/>
            <a:r>
              <a:rPr lang="en-US" sz="1500" dirty="0" smtClean="0">
                <a:latin typeface="Comic Sans MS" pitchFamily="66" charset="0"/>
              </a:rPr>
              <a:t>Cephalothorax is covered by carapace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Find antennae</a:t>
            </a:r>
          </a:p>
          <a:p>
            <a:pPr lvl="2"/>
            <a:r>
              <a:rPr lang="en-US" sz="1500" dirty="0" smtClean="0">
                <a:latin typeface="Comic Sans MS" pitchFamily="66" charset="0"/>
              </a:rPr>
              <a:t>At base, look for opening</a:t>
            </a:r>
          </a:p>
          <a:p>
            <a:pPr lvl="3">
              <a:buFont typeface="Arial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This is where green glands excrete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Cut away lateral (side) surface of carapace</a:t>
            </a:r>
          </a:p>
          <a:p>
            <a:pPr lvl="2"/>
            <a:r>
              <a:rPr lang="en-US" sz="1500" dirty="0" smtClean="0">
                <a:latin typeface="Comic Sans MS" pitchFamily="66" charset="0"/>
              </a:rPr>
              <a:t>This exposes gills</a:t>
            </a:r>
          </a:p>
          <a:p>
            <a:pPr lvl="1">
              <a:buFont typeface="Arial" pitchFamily="34" charset="0"/>
              <a:buChar char="•"/>
            </a:pPr>
            <a:r>
              <a:rPr lang="en-US" sz="1500" dirty="0" smtClean="0">
                <a:latin typeface="Comic Sans MS" pitchFamily="66" charset="0"/>
              </a:rPr>
              <a:t>Remove gills</a:t>
            </a:r>
            <a:endParaRPr lang="en-US" sz="15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3" b="34339"/>
          <a:stretch/>
        </p:blipFill>
        <p:spPr bwMode="auto">
          <a:xfrm>
            <a:off x="4267200" y="4098678"/>
            <a:ext cx="4626429" cy="247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Insect Metamorphosis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Complete Metamorphosis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Drastic change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Larvae does not resemble adult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Example is butterfly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Incomplete metamorphosis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Gradual change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Larvae (nymphs) resemble adult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Example is grasshopper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6018491"/>
            <a:ext cx="351570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metamorphosis </a:t>
            </a:r>
            <a:r>
              <a:rPr lang="en-US" sz="1200" dirty="0" err="1" smtClean="0">
                <a:latin typeface="Comic Sans MS" panose="030F0702030302020204" pitchFamily="66" charset="0"/>
              </a:rPr>
              <a:t>biomount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6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Echinodermata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endParaRPr lang="en-US" dirty="0" smtClean="0">
              <a:latin typeface="Comic Sans MS" pitchFamily="66" charset="0"/>
            </a:endParaRPr>
          </a:p>
          <a:p>
            <a:pPr lvl="4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Echinodermata</a:t>
            </a:r>
            <a:endParaRPr lang="en-US" dirty="0" smtClean="0">
              <a:latin typeface="Comic Sans MS" pitchFamily="66" charset="0"/>
            </a:endParaRP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Astroidea</a:t>
            </a:r>
            <a:r>
              <a:rPr lang="en-US" dirty="0" smtClean="0">
                <a:latin typeface="Comic Sans MS" pitchFamily="66" charset="0"/>
              </a:rPr>
              <a:t> – sea stars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Ophiuroidea</a:t>
            </a:r>
            <a:r>
              <a:rPr lang="en-US" dirty="0" smtClean="0">
                <a:latin typeface="Comic Sans MS" pitchFamily="66" charset="0"/>
              </a:rPr>
              <a:t> – brittle stars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Echinodea</a:t>
            </a:r>
            <a:r>
              <a:rPr lang="en-US" dirty="0" smtClean="0">
                <a:latin typeface="Comic Sans MS" pitchFamily="66" charset="0"/>
              </a:rPr>
              <a:t> – Sea urchins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Holothuroidea</a:t>
            </a:r>
            <a:r>
              <a:rPr lang="en-US" dirty="0" smtClean="0">
                <a:latin typeface="Comic Sans MS" pitchFamily="66" charset="0"/>
              </a:rPr>
              <a:t> – sea cucumber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Crinodea</a:t>
            </a:r>
            <a:r>
              <a:rPr lang="en-US" dirty="0" smtClean="0">
                <a:latin typeface="Comic Sans MS" pitchFamily="66" charset="0"/>
              </a:rPr>
              <a:t> – sea </a:t>
            </a:r>
            <a:r>
              <a:rPr lang="en-US" dirty="0" err="1" smtClean="0">
                <a:latin typeface="Comic Sans MS" pitchFamily="66" charset="0"/>
              </a:rPr>
              <a:t>lillies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Echinoderms: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deuterostomes – up until this point we have been seeing protostomes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invertebrates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an endoskeleton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Adult can be </a:t>
            </a:r>
            <a:r>
              <a:rPr lang="en-US" dirty="0" err="1" smtClean="0">
                <a:latin typeface="Comic Sans MS" pitchFamily="66" charset="0"/>
              </a:rPr>
              <a:t>radially</a:t>
            </a:r>
            <a:r>
              <a:rPr lang="en-US" dirty="0" smtClean="0">
                <a:latin typeface="Comic Sans MS" pitchFamily="66" charset="0"/>
              </a:rPr>
              <a:t> symmetrical (</a:t>
            </a:r>
            <a:r>
              <a:rPr lang="en-US" dirty="0" err="1" smtClean="0">
                <a:latin typeface="Comic Sans MS" pitchFamily="66" charset="0"/>
              </a:rPr>
              <a:t>pentrahedral</a:t>
            </a:r>
            <a:r>
              <a:rPr lang="en-US" dirty="0" smtClean="0">
                <a:latin typeface="Comic Sans MS" pitchFamily="66" charset="0"/>
              </a:rPr>
              <a:t>) but larvae are bilateral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Most unique feature is water vascular system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6018491"/>
            <a:ext cx="4137671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couple specimens from each class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1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8" y="227013"/>
            <a:ext cx="8229600" cy="992187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Echinodermata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08" y="1355864"/>
            <a:ext cx="316969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Sea Star Model</a:t>
            </a:r>
          </a:p>
          <a:p>
            <a:pPr lvl="1"/>
            <a:r>
              <a:rPr lang="en-US" dirty="0" smtClean="0"/>
              <a:t>Identify:</a:t>
            </a:r>
          </a:p>
          <a:p>
            <a:pPr lvl="2"/>
            <a:r>
              <a:rPr lang="en-US" sz="2100" dirty="0" smtClean="0"/>
              <a:t>Tube feet</a:t>
            </a:r>
          </a:p>
          <a:p>
            <a:pPr lvl="2"/>
            <a:r>
              <a:rPr lang="en-US" sz="2100" dirty="0" err="1" smtClean="0"/>
              <a:t>Ampulla</a:t>
            </a:r>
            <a:endParaRPr lang="en-US" sz="2100" dirty="0" smtClean="0"/>
          </a:p>
          <a:p>
            <a:pPr lvl="2"/>
            <a:r>
              <a:rPr lang="en-US" sz="2100" dirty="0" smtClean="0"/>
              <a:t>Anus</a:t>
            </a:r>
          </a:p>
          <a:p>
            <a:pPr lvl="2"/>
            <a:r>
              <a:rPr lang="en-US" sz="2100" dirty="0" smtClean="0"/>
              <a:t>Mouth</a:t>
            </a:r>
          </a:p>
          <a:p>
            <a:pPr lvl="2"/>
            <a:r>
              <a:rPr lang="en-US" sz="2100" dirty="0" smtClean="0"/>
              <a:t>Pyloric stomach</a:t>
            </a:r>
          </a:p>
          <a:p>
            <a:pPr lvl="2"/>
            <a:r>
              <a:rPr lang="en-US" sz="2100" dirty="0" smtClean="0"/>
              <a:t>Cardiac stomach</a:t>
            </a:r>
          </a:p>
          <a:p>
            <a:pPr lvl="2"/>
            <a:r>
              <a:rPr lang="en-US" sz="2100" dirty="0" smtClean="0"/>
              <a:t>Gonads</a:t>
            </a:r>
          </a:p>
          <a:p>
            <a:pPr lvl="2"/>
            <a:r>
              <a:rPr lang="en-US" sz="2100" dirty="0" smtClean="0"/>
              <a:t>Radial canal (down arms)</a:t>
            </a:r>
          </a:p>
          <a:p>
            <a:pPr lvl="2"/>
            <a:r>
              <a:rPr lang="en-US" sz="2100" dirty="0" smtClean="0"/>
              <a:t>Ring canal</a:t>
            </a:r>
          </a:p>
          <a:p>
            <a:pPr lvl="2"/>
            <a:r>
              <a:rPr lang="en-US" sz="2100" dirty="0" smtClean="0"/>
              <a:t>Spines</a:t>
            </a:r>
          </a:p>
          <a:p>
            <a:pPr lvl="2"/>
            <a:r>
              <a:rPr lang="en-US" sz="2100" dirty="0" err="1" smtClean="0"/>
              <a:t>Aboral</a:t>
            </a:r>
            <a:r>
              <a:rPr lang="en-US" sz="2100" dirty="0" smtClean="0"/>
              <a:t> side</a:t>
            </a:r>
          </a:p>
          <a:p>
            <a:pPr lvl="2"/>
            <a:r>
              <a:rPr lang="en-US" sz="2100" dirty="0" smtClean="0"/>
              <a:t>Oral side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6018491"/>
            <a:ext cx="279595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sea star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04132"/>
            <a:ext cx="5604934" cy="39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Chordata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endParaRPr lang="en-US" dirty="0" smtClean="0">
              <a:latin typeface="Comic Sans MS" pitchFamily="66" charset="0"/>
            </a:endParaRPr>
          </a:p>
          <a:p>
            <a:pPr lvl="4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Chordata</a:t>
            </a:r>
            <a:endParaRPr lang="en-US" dirty="0" smtClean="0">
              <a:latin typeface="Comic Sans MS" pitchFamily="66" charset="0"/>
            </a:endParaRPr>
          </a:p>
          <a:p>
            <a:pPr lvl="5"/>
            <a:r>
              <a:rPr lang="en-US" dirty="0" smtClean="0">
                <a:latin typeface="Comic Sans MS" pitchFamily="66" charset="0"/>
              </a:rPr>
              <a:t>Subphylum </a:t>
            </a:r>
            <a:r>
              <a:rPr lang="en-US" dirty="0" err="1" smtClean="0">
                <a:latin typeface="Comic Sans MS" pitchFamily="66" charset="0"/>
              </a:rPr>
              <a:t>Urochordata</a:t>
            </a:r>
            <a:r>
              <a:rPr lang="en-US" dirty="0" smtClean="0">
                <a:latin typeface="Comic Sans MS" pitchFamily="66" charset="0"/>
              </a:rPr>
              <a:t> – tunicates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Subphylum </a:t>
            </a:r>
            <a:r>
              <a:rPr lang="en-US" dirty="0" err="1" smtClean="0">
                <a:latin typeface="Comic Sans MS" pitchFamily="66" charset="0"/>
              </a:rPr>
              <a:t>Cephalochordata</a:t>
            </a:r>
            <a:r>
              <a:rPr lang="en-US" dirty="0" smtClean="0">
                <a:latin typeface="Comic Sans MS" pitchFamily="66" charset="0"/>
              </a:rPr>
              <a:t> – lancelets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Subphylum Vertebrata – Vertebrates</a:t>
            </a:r>
          </a:p>
          <a:p>
            <a:pPr lvl="6"/>
            <a:r>
              <a:rPr lang="en-US" dirty="0" err="1" smtClean="0">
                <a:latin typeface="Comic Sans MS" pitchFamily="66" charset="0"/>
              </a:rPr>
              <a:t>Superclass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Agnatha</a:t>
            </a:r>
            <a:r>
              <a:rPr lang="en-US" dirty="0" smtClean="0">
                <a:latin typeface="Comic Sans MS" pitchFamily="66" charset="0"/>
              </a:rPr>
              <a:t> – jawless fishes</a:t>
            </a:r>
          </a:p>
          <a:p>
            <a:pPr lvl="6"/>
            <a:r>
              <a:rPr lang="en-US" dirty="0" err="1" smtClean="0">
                <a:latin typeface="Comic Sans MS" pitchFamily="66" charset="0"/>
              </a:rPr>
              <a:t>Superclass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Gnathostoma</a:t>
            </a:r>
            <a:r>
              <a:rPr lang="en-US" dirty="0" smtClean="0">
                <a:latin typeface="Comic Sans MS" pitchFamily="66" charset="0"/>
              </a:rPr>
              <a:t> – jaws</a:t>
            </a:r>
          </a:p>
          <a:p>
            <a:pPr lvl="7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Chondrichthyes</a:t>
            </a:r>
            <a:r>
              <a:rPr lang="en-US" dirty="0" smtClean="0">
                <a:latin typeface="Comic Sans MS" pitchFamily="66" charset="0"/>
              </a:rPr>
              <a:t> – sharks, rays</a:t>
            </a:r>
          </a:p>
          <a:p>
            <a:pPr lvl="7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Osteichthyes</a:t>
            </a:r>
            <a:r>
              <a:rPr lang="en-US" dirty="0" smtClean="0">
                <a:latin typeface="Comic Sans MS" pitchFamily="66" charset="0"/>
              </a:rPr>
              <a:t> – bony fish</a:t>
            </a:r>
          </a:p>
          <a:p>
            <a:pPr lvl="7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Amphibia</a:t>
            </a:r>
            <a:r>
              <a:rPr lang="en-US" dirty="0" smtClean="0">
                <a:latin typeface="Comic Sans MS" pitchFamily="66" charset="0"/>
              </a:rPr>
              <a:t> – amphibians</a:t>
            </a:r>
          </a:p>
          <a:p>
            <a:pPr lvl="7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Reptilia</a:t>
            </a:r>
            <a:r>
              <a:rPr lang="en-US" dirty="0" smtClean="0">
                <a:latin typeface="Comic Sans MS" pitchFamily="66" charset="0"/>
              </a:rPr>
              <a:t> – reptiles and Aves (birds)</a:t>
            </a:r>
          </a:p>
          <a:p>
            <a:pPr lvl="7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Mammalia</a:t>
            </a:r>
            <a:r>
              <a:rPr lang="en-US" dirty="0" smtClean="0">
                <a:latin typeface="Comic Sans MS" pitchFamily="66" charset="0"/>
              </a:rPr>
              <a:t> – mammals</a:t>
            </a:r>
          </a:p>
          <a:p>
            <a:r>
              <a:rPr lang="en-US" dirty="0" smtClean="0">
                <a:latin typeface="Comic Sans MS" pitchFamily="66" charset="0"/>
              </a:rPr>
              <a:t>Chordate characteristics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Dorsal tubular nerve cord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Notochord (supporting rod)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Postanal</a:t>
            </a:r>
            <a:r>
              <a:rPr lang="en-US" dirty="0" smtClean="0">
                <a:latin typeface="Comic Sans MS" pitchFamily="66" charset="0"/>
              </a:rPr>
              <a:t> tail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Pharyngeal gill slits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Can become gills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Or in terrestrial chordates, will be modified during embryological development</a:t>
            </a:r>
          </a:p>
          <a:p>
            <a:r>
              <a:rPr lang="en-US" dirty="0" smtClean="0">
                <a:latin typeface="Comic Sans MS" pitchFamily="66" charset="0"/>
              </a:rPr>
              <a:t>Chordates are deuterostomes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5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Subphylum Vertebrata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Segmented bodies and </a:t>
            </a:r>
            <a:r>
              <a:rPr lang="en-US" dirty="0" smtClean="0">
                <a:latin typeface="Comic Sans MS" pitchFamily="66" charset="0"/>
              </a:rPr>
              <a:t>jointed appendages like arthropods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But arthropods have exoskeleton and vertebrates have endoskeleton</a:t>
            </a:r>
          </a:p>
          <a:p>
            <a:r>
              <a:rPr lang="en-US" dirty="0" smtClean="0">
                <a:latin typeface="Comic Sans MS" pitchFamily="66" charset="0"/>
              </a:rPr>
              <a:t>Both aquatic and terrestrial vertebrates</a:t>
            </a:r>
          </a:p>
          <a:p>
            <a:r>
              <a:rPr lang="en-US" dirty="0" smtClean="0">
                <a:latin typeface="Comic Sans MS" pitchFamily="66" charset="0"/>
              </a:rPr>
              <a:t>Vertebrate brain is complex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High degree of </a:t>
            </a:r>
            <a:r>
              <a:rPr lang="en-US" dirty="0" err="1" smtClean="0">
                <a:latin typeface="Comic Sans MS" pitchFamily="66" charset="0"/>
              </a:rPr>
              <a:t>cephalization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81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Cnidaria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Domain </a:t>
            </a:r>
            <a:r>
              <a:rPr lang="en-US" sz="1600" dirty="0" err="1" smtClean="0">
                <a:latin typeface="Comic Sans MS" pitchFamily="66" charset="0"/>
              </a:rPr>
              <a:t>Eukarya</a:t>
            </a:r>
            <a:endParaRPr lang="en-US" sz="1600" dirty="0" smtClean="0">
              <a:latin typeface="Comic Sans MS" pitchFamily="66" charset="0"/>
            </a:endParaRPr>
          </a:p>
          <a:p>
            <a:pPr lvl="1"/>
            <a:r>
              <a:rPr lang="en-US" sz="1600" dirty="0" err="1" smtClean="0">
                <a:latin typeface="Comic Sans MS" pitchFamily="66" charset="0"/>
              </a:rPr>
              <a:t>Eumetazoa</a:t>
            </a:r>
            <a:endParaRPr lang="en-US" sz="1600" dirty="0" smtClean="0">
              <a:latin typeface="Comic Sans MS" pitchFamily="66" charset="0"/>
            </a:endParaRPr>
          </a:p>
          <a:p>
            <a:pPr lvl="2"/>
            <a:r>
              <a:rPr lang="en-US" sz="1600" dirty="0" err="1" smtClean="0">
                <a:latin typeface="Comic Sans MS" pitchFamily="66" charset="0"/>
              </a:rPr>
              <a:t>Radiata</a:t>
            </a:r>
            <a:r>
              <a:rPr lang="en-US" sz="1600" dirty="0" smtClean="0">
                <a:latin typeface="Comic Sans MS" pitchFamily="66" charset="0"/>
              </a:rPr>
              <a:t> (diploblastic)</a:t>
            </a:r>
          </a:p>
          <a:p>
            <a:pPr lvl="3"/>
            <a:r>
              <a:rPr lang="en-US" sz="1600" dirty="0" smtClean="0">
                <a:latin typeface="Comic Sans MS" pitchFamily="66" charset="0"/>
              </a:rPr>
              <a:t>Phylum </a:t>
            </a:r>
            <a:r>
              <a:rPr lang="en-US" sz="1600" dirty="0" err="1" smtClean="0">
                <a:latin typeface="Comic Sans MS" pitchFamily="66" charset="0"/>
              </a:rPr>
              <a:t>Cnidaria</a:t>
            </a:r>
            <a:endParaRPr lang="en-US" sz="1600" dirty="0" smtClean="0">
              <a:latin typeface="Comic Sans MS" pitchFamily="66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Class Hydrozoa – </a:t>
            </a:r>
            <a:r>
              <a:rPr lang="en-US" sz="1600" i="1" dirty="0" smtClean="0">
                <a:latin typeface="Comic Sans MS" pitchFamily="66" charset="0"/>
              </a:rPr>
              <a:t>Hydra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portuguese</a:t>
            </a:r>
            <a:r>
              <a:rPr lang="en-US" sz="1600" dirty="0" smtClean="0">
                <a:latin typeface="Comic Sans MS" pitchFamily="66" charset="0"/>
              </a:rPr>
              <a:t> man-of-war</a:t>
            </a:r>
          </a:p>
          <a:p>
            <a:pPr lvl="5"/>
            <a:r>
              <a:rPr lang="en-US" sz="1600" dirty="0" smtClean="0">
                <a:latin typeface="Comic Sans MS" pitchFamily="66" charset="0"/>
              </a:rPr>
              <a:t>Microscope – look at hydra slide</a:t>
            </a:r>
          </a:p>
          <a:p>
            <a:pPr lvl="5"/>
            <a:r>
              <a:rPr lang="en-US" sz="1600" dirty="0" smtClean="0">
                <a:latin typeface="Comic Sans MS" pitchFamily="66" charset="0"/>
              </a:rPr>
              <a:t>Microscope – look at </a:t>
            </a:r>
            <a:r>
              <a:rPr lang="en-US" sz="1600" dirty="0" err="1" smtClean="0">
                <a:latin typeface="Comic Sans MS" pitchFamily="66" charset="0"/>
              </a:rPr>
              <a:t>Obelia</a:t>
            </a:r>
            <a:r>
              <a:rPr lang="en-US" sz="1600" dirty="0" smtClean="0">
                <a:latin typeface="Comic Sans MS" pitchFamily="66" charset="0"/>
              </a:rPr>
              <a:t> medusa and polyp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Class </a:t>
            </a:r>
            <a:r>
              <a:rPr lang="en-US" sz="1600" dirty="0" err="1" smtClean="0">
                <a:latin typeface="Comic Sans MS" pitchFamily="66" charset="0"/>
              </a:rPr>
              <a:t>Scyphozoa</a:t>
            </a:r>
            <a:r>
              <a:rPr lang="en-US" sz="1600" dirty="0" smtClean="0">
                <a:latin typeface="Comic Sans MS" pitchFamily="66" charset="0"/>
              </a:rPr>
              <a:t> – “jellyfish”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Class </a:t>
            </a:r>
            <a:r>
              <a:rPr lang="en-US" sz="1600" dirty="0" err="1" smtClean="0">
                <a:latin typeface="Comic Sans MS" pitchFamily="66" charset="0"/>
              </a:rPr>
              <a:t>Anthozoa</a:t>
            </a:r>
            <a:r>
              <a:rPr lang="en-US" sz="1600" dirty="0" smtClean="0">
                <a:latin typeface="Comic Sans MS" pitchFamily="66" charset="0"/>
              </a:rPr>
              <a:t> – hard corals and soft corals</a:t>
            </a:r>
          </a:p>
          <a:p>
            <a:r>
              <a:rPr lang="en-US" sz="1600" dirty="0">
                <a:latin typeface="Comic Sans MS" pitchFamily="66" charset="0"/>
              </a:rPr>
              <a:t>C</a:t>
            </a:r>
            <a:r>
              <a:rPr lang="en-US" sz="1600" dirty="0" smtClean="0">
                <a:latin typeface="Comic Sans MS" pitchFamily="66" charset="0"/>
              </a:rPr>
              <a:t>nidarians are invertebrates, are diploblastic (2 embryonic tissue layers, and have radial symmetry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6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abrillo.edu/~jcarothers/lab/notes/radiata/VISUALS/images/MainFrame_clip_image002_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19" y="4435475"/>
            <a:ext cx="25384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57407" b="45344"/>
          <a:stretch/>
        </p:blipFill>
        <p:spPr bwMode="auto">
          <a:xfrm>
            <a:off x="304800" y="5197600"/>
            <a:ext cx="817151" cy="14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1" y="6018491"/>
            <a:ext cx="3164649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cnidarian specimens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9" y="25757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Cnidaria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49" y="1464859"/>
            <a:ext cx="2871551" cy="4525963"/>
          </a:xfrm>
        </p:spPr>
        <p:txBody>
          <a:bodyPr>
            <a:normAutofit/>
          </a:bodyPr>
          <a:lstStyle/>
          <a:p>
            <a:r>
              <a:rPr lang="en-US" sz="1400" i="1" dirty="0" smtClean="0"/>
              <a:t>Hydra</a:t>
            </a:r>
            <a:r>
              <a:rPr lang="en-US" sz="1400" dirty="0" smtClean="0"/>
              <a:t> Model</a:t>
            </a:r>
          </a:p>
          <a:p>
            <a:pPr lvl="2"/>
            <a:r>
              <a:rPr lang="en-US" sz="1400" dirty="0" smtClean="0"/>
              <a:t>Identify:</a:t>
            </a:r>
          </a:p>
          <a:p>
            <a:pPr lvl="3"/>
            <a:r>
              <a:rPr lang="en-US" sz="1400" dirty="0" smtClean="0"/>
              <a:t>Mouth</a:t>
            </a:r>
          </a:p>
          <a:p>
            <a:pPr lvl="3"/>
            <a:r>
              <a:rPr lang="en-US" sz="1400" dirty="0" err="1" smtClean="0"/>
              <a:t>gastrovascular</a:t>
            </a:r>
            <a:r>
              <a:rPr lang="en-US" sz="1400" dirty="0" smtClean="0"/>
              <a:t> cavity</a:t>
            </a:r>
          </a:p>
          <a:p>
            <a:pPr lvl="3"/>
            <a:r>
              <a:rPr lang="en-US" sz="1400" dirty="0" smtClean="0"/>
              <a:t>Tentacle</a:t>
            </a:r>
          </a:p>
          <a:p>
            <a:pPr lvl="3"/>
            <a:r>
              <a:rPr lang="en-US" sz="1400" dirty="0" smtClean="0"/>
              <a:t>basal disk</a:t>
            </a:r>
          </a:p>
          <a:p>
            <a:pPr lvl="3"/>
            <a:r>
              <a:rPr lang="en-US" sz="1400" dirty="0" smtClean="0"/>
              <a:t>gland cell</a:t>
            </a:r>
          </a:p>
          <a:p>
            <a:pPr lvl="3"/>
            <a:r>
              <a:rPr lang="en-US" sz="1400" dirty="0" err="1" smtClean="0"/>
              <a:t>Mesoglea</a:t>
            </a:r>
            <a:endParaRPr lang="en-US" sz="1400" dirty="0" smtClean="0"/>
          </a:p>
          <a:p>
            <a:pPr lvl="3"/>
            <a:r>
              <a:rPr lang="en-US" sz="1400" dirty="0" err="1" smtClean="0"/>
              <a:t>Cnidocyte</a:t>
            </a:r>
            <a:endParaRPr lang="en-US" sz="1400" dirty="0" smtClean="0"/>
          </a:p>
          <a:p>
            <a:pPr marL="914400" lvl="2" indent="0">
              <a:buNone/>
            </a:pPr>
            <a:endParaRPr lang="en-US" sz="1400" dirty="0" smtClean="0"/>
          </a:p>
          <a:p>
            <a:pPr lvl="3"/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06" y="1066800"/>
            <a:ext cx="3905167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92" y="4415324"/>
            <a:ext cx="3344508" cy="2354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1" y="6018491"/>
            <a:ext cx="265168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Hydra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5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Platyhelminthes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r>
              <a:rPr lang="en-US" dirty="0" smtClean="0">
                <a:latin typeface="Comic Sans MS" pitchFamily="66" charset="0"/>
              </a:rPr>
              <a:t> (what is bilateral symmetry?, what does triploblastic mean?)</a:t>
            </a:r>
          </a:p>
          <a:p>
            <a:pPr lvl="4"/>
            <a:r>
              <a:rPr lang="en-US" dirty="0" smtClean="0">
                <a:latin typeface="Comic Sans MS" pitchFamily="66" charset="0"/>
              </a:rPr>
              <a:t>Phylum Platyhelminthes (flat worms)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Turbellaria</a:t>
            </a:r>
            <a:r>
              <a:rPr lang="en-US" dirty="0" smtClean="0">
                <a:latin typeface="Comic Sans MS" pitchFamily="66" charset="0"/>
              </a:rPr>
              <a:t> – free-living flatworms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Trematoda</a:t>
            </a:r>
            <a:r>
              <a:rPr lang="en-US" dirty="0" smtClean="0">
                <a:latin typeface="Comic Sans MS" pitchFamily="66" charset="0"/>
              </a:rPr>
              <a:t> – flukes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Cestoda</a:t>
            </a:r>
            <a:r>
              <a:rPr lang="en-US" dirty="0" smtClean="0">
                <a:latin typeface="Comic Sans MS" pitchFamily="66" charset="0"/>
              </a:rPr>
              <a:t> – tapeworms</a:t>
            </a:r>
          </a:p>
          <a:p>
            <a:pPr lvl="4"/>
            <a:endParaRPr lang="en-US" dirty="0">
              <a:latin typeface="Comic Sans MS" pitchFamily="66" charset="0"/>
            </a:endParaRPr>
          </a:p>
          <a:p>
            <a:pPr lvl="4"/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Flatworms are invertebrates, acoelomates (no true coelom), have bilateral symmetry, some are parasites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6018491"/>
            <a:ext cx="3863558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a couple flatworms specimens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0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Phylum Platyhelminthes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mic Sans MS" pitchFamily="66" charset="0"/>
              </a:rPr>
              <a:t>Planaria</a:t>
            </a:r>
            <a:r>
              <a:rPr lang="en-US" dirty="0" smtClean="0">
                <a:latin typeface="Comic Sans MS" pitchFamily="66" charset="0"/>
              </a:rPr>
              <a:t>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Identify :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eye spot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Pharynx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Ovary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Testis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flame cell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Brain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Auricles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Microscope	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Look at cross-section of </a:t>
            </a:r>
            <a:r>
              <a:rPr lang="en-US" dirty="0" err="1" smtClean="0">
                <a:latin typeface="Comic Sans MS" pitchFamily="66" charset="0"/>
              </a:rPr>
              <a:t>Planaria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257800"/>
            <a:ext cx="405493" cy="4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6018491"/>
            <a:ext cx="276710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</a:t>
            </a:r>
            <a:r>
              <a:rPr lang="en-US" sz="1200" dirty="0" err="1" smtClean="0">
                <a:latin typeface="Comic Sans MS" panose="030F0702030302020204" pitchFamily="66" charset="0"/>
              </a:rPr>
              <a:t>planaria</a:t>
            </a:r>
            <a:r>
              <a:rPr lang="en-US" sz="1200" dirty="0" smtClean="0">
                <a:latin typeface="Comic Sans MS" panose="030F0702030302020204" pitchFamily="66" charset="0"/>
              </a:rPr>
              <a:t>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755" y="935004"/>
            <a:ext cx="5093988" cy="37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1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Nematoda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endParaRPr lang="en-US" dirty="0" smtClean="0">
              <a:latin typeface="Comic Sans MS" pitchFamily="66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Phylum </a:t>
            </a:r>
            <a:r>
              <a:rPr lang="en-US" dirty="0" err="1" smtClean="0">
                <a:latin typeface="Comic Sans MS" pitchFamily="66" charset="0"/>
              </a:rPr>
              <a:t>Nematoda</a:t>
            </a:r>
            <a:r>
              <a:rPr lang="en-US" dirty="0" smtClean="0">
                <a:latin typeface="Comic Sans MS" pitchFamily="66" charset="0"/>
              </a:rPr>
              <a:t> – round worms</a:t>
            </a:r>
          </a:p>
          <a:p>
            <a:pPr lvl="4"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 lvl="4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Nematodes: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protostomes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</a:t>
            </a:r>
            <a:r>
              <a:rPr lang="en-US" dirty="0" err="1" smtClean="0">
                <a:latin typeface="Comic Sans MS" pitchFamily="66" charset="0"/>
              </a:rPr>
              <a:t>pseudocoelomates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Have a complete digestive system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invertebrates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Many are parasitic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cuticle (for molting)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Note differences between sexes of </a:t>
            </a:r>
            <a:r>
              <a:rPr lang="en-US" i="1" dirty="0" err="1" smtClean="0">
                <a:latin typeface="Comic Sans MS" pitchFamily="66" charset="0"/>
              </a:rPr>
              <a:t>Ascaris</a:t>
            </a:r>
            <a:endParaRPr lang="en-US" i="1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1" y="6018491"/>
            <a:ext cx="498566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few round worm specimens, </a:t>
            </a:r>
            <a:r>
              <a:rPr lang="en-US" sz="1200" dirty="0" err="1" smtClean="0">
                <a:latin typeface="Comic Sans MS" panose="030F0702030302020204" pitchFamily="66" charset="0"/>
              </a:rPr>
              <a:t>Ascaris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biomount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6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Mollusca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endParaRPr lang="en-US" dirty="0" smtClean="0">
              <a:latin typeface="Comic Sans MS" pitchFamily="66" charset="0"/>
            </a:endParaRPr>
          </a:p>
          <a:p>
            <a:pPr lvl="4"/>
            <a:r>
              <a:rPr lang="en-US" dirty="0" smtClean="0">
                <a:latin typeface="Comic Sans MS" pitchFamily="66" charset="0"/>
              </a:rPr>
              <a:t>Phylum Mollusca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Polyplacophora</a:t>
            </a:r>
            <a:r>
              <a:rPr lang="en-US" dirty="0" smtClean="0">
                <a:latin typeface="Comic Sans MS" pitchFamily="66" charset="0"/>
              </a:rPr>
              <a:t> – chitins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Gastropoda</a:t>
            </a:r>
            <a:r>
              <a:rPr lang="en-US" dirty="0" smtClean="0">
                <a:latin typeface="Comic Sans MS" pitchFamily="66" charset="0"/>
              </a:rPr>
              <a:t> – snails, slug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Bivalvia</a:t>
            </a:r>
            <a:r>
              <a:rPr lang="en-US" dirty="0" smtClean="0">
                <a:latin typeface="Comic Sans MS" pitchFamily="66" charset="0"/>
              </a:rPr>
              <a:t> – clams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Cephalopoda</a:t>
            </a:r>
            <a:r>
              <a:rPr lang="en-US" dirty="0" smtClean="0">
                <a:latin typeface="Comic Sans MS" pitchFamily="66" charset="0"/>
              </a:rPr>
              <a:t> – octopus, squid</a:t>
            </a:r>
          </a:p>
          <a:p>
            <a:r>
              <a:rPr lang="en-US" dirty="0" err="1" smtClean="0">
                <a:latin typeface="Comic Sans MS" pitchFamily="66" charset="0"/>
              </a:rPr>
              <a:t>Molluscs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</a:t>
            </a:r>
            <a:r>
              <a:rPr lang="en-US" dirty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rotostomes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coelomates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invertebrates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3-part body – muscular foot, visceral mass, mantle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omplete digestive system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Cephalopods have closed circulatory system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Cephalopods are considered to be the most intelligent invertebrates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57407" b="45344"/>
          <a:stretch/>
        </p:blipFill>
        <p:spPr bwMode="auto">
          <a:xfrm>
            <a:off x="5715000" y="381000"/>
            <a:ext cx="7229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princessa.edublogs.org/files/2010/04/cartoon-snai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umb11.shutterstock.com/thumb_small/615067/615067,1281006163,6/stock-vector-cartoon-octopus-character-58480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75" y="228600"/>
            <a:ext cx="77495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1" y="6018491"/>
            <a:ext cx="8388835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a couple specimens from each class; squid dissection </a:t>
            </a:r>
            <a:r>
              <a:rPr lang="en-US" sz="1200" dirty="0" err="1" smtClean="0">
                <a:latin typeface="Comic Sans MS" panose="030F0702030302020204" pitchFamily="66" charset="0"/>
              </a:rPr>
              <a:t>biomount</a:t>
            </a:r>
            <a:r>
              <a:rPr lang="en-US" sz="1200" dirty="0" smtClean="0">
                <a:latin typeface="Comic Sans MS" panose="030F0702030302020204" pitchFamily="66" charset="0"/>
              </a:rPr>
              <a:t>; squid specimens </a:t>
            </a:r>
            <a:r>
              <a:rPr lang="en-US" sz="1200" smtClean="0">
                <a:latin typeface="Comic Sans MS" panose="030F0702030302020204" pitchFamily="66" charset="0"/>
              </a:rPr>
              <a:t>for dissection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Mollusca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Clam model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Identify:</a:t>
            </a:r>
          </a:p>
          <a:p>
            <a:pPr lvl="2"/>
            <a:r>
              <a:rPr lang="en-US" dirty="0" smtClean="0"/>
              <a:t>Foot</a:t>
            </a:r>
          </a:p>
          <a:p>
            <a:pPr lvl="2"/>
            <a:r>
              <a:rPr lang="en-US" dirty="0" smtClean="0"/>
              <a:t>Gill</a:t>
            </a:r>
          </a:p>
          <a:p>
            <a:pPr lvl="2"/>
            <a:r>
              <a:rPr lang="en-US" dirty="0" smtClean="0"/>
              <a:t>Gonad</a:t>
            </a:r>
          </a:p>
          <a:p>
            <a:pPr lvl="2"/>
            <a:r>
              <a:rPr lang="en-US" dirty="0" smtClean="0"/>
              <a:t>Intestine</a:t>
            </a:r>
          </a:p>
          <a:p>
            <a:pPr lvl="2"/>
            <a:r>
              <a:rPr lang="en-US" dirty="0" smtClean="0"/>
              <a:t>Mouth</a:t>
            </a:r>
          </a:p>
          <a:p>
            <a:pPr lvl="2"/>
            <a:r>
              <a:rPr lang="en-US" dirty="0" smtClean="0"/>
              <a:t>Stomach</a:t>
            </a:r>
          </a:p>
          <a:p>
            <a:pPr lvl="2"/>
            <a:r>
              <a:rPr lang="en-US" dirty="0" smtClean="0"/>
              <a:t>Anus</a:t>
            </a:r>
          </a:p>
          <a:p>
            <a:pPr lvl="2"/>
            <a:r>
              <a:rPr lang="en-US" dirty="0" smtClean="0"/>
              <a:t>Kidney</a:t>
            </a:r>
          </a:p>
          <a:p>
            <a:pPr lvl="2"/>
            <a:r>
              <a:rPr lang="en-US" dirty="0" smtClean="0"/>
              <a:t>heart</a:t>
            </a:r>
          </a:p>
          <a:p>
            <a:pPr lvl="2"/>
            <a:r>
              <a:rPr lang="en-US" dirty="0" smtClean="0"/>
              <a:t>mantle</a:t>
            </a:r>
          </a:p>
          <a:p>
            <a:pPr lvl="2"/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05" y="1905000"/>
            <a:ext cx="5679401" cy="3746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1" y="6018491"/>
            <a:ext cx="252986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clam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Phylum Annelida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Domain </a:t>
            </a:r>
            <a:r>
              <a:rPr lang="en-US" dirty="0" err="1" smtClean="0">
                <a:latin typeface="Comic Sans MS" pitchFamily="66" charset="0"/>
              </a:rPr>
              <a:t>Eukarya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Kingdom </a:t>
            </a:r>
            <a:r>
              <a:rPr lang="en-US" dirty="0" err="1" smtClean="0">
                <a:latin typeface="Comic Sans MS" pitchFamily="66" charset="0"/>
              </a:rPr>
              <a:t>Animalia</a:t>
            </a:r>
            <a:endParaRPr lang="en-US" dirty="0" smtClean="0">
              <a:latin typeface="Comic Sans MS" pitchFamily="66" charset="0"/>
            </a:endParaRPr>
          </a:p>
          <a:p>
            <a:pPr lvl="2"/>
            <a:r>
              <a:rPr lang="en-US" dirty="0" err="1" smtClean="0">
                <a:latin typeface="Comic Sans MS" pitchFamily="66" charset="0"/>
              </a:rPr>
              <a:t>Eumetazoa</a:t>
            </a:r>
            <a:endParaRPr lang="en-US" dirty="0" smtClean="0">
              <a:latin typeface="Comic Sans MS" pitchFamily="66" charset="0"/>
            </a:endParaRPr>
          </a:p>
          <a:p>
            <a:pPr lvl="3"/>
            <a:r>
              <a:rPr lang="en-US" dirty="0" err="1" smtClean="0">
                <a:latin typeface="Comic Sans MS" pitchFamily="66" charset="0"/>
              </a:rPr>
              <a:t>Bilateria</a:t>
            </a:r>
            <a:endParaRPr lang="en-US" dirty="0" smtClean="0">
              <a:latin typeface="Comic Sans MS" pitchFamily="66" charset="0"/>
            </a:endParaRPr>
          </a:p>
          <a:p>
            <a:pPr lvl="4"/>
            <a:r>
              <a:rPr lang="en-US" dirty="0" smtClean="0">
                <a:latin typeface="Comic Sans MS" pitchFamily="66" charset="0"/>
              </a:rPr>
              <a:t>Phylum Annelida – segmented worms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Oligochaeta</a:t>
            </a:r>
            <a:r>
              <a:rPr lang="en-US" dirty="0" smtClean="0">
                <a:latin typeface="Comic Sans MS" pitchFamily="66" charset="0"/>
              </a:rPr>
              <a:t> – earthworms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Polychaeta</a:t>
            </a:r>
            <a:r>
              <a:rPr lang="en-US" dirty="0" smtClean="0">
                <a:latin typeface="Comic Sans MS" pitchFamily="66" charset="0"/>
              </a:rPr>
              <a:t> – sand worms, feather dusters</a:t>
            </a:r>
          </a:p>
          <a:p>
            <a:pPr lvl="5"/>
            <a:r>
              <a:rPr lang="en-US" dirty="0" smtClean="0">
                <a:latin typeface="Comic Sans MS" pitchFamily="66" charset="0"/>
              </a:rPr>
              <a:t>Class </a:t>
            </a:r>
            <a:r>
              <a:rPr lang="en-US" dirty="0" err="1" smtClean="0">
                <a:latin typeface="Comic Sans MS" pitchFamily="66" charset="0"/>
              </a:rPr>
              <a:t>Hirudinea</a:t>
            </a:r>
            <a:r>
              <a:rPr lang="en-US" dirty="0" smtClean="0">
                <a:latin typeface="Comic Sans MS" pitchFamily="66" charset="0"/>
              </a:rPr>
              <a:t> – leeches</a:t>
            </a:r>
          </a:p>
          <a:p>
            <a:r>
              <a:rPr lang="en-US" dirty="0" smtClean="0">
                <a:latin typeface="Comic Sans MS" pitchFamily="66" charset="0"/>
              </a:rPr>
              <a:t>Annelids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</a:t>
            </a:r>
            <a:r>
              <a:rPr lang="en-US" dirty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rotostomes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coelomates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Are invertebrates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a complete digestive system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Have a closed circulatory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3C20-65C8-4EF3-886A-1644394305B1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6018491"/>
            <a:ext cx="4137671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couple specimens from each class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1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1038</Words>
  <Application>Microsoft Office PowerPoint</Application>
  <PresentationFormat>On-screen Show (4:3)</PresentationFormat>
  <Paragraphs>303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Phylum Porifera</vt:lpstr>
      <vt:lpstr>Phylum Cnidaria</vt:lpstr>
      <vt:lpstr>Phylum Cnidaria</vt:lpstr>
      <vt:lpstr>Phylum Platyhelminthes</vt:lpstr>
      <vt:lpstr>Phylum Platyhelminthes</vt:lpstr>
      <vt:lpstr>Phylum Nematoda</vt:lpstr>
      <vt:lpstr>Phylum Mollusca</vt:lpstr>
      <vt:lpstr>Phylum Mollusca</vt:lpstr>
      <vt:lpstr>Phylum Annelida</vt:lpstr>
      <vt:lpstr>Phylum Annelida</vt:lpstr>
      <vt:lpstr>Phylum Annelida</vt:lpstr>
      <vt:lpstr>Phylum Arthropoda</vt:lpstr>
      <vt:lpstr>Phylum Arthropoda</vt:lpstr>
      <vt:lpstr>Phylum Arthropoda</vt:lpstr>
      <vt:lpstr>Insect Metamorphosis</vt:lpstr>
      <vt:lpstr>Phylum Echinodermata</vt:lpstr>
      <vt:lpstr>Phylum Echinodermata</vt:lpstr>
      <vt:lpstr>Phylum Chordata</vt:lpstr>
      <vt:lpstr>Subphylum Vertebrata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Porifera</dc:title>
  <dc:creator>Administrator</dc:creator>
  <cp:lastModifiedBy>Jennifer Capers</cp:lastModifiedBy>
  <cp:revision>35</cp:revision>
  <cp:lastPrinted>2012-06-12T14:13:09Z</cp:lastPrinted>
  <dcterms:created xsi:type="dcterms:W3CDTF">2012-05-24T14:22:24Z</dcterms:created>
  <dcterms:modified xsi:type="dcterms:W3CDTF">2017-01-11T20:43:44Z</dcterms:modified>
</cp:coreProperties>
</file>