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CB970-4BF7-4A1E-99AB-EA2DEE9441D6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36BD2-00DA-45D1-A068-2869A8856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36BD2-00DA-45D1-A068-2869A8856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57E1-A6A8-45E8-8B49-BDE8F0CDB3F1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7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5CC0-6059-4897-9228-1FC1043261C0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CB82-3CFC-4444-8440-7105490607AF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1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E6BD-B671-489A-BC79-B9760E09222C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7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C73-A4DD-4D8E-B487-190E6636D4A1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477-C4BD-4FF4-99EF-71606B9646A6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3794-69C1-407B-9FC6-65C98C39CDE0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4F4D-FD8E-4D41-80CA-0DFD9073EFA4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0DCB-CCD8-4E68-99D9-B0E0A81F3D68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8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1574-BF3F-4A0A-A313-AD0182CA9003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0359-3DD5-42F3-8FDD-8610210268AA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DB8D-2DEB-40E3-BECC-11683B127D2B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D99F-E3FE-484D-B3F6-1A4359E18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Domain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Prokaryotic organisms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Cell wall made up of peptidoglycan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Very few are pathogenic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3699837"/>
            <a:ext cx="4967724" cy="26120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7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11" y="137947"/>
            <a:ext cx="7886700" cy="755336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Fungi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04" y="893283"/>
            <a:ext cx="7886700" cy="4966349"/>
          </a:xfrm>
        </p:spPr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Zygomycota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Black bread molds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1"/>
          <a:stretch/>
        </p:blipFill>
        <p:spPr bwMode="auto">
          <a:xfrm>
            <a:off x="1670229" y="1751526"/>
            <a:ext cx="6999668" cy="472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5011" y="6430302"/>
            <a:ext cx="3078663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 managers: set up examples of </a:t>
            </a:r>
            <a:r>
              <a:rPr lang="en-US" sz="1200" dirty="0" err="1" smtClean="0"/>
              <a:t>Zygomycota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89" y="130614"/>
            <a:ext cx="7886700" cy="6136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Fungi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57" y="744282"/>
            <a:ext cx="7886700" cy="4811802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Ascomycota</a:t>
            </a:r>
          </a:p>
          <a:p>
            <a:pPr lvl="1"/>
            <a:r>
              <a:rPr lang="en-US" sz="1600" dirty="0" smtClean="0">
                <a:latin typeface="Comic Sans MS" panose="030F0702030302020204" pitchFamily="66" charset="0"/>
              </a:rPr>
              <a:t>Yeasts, cup fungi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5" y="1357950"/>
            <a:ext cx="7301650" cy="543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5011" y="6430302"/>
            <a:ext cx="3086294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 managers: set up examples of Ascomycota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26" y="133307"/>
            <a:ext cx="7886700" cy="5106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Fungi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98" y="643944"/>
            <a:ext cx="7886700" cy="5149056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omic Sans MS" panose="030F0702030302020204" pitchFamily="66" charset="0"/>
              </a:rPr>
              <a:t>Basidiomycota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mushrooms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5" y="1425051"/>
            <a:ext cx="7189630" cy="528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011" y="6430302"/>
            <a:ext cx="3239861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 managers: set up examples of Basidiomycota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Domain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3 basic morphological shapes</a:t>
            </a:r>
          </a:p>
          <a:p>
            <a:pPr lvl="1"/>
            <a:r>
              <a:rPr lang="en-US" dirty="0" err="1" smtClean="0">
                <a:latin typeface="Comic Sans MS" panose="030F0702030302020204" pitchFamily="66" charset="0"/>
              </a:rPr>
              <a:t>Coccus</a:t>
            </a:r>
            <a:r>
              <a:rPr lang="en-US" dirty="0" smtClean="0">
                <a:latin typeface="Comic Sans MS" panose="030F0702030302020204" pitchFamily="66" charset="0"/>
              </a:rPr>
              <a:t>, bacillus, </a:t>
            </a:r>
            <a:r>
              <a:rPr lang="en-US" dirty="0" err="1" smtClean="0">
                <a:latin typeface="Comic Sans MS" panose="030F0702030302020204" pitchFamily="66" charset="0"/>
              </a:rPr>
              <a:t>spirillum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Look at slide of bacterial shapes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9" y="3711530"/>
            <a:ext cx="2623265" cy="1967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11" y="3858220"/>
            <a:ext cx="2107406" cy="1785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24" y="3697044"/>
            <a:ext cx="2570879" cy="1928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0" y="2713909"/>
            <a:ext cx="304120" cy="3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2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Domain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Colony Morphology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Colonies will look different based on species present and agar used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A bacterial colony – cluster of bacteria that arose from a single clone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Observe petri dishes on lab bench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63" y="6311899"/>
            <a:ext cx="3875420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 managers: set up petri dish showing growth of bacteria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Domain 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76" y="2125266"/>
            <a:ext cx="3090930" cy="3263504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Cyanobacteria – photosynthetic bacteria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Look at slides of cyanobacteria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8" y="1947921"/>
            <a:ext cx="5130689" cy="3440849"/>
          </a:xfrm>
          <a:prstGeom prst="rect">
            <a:avLst/>
          </a:prstGeom>
        </p:spPr>
      </p:pic>
      <p:pic>
        <p:nvPicPr>
          <p:cNvPr id="6" name="Picture 5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6" y="3976038"/>
            <a:ext cx="304120" cy="3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882" y="365126"/>
            <a:ext cx="8077468" cy="1325563"/>
          </a:xfrm>
        </p:spPr>
        <p:txBody>
          <a:bodyPr/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Domain </a:t>
            </a:r>
            <a:r>
              <a:rPr lang="en-US" sz="6000" dirty="0" err="1" smtClean="0">
                <a:latin typeface="Comic Sans MS" panose="030F0702030302020204" pitchFamily="66" charset="0"/>
              </a:rPr>
              <a:t>Eukarya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03796" y="1825625"/>
            <a:ext cx="7111553" cy="4351338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Comic Sans MS" panose="030F0702030302020204" pitchFamily="66" charset="0"/>
              </a:rPr>
              <a:t>Protists</a:t>
            </a:r>
            <a:endParaRPr lang="en-US" sz="6000" dirty="0" smtClean="0">
              <a:latin typeface="Comic Sans MS" panose="030F0702030302020204" pitchFamily="66" charset="0"/>
            </a:endParaRPr>
          </a:p>
          <a:p>
            <a:r>
              <a:rPr lang="en-US" sz="6000" dirty="0" smtClean="0">
                <a:latin typeface="Comic Sans MS" panose="030F0702030302020204" pitchFamily="66" charset="0"/>
              </a:rPr>
              <a:t>Fungi</a:t>
            </a:r>
          </a:p>
          <a:p>
            <a:r>
              <a:rPr lang="en-US" sz="6000" dirty="0" smtClean="0">
                <a:latin typeface="Comic Sans MS" panose="030F0702030302020204" pitchFamily="66" charset="0"/>
              </a:rPr>
              <a:t>Plants</a:t>
            </a:r>
          </a:p>
          <a:p>
            <a:r>
              <a:rPr lang="en-US" sz="6000" dirty="0" smtClean="0">
                <a:latin typeface="Comic Sans MS" panose="030F0702030302020204" pitchFamily="66" charset="0"/>
              </a:rPr>
              <a:t>Animals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973"/>
          </a:xfrm>
        </p:spPr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Protists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056063"/>
            <a:ext cx="8641724" cy="4657256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Comic Sans MS" panose="030F0702030302020204" pitchFamily="66" charset="0"/>
              </a:rPr>
              <a:t>Lots of variation, bridge to </a:t>
            </a:r>
            <a:r>
              <a:rPr lang="en-US" sz="2000" dirty="0" err="1">
                <a:latin typeface="Comic Sans MS" panose="030F0702030302020204" pitchFamily="66" charset="0"/>
              </a:rPr>
              <a:t>multicellularity</a:t>
            </a:r>
            <a:r>
              <a:rPr lang="en-US" sz="2000" dirty="0">
                <a:latin typeface="Comic Sans MS" panose="030F0702030302020204" pitchFamily="66" charset="0"/>
              </a:rPr>
              <a:t> – basically eukaryotes that aren’t fungi, plants, or </a:t>
            </a:r>
            <a:r>
              <a:rPr lang="en-US" sz="2000" dirty="0" smtClean="0">
                <a:latin typeface="Comic Sans MS" panose="030F0702030302020204" pitchFamily="66" charset="0"/>
              </a:rPr>
              <a:t>animals</a:t>
            </a:r>
          </a:p>
          <a:p>
            <a:pPr lvl="0"/>
            <a:endParaRPr lang="en-US" sz="2000" dirty="0">
              <a:latin typeface="Comic Sans MS" panose="030F0702030302020204" pitchFamily="66" charset="0"/>
            </a:endParaRPr>
          </a:p>
          <a:p>
            <a:pPr lvl="0"/>
            <a:endParaRPr lang="en-US" sz="2000" dirty="0">
              <a:latin typeface="Comic Sans MS" panose="030F0702030302020204" pitchFamily="66" charset="0"/>
            </a:endParaRPr>
          </a:p>
          <a:p>
            <a:pPr lvl="0"/>
            <a:r>
              <a:rPr lang="en-US" sz="2000" dirty="0">
                <a:latin typeface="Comic Sans MS" panose="030F0702030302020204" pitchFamily="66" charset="0"/>
              </a:rPr>
              <a:t>Taxonomy: “Protozoans”  are heterotrophic; “algae” are photosynthetic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Excavata</a:t>
            </a:r>
            <a:r>
              <a:rPr lang="en-US" sz="2000" dirty="0">
                <a:latin typeface="Comic Sans MS" panose="030F0702030302020204" pitchFamily="66" charset="0"/>
              </a:rPr>
              <a:t> – </a:t>
            </a:r>
            <a:r>
              <a:rPr lang="en-US" sz="2000" i="1" dirty="0">
                <a:latin typeface="Comic Sans MS" panose="030F0702030302020204" pitchFamily="66" charset="0"/>
              </a:rPr>
              <a:t>Giardia, </a:t>
            </a:r>
            <a:r>
              <a:rPr lang="en-US" sz="2000" i="1" dirty="0" err="1">
                <a:latin typeface="Comic Sans MS" panose="030F0702030302020204" pitchFamily="66" charset="0"/>
              </a:rPr>
              <a:t>Trichomonas</a:t>
            </a:r>
            <a:r>
              <a:rPr lang="en-US" sz="2000" i="1" dirty="0">
                <a:latin typeface="Comic Sans MS" panose="030F0702030302020204" pitchFamily="66" charset="0"/>
              </a:rPr>
              <a:t>, Euglena, </a:t>
            </a:r>
            <a:r>
              <a:rPr lang="en-US" sz="2000" i="1" dirty="0" err="1">
                <a:latin typeface="Comic Sans MS" panose="030F0702030302020204" pitchFamily="66" charset="0"/>
              </a:rPr>
              <a:t>Trypanosoma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Alveolates</a:t>
            </a:r>
            <a:r>
              <a:rPr lang="en-US" sz="2000" dirty="0"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latin typeface="Comic Sans MS" panose="030F0702030302020204" pitchFamily="66" charset="0"/>
              </a:rPr>
              <a:t>dinoflagellates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apicomplexans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n-US" sz="2000" i="1" dirty="0">
                <a:latin typeface="Comic Sans MS" panose="030F0702030302020204" pitchFamily="66" charset="0"/>
              </a:rPr>
              <a:t>P</a:t>
            </a:r>
            <a:r>
              <a:rPr lang="en-US" sz="2000" i="1" dirty="0" smtClean="0">
                <a:latin typeface="Comic Sans MS" panose="030F0702030302020204" pitchFamily="66" charset="0"/>
              </a:rPr>
              <a:t>lasmodium</a:t>
            </a:r>
            <a:r>
              <a:rPr lang="en-US" sz="2000" dirty="0">
                <a:latin typeface="Comic Sans MS" panose="030F0702030302020204" pitchFamily="66" charset="0"/>
              </a:rPr>
              <a:t>), ciliates </a:t>
            </a:r>
            <a:r>
              <a:rPr lang="en-US" sz="2000" dirty="0" smtClean="0">
                <a:latin typeface="Comic Sans MS" panose="030F0702030302020204" pitchFamily="66" charset="0"/>
              </a:rPr>
              <a:t>(</a:t>
            </a:r>
            <a:r>
              <a:rPr lang="en-US" sz="2000" i="1" dirty="0" smtClean="0">
                <a:latin typeface="Comic Sans MS" panose="030F0702030302020204" pitchFamily="66" charset="0"/>
              </a:rPr>
              <a:t>Paramecium</a:t>
            </a:r>
            <a:r>
              <a:rPr lang="en-US" sz="2000" dirty="0">
                <a:latin typeface="Comic Sans MS" panose="030F0702030302020204" pitchFamily="66" charset="0"/>
              </a:rPr>
              <a:t>)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Stramenophiles</a:t>
            </a:r>
            <a:r>
              <a:rPr lang="en-US" sz="2000" dirty="0"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latin typeface="Comic Sans MS" panose="030F0702030302020204" pitchFamily="66" charset="0"/>
              </a:rPr>
              <a:t>oomycetes</a:t>
            </a:r>
            <a:r>
              <a:rPr lang="en-US" sz="2000" dirty="0">
                <a:latin typeface="Comic Sans MS" panose="030F0702030302020204" pitchFamily="66" charset="0"/>
              </a:rPr>
              <a:t>, diatoms, brown algae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Rhodophytes</a:t>
            </a:r>
            <a:r>
              <a:rPr lang="en-US" sz="2000" dirty="0">
                <a:latin typeface="Comic Sans MS" panose="030F0702030302020204" pitchFamily="66" charset="0"/>
              </a:rPr>
              <a:t> – red algae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Chlorophytes</a:t>
            </a:r>
            <a:r>
              <a:rPr lang="en-US" sz="2000" dirty="0">
                <a:latin typeface="Comic Sans MS" panose="030F0702030302020204" pitchFamily="66" charset="0"/>
              </a:rPr>
              <a:t> – green algae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Rhizaria</a:t>
            </a:r>
            <a:r>
              <a:rPr lang="en-US" sz="2000" dirty="0"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latin typeface="Comic Sans MS" panose="030F0702030302020204" pitchFamily="66" charset="0"/>
              </a:rPr>
              <a:t>foraminiferans</a:t>
            </a:r>
            <a:r>
              <a:rPr lang="en-US" sz="2000" dirty="0">
                <a:latin typeface="Comic Sans MS" panose="030F0702030302020204" pitchFamily="66" charset="0"/>
              </a:rPr>
              <a:t>, radiolarians</a:t>
            </a:r>
          </a:p>
          <a:p>
            <a:pPr lvl="1"/>
            <a:r>
              <a:rPr lang="en-US" sz="2000" dirty="0" err="1">
                <a:latin typeface="Comic Sans MS" panose="030F0702030302020204" pitchFamily="66" charset="0"/>
              </a:rPr>
              <a:t>Amoebozoans</a:t>
            </a:r>
            <a:r>
              <a:rPr lang="en-US" sz="2000" dirty="0"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latin typeface="Comic Sans MS" panose="030F0702030302020204" pitchFamily="66" charset="0"/>
              </a:rPr>
              <a:t>plasmodial</a:t>
            </a:r>
            <a:r>
              <a:rPr lang="en-US" sz="2000" dirty="0">
                <a:latin typeface="Comic Sans MS" panose="030F0702030302020204" pitchFamily="66" charset="0"/>
              </a:rPr>
              <a:t> slime molds, </a:t>
            </a:r>
            <a:r>
              <a:rPr lang="en-US" sz="2000" i="1" dirty="0">
                <a:latin typeface="Comic Sans MS" panose="030F0702030302020204" pitchFamily="66" charset="0"/>
              </a:rPr>
              <a:t>Amoeba </a:t>
            </a:r>
            <a:endParaRPr lang="en-US" sz="2000" i="1" dirty="0" smtClean="0">
              <a:latin typeface="Comic Sans MS" panose="030F0702030302020204" pitchFamily="66" charset="0"/>
            </a:endParaRPr>
          </a:p>
          <a:p>
            <a:pPr lvl="1"/>
            <a:endParaRPr lang="en-US" sz="2000" i="1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Look at slides of </a:t>
            </a:r>
            <a:r>
              <a:rPr lang="en-US" sz="2000" dirty="0" err="1" smtClean="0">
                <a:latin typeface="Comic Sans MS" panose="030F0702030302020204" pitchFamily="66" charset="0"/>
              </a:rPr>
              <a:t>protists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http://image1.masterfile.com/em_w/04/35/33/400-04353365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1" y="5894990"/>
            <a:ext cx="304120" cy="3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0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3820"/>
          </a:xfrm>
        </p:spPr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Protists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8947"/>
            <a:ext cx="7886700" cy="5108016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Green Algae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Macroscopic algae are called “seaweed”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3" y="1920317"/>
            <a:ext cx="5040066" cy="3776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063" y="6311899"/>
            <a:ext cx="4782528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 managers: set up herbarium mounts and jars of green algae examples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Protists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Red Algae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0" y="2005299"/>
            <a:ext cx="5172478" cy="3527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063" y="6311899"/>
            <a:ext cx="404379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 managers: set up herbarium mounts and jars of red algae 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4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Protists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Brown Algae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3" y="2994031"/>
            <a:ext cx="3558255" cy="237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49" y="665722"/>
            <a:ext cx="3367825" cy="2525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50" y="3920661"/>
            <a:ext cx="3917324" cy="2256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9251" y="5439707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Kelp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2678" y="6304427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Comic Sans MS" panose="030F0702030302020204" pitchFamily="66" charset="0"/>
              </a:rPr>
              <a:t>Fucus</a:t>
            </a:r>
            <a:r>
              <a:rPr lang="en-US" dirty="0" smtClean="0">
                <a:latin typeface="Comic Sans MS" panose="030F0702030302020204" pitchFamily="66" charset="0"/>
              </a:rPr>
              <a:t> (“</a:t>
            </a:r>
            <a:r>
              <a:rPr lang="en-US" dirty="0" err="1" smtClean="0">
                <a:latin typeface="Comic Sans MS" panose="030F0702030302020204" pitchFamily="66" charset="0"/>
              </a:rPr>
              <a:t>Foocus</a:t>
            </a:r>
            <a:r>
              <a:rPr lang="en-US" dirty="0" smtClean="0">
                <a:latin typeface="Comic Sans MS" panose="030F0702030302020204" pitchFamily="66" charset="0"/>
              </a:rPr>
              <a:t>”)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7427" y="32234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anose="030F0702030302020204" pitchFamily="66" charset="0"/>
              </a:rPr>
              <a:t>Sargassum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6195"/>
            <a:ext cx="4203074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 managers: set up herbarium mounts and jars of brown algae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BD99F-E3FE-484D-B3F6-1A4359E18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289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Domain Bacteria</vt:lpstr>
      <vt:lpstr>Domain Bacteria</vt:lpstr>
      <vt:lpstr>Domain Bacteria</vt:lpstr>
      <vt:lpstr>Domain Bacteria</vt:lpstr>
      <vt:lpstr>Domain Eukarya</vt:lpstr>
      <vt:lpstr>Protists</vt:lpstr>
      <vt:lpstr>Protists</vt:lpstr>
      <vt:lpstr>Protists</vt:lpstr>
      <vt:lpstr>Protists</vt:lpstr>
      <vt:lpstr>Fungi</vt:lpstr>
      <vt:lpstr>Fungi</vt:lpstr>
      <vt:lpstr>Fungi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Bacteria</dc:title>
  <dc:creator>JENNIFER Woodford CAPERS</dc:creator>
  <cp:lastModifiedBy>Jennifer Capers</cp:lastModifiedBy>
  <cp:revision>26</cp:revision>
  <dcterms:created xsi:type="dcterms:W3CDTF">2013-10-09T14:51:19Z</dcterms:created>
  <dcterms:modified xsi:type="dcterms:W3CDTF">2017-01-11T20:44:12Z</dcterms:modified>
</cp:coreProperties>
</file>