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7" r:id="rId2"/>
    <p:sldId id="266" r:id="rId3"/>
    <p:sldId id="261" r:id="rId4"/>
    <p:sldId id="259" r:id="rId5"/>
    <p:sldId id="262" r:id="rId6"/>
    <p:sldId id="260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86EDE-7AC9-4F13-BAE3-A31CFC49B698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FDC31-A9BB-4F8B-A2D6-74BD9CFFD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1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DC31-A9BB-4F8B-A2D6-74BD9CFFDD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9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902945-EB2B-46FE-89DD-4A27F5576089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774B77-60F8-407C-B9E4-6BA064BCF1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6480048" cy="230124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>
                <a:solidFill>
                  <a:srgbClr val="99CCFF"/>
                </a:solidFill>
                <a:latin typeface="Comic Sans MS" pitchFamily="66" charset="0"/>
              </a:rPr>
              <a:t>Life Science </a:t>
            </a:r>
            <a:r>
              <a:rPr dirty="0" smtClean="0">
                <a:solidFill>
                  <a:srgbClr val="99CCFF"/>
                </a:solidFill>
                <a:latin typeface="Comic Sans MS" pitchFamily="66" charset="0"/>
              </a:rPr>
              <a:t>Lab</a:t>
            </a:r>
            <a:br>
              <a:rPr dirty="0" smtClean="0">
                <a:solidFill>
                  <a:srgbClr val="99CCFF"/>
                </a:solidFill>
                <a:latin typeface="Comic Sans MS" pitchFamily="66" charset="0"/>
              </a:rPr>
            </a:br>
            <a:r>
              <a:rPr dirty="0" smtClean="0">
                <a:solidFill>
                  <a:srgbClr val="99CCFF"/>
                </a:solidFill>
                <a:latin typeface="Comic Sans MS" pitchFamily="66" charset="0"/>
              </a:rPr>
              <a:t>BSC </a:t>
            </a:r>
            <a:r>
              <a:rPr dirty="0" smtClean="0">
                <a:solidFill>
                  <a:srgbClr val="99CCFF"/>
                </a:solidFill>
                <a:latin typeface="Comic Sans MS" pitchFamily="66" charset="0"/>
              </a:rPr>
              <a:t>1005L</a:t>
            </a:r>
            <a:endParaRPr dirty="0">
              <a:solidFill>
                <a:srgbClr val="99CCFF"/>
              </a:solidFill>
              <a:latin typeface="Comic Sans MS" pitchFamily="66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6651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Lab </a:t>
            </a:r>
            <a:r>
              <a:rPr lang="en-US" altLang="en-US" dirty="0" smtClean="0">
                <a:latin typeface="Comic Sans MS" pitchFamily="66" charset="0"/>
              </a:rPr>
              <a:t>2 </a:t>
            </a:r>
            <a:r>
              <a:rPr lang="en-US" altLang="en-US" dirty="0" smtClean="0">
                <a:latin typeface="Comic Sans MS" pitchFamily="66" charset="0"/>
              </a:rPr>
              <a:t>– </a:t>
            </a:r>
            <a:r>
              <a:rPr lang="en-US" altLang="en-US" dirty="0" smtClean="0">
                <a:latin typeface="Comic Sans MS" pitchFamily="66" charset="0"/>
              </a:rPr>
              <a:t>The Microscope</a:t>
            </a:r>
            <a:endParaRPr lang="en-US" altLang="en-US" dirty="0" smtClean="0">
              <a:latin typeface="Comic Sans MS" pitchFamily="66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953000"/>
            <a:ext cx="24479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1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99CCFF"/>
                </a:solidFill>
                <a:latin typeface="Comic Sans MS" pitchFamily="66" charset="0"/>
              </a:rPr>
              <a:t>The </a:t>
            </a:r>
            <a:r>
              <a:rPr lang="en-US" altLang="en-US" dirty="0" smtClean="0">
                <a:solidFill>
                  <a:srgbClr val="99CCFF"/>
                </a:solidFill>
                <a:latin typeface="Comic Sans MS" pitchFamily="66" charset="0"/>
              </a:rPr>
              <a:t>Dissecting Microscope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003" y="1481138"/>
            <a:ext cx="5101993" cy="4525962"/>
          </a:xfrm>
        </p:spPr>
      </p:pic>
    </p:spTree>
    <p:extLst>
      <p:ext uri="{BB962C8B-B14F-4D97-AF65-F5344CB8AC3E}">
        <p14:creationId xmlns:p14="http://schemas.microsoft.com/office/powerpoint/2010/main" val="360801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775335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25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Scanning Objective (4x)</a:t>
            </a:r>
          </a:p>
          <a:p>
            <a:pPr lvl="1" eaLnBrk="1" hangingPunct="1"/>
            <a:r>
              <a:rPr lang="en-US" altLang="en-US" dirty="0" smtClean="0">
                <a:latin typeface="Comic Sans MS" pitchFamily="66" charset="0"/>
              </a:rPr>
              <a:t>Red color band, smallest one</a:t>
            </a:r>
          </a:p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Low-power objective (10x)</a:t>
            </a:r>
          </a:p>
          <a:p>
            <a:pPr lvl="1" eaLnBrk="1" hangingPunct="1"/>
            <a:r>
              <a:rPr lang="en-US" altLang="en-US" dirty="0" smtClean="0">
                <a:latin typeface="Comic Sans MS" pitchFamily="66" charset="0"/>
              </a:rPr>
              <a:t>Yellow color band</a:t>
            </a:r>
          </a:p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High-power objective (40x)</a:t>
            </a:r>
          </a:p>
          <a:p>
            <a:pPr lvl="1" eaLnBrk="1" hangingPunct="1"/>
            <a:r>
              <a:rPr lang="en-US" altLang="en-US" dirty="0" smtClean="0">
                <a:latin typeface="Comic Sans MS" pitchFamily="66" charset="0"/>
              </a:rPr>
              <a:t>Blue color band</a:t>
            </a:r>
          </a:p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Oil Immersion objective (100x)</a:t>
            </a:r>
          </a:p>
          <a:p>
            <a:pPr lvl="1" eaLnBrk="1" hangingPunct="1"/>
            <a:r>
              <a:rPr lang="en-US" altLang="en-US" dirty="0" smtClean="0">
                <a:latin typeface="Comic Sans MS" pitchFamily="66" charset="0"/>
              </a:rPr>
              <a:t>Not used in this lab</a:t>
            </a:r>
            <a:endParaRPr lang="en-US" altLang="en-US" dirty="0" smtClean="0">
              <a:latin typeface="Comic Sans MS" pitchFamily="66" charset="0"/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99CCFF"/>
                </a:solidFill>
                <a:latin typeface="Comic Sans MS" pitchFamily="66" charset="0"/>
              </a:rPr>
              <a:t>The Objective Lenses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572000"/>
            <a:ext cx="3429000" cy="198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0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Magnification = ocular   x   objective</a:t>
            </a:r>
          </a:p>
          <a:p>
            <a:pPr lvl="1" eaLnBrk="1" hangingPunct="1"/>
            <a:r>
              <a:rPr lang="en-US" altLang="en-US" smtClean="0">
                <a:latin typeface="Comic Sans MS" pitchFamily="66" charset="0"/>
              </a:rPr>
              <a:t>Ocular lense is usually 10</a:t>
            </a:r>
          </a:p>
          <a:p>
            <a:pPr lvl="1" eaLnBrk="1" hangingPunct="1"/>
            <a:endParaRPr lang="en-US" altLang="en-US" smtClean="0">
              <a:latin typeface="Comic Sans MS" pitchFamily="66" charset="0"/>
            </a:endParaRPr>
          </a:p>
          <a:p>
            <a:pPr lvl="1" eaLnBrk="1" hangingPunct="1"/>
            <a:r>
              <a:rPr lang="en-US" altLang="en-US" smtClean="0">
                <a:latin typeface="Comic Sans MS" pitchFamily="66" charset="0"/>
              </a:rPr>
              <a:t>Examples:</a:t>
            </a:r>
          </a:p>
          <a:p>
            <a:pPr lvl="2" eaLnBrk="1" hangingPunct="1"/>
            <a:r>
              <a:rPr lang="en-US" altLang="en-US" smtClean="0">
                <a:latin typeface="Comic Sans MS" pitchFamily="66" charset="0"/>
              </a:rPr>
              <a:t>Under 4x objective – magnification of specimen is 40 x</a:t>
            </a:r>
          </a:p>
          <a:p>
            <a:pPr lvl="2" eaLnBrk="1" hangingPunct="1"/>
            <a:r>
              <a:rPr lang="en-US" altLang="en-US" smtClean="0">
                <a:latin typeface="Comic Sans MS" pitchFamily="66" charset="0"/>
              </a:rPr>
              <a:t>Under 10x objective – magnification of specimen is 100x</a:t>
            </a:r>
          </a:p>
          <a:p>
            <a:pPr lvl="2" eaLnBrk="1" hangingPunct="1"/>
            <a:r>
              <a:rPr lang="en-US" altLang="en-US" smtClean="0">
                <a:latin typeface="Comic Sans MS" pitchFamily="66" charset="0"/>
              </a:rPr>
              <a:t>Under 40x objective – magnification of specimen is 400x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9CCFF"/>
                </a:solidFill>
                <a:latin typeface="Comic Sans MS" pitchFamily="66" charset="0"/>
              </a:rPr>
              <a:t>Magnification</a:t>
            </a:r>
          </a:p>
        </p:txBody>
      </p:sp>
    </p:spTree>
    <p:extLst>
      <p:ext uri="{BB962C8B-B14F-4D97-AF65-F5344CB8AC3E}">
        <p14:creationId xmlns:p14="http://schemas.microsoft.com/office/powerpoint/2010/main" val="203168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Comic Sans MS" pitchFamily="66" charset="0"/>
              </a:rPr>
              <a:t>Using the Microscope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Find the microscope # assigned to you in the cabinet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Carry the microscope with BOTH hands back to the lab bench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Plug it in, turn on light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Place slide on stage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Always view specimen on lowest power first!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>
                <a:latin typeface="Comic Sans MS" pitchFamily="66" charset="0"/>
              </a:rPr>
              <a:t>Focus and center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Switch to higher power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>
                <a:latin typeface="Comic Sans MS" pitchFamily="66" charset="0"/>
              </a:rPr>
              <a:t>Focus and center, etc.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Comic Sans MS" pitchFamily="66" charset="0"/>
              </a:rPr>
              <a:t>When done: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Switch lens to lowest power!!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Take slide off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Clean lens with only lens paper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Turn light off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Unplug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wrap cord around base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omic Sans MS" pitchFamily="66" charset="0"/>
              </a:rPr>
              <a:t>Place back in cabinet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9CCFF"/>
                </a:solidFill>
                <a:latin typeface="Comic Sans MS" pitchFamily="66" charset="0"/>
              </a:rPr>
              <a:t>Microscopy</a:t>
            </a:r>
          </a:p>
        </p:txBody>
      </p:sp>
    </p:spTree>
    <p:extLst>
      <p:ext uri="{BB962C8B-B14F-4D97-AF65-F5344CB8AC3E}">
        <p14:creationId xmlns:p14="http://schemas.microsoft.com/office/powerpoint/2010/main" val="36322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95250"/>
            <a:ext cx="7724775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60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Be careful with Microscope</a:t>
            </a:r>
          </a:p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Never turn head around!</a:t>
            </a:r>
          </a:p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Always clean lenses </a:t>
            </a:r>
            <a:r>
              <a:rPr lang="en-US" altLang="en-US" smtClean="0">
                <a:latin typeface="Comic Sans MS" pitchFamily="66" charset="0"/>
              </a:rPr>
              <a:t>with </a:t>
            </a:r>
            <a:r>
              <a:rPr lang="en-US" altLang="en-US" smtClean="0">
                <a:latin typeface="Comic Sans MS" pitchFamily="66" charset="0"/>
              </a:rPr>
              <a:t>lens </a:t>
            </a:r>
            <a:r>
              <a:rPr lang="en-US" altLang="en-US" smtClean="0">
                <a:latin typeface="Comic Sans MS" pitchFamily="66" charset="0"/>
              </a:rPr>
              <a:t>paper</a:t>
            </a:r>
          </a:p>
          <a:p>
            <a:pPr lvl="1" eaLnBrk="1" hangingPunct="1"/>
            <a:r>
              <a:rPr lang="en-US" altLang="en-US" dirty="0" smtClean="0">
                <a:latin typeface="Comic Sans MS" pitchFamily="66" charset="0"/>
              </a:rPr>
              <a:t>In your drawer</a:t>
            </a:r>
          </a:p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You can clean slides with </a:t>
            </a:r>
            <a:r>
              <a:rPr lang="en-US" altLang="en-US" dirty="0" err="1" smtClean="0">
                <a:latin typeface="Comic Sans MS" pitchFamily="66" charset="0"/>
              </a:rPr>
              <a:t>Kimwipes</a:t>
            </a:r>
            <a:endParaRPr lang="en-US" altLang="en-US" dirty="0" smtClean="0">
              <a:latin typeface="Comic Sans MS" pitchFamily="66" charset="0"/>
            </a:endParaRPr>
          </a:p>
          <a:p>
            <a:pPr eaLnBrk="1" hangingPunct="1"/>
            <a:r>
              <a:rPr lang="en-US" altLang="en-US" dirty="0" smtClean="0">
                <a:latin typeface="Comic Sans MS" pitchFamily="66" charset="0"/>
              </a:rPr>
              <a:t>Always put slides back in slide box in numerical order!!!!!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9CCFF"/>
                </a:solidFill>
                <a:latin typeface="Comic Sans MS" pitchFamily="66" charset="0"/>
              </a:rPr>
              <a:t>Things to Remember</a:t>
            </a:r>
          </a:p>
        </p:txBody>
      </p:sp>
    </p:spTree>
    <p:extLst>
      <p:ext uri="{BB962C8B-B14F-4D97-AF65-F5344CB8AC3E}">
        <p14:creationId xmlns:p14="http://schemas.microsoft.com/office/powerpoint/2010/main" val="73482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 parts of the compound microscope that we will use</a:t>
            </a:r>
          </a:p>
          <a:p>
            <a:pPr eaLnBrk="1" hangingPunct="1"/>
            <a:r>
              <a:rPr lang="en-US" altLang="en-US" smtClean="0"/>
              <a:t>Learn how to make a wet mount</a:t>
            </a:r>
          </a:p>
          <a:p>
            <a:pPr lvl="1" eaLnBrk="1" hangingPunct="1"/>
            <a:r>
              <a:rPr lang="en-US" altLang="en-US" smtClean="0"/>
              <a:t>Refer to Figure 2.9</a:t>
            </a:r>
          </a:p>
          <a:p>
            <a:pPr eaLnBrk="1" hangingPunct="1"/>
            <a:r>
              <a:rPr lang="en-US" altLang="en-US" smtClean="0"/>
              <a:t>Metric System</a:t>
            </a:r>
          </a:p>
          <a:p>
            <a:pPr lvl="1" eaLnBrk="1" hangingPunct="1"/>
            <a:r>
              <a:rPr lang="en-US" altLang="en-US" smtClean="0"/>
              <a:t>Be comfortable with measurements and know how to do conversions!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78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253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Life Science Lab BSC 1005L</vt:lpstr>
      <vt:lpstr>The Dissecting Microscope</vt:lpstr>
      <vt:lpstr>PowerPoint Presentation</vt:lpstr>
      <vt:lpstr>The Objective Lenses</vt:lpstr>
      <vt:lpstr>Magnification</vt:lpstr>
      <vt:lpstr>Microscopy</vt:lpstr>
      <vt:lpstr>PowerPoint Presentation</vt:lpstr>
      <vt:lpstr>Things to Remember</vt:lpstr>
      <vt:lpstr>PowerPoint Presentation</vt:lpstr>
    </vt:vector>
  </TitlesOfParts>
  <Company>Indian River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Science Lab BSC 1005L</dc:title>
  <dc:creator>Administrator</dc:creator>
  <cp:lastModifiedBy>Administrator</cp:lastModifiedBy>
  <cp:revision>2</cp:revision>
  <dcterms:created xsi:type="dcterms:W3CDTF">2016-07-21T13:13:43Z</dcterms:created>
  <dcterms:modified xsi:type="dcterms:W3CDTF">2016-07-21T13:33:24Z</dcterms:modified>
</cp:coreProperties>
</file>