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5" r:id="rId3"/>
    <p:sldId id="266" r:id="rId4"/>
    <p:sldId id="267" r:id="rId5"/>
    <p:sldId id="280" r:id="rId6"/>
    <p:sldId id="257" r:id="rId7"/>
    <p:sldId id="276" r:id="rId8"/>
    <p:sldId id="278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090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0374" y="0"/>
            <a:ext cx="2293626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38400" y="3581400"/>
            <a:ext cx="3962400" cy="2133600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2438400" y="1447800"/>
            <a:ext cx="3962400" cy="2133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>
          <a:xfrm>
            <a:off x="3582988" y="6426201"/>
            <a:ext cx="2819399" cy="126999"/>
          </a:xfrm>
        </p:spPr>
        <p:txBody>
          <a:bodyPr/>
          <a:lstStyle/>
          <a:p>
            <a:fld id="{C2B73D67-D34E-4396-9411-1515D43A420A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>
          <a:xfrm>
            <a:off x="6414976" y="6400800"/>
            <a:ext cx="457200" cy="152400"/>
          </a:xfrm>
        </p:spPr>
        <p:txBody>
          <a:bodyPr/>
          <a:lstStyle>
            <a:lvl1pPr algn="r">
              <a:defRPr/>
            </a:lvl1pPr>
          </a:lstStyle>
          <a:p>
            <a:fld id="{06555503-7205-436D-A068-907C98924EE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>
          <a:xfrm>
            <a:off x="3581400" y="6296248"/>
            <a:ext cx="2820987" cy="152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73D67-D34E-4396-9411-1515D43A420A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555503-7205-436D-A068-907C98924EE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73D67-D34E-4396-9411-1515D43A420A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555503-7205-436D-A068-907C98924EE9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3657600" cy="5714999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73D67-D34E-4396-9411-1515D43A420A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555503-7205-436D-A068-907C98924EE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her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0" y="0"/>
            <a:ext cx="2293626" cy="68580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9788" y="6426201"/>
            <a:ext cx="2819399" cy="126999"/>
          </a:xfrm>
        </p:spPr>
        <p:txBody>
          <a:bodyPr/>
          <a:lstStyle/>
          <a:p>
            <a:fld id="{C2B73D67-D34E-4396-9411-1515D43A420A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4116388" y="6400800"/>
            <a:ext cx="533400" cy="152400"/>
          </a:xfrm>
        </p:spPr>
        <p:txBody>
          <a:bodyPr/>
          <a:lstStyle/>
          <a:p>
            <a:fld id="{06555503-7205-436D-A068-907C98924EE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838200" y="6296248"/>
            <a:ext cx="2820987" cy="15240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1828800"/>
            <a:ext cx="3200400" cy="1752600"/>
          </a:xfrm>
        </p:spPr>
        <p:txBody>
          <a:bodyPr anchor="b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57200" y="3578224"/>
            <a:ext cx="3200645" cy="1459767"/>
          </a:xfrm>
        </p:spPr>
        <p:txBody>
          <a:bodyPr anchor="t">
            <a:norm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itchFamily="2" charset="2"/>
              <a:buNone/>
              <a:defRPr lang="en-US" sz="140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34290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457200"/>
            <a:ext cx="3124200" cy="2667000"/>
          </a:xfrm>
        </p:spPr>
        <p:txBody>
          <a:bodyPr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73D67-D34E-4396-9411-1515D43A420A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555503-7205-436D-A068-907C98924EE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5238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75288"/>
            <a:ext cx="3581400" cy="2525112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 baseline="0"/>
            </a:lvl4pPr>
            <a:lvl5pPr>
              <a:buFont typeface="Wingdings" pitchFamily="2" charset="2"/>
              <a:buChar char="§"/>
              <a:defRPr sz="1400"/>
            </a:lvl5pPr>
            <a:lvl6pPr>
              <a:buFont typeface="Wingdings" pitchFamily="2" charset="2"/>
              <a:buChar char="§"/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199" y="3429000"/>
            <a:ext cx="3581400" cy="411162"/>
          </a:xfrm>
        </p:spPr>
        <p:txBody>
          <a:bodyPr anchor="b">
            <a:noAutofit/>
          </a:bodyPr>
          <a:lstStyle>
            <a:lvl1pPr marL="0" indent="0" algn="ctr">
              <a:buNone/>
              <a:defRPr sz="1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199" y="3840162"/>
            <a:ext cx="3581400" cy="2515198"/>
          </a:xfrm>
        </p:spPr>
        <p:txBody>
          <a:bodyPr anchor="t">
            <a:normAutofit/>
          </a:bodyPr>
          <a:lstStyle>
            <a:lvl1pPr marL="228600" indent="-182880"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49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73D67-D34E-4396-9411-1515D43A420A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555503-7205-436D-A068-907C98924EE9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3800" y="457200"/>
            <a:ext cx="3962400" cy="571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73D67-D34E-4396-9411-1515D43A420A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555503-7205-436D-A068-907C98924EE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73D67-D34E-4396-9411-1515D43A420A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555503-7205-436D-A068-907C98924EE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4837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76400"/>
            <a:ext cx="4700016" cy="3505200"/>
          </a:xfrm>
        </p:spPr>
        <p:txBody>
          <a:bodyPr>
            <a:normAutofit/>
          </a:bodyPr>
          <a:lstStyle>
            <a:lvl1pPr marL="228600" indent="-182880"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73D67-D34E-4396-9411-1515D43A420A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555503-7205-436D-A068-907C98924EE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676400"/>
            <a:ext cx="4696967" cy="35052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81600" y="1676400"/>
            <a:ext cx="2514600" cy="1875972"/>
          </a:xfrm>
        </p:spPr>
        <p:txBody>
          <a:bodyPr anchor="b">
            <a:normAutofit/>
          </a:bodyPr>
          <a:lstStyle>
            <a:lvl1pPr algn="r">
              <a:defRPr sz="2000" b="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00" y="3552372"/>
            <a:ext cx="2209800" cy="1629228"/>
          </a:xfrm>
        </p:spPr>
        <p:txBody>
          <a:bodyPr anchor="t">
            <a:normAutofit/>
          </a:bodyPr>
          <a:lstStyle>
            <a:lvl1pPr marL="0" indent="0" algn="r">
              <a:buNone/>
              <a:defRPr sz="12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73D67-D34E-4396-9411-1515D43A420A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6555503-7205-436D-A068-907C98924EE9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phere2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823693" y="0"/>
            <a:ext cx="320307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76800" y="457200"/>
            <a:ext cx="2819400" cy="571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0"/>
            <a:ext cx="3657600" cy="5714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7772400" y="6400800"/>
            <a:ext cx="5334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6555503-7205-436D-A068-907C98924EE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2"/>
          </p:nvPr>
        </p:nvSpPr>
        <p:spPr>
          <a:xfrm>
            <a:off x="4876801" y="6426201"/>
            <a:ext cx="2819399" cy="1269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2B73D67-D34E-4396-9411-1515D43A420A}" type="datetimeFigureOut">
              <a:rPr lang="en-US" smtClean="0"/>
              <a:t>7/6/2016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4875213" y="6296248"/>
            <a:ext cx="2820987" cy="1524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r" defTabSz="914400" rtl="0" eaLnBrk="1" latinLnBrk="0" hangingPunct="1">
        <a:spcBef>
          <a:spcPct val="0"/>
        </a:spcBef>
        <a:buNone/>
        <a:defRPr sz="2800" kern="1200">
          <a:gradFill>
            <a:gsLst>
              <a:gs pos="0">
                <a:schemeClr val="tx1">
                  <a:lumMod val="50000"/>
                </a:schemeClr>
              </a:gs>
              <a:gs pos="61000">
                <a:schemeClr val="tx1"/>
              </a:gs>
            </a:gsLst>
            <a:lin ang="5400000" scaled="0"/>
          </a:gradFill>
          <a:effectLst/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8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2pPr>
      <a:lvl3pPr marL="59436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3pPr>
      <a:lvl4pPr marL="77724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4pPr>
      <a:lvl5pPr marL="960120" indent="-182880" algn="l" defTabSz="914400" rtl="0" eaLnBrk="1" latinLnBrk="0" hangingPunct="1">
        <a:spcBef>
          <a:spcPct val="20000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5pPr>
      <a:lvl6pPr marL="114300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32588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50876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691640" indent="-182880" algn="l" defTabSz="914400" rtl="0" eaLnBrk="1" latinLnBrk="0" hangingPunct="1">
        <a:spcBef>
          <a:spcPts val="288"/>
        </a:spcBef>
        <a:buClr>
          <a:schemeClr val="tx1">
            <a:lumMod val="50000"/>
            <a:lumOff val="50000"/>
          </a:schemeClr>
        </a:buClr>
        <a:buFont typeface="Wingdings" pitchFamily="2" charset="2"/>
        <a:buChar char="§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47800"/>
            <a:ext cx="6019800" cy="2133600"/>
          </a:xfrm>
        </p:spPr>
        <p:txBody>
          <a:bodyPr/>
          <a:lstStyle/>
          <a:p>
            <a:r>
              <a:rPr lang="en-US" sz="3200" dirty="0" err="1" smtClean="0"/>
              <a:t>Enterobacteriacae</a:t>
            </a:r>
            <a:r>
              <a:rPr lang="en-US" sz="3200" dirty="0" smtClean="0"/>
              <a:t> </a:t>
            </a:r>
            <a:r>
              <a:rPr lang="en-US" sz="3200" dirty="0" err="1" smtClean="0"/>
              <a:t>Indentification</a:t>
            </a:r>
            <a:r>
              <a:rPr lang="en-US" sz="3200" dirty="0" smtClean="0"/>
              <a:t>:</a:t>
            </a:r>
            <a:br>
              <a:rPr lang="en-US" sz="3200" dirty="0" smtClean="0"/>
            </a:br>
            <a:r>
              <a:rPr lang="en-US" sz="3200" dirty="0" smtClean="0"/>
              <a:t> </a:t>
            </a:r>
            <a:r>
              <a:rPr lang="en-US" dirty="0" err="1" smtClean="0"/>
              <a:t>EnteroPluri</a:t>
            </a:r>
            <a:r>
              <a:rPr lang="en-US" baseline="30000" dirty="0" smtClean="0"/>
              <a:t>©</a:t>
            </a:r>
            <a:r>
              <a:rPr lang="en-US" dirty="0" smtClean="0"/>
              <a:t> </a:t>
            </a:r>
            <a:r>
              <a:rPr lang="en-US" dirty="0" smtClean="0"/>
              <a:t>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80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846071"/>
            <a:ext cx="8229600" cy="3810000"/>
          </a:xfrm>
        </p:spPr>
        <p:txBody>
          <a:bodyPr anchor="t">
            <a:normAutofit/>
          </a:bodyPr>
          <a:lstStyle/>
          <a:p>
            <a:r>
              <a:rPr lang="en-US" sz="2000" u="sng" dirty="0" smtClean="0"/>
              <a:t>Chamber 1</a:t>
            </a:r>
          </a:p>
          <a:p>
            <a:pPr lvl="1"/>
            <a:r>
              <a:rPr lang="en-US" sz="1600" u="sng" dirty="0" smtClean="0"/>
              <a:t>Glucose/Gas</a:t>
            </a:r>
            <a:r>
              <a:rPr lang="en-US" sz="1600" dirty="0" smtClean="0"/>
              <a:t>: fermentation of glucose can result in the production of acid or acid and gas; the acid shifts the pH resulting in a yellow color change.  Gas production will cause </a:t>
            </a:r>
            <a:r>
              <a:rPr lang="en-US" sz="1600" dirty="0" smtClean="0"/>
              <a:t>separation or cracking </a:t>
            </a:r>
            <a:r>
              <a:rPr lang="en-US" sz="1600" dirty="0" smtClean="0"/>
              <a:t>of the wax overlay from the surface of the media. </a:t>
            </a:r>
          </a:p>
          <a:p>
            <a:r>
              <a:rPr lang="en-US" sz="2000" u="sng" dirty="0" smtClean="0"/>
              <a:t>Chamber 2/3</a:t>
            </a:r>
          </a:p>
          <a:p>
            <a:pPr lvl="1"/>
            <a:r>
              <a:rPr lang="en-US" sz="1600" u="sng" dirty="0" smtClean="0"/>
              <a:t>Lysine (amino acid)</a:t>
            </a:r>
            <a:r>
              <a:rPr lang="en-US" sz="1600" dirty="0"/>
              <a:t>/</a:t>
            </a:r>
            <a:r>
              <a:rPr lang="en-US" sz="1600" u="sng" dirty="0" smtClean="0"/>
              <a:t>Ornithine (amino acid)</a:t>
            </a:r>
            <a:r>
              <a:rPr lang="en-US" sz="1600" dirty="0" smtClean="0"/>
              <a:t>: decarboxylation of an amino acid causes the alkaline end product. This results in a media color change to purple. </a:t>
            </a:r>
          </a:p>
          <a:p>
            <a:r>
              <a:rPr lang="en-US" sz="2000" u="sng" dirty="0" smtClean="0"/>
              <a:t>Chamber 4</a:t>
            </a:r>
          </a:p>
          <a:p>
            <a:pPr lvl="1"/>
            <a:r>
              <a:rPr lang="en-US" sz="1600" u="sng" dirty="0" smtClean="0"/>
              <a:t>H</a:t>
            </a:r>
            <a:r>
              <a:rPr lang="en-US" sz="1600" u="sng" baseline="-25000" dirty="0" smtClean="0"/>
              <a:t>2</a:t>
            </a:r>
            <a:r>
              <a:rPr lang="en-US" sz="1600" u="sng" dirty="0" smtClean="0"/>
              <a:t>S:</a:t>
            </a:r>
            <a:r>
              <a:rPr lang="en-US" sz="1600" dirty="0" smtClean="0"/>
              <a:t>black precipitate of ferric sulfide indicates positive results </a:t>
            </a:r>
          </a:p>
          <a:p>
            <a:pPr lvl="1"/>
            <a:r>
              <a:rPr lang="en-US" sz="1600" u="sng" dirty="0" smtClean="0"/>
              <a:t>Indole:</a:t>
            </a:r>
            <a:r>
              <a:rPr lang="en-US" sz="1600" dirty="0" smtClean="0"/>
              <a:t> </a:t>
            </a:r>
            <a:r>
              <a:rPr lang="en-US" sz="1600" dirty="0" err="1" smtClean="0"/>
              <a:t>Kovac’s</a:t>
            </a:r>
            <a:r>
              <a:rPr lang="en-US" sz="1600" dirty="0" smtClean="0"/>
              <a:t> reagent is added AFTER incubation; pink-red color change indicates positive result</a:t>
            </a:r>
            <a:endParaRPr lang="en-US" sz="1600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76200"/>
            <a:ext cx="7239000" cy="838200"/>
          </a:xfrm>
        </p:spPr>
        <p:txBody>
          <a:bodyPr/>
          <a:lstStyle/>
          <a:p>
            <a:pPr algn="ctr"/>
            <a:r>
              <a:rPr lang="en-US" dirty="0" smtClean="0"/>
              <a:t>The Enterotube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22" r="23515" b="20000"/>
          <a:stretch/>
        </p:blipFill>
        <p:spPr>
          <a:xfrm>
            <a:off x="990600" y="871290"/>
            <a:ext cx="5943600" cy="19564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68447" y="1905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14800" y="1905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2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6432" y="19050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38064" y="1915147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4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5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2743200"/>
            <a:ext cx="8229600" cy="3810000"/>
          </a:xfrm>
        </p:spPr>
        <p:txBody>
          <a:bodyPr anchor="t">
            <a:normAutofit/>
          </a:bodyPr>
          <a:lstStyle/>
          <a:p>
            <a:r>
              <a:rPr lang="en-US" sz="2400" b="1" dirty="0" smtClean="0"/>
              <a:t>These next 8 chambers require AEROBIC conditions.</a:t>
            </a:r>
          </a:p>
          <a:p>
            <a:pPr lvl="1"/>
            <a:r>
              <a:rPr lang="en-US" sz="2000" dirty="0" smtClean="0"/>
              <a:t>This is why we pierced a hole in the last 8 chambers, to allow oxygen to circulate through the chamber </a:t>
            </a:r>
          </a:p>
          <a:p>
            <a:r>
              <a:rPr lang="en-US" sz="2400" u="sng" dirty="0" smtClean="0"/>
              <a:t>Chambers 5,6,7,and 8</a:t>
            </a:r>
          </a:p>
          <a:p>
            <a:pPr lvl="1"/>
            <a:r>
              <a:rPr lang="en-US" sz="1800" u="sng" dirty="0" err="1" smtClean="0"/>
              <a:t>Adonitol</a:t>
            </a:r>
            <a:r>
              <a:rPr lang="en-US" sz="1800" dirty="0"/>
              <a:t>,</a:t>
            </a:r>
            <a:r>
              <a:rPr lang="en-US" sz="1800" dirty="0" smtClean="0"/>
              <a:t> </a:t>
            </a:r>
            <a:r>
              <a:rPr lang="en-US" sz="1800" u="sng" dirty="0" smtClean="0"/>
              <a:t>Lactose </a:t>
            </a:r>
            <a:r>
              <a:rPr lang="en-US" sz="1800" dirty="0" smtClean="0"/>
              <a:t>, </a:t>
            </a:r>
            <a:r>
              <a:rPr lang="en-US" sz="1800" u="sng" dirty="0" smtClean="0"/>
              <a:t>Arabinose,</a:t>
            </a:r>
            <a:r>
              <a:rPr lang="en-US" sz="1800" dirty="0" smtClean="0"/>
              <a:t> </a:t>
            </a:r>
            <a:r>
              <a:rPr lang="en-US" sz="1800" u="sng" dirty="0" smtClean="0"/>
              <a:t>Sorbitol</a:t>
            </a:r>
            <a:r>
              <a:rPr lang="en-US" sz="1800" dirty="0" smtClean="0"/>
              <a:t>(sugars): fermentation of these sugars create an acidic end product; a Yellow Color change in the media indicates a positive </a:t>
            </a:r>
            <a:r>
              <a:rPr lang="en-US" sz="1800" dirty="0" smtClean="0"/>
              <a:t>result.  An orange color is considered negative.</a:t>
            </a:r>
            <a:endParaRPr lang="en-US" sz="1800" dirty="0"/>
          </a:p>
          <a:p>
            <a:r>
              <a:rPr lang="en-US" sz="2400" u="sng" dirty="0" smtClean="0"/>
              <a:t>Chamber 9</a:t>
            </a:r>
          </a:p>
          <a:p>
            <a:pPr lvl="1"/>
            <a:r>
              <a:rPr lang="en-US" sz="1800" u="sng" dirty="0" err="1" smtClean="0"/>
              <a:t>Voges-Proskauer</a:t>
            </a:r>
            <a:r>
              <a:rPr lang="en-US" sz="1800" dirty="0" smtClean="0"/>
              <a:t>: NOT USED IN THIS LAB. </a:t>
            </a:r>
            <a:endParaRPr lang="en-US" sz="1800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0"/>
            <a:ext cx="7239000" cy="685800"/>
          </a:xfrm>
        </p:spPr>
        <p:txBody>
          <a:bodyPr/>
          <a:lstStyle/>
          <a:p>
            <a:pPr algn="ctr"/>
            <a:r>
              <a:rPr lang="en-US" dirty="0" smtClean="0"/>
              <a:t>The Enterotube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44444" r="5410" b="25556"/>
          <a:stretch/>
        </p:blipFill>
        <p:spPr>
          <a:xfrm>
            <a:off x="609600" y="761999"/>
            <a:ext cx="7239000" cy="1759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7800" y="1600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5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19400" y="1600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6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91000" y="1600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7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62600" y="1600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8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58000" y="1625259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9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937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846071"/>
            <a:ext cx="8229600" cy="3810000"/>
          </a:xfrm>
        </p:spPr>
        <p:txBody>
          <a:bodyPr anchor="t">
            <a:normAutofit/>
          </a:bodyPr>
          <a:lstStyle/>
          <a:p>
            <a:r>
              <a:rPr lang="en-US" sz="2000" u="sng" dirty="0" smtClean="0"/>
              <a:t>Chamber 10</a:t>
            </a:r>
          </a:p>
          <a:p>
            <a:pPr lvl="1"/>
            <a:r>
              <a:rPr lang="en-US" sz="1600" dirty="0" smtClean="0"/>
              <a:t>Any change from green is considered positive for </a:t>
            </a:r>
            <a:r>
              <a:rPr lang="en-US" sz="1600" dirty="0" err="1" smtClean="0"/>
              <a:t>Dulcitol</a:t>
            </a:r>
            <a:r>
              <a:rPr lang="en-US" sz="1600" dirty="0" smtClean="0"/>
              <a:t> </a:t>
            </a:r>
            <a:r>
              <a:rPr lang="en-US" sz="1600" b="1" u="sng" dirty="0" smtClean="0"/>
              <a:t>OR</a:t>
            </a:r>
            <a:r>
              <a:rPr lang="en-US" sz="1600" dirty="0" smtClean="0"/>
              <a:t> Phenylalanine; NOT both. If the compartment remains green then it is negative for both. </a:t>
            </a:r>
          </a:p>
          <a:p>
            <a:pPr lvl="1"/>
            <a:r>
              <a:rPr lang="en-US" sz="1600" u="sng" dirty="0" err="1" smtClean="0"/>
              <a:t>Dulcitol</a:t>
            </a:r>
            <a:r>
              <a:rPr lang="en-US" sz="1600" dirty="0" smtClean="0"/>
              <a:t> (sugar): yellow/golden media color change indicates a positive result</a:t>
            </a:r>
          </a:p>
          <a:p>
            <a:pPr lvl="1"/>
            <a:r>
              <a:rPr lang="en-US" sz="1600" u="sng" dirty="0" smtClean="0"/>
              <a:t>Phenylalanine</a:t>
            </a:r>
            <a:r>
              <a:rPr lang="en-US" sz="1600" dirty="0" smtClean="0"/>
              <a:t> (amino acid): black/smoky grey color change indicates a positive result</a:t>
            </a:r>
          </a:p>
          <a:p>
            <a:r>
              <a:rPr lang="en-US" sz="2000" u="sng" dirty="0" smtClean="0"/>
              <a:t>Chamber 11</a:t>
            </a:r>
          </a:p>
          <a:p>
            <a:pPr lvl="1"/>
            <a:r>
              <a:rPr lang="en-US" sz="1600" u="sng" dirty="0" err="1" smtClean="0"/>
              <a:t>Urea</a:t>
            </a:r>
            <a:r>
              <a:rPr lang="en-US" sz="1600" dirty="0" err="1" smtClean="0"/>
              <a:t>:detects</a:t>
            </a:r>
            <a:r>
              <a:rPr lang="en-US" sz="1600" dirty="0" smtClean="0"/>
              <a:t> the production of urease, an enzyme that catalyzes the break down of urea. Light pink/pink color change indicates a positive result </a:t>
            </a:r>
          </a:p>
          <a:p>
            <a:r>
              <a:rPr lang="en-US" sz="2000" u="sng" dirty="0" smtClean="0"/>
              <a:t>Chamber 12</a:t>
            </a:r>
          </a:p>
          <a:p>
            <a:pPr lvl="1"/>
            <a:r>
              <a:rPr lang="en-US" sz="1600" u="sng" dirty="0" smtClean="0"/>
              <a:t>Citrate</a:t>
            </a:r>
            <a:r>
              <a:rPr lang="en-US" sz="1600" dirty="0" smtClean="0"/>
              <a:t>: contains citrate as a sole carbon source. Blue color change indicates a positive result</a:t>
            </a:r>
            <a:endParaRPr lang="en-US" sz="1600" u="sng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3400" y="76200"/>
            <a:ext cx="7239000" cy="838200"/>
          </a:xfrm>
        </p:spPr>
        <p:txBody>
          <a:bodyPr/>
          <a:lstStyle/>
          <a:p>
            <a:pPr algn="ctr"/>
            <a:r>
              <a:rPr lang="en-US" dirty="0" smtClean="0"/>
              <a:t>The Enterotube 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000" t="48351" b="31868"/>
          <a:stretch/>
        </p:blipFill>
        <p:spPr>
          <a:xfrm>
            <a:off x="2286000" y="838200"/>
            <a:ext cx="3810000" cy="1905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87595" y="168608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10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8918" y="1686088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11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68795" y="16764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12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2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57200"/>
            <a:ext cx="7239000" cy="838200"/>
          </a:xfrm>
        </p:spPr>
        <p:txBody>
          <a:bodyPr/>
          <a:lstStyle/>
          <a:p>
            <a:pPr algn="ctr"/>
            <a:r>
              <a:rPr lang="en-US" dirty="0" smtClean="0"/>
              <a:t>Coding the </a:t>
            </a:r>
            <a:r>
              <a:rPr lang="en-US" dirty="0" err="1" smtClean="0"/>
              <a:t>EnteroPluri</a:t>
            </a:r>
            <a:r>
              <a:rPr lang="en-US" dirty="0" smtClean="0"/>
              <a:t> Tube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82316" y="1467853"/>
            <a:ext cx="6781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Indicate each positive test by circling the corresponding number</a:t>
            </a:r>
          </a:p>
          <a:p>
            <a:r>
              <a:rPr lang="en-US" dirty="0" smtClean="0"/>
              <a:t>And adding the circled numbers in the bracketed sections.  This gives a 5 digit number that is matched to the Interpretation Guide.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95600"/>
            <a:ext cx="4419600" cy="3314700"/>
          </a:xfrm>
        </p:spPr>
      </p:pic>
    </p:spTree>
    <p:extLst>
      <p:ext uri="{BB962C8B-B14F-4D97-AF65-F5344CB8AC3E}">
        <p14:creationId xmlns:p14="http://schemas.microsoft.com/office/powerpoint/2010/main" val="2800563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90600" y="1447800"/>
            <a:ext cx="5410200" cy="2133600"/>
          </a:xfrm>
        </p:spPr>
        <p:txBody>
          <a:bodyPr/>
          <a:lstStyle/>
          <a:p>
            <a:r>
              <a:rPr lang="en-US" dirty="0" err="1" smtClean="0"/>
              <a:t>Antimicrobic</a:t>
            </a:r>
            <a:r>
              <a:rPr lang="en-US" dirty="0" smtClean="0"/>
              <a:t> Sensitivity testing:</a:t>
            </a:r>
            <a:br>
              <a:rPr lang="en-US" dirty="0" smtClean="0"/>
            </a:br>
            <a:r>
              <a:rPr lang="en-US" dirty="0" smtClean="0"/>
              <a:t>The Kirby-Bauer Method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2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57200"/>
            <a:ext cx="6096000" cy="685800"/>
          </a:xfrm>
        </p:spPr>
        <p:txBody>
          <a:bodyPr/>
          <a:lstStyle/>
          <a:p>
            <a:pPr algn="ctr"/>
            <a:r>
              <a:rPr lang="en-US" dirty="0" smtClean="0"/>
              <a:t>Kirby Bauer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8229600" cy="6019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the diameter of Zone of Inhibition around each </a:t>
            </a:r>
            <a:r>
              <a:rPr lang="en-US" sz="2400" dirty="0" smtClean="0"/>
              <a:t>disk in millimeters.</a:t>
            </a:r>
            <a:endParaRPr lang="en-US" sz="2400" dirty="0" smtClean="0"/>
          </a:p>
          <a:p>
            <a:r>
              <a:rPr lang="en-US" sz="2400" dirty="0"/>
              <a:t>L</a:t>
            </a:r>
            <a:r>
              <a:rPr lang="en-US" sz="2400" dirty="0" smtClean="0"/>
              <a:t>ook up the name of the antibiotic and the organism you used</a:t>
            </a:r>
            <a:r>
              <a:rPr lang="en-US" sz="2400" dirty="0"/>
              <a:t>. </a:t>
            </a:r>
            <a:endParaRPr lang="en-US" sz="2400" dirty="0" smtClean="0"/>
          </a:p>
          <a:p>
            <a:pPr lvl="1"/>
            <a:r>
              <a:rPr lang="en-US" sz="2000" dirty="0" smtClean="0">
                <a:sym typeface="Wingdings" panose="05000000000000000000" pitchFamily="2" charset="2"/>
              </a:rPr>
              <a:t>Pages 104-105 in manual</a:t>
            </a:r>
            <a:endParaRPr lang="en-US" sz="2000" dirty="0" smtClean="0"/>
          </a:p>
          <a:p>
            <a:r>
              <a:rPr lang="en-US" sz="2400" dirty="0" smtClean="0"/>
              <a:t>Record your results and your other classmates results </a:t>
            </a:r>
          </a:p>
          <a:p>
            <a:pPr lvl="1"/>
            <a:r>
              <a:rPr lang="en-US" sz="1800" dirty="0" smtClean="0"/>
              <a:t>Make sure you have results for each organism used in lab</a:t>
            </a:r>
          </a:p>
          <a:p>
            <a:pPr lvl="1"/>
            <a:r>
              <a:rPr lang="en-US" sz="1800" dirty="0" smtClean="0"/>
              <a:t>Can you determine which antibiotic is most suitable for the course of treatment? </a:t>
            </a:r>
          </a:p>
        </p:txBody>
      </p:sp>
    </p:spTree>
    <p:extLst>
      <p:ext uri="{BB962C8B-B14F-4D97-AF65-F5344CB8AC3E}">
        <p14:creationId xmlns:p14="http://schemas.microsoft.com/office/powerpoint/2010/main" val="233385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19796" t="23453" r="21004" b="15570"/>
          <a:stretch/>
        </p:blipFill>
        <p:spPr>
          <a:xfrm>
            <a:off x="609600" y="457200"/>
            <a:ext cx="7371860" cy="58674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3000" y="4648200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Sensitive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0944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osit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Composit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mpos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5000"/>
                <a:satMod val="300000"/>
              </a:schemeClr>
            </a:gs>
            <a:gs pos="12000">
              <a:schemeClr val="phClr">
                <a:tint val="50000"/>
                <a:shade val="90000"/>
                <a:satMod val="250000"/>
              </a:schemeClr>
            </a:gs>
            <a:gs pos="100000">
              <a:schemeClr val="phClr">
                <a:tint val="85000"/>
                <a:shade val="7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75000"/>
                <a:shade val="95000"/>
                <a:satMod val="175000"/>
              </a:schemeClr>
            </a:gs>
            <a:gs pos="12000">
              <a:schemeClr val="phClr">
                <a:tint val="90000"/>
                <a:shade val="90000"/>
                <a:satMod val="150000"/>
              </a:schemeClr>
            </a:gs>
            <a:gs pos="100000">
              <a:schemeClr val="phClr">
                <a:tint val="100000"/>
                <a:shade val="75000"/>
                <a:satMod val="1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freezing" dir="t">
              <a:rot lat="0" lon="0" rev="6000000"/>
            </a:lightRig>
          </a:scene3d>
          <a:sp3d contourW="12700" prstMaterial="dkEdge">
            <a:bevelT w="44450" h="254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10000"/>
                <a:lumMod val="80000"/>
              </a:schemeClr>
            </a:gs>
            <a:gs pos="79000">
              <a:schemeClr val="phClr">
                <a:tint val="100000"/>
                <a:shade val="90000"/>
                <a:satMod val="105000"/>
                <a:lumMod val="100000"/>
              </a:schemeClr>
            </a:gs>
            <a:gs pos="100000">
              <a:schemeClr val="phClr">
                <a:tint val="95000"/>
                <a:shade val="100000"/>
                <a:satMod val="110000"/>
                <a:lumMod val="11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hade val="100000"/>
                <a:satMod val="100000"/>
                <a:lumMod val="110000"/>
              </a:schemeClr>
            </a:gs>
            <a:gs pos="83000">
              <a:schemeClr val="phClr">
                <a:shade val="75000"/>
                <a:satMod val="200000"/>
              </a:schemeClr>
            </a:gs>
            <a:gs pos="100000">
              <a:schemeClr val="phClr">
                <a:shade val="90000"/>
                <a:satMod val="200000"/>
              </a:schemeClr>
            </a:gs>
          </a:gsLst>
          <a:path path="circle">
            <a:fillToRect l="75000" t="100000" b="3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Composite</Template>
  <TotalTime>493</TotalTime>
  <Words>417</Words>
  <Application>Microsoft Office PowerPoint</Application>
  <PresentationFormat>On-screen Show (4:3)</PresentationFormat>
  <Paragraphs>49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Composite</vt:lpstr>
      <vt:lpstr>Enterobacteriacae Indentification:  EnteroPluri© System</vt:lpstr>
      <vt:lpstr>The Enterotube System</vt:lpstr>
      <vt:lpstr>The Enterotube System</vt:lpstr>
      <vt:lpstr>The Enterotube System</vt:lpstr>
      <vt:lpstr>Coding the EnteroPluri Tube </vt:lpstr>
      <vt:lpstr>Antimicrobic Sensitivity testing: The Kirby-Bauer Method </vt:lpstr>
      <vt:lpstr>Kirby Bauer Method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Enterobacteriacae Indentification:  Enterotube II System</dc:title>
  <dc:creator>Holly</dc:creator>
  <cp:lastModifiedBy>Administrator</cp:lastModifiedBy>
  <cp:revision>38</cp:revision>
  <dcterms:created xsi:type="dcterms:W3CDTF">2015-03-21T17:54:16Z</dcterms:created>
  <dcterms:modified xsi:type="dcterms:W3CDTF">2016-07-06T18:44:54Z</dcterms:modified>
</cp:coreProperties>
</file>