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7/6/2016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title"/>
          </p:nvPr>
        </p:nvSpPr>
        <p:spPr>
          <a:xfrm>
            <a:off x="1905000" y="1447800"/>
            <a:ext cx="8430986" cy="2133600"/>
          </a:xfrm>
        </p:spPr>
        <p:txBody>
          <a:bodyPr>
            <a:normAutofit fontScale="90000"/>
          </a:bodyPr>
          <a:lstStyle/>
          <a:p>
            <a:r>
              <a:rPr lang="en-US" sz="3200" dirty="0" err="1"/>
              <a:t>Enterobacteriacae</a:t>
            </a:r>
            <a:r>
              <a:rPr lang="en-US" sz="3200" dirty="0"/>
              <a:t> </a:t>
            </a:r>
            <a:r>
              <a:rPr lang="en-US" sz="3200" dirty="0" err="1"/>
              <a:t>Indentification</a:t>
            </a:r>
            <a:r>
              <a:rPr lang="en-US" sz="3200" dirty="0"/>
              <a:t>:</a:t>
            </a:r>
            <a:br>
              <a:rPr lang="en-US" sz="3200" dirty="0"/>
            </a:br>
            <a:r>
              <a:rPr lang="en-US" sz="3200" dirty="0"/>
              <a:t> </a:t>
            </a:r>
            <a:r>
              <a:rPr lang="en-US" dirty="0" err="1" smtClean="0"/>
              <a:t>EnteroPluri</a:t>
            </a:r>
            <a:r>
              <a:rPr lang="en-US" baseline="30000" dirty="0" smtClean="0"/>
              <a:t>©</a:t>
            </a:r>
            <a:r>
              <a:rPr lang="en-US" dirty="0" smtClean="0"/>
              <a:t> System Set up</a:t>
            </a:r>
            <a:endParaRPr lang="en-US" dirty="0"/>
          </a:p>
        </p:txBody>
      </p:sp>
    </p:spTree>
    <p:extLst>
      <p:ext uri="{BB962C8B-B14F-4D97-AF65-F5344CB8AC3E}">
        <p14:creationId xmlns:p14="http://schemas.microsoft.com/office/powerpoint/2010/main" val="2745172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0586" y="740229"/>
            <a:ext cx="10771414" cy="5105399"/>
          </a:xfrm>
        </p:spPr>
        <p:txBody>
          <a:bodyPr anchor="t">
            <a:normAutofit/>
          </a:bodyPr>
          <a:lstStyle/>
          <a:p>
            <a:r>
              <a:rPr lang="en-US" sz="1800" dirty="0" smtClean="0"/>
              <a:t>Used for rapid identification of organisms in the </a:t>
            </a:r>
            <a:r>
              <a:rPr lang="en-US" sz="1800" i="1" dirty="0" err="1" smtClean="0"/>
              <a:t>Enterobacteriacae</a:t>
            </a:r>
            <a:r>
              <a:rPr lang="en-US" sz="1800" dirty="0" smtClean="0"/>
              <a:t> family</a:t>
            </a:r>
          </a:p>
          <a:p>
            <a:r>
              <a:rPr lang="en-US" sz="1800" dirty="0" smtClean="0"/>
              <a:t>12 chambers of different types of media and 15 Biochemical tests incorporated into a simple tube for rapid identification </a:t>
            </a:r>
          </a:p>
          <a:p>
            <a:r>
              <a:rPr lang="en-US" sz="1800" dirty="0" smtClean="0"/>
              <a:t>Bacteria in the </a:t>
            </a:r>
            <a:r>
              <a:rPr lang="en-US" sz="1800" i="1" dirty="0" err="1" smtClean="0"/>
              <a:t>Enterobacteriacae</a:t>
            </a:r>
            <a:r>
              <a:rPr lang="en-US" sz="1800" i="1" dirty="0" smtClean="0"/>
              <a:t> </a:t>
            </a:r>
            <a:r>
              <a:rPr lang="en-US" sz="1800" dirty="0" smtClean="0"/>
              <a:t>family are gram-negative rods/coccobacillus and oxidase negative.</a:t>
            </a:r>
          </a:p>
          <a:p>
            <a:r>
              <a:rPr lang="en-US" sz="1800" dirty="0" smtClean="0"/>
              <a:t>After </a:t>
            </a:r>
            <a:r>
              <a:rPr lang="en-US" sz="1800" dirty="0" smtClean="0"/>
              <a:t>incubation, based on the results of the change in the media,  a numerical code is resulted and then this correlates with a different kind of organism</a:t>
            </a:r>
          </a:p>
          <a:p>
            <a:endParaRPr lang="en-US" sz="1800" dirty="0" smtClean="0"/>
          </a:p>
        </p:txBody>
      </p:sp>
      <p:sp>
        <p:nvSpPr>
          <p:cNvPr id="3" name="Title 2"/>
          <p:cNvSpPr>
            <a:spLocks noGrp="1"/>
          </p:cNvSpPr>
          <p:nvPr>
            <p:ph type="title"/>
          </p:nvPr>
        </p:nvSpPr>
        <p:spPr>
          <a:xfrm>
            <a:off x="0" y="130629"/>
            <a:ext cx="8153400" cy="609600"/>
          </a:xfrm>
        </p:spPr>
        <p:txBody>
          <a:bodyPr anchor="t">
            <a:normAutofit fontScale="90000"/>
          </a:bodyPr>
          <a:lstStyle/>
          <a:p>
            <a:pPr algn="ctr"/>
            <a:r>
              <a:rPr lang="en-US" dirty="0" smtClean="0"/>
              <a:t>The </a:t>
            </a:r>
            <a:r>
              <a:rPr lang="en-US" dirty="0" err="1" smtClean="0"/>
              <a:t>EnteroPlurisystem</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2284" y="2983727"/>
            <a:ext cx="6136079"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5531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53243" y="865415"/>
            <a:ext cx="10482943" cy="5470072"/>
          </a:xfrm>
        </p:spPr>
        <p:txBody>
          <a:bodyPr anchor="t">
            <a:normAutofit fontScale="92500" lnSpcReduction="10000"/>
          </a:bodyPr>
          <a:lstStyle/>
          <a:p>
            <a:r>
              <a:rPr lang="en-US" dirty="0" smtClean="0"/>
              <a:t>Uncap each side of the </a:t>
            </a:r>
            <a:r>
              <a:rPr lang="en-US" dirty="0"/>
              <a:t>E</a:t>
            </a:r>
            <a:r>
              <a:rPr lang="en-US" dirty="0" smtClean="0"/>
              <a:t>nterotube. The White cap side is the inoculating end. </a:t>
            </a:r>
          </a:p>
          <a:p>
            <a:r>
              <a:rPr lang="en-US" dirty="0" smtClean="0"/>
              <a:t>Touch the inoculating end to an isolated colony.  Avoid touching the needle to the agar. </a:t>
            </a:r>
          </a:p>
          <a:p>
            <a:r>
              <a:rPr lang="en-US" dirty="0" smtClean="0"/>
              <a:t>Using the other end (looped wire), pull the needle through all the chambers 3X. Make sure to pull it through ALL the chambers. </a:t>
            </a:r>
          </a:p>
          <a:p>
            <a:r>
              <a:rPr lang="en-US" dirty="0" smtClean="0"/>
              <a:t>Reinsert the needle until the notch on the wire is aligned with the end of the last chamber. The tip of the wire should be visible in the citrate compartment. Replace the white cap on this end.</a:t>
            </a:r>
          </a:p>
          <a:p>
            <a:r>
              <a:rPr lang="en-US" dirty="0" smtClean="0"/>
              <a:t>Break the wire at the handle by bending. The portion of the wire remaining in the tube maintains the anaerobic conditions for true fermentation. Replace the blue cap at this end.</a:t>
            </a:r>
          </a:p>
          <a:p>
            <a:r>
              <a:rPr lang="en-US" dirty="0" smtClean="0"/>
              <a:t>Punch holes in the last 8 compartments through the thin plastic covering over depression on the sides. (adonitol through citrate)</a:t>
            </a:r>
          </a:p>
          <a:p>
            <a:r>
              <a:rPr lang="en-US" dirty="0" smtClean="0"/>
              <a:t>Place inoculated Enterotube in the bin labeled with our class section. These will be incubated for 24 hours then we can read the results in next weeks lab.</a:t>
            </a:r>
          </a:p>
        </p:txBody>
      </p:sp>
      <p:sp>
        <p:nvSpPr>
          <p:cNvPr id="3" name="Title 2"/>
          <p:cNvSpPr>
            <a:spLocks noGrp="1"/>
          </p:cNvSpPr>
          <p:nvPr>
            <p:ph type="title"/>
          </p:nvPr>
        </p:nvSpPr>
        <p:spPr>
          <a:xfrm>
            <a:off x="1687286" y="163286"/>
            <a:ext cx="9742714" cy="838200"/>
          </a:xfrm>
        </p:spPr>
        <p:txBody>
          <a:bodyPr>
            <a:normAutofit/>
          </a:bodyPr>
          <a:lstStyle/>
          <a:p>
            <a:pPr algn="ctr"/>
            <a:r>
              <a:rPr lang="en-US" dirty="0" smtClean="0"/>
              <a:t>Inoculation of the Enterotube System</a:t>
            </a:r>
            <a:endParaRPr lang="en-US" dirty="0"/>
          </a:p>
        </p:txBody>
      </p:sp>
    </p:spTree>
    <p:extLst>
      <p:ext uri="{BB962C8B-B14F-4D97-AF65-F5344CB8AC3E}">
        <p14:creationId xmlns:p14="http://schemas.microsoft.com/office/powerpoint/2010/main" val="3387565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dirty="0"/>
          </a:p>
        </p:txBody>
      </p:sp>
      <p:sp>
        <p:nvSpPr>
          <p:cNvPr id="4" name="Title 3"/>
          <p:cNvSpPr>
            <a:spLocks noGrp="1"/>
          </p:cNvSpPr>
          <p:nvPr>
            <p:ph type="title"/>
          </p:nvPr>
        </p:nvSpPr>
        <p:spPr>
          <a:xfrm>
            <a:off x="1045029" y="1447800"/>
            <a:ext cx="9895114" cy="2133600"/>
          </a:xfrm>
        </p:spPr>
        <p:txBody>
          <a:bodyPr>
            <a:normAutofit fontScale="90000"/>
          </a:bodyPr>
          <a:lstStyle/>
          <a:p>
            <a:r>
              <a:rPr lang="en-US" dirty="0" err="1" smtClean="0"/>
              <a:t>Antimicrobic</a:t>
            </a:r>
            <a:r>
              <a:rPr lang="en-US" dirty="0" smtClean="0"/>
              <a:t> Sensitivity testing:</a:t>
            </a:r>
            <a:br>
              <a:rPr lang="en-US" dirty="0" smtClean="0"/>
            </a:br>
            <a:r>
              <a:rPr lang="en-US" dirty="0" smtClean="0"/>
              <a:t>The Kirby-Bauer Method </a:t>
            </a:r>
            <a:endParaRPr lang="en-US" dirty="0"/>
          </a:p>
        </p:txBody>
      </p:sp>
    </p:spTree>
    <p:extLst>
      <p:ext uri="{BB962C8B-B14F-4D97-AF65-F5344CB8AC3E}">
        <p14:creationId xmlns:p14="http://schemas.microsoft.com/office/powerpoint/2010/main" val="111070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22615" y="1295400"/>
            <a:ext cx="10711542" cy="5366657"/>
          </a:xfrm>
        </p:spPr>
        <p:txBody>
          <a:bodyPr anchor="t">
            <a:normAutofit/>
          </a:bodyPr>
          <a:lstStyle/>
          <a:p>
            <a:r>
              <a:rPr lang="en-US" sz="2800" dirty="0"/>
              <a:t>This method is used to test a panel of antibiotics to see which one is most effective to treat an organism. </a:t>
            </a:r>
          </a:p>
          <a:p>
            <a:r>
              <a:rPr lang="en-US" sz="2800" dirty="0"/>
              <a:t>An antibiotic disk is placed on the agar  and the antibiotic diffuses out, creating a concentration gradient. </a:t>
            </a:r>
          </a:p>
          <a:p>
            <a:pPr lvl="1"/>
            <a:r>
              <a:rPr lang="en-US" sz="2400" dirty="0"/>
              <a:t>Very Similar to the Antiseptics lab</a:t>
            </a:r>
          </a:p>
          <a:p>
            <a:r>
              <a:rPr lang="en-US" sz="2800" dirty="0"/>
              <a:t>If the antibiotic inhibits or kills the test organisms, there will be a zone of no growth around the disk called the </a:t>
            </a:r>
            <a:r>
              <a:rPr lang="en-US" sz="2800" u="sng" dirty="0"/>
              <a:t>Zone of Inhibition.</a:t>
            </a:r>
          </a:p>
          <a:p>
            <a:pPr lvl="1"/>
            <a:r>
              <a:rPr lang="en-US" sz="2400" dirty="0"/>
              <a:t>Varies with the </a:t>
            </a:r>
            <a:r>
              <a:rPr lang="en-US" sz="2400" dirty="0" err="1"/>
              <a:t>diffusibility</a:t>
            </a:r>
            <a:r>
              <a:rPr lang="en-US" sz="2400" dirty="0"/>
              <a:t> of the agent, the size of the inoculum, type of medium and many other factors </a:t>
            </a:r>
          </a:p>
        </p:txBody>
      </p:sp>
      <p:sp>
        <p:nvSpPr>
          <p:cNvPr id="3" name="Title 2"/>
          <p:cNvSpPr>
            <a:spLocks noGrp="1"/>
          </p:cNvSpPr>
          <p:nvPr>
            <p:ph type="title"/>
          </p:nvPr>
        </p:nvSpPr>
        <p:spPr>
          <a:xfrm>
            <a:off x="1981200" y="457200"/>
            <a:ext cx="7239000" cy="838200"/>
          </a:xfrm>
        </p:spPr>
        <p:txBody>
          <a:bodyPr/>
          <a:lstStyle/>
          <a:p>
            <a:pPr algn="ctr"/>
            <a:r>
              <a:rPr lang="en-US" dirty="0" smtClean="0"/>
              <a:t>The Kirby Bauer Method</a:t>
            </a:r>
            <a:endParaRPr lang="en-US" dirty="0"/>
          </a:p>
        </p:txBody>
      </p:sp>
    </p:spTree>
    <p:extLst>
      <p:ext uri="{BB962C8B-B14F-4D97-AF65-F5344CB8AC3E}">
        <p14:creationId xmlns:p14="http://schemas.microsoft.com/office/powerpoint/2010/main" val="95588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30017" y="1143000"/>
            <a:ext cx="10019057" cy="5496339"/>
          </a:xfrm>
        </p:spPr>
        <p:txBody>
          <a:bodyPr anchor="t">
            <a:normAutofit fontScale="92500" lnSpcReduction="20000"/>
          </a:bodyPr>
          <a:lstStyle/>
          <a:p>
            <a:r>
              <a:rPr lang="en-US" dirty="0" smtClean="0"/>
              <a:t>Organisms used (in TSB):</a:t>
            </a:r>
          </a:p>
          <a:p>
            <a:pPr lvl="1"/>
            <a:r>
              <a:rPr lang="en-US" i="1" dirty="0" smtClean="0"/>
              <a:t>Staphylococcus aureus</a:t>
            </a:r>
          </a:p>
          <a:p>
            <a:pPr lvl="1"/>
            <a:r>
              <a:rPr lang="en-US" i="1" dirty="0" smtClean="0"/>
              <a:t>Pseudomonas aeruginosa </a:t>
            </a:r>
          </a:p>
          <a:p>
            <a:r>
              <a:rPr lang="en-US" dirty="0" smtClean="0"/>
              <a:t>1 MH plate/student </a:t>
            </a:r>
          </a:p>
          <a:p>
            <a:r>
              <a:rPr lang="en-US" dirty="0" smtClean="0"/>
              <a:t>1 organism/ student</a:t>
            </a:r>
          </a:p>
          <a:p>
            <a:r>
              <a:rPr lang="en-US" dirty="0" smtClean="0"/>
              <a:t>Sterile swabs </a:t>
            </a:r>
          </a:p>
          <a:p>
            <a:endParaRPr lang="en-US" dirty="0"/>
          </a:p>
          <a:p>
            <a:r>
              <a:rPr lang="en-US" dirty="0" smtClean="0"/>
              <a:t>Dip sterile swab into designated broth</a:t>
            </a:r>
          </a:p>
          <a:p>
            <a:r>
              <a:rPr lang="en-US" dirty="0" smtClean="0"/>
              <a:t>Inoculate your MH in 3 different directions.</a:t>
            </a:r>
          </a:p>
          <a:p>
            <a:r>
              <a:rPr lang="en-US" dirty="0" smtClean="0"/>
              <a:t>Discard of swab in small orange biohazard bags at each bench</a:t>
            </a:r>
          </a:p>
          <a:p>
            <a:r>
              <a:rPr lang="en-US" dirty="0" smtClean="0"/>
              <a:t>After you have inoculated your plate, </a:t>
            </a:r>
            <a:r>
              <a:rPr lang="en-US" dirty="0" smtClean="0"/>
              <a:t>the instructor will dispense </a:t>
            </a:r>
            <a:r>
              <a:rPr lang="en-US" dirty="0" smtClean="0"/>
              <a:t>the antibiotic disks. </a:t>
            </a:r>
          </a:p>
          <a:p>
            <a:r>
              <a:rPr lang="en-US" dirty="0" smtClean="0"/>
              <a:t>Place your plates in the bin labeled with </a:t>
            </a:r>
            <a:r>
              <a:rPr lang="en-US" dirty="0" smtClean="0"/>
              <a:t>your </a:t>
            </a:r>
            <a:r>
              <a:rPr lang="en-US" dirty="0" smtClean="0"/>
              <a:t>class section </a:t>
            </a:r>
          </a:p>
          <a:p>
            <a:pPr lvl="1"/>
            <a:endParaRPr lang="en-US" i="1" dirty="0" smtClean="0"/>
          </a:p>
        </p:txBody>
      </p:sp>
      <p:sp>
        <p:nvSpPr>
          <p:cNvPr id="3" name="Title 2"/>
          <p:cNvSpPr>
            <a:spLocks noGrp="1"/>
          </p:cNvSpPr>
          <p:nvPr>
            <p:ph type="title"/>
          </p:nvPr>
        </p:nvSpPr>
        <p:spPr>
          <a:xfrm>
            <a:off x="1981200" y="457200"/>
            <a:ext cx="7239000" cy="838200"/>
          </a:xfrm>
        </p:spPr>
        <p:txBody>
          <a:bodyPr/>
          <a:lstStyle/>
          <a:p>
            <a:pPr algn="ctr"/>
            <a:r>
              <a:rPr lang="en-US" dirty="0" smtClean="0"/>
              <a:t>Procedure</a:t>
            </a:r>
            <a:endParaRPr lang="en-US" dirty="0"/>
          </a:p>
        </p:txBody>
      </p:sp>
      <p:grpSp>
        <p:nvGrpSpPr>
          <p:cNvPr id="5" name="Group 4"/>
          <p:cNvGrpSpPr/>
          <p:nvPr/>
        </p:nvGrpSpPr>
        <p:grpSpPr>
          <a:xfrm>
            <a:off x="8496300" y="457200"/>
            <a:ext cx="3276600" cy="2895600"/>
            <a:chOff x="6096000" y="1143000"/>
            <a:chExt cx="3276600" cy="2895600"/>
          </a:xfrm>
        </p:grpSpPr>
        <p:sp>
          <p:nvSpPr>
            <p:cNvPr id="4" name="Oval 3"/>
            <p:cNvSpPr/>
            <p:nvPr/>
          </p:nvSpPr>
          <p:spPr>
            <a:xfrm>
              <a:off x="6096000" y="1143000"/>
              <a:ext cx="3276600" cy="2895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6705600" y="1600200"/>
              <a:ext cx="1981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172200" y="2667000"/>
              <a:ext cx="3124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248400" y="2971800"/>
              <a:ext cx="2971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400800" y="3276600"/>
              <a:ext cx="26670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743700" y="3581400"/>
              <a:ext cx="1981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400800" y="1828800"/>
              <a:ext cx="26670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248400" y="2057400"/>
              <a:ext cx="2971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172200" y="2362200"/>
              <a:ext cx="30480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477000" y="1676400"/>
              <a:ext cx="0" cy="1752600"/>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086600" y="1343026"/>
              <a:ext cx="0" cy="2447925"/>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391400" y="1219200"/>
              <a:ext cx="0" cy="2667000"/>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7696200" y="1171576"/>
              <a:ext cx="38100" cy="2790825"/>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8077200" y="1219200"/>
              <a:ext cx="0" cy="2667000"/>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382000" y="1314450"/>
              <a:ext cx="0" cy="2476500"/>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8667750" y="1409700"/>
              <a:ext cx="19050" cy="2247900"/>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8915400" y="1724025"/>
              <a:ext cx="0" cy="1752600"/>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781800" y="1476376"/>
              <a:ext cx="0" cy="2181225"/>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6172200" y="1219200"/>
              <a:ext cx="1371600" cy="10668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6172200" y="1219200"/>
              <a:ext cx="1771650" cy="13716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6172200" y="1295400"/>
              <a:ext cx="2057400" cy="158115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6248401" y="1371601"/>
              <a:ext cx="2314575" cy="1762125"/>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6410326" y="1524000"/>
              <a:ext cx="2314575" cy="17907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6572250" y="1676400"/>
              <a:ext cx="2343150" cy="184785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6819900" y="1905000"/>
              <a:ext cx="2247900" cy="17526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7086601" y="2133600"/>
              <a:ext cx="2162175" cy="17145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7391400" y="2438400"/>
              <a:ext cx="1905000" cy="15240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7877175" y="2895600"/>
              <a:ext cx="1371600" cy="10668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749237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328</TotalTime>
  <Words>441</Words>
  <Application>Microsoft Office PowerPoint</Application>
  <PresentationFormat>Custom</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Parallax</vt:lpstr>
      <vt:lpstr>Enterobacteriacae Indentification:  EnteroPluri© System Set up</vt:lpstr>
      <vt:lpstr>The EnteroPlurisystem</vt:lpstr>
      <vt:lpstr>Inoculation of the Enterotube System</vt:lpstr>
      <vt:lpstr>Antimicrobic Sensitivity testing: The Kirby-Bauer Method </vt:lpstr>
      <vt:lpstr>The Kirby Bauer Method</vt:lpstr>
      <vt:lpstr>Procedure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Enterobacteriacae Indentification:  Enterotube II System</dc:title>
  <dc:creator>N206 Classroom</dc:creator>
  <cp:lastModifiedBy>Administrator</cp:lastModifiedBy>
  <cp:revision>7</cp:revision>
  <dcterms:created xsi:type="dcterms:W3CDTF">2015-10-27T14:11:00Z</dcterms:created>
  <dcterms:modified xsi:type="dcterms:W3CDTF">2016-07-06T18:03:41Z</dcterms:modified>
</cp:coreProperties>
</file>