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090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76F1E0E-67A7-42C9-B48A-CF49E8ECF28D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0EBDA38-F7BC-4E6D-918B-16DED0E6361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1E0E-67A7-42C9-B48A-CF49E8ECF28D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BDA38-F7BC-4E6D-918B-16DED0E636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1E0E-67A7-42C9-B48A-CF49E8ECF28D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BDA38-F7BC-4E6D-918B-16DED0E636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76F1E0E-67A7-42C9-B48A-CF49E8ECF28D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0EBDA38-F7BC-4E6D-918B-16DED0E6361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76F1E0E-67A7-42C9-B48A-CF49E8ECF28D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0EBDA38-F7BC-4E6D-918B-16DED0E6361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1E0E-67A7-42C9-B48A-CF49E8ECF28D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BDA38-F7BC-4E6D-918B-16DED0E6361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1E0E-67A7-42C9-B48A-CF49E8ECF28D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BDA38-F7BC-4E6D-918B-16DED0E6361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76F1E0E-67A7-42C9-B48A-CF49E8ECF28D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0EBDA38-F7BC-4E6D-918B-16DED0E6361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1E0E-67A7-42C9-B48A-CF49E8ECF28D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BDA38-F7BC-4E6D-918B-16DED0E636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76F1E0E-67A7-42C9-B48A-CF49E8ECF28D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0EBDA38-F7BC-4E6D-918B-16DED0E63611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76F1E0E-67A7-42C9-B48A-CF49E8ECF28D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0EBDA38-F7BC-4E6D-918B-16DED0E63611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76F1E0E-67A7-42C9-B48A-CF49E8ECF28D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0EBDA38-F7BC-4E6D-918B-16DED0E6361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8934" y="4114800"/>
            <a:ext cx="6172200" cy="1894362"/>
          </a:xfrm>
        </p:spPr>
        <p:txBody>
          <a:bodyPr/>
          <a:lstStyle/>
          <a:p>
            <a:r>
              <a:rPr lang="en-US" dirty="0" err="1" smtClean="0"/>
              <a:t>Darkfield</a:t>
            </a:r>
            <a:r>
              <a:rPr lang="en-US" dirty="0" smtClean="0"/>
              <a:t> </a:t>
            </a:r>
            <a:r>
              <a:rPr lang="en-US" sz="2400" dirty="0" smtClean="0"/>
              <a:t>and</a:t>
            </a:r>
            <a:r>
              <a:rPr lang="en-US" dirty="0" smtClean="0"/>
              <a:t> Phase Contrast Microscopy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8934" y="5941769"/>
            <a:ext cx="6172200" cy="888522"/>
          </a:xfrm>
        </p:spPr>
        <p:txBody>
          <a:bodyPr/>
          <a:lstStyle/>
          <a:p>
            <a:r>
              <a:rPr lang="en-US" dirty="0" smtClean="0"/>
              <a:t>Exercise 3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212" y="34635"/>
            <a:ext cx="3977371" cy="5022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28103" y="1440597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***</a:t>
            </a:r>
            <a:r>
              <a:rPr lang="en-US" sz="2400" b="1" dirty="0" smtClean="0"/>
              <a:t>Turn on your incinerators</a:t>
            </a:r>
            <a:r>
              <a:rPr lang="en-US" sz="2400" b="1" dirty="0" smtClean="0">
                <a:solidFill>
                  <a:srgbClr val="FF0000"/>
                </a:solidFill>
              </a:rPr>
              <a:t>***</a:t>
            </a:r>
            <a:r>
              <a:rPr lang="en-US" sz="2400" b="1" dirty="0" smtClean="0"/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18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Brownian movement</a:t>
            </a:r>
          </a:p>
          <a:p>
            <a:pPr lvl="1"/>
            <a:r>
              <a:rPr lang="en-US" dirty="0" smtClean="0"/>
              <a:t>Random movement due to the bombardment of molecules of the solvent</a:t>
            </a:r>
          </a:p>
          <a:p>
            <a:pPr lvl="1"/>
            <a:r>
              <a:rPr lang="en-US" dirty="0" smtClean="0"/>
              <a:t>Not true movement </a:t>
            </a:r>
          </a:p>
          <a:p>
            <a:pPr lvl="1"/>
            <a:r>
              <a:rPr lang="en-US" dirty="0" smtClean="0"/>
              <a:t>Shake or jiggle </a:t>
            </a:r>
            <a:endParaRPr lang="en-US" dirty="0"/>
          </a:p>
          <a:p>
            <a:r>
              <a:rPr lang="en-US" dirty="0" smtClean="0"/>
              <a:t>Water movement</a:t>
            </a:r>
          </a:p>
          <a:p>
            <a:pPr lvl="1"/>
            <a:r>
              <a:rPr lang="en-US" dirty="0" smtClean="0"/>
              <a:t>Movement due to movement of water under slide</a:t>
            </a:r>
          </a:p>
          <a:p>
            <a:pPr lvl="1"/>
            <a:r>
              <a:rPr lang="en-US" dirty="0" smtClean="0"/>
              <a:t>Not a true movement</a:t>
            </a:r>
          </a:p>
          <a:p>
            <a:pPr lvl="1"/>
            <a:r>
              <a:rPr lang="en-US" dirty="0" smtClean="0"/>
              <a:t>“Goes with the flow”</a:t>
            </a:r>
            <a:endParaRPr lang="en-US" dirty="0" smtClean="0"/>
          </a:p>
          <a:p>
            <a:r>
              <a:rPr lang="en-US" dirty="0" smtClean="0"/>
              <a:t>True motility</a:t>
            </a:r>
          </a:p>
          <a:p>
            <a:pPr lvl="1"/>
            <a:r>
              <a:rPr lang="en-US" dirty="0" smtClean="0"/>
              <a:t>Rapid swimming movement, abrupt changes in directions, swimming against the current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71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Another way to determine motility is the use of Sulfide Indole Motility (SIM) Agar </a:t>
            </a:r>
          </a:p>
          <a:p>
            <a:r>
              <a:rPr lang="en-US" dirty="0" smtClean="0"/>
              <a:t>Semi-soft agar that allows for the movement of bacteria through the medium </a:t>
            </a:r>
          </a:p>
          <a:p>
            <a:pPr lvl="1"/>
            <a:r>
              <a:rPr lang="en-US" dirty="0" smtClean="0"/>
              <a:t>Non-motile bacteria will only grow along the inoculation line </a:t>
            </a:r>
          </a:p>
          <a:p>
            <a:pPr lvl="1"/>
            <a:r>
              <a:rPr lang="en-US" dirty="0" smtClean="0"/>
              <a:t>Motile bacteria will grow along and away the inoculation line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811" y="2334491"/>
            <a:ext cx="670578" cy="407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33400" y="228600"/>
            <a:ext cx="76200" cy="3373582"/>
            <a:chOff x="1676400" y="-533400"/>
            <a:chExt cx="76200" cy="3373582"/>
          </a:xfrm>
        </p:grpSpPr>
        <p:sp>
          <p:nvSpPr>
            <p:cNvPr id="4" name="Rectangle 3"/>
            <p:cNvSpPr/>
            <p:nvPr/>
          </p:nvSpPr>
          <p:spPr>
            <a:xfrm>
              <a:off x="1676400" y="-533400"/>
              <a:ext cx="76200" cy="2133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697182" y="1620982"/>
              <a:ext cx="0" cy="1219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762000" y="4572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Inoculation needle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57957" y="2669416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 test tubes of SIM Agar/group</a:t>
            </a:r>
          </a:p>
          <a:p>
            <a:pPr algn="ctr"/>
            <a:r>
              <a:rPr lang="en-US" dirty="0" smtClean="0"/>
              <a:t>1 tube/student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396837"/>
            <a:ext cx="670578" cy="407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429000" y="2286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What do we need?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114800" y="1295400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Cultures</a:t>
            </a:r>
          </a:p>
          <a:p>
            <a:r>
              <a:rPr lang="en-US" sz="2000" i="1" dirty="0" smtClean="0"/>
              <a:t>Pseudomonas aeruginosa </a:t>
            </a:r>
          </a:p>
          <a:p>
            <a:r>
              <a:rPr lang="en-US" sz="2000" i="1" dirty="0" smtClean="0"/>
              <a:t>Staphylococcus aureus </a:t>
            </a:r>
            <a:endParaRPr lang="en-US" sz="20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3657600" y="373380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LABEL YOUR TUBES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Name/Initials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Class Section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Name of Organism used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51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430220"/>
            <a:ext cx="670578" cy="340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187046" y="152400"/>
            <a:ext cx="76200" cy="3373582"/>
            <a:chOff x="1676400" y="-533400"/>
            <a:chExt cx="76200" cy="3373582"/>
          </a:xfrm>
        </p:grpSpPr>
        <p:sp>
          <p:nvSpPr>
            <p:cNvPr id="6" name="Rectangle 5"/>
            <p:cNvSpPr/>
            <p:nvPr/>
          </p:nvSpPr>
          <p:spPr>
            <a:xfrm>
              <a:off x="1676400" y="-533400"/>
              <a:ext cx="76200" cy="2133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697182" y="1620982"/>
              <a:ext cx="0" cy="1219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7204364" y="2667000"/>
            <a:ext cx="76200" cy="3373582"/>
            <a:chOff x="1676400" y="-533400"/>
            <a:chExt cx="76200" cy="3373582"/>
          </a:xfrm>
        </p:grpSpPr>
        <p:sp>
          <p:nvSpPr>
            <p:cNvPr id="9" name="Rectangle 8"/>
            <p:cNvSpPr/>
            <p:nvPr/>
          </p:nvSpPr>
          <p:spPr>
            <a:xfrm>
              <a:off x="1676400" y="-533400"/>
              <a:ext cx="76200" cy="2133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697182" y="1620982"/>
              <a:ext cx="0" cy="1219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228600" y="152400"/>
            <a:ext cx="4495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Slightly vortex your bacterial cultures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Flame your needle to sterilize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Dip your sterile needle into your assigned organism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Stab the SIM agar (2/3 the way) as straight as you can, one time.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Flame your loop to sterilize again before putting your needle away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Place your inoculated tube in the class rack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Incubates at 37°C for 24 hours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We will check results next week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7225146" y="5029200"/>
            <a:ext cx="0" cy="1371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41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results 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24000"/>
            <a:ext cx="48768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0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467600" cy="713473"/>
          </a:xfrm>
        </p:spPr>
        <p:txBody>
          <a:bodyPr>
            <a:normAutofit/>
          </a:bodyPr>
          <a:lstStyle/>
          <a:p>
            <a:r>
              <a:rPr lang="en-US" sz="3200" b="1" dirty="0" err="1" smtClean="0"/>
              <a:t>Darkfield</a:t>
            </a:r>
            <a:r>
              <a:rPr lang="en-US" sz="3200" b="1" dirty="0" smtClean="0"/>
              <a:t> Microscopy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Last week, we took a look at brightfield microscopy</a:t>
            </a:r>
          </a:p>
          <a:p>
            <a:pPr lvl="1"/>
            <a:r>
              <a:rPr lang="en-US" dirty="0" smtClean="0"/>
              <a:t>Bright background, dark specimen</a:t>
            </a:r>
          </a:p>
          <a:p>
            <a:r>
              <a:rPr lang="en-US" dirty="0" err="1" smtClean="0"/>
              <a:t>Darkfield</a:t>
            </a:r>
            <a:r>
              <a:rPr lang="en-US" dirty="0" smtClean="0"/>
              <a:t> Microscopy</a:t>
            </a:r>
          </a:p>
          <a:p>
            <a:pPr lvl="1"/>
            <a:r>
              <a:rPr lang="en-US" dirty="0" smtClean="0"/>
              <a:t>Dark background, specimen is lit up</a:t>
            </a:r>
          </a:p>
          <a:p>
            <a:pPr lvl="1"/>
            <a:r>
              <a:rPr lang="en-US" dirty="0" smtClean="0"/>
              <a:t>Use of special filter</a:t>
            </a:r>
          </a:p>
          <a:p>
            <a:pPr lvl="2"/>
            <a:r>
              <a:rPr lang="en-US" dirty="0" smtClean="0"/>
              <a:t>Blocks out central light rays </a:t>
            </a:r>
          </a:p>
          <a:p>
            <a:pPr lvl="2"/>
            <a:r>
              <a:rPr lang="en-US" dirty="0" smtClean="0"/>
              <a:t>Only scattered light hit the specimen at different angles</a:t>
            </a:r>
          </a:p>
          <a:p>
            <a:pPr marL="36576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78" t="10666" r="16000" b="20000"/>
          <a:stretch/>
        </p:blipFill>
        <p:spPr bwMode="auto">
          <a:xfrm>
            <a:off x="6091712" y="2362200"/>
            <a:ext cx="185336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03" t="16931" r="9887" b="20001"/>
          <a:stretch/>
        </p:blipFill>
        <p:spPr bwMode="auto">
          <a:xfrm>
            <a:off x="2286000" y="4724399"/>
            <a:ext cx="2950510" cy="2129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238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467600" cy="655638"/>
          </a:xfrm>
        </p:spPr>
        <p:txBody>
          <a:bodyPr>
            <a:normAutofit/>
          </a:bodyPr>
          <a:lstStyle/>
          <a:p>
            <a:r>
              <a:rPr lang="en-US" sz="3200" b="1" dirty="0" err="1" smtClean="0"/>
              <a:t>Darkfield</a:t>
            </a:r>
            <a:r>
              <a:rPr lang="en-US" sz="3200" b="1" dirty="0" smtClean="0"/>
              <a:t> Microscopy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85800"/>
            <a:ext cx="7467600" cy="5788152"/>
          </a:xfrm>
        </p:spPr>
        <p:txBody>
          <a:bodyPr/>
          <a:lstStyle/>
          <a:p>
            <a:r>
              <a:rPr lang="en-US" sz="2800" dirty="0" smtClean="0"/>
              <a:t>Advantages:</a:t>
            </a:r>
          </a:p>
          <a:p>
            <a:pPr lvl="1"/>
            <a:r>
              <a:rPr lang="en-US" sz="2400" dirty="0" smtClean="0"/>
              <a:t>Viewing live organisms </a:t>
            </a:r>
          </a:p>
          <a:p>
            <a:pPr lvl="1"/>
            <a:r>
              <a:rPr lang="en-US" sz="2400" dirty="0" smtClean="0"/>
              <a:t>More detailed view of external features</a:t>
            </a:r>
          </a:p>
          <a:p>
            <a:pPr lvl="1"/>
            <a:r>
              <a:rPr lang="en-US" sz="2400" dirty="0" smtClean="0"/>
              <a:t>Adding a fluorescent dye increase the ability to see your specimen </a:t>
            </a:r>
          </a:p>
          <a:p>
            <a:r>
              <a:rPr lang="en-US" sz="2800" dirty="0" smtClean="0"/>
              <a:t>Disadvantages:</a:t>
            </a:r>
          </a:p>
          <a:p>
            <a:pPr lvl="1"/>
            <a:r>
              <a:rPr lang="en-US" sz="2400" dirty="0" smtClean="0"/>
              <a:t>Better when the room is completely dark </a:t>
            </a:r>
          </a:p>
          <a:p>
            <a:pPr lvl="1"/>
            <a:r>
              <a:rPr lang="en-US" sz="2400" dirty="0" smtClean="0"/>
              <a:t>Needs an intense amount of light from the microscope to work</a:t>
            </a:r>
          </a:p>
          <a:p>
            <a:pPr lvl="1"/>
            <a:r>
              <a:rPr lang="en-US" sz="2400" dirty="0" smtClean="0"/>
              <a:t>Can easily mistake dust for an organism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3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use </a:t>
            </a:r>
            <a:r>
              <a:rPr lang="en-US" dirty="0" err="1" smtClean="0"/>
              <a:t>Darkfield</a:t>
            </a:r>
            <a:r>
              <a:rPr lang="en-US" dirty="0" smtClean="0"/>
              <a:t> microscopy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Using a wet mount of a pond water sample. Focus your microscope normally up to the 40x/High Dry Objective.</a:t>
            </a:r>
          </a:p>
          <a:p>
            <a:pPr lvl="1"/>
            <a:r>
              <a:rPr lang="en-US" dirty="0" smtClean="0"/>
              <a:t>Condenser all the way up, Diaphragm all the way open, Light Control turned all the way up</a:t>
            </a:r>
          </a:p>
          <a:p>
            <a:r>
              <a:rPr lang="en-US" dirty="0" smtClean="0"/>
              <a:t>Remove the blue filter attached to the condenser (put this in a spot where it wont go missing)</a:t>
            </a:r>
          </a:p>
          <a:p>
            <a:r>
              <a:rPr lang="en-US" dirty="0" smtClean="0"/>
              <a:t>Replace the blue filter with your </a:t>
            </a:r>
            <a:r>
              <a:rPr lang="en-US" dirty="0" err="1" smtClean="0"/>
              <a:t>darkfield</a:t>
            </a:r>
            <a:r>
              <a:rPr lang="en-US" dirty="0" smtClean="0"/>
              <a:t> adapter </a:t>
            </a:r>
          </a:p>
          <a:p>
            <a:r>
              <a:rPr lang="en-US" dirty="0" smtClean="0"/>
              <a:t>Use the fine focus to fine tune your image.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57912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https://www.youtube.com/watch?v=qVylp5rAsTA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18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r>
              <a:rPr lang="en-US" dirty="0" smtClean="0"/>
              <a:t>Phase Contrast Microscopy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081426"/>
            <a:ext cx="7696200" cy="547177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Another type of microscopy</a:t>
            </a:r>
          </a:p>
          <a:p>
            <a:r>
              <a:rPr lang="en-US" sz="2800" dirty="0" smtClean="0"/>
              <a:t>Uses a special adapter that slows down the wavelength of light by ¼ (phase shift)</a:t>
            </a:r>
          </a:p>
          <a:p>
            <a:pPr lvl="1"/>
            <a:r>
              <a:rPr lang="en-US" sz="2400" dirty="0" smtClean="0"/>
              <a:t>Developed by Frits Zernike </a:t>
            </a:r>
          </a:p>
          <a:p>
            <a:r>
              <a:rPr lang="en-US" sz="2800" dirty="0" smtClean="0"/>
              <a:t>The phase shift results in the cell having a different refractive index then its surroundings</a:t>
            </a:r>
          </a:p>
          <a:p>
            <a:pPr lvl="1"/>
            <a:r>
              <a:rPr lang="en-US" sz="2400" dirty="0" smtClean="0"/>
              <a:t>The light passes through the organisms vs the background differently </a:t>
            </a:r>
          </a:p>
          <a:p>
            <a:pPr lvl="1"/>
            <a:r>
              <a:rPr lang="en-US" sz="2400" dirty="0" smtClean="0"/>
              <a:t>Organisms have a halo, bluish background 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0365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use phase contrast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a wet mount of a pond water sample. Focus your microscope normally up to the 40x/High Dry Objective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Condenser all the way up, Diaphragm all the way open, Light Control turned all the way </a:t>
            </a:r>
            <a:r>
              <a:rPr lang="en-US" dirty="0" smtClean="0"/>
              <a:t>up</a:t>
            </a:r>
            <a:endParaRPr lang="en-US" dirty="0"/>
          </a:p>
          <a:p>
            <a:r>
              <a:rPr lang="en-US" dirty="0" smtClean="0"/>
              <a:t>Make sure your blue filter is in place </a:t>
            </a:r>
          </a:p>
          <a:p>
            <a:r>
              <a:rPr lang="en-US" dirty="0" smtClean="0"/>
              <a:t>Push in the phase contrast adapter (PH knob under the stage)</a:t>
            </a:r>
          </a:p>
          <a:p>
            <a:r>
              <a:rPr lang="en-US" dirty="0" smtClean="0"/>
              <a:t>Fine tune the image with fine focus </a:t>
            </a:r>
          </a:p>
          <a:p>
            <a:r>
              <a:rPr lang="en-US" dirty="0" smtClean="0"/>
              <a:t>https</a:t>
            </a:r>
            <a:r>
              <a:rPr lang="en-US" dirty="0"/>
              <a:t>://www.youtube.com/watch?v=7pR7TNzJ_pA&amp;list=PLJYr_JA9Jjd4hW1V-8PIb5Ot97Jj1-K5r</a:t>
            </a:r>
          </a:p>
        </p:txBody>
      </p:sp>
    </p:spTree>
    <p:extLst>
      <p:ext uri="{BB962C8B-B14F-4D97-AF65-F5344CB8AC3E}">
        <p14:creationId xmlns:p14="http://schemas.microsoft.com/office/powerpoint/2010/main" val="158621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Make a wet mount of the pond water </a:t>
            </a:r>
          </a:p>
          <a:p>
            <a:r>
              <a:rPr lang="en-US" dirty="0" smtClean="0"/>
              <a:t>View under </a:t>
            </a:r>
            <a:r>
              <a:rPr lang="en-US" dirty="0" err="1" smtClean="0"/>
              <a:t>Brightfield</a:t>
            </a:r>
            <a:r>
              <a:rPr lang="en-US" dirty="0" smtClean="0"/>
              <a:t>, Phase </a:t>
            </a:r>
            <a:r>
              <a:rPr lang="en-US" dirty="0" smtClean="0"/>
              <a:t>Contrast and </a:t>
            </a:r>
            <a:r>
              <a:rPr lang="en-US" dirty="0" err="1" smtClean="0"/>
              <a:t>Darkfield</a:t>
            </a:r>
            <a:r>
              <a:rPr lang="en-US" dirty="0" smtClean="0"/>
              <a:t> </a:t>
            </a:r>
          </a:p>
          <a:p>
            <a:r>
              <a:rPr lang="en-US" dirty="0" smtClean="0"/>
              <a:t>Make notes of your observations </a:t>
            </a:r>
          </a:p>
          <a:p>
            <a:r>
              <a:rPr lang="en-US" dirty="0" smtClean="0"/>
              <a:t>Check out the guides provided to see if you can identify any of the organisms you find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55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Motility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Exercise 4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85800"/>
            <a:ext cx="4095750" cy="370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326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Movement of bacteria </a:t>
            </a:r>
          </a:p>
          <a:p>
            <a:r>
              <a:rPr lang="en-US" dirty="0" smtClean="0"/>
              <a:t>Allows bacteria to move towards favorable environments or away from unfavorable conditions </a:t>
            </a:r>
          </a:p>
          <a:p>
            <a:pPr lvl="1"/>
            <a:r>
              <a:rPr lang="en-US" dirty="0" smtClean="0"/>
              <a:t>Chemotaxis- chemicals</a:t>
            </a:r>
          </a:p>
          <a:p>
            <a:pPr lvl="1"/>
            <a:r>
              <a:rPr lang="en-US" dirty="0" err="1" smtClean="0"/>
              <a:t>Phototaxis</a:t>
            </a:r>
            <a:r>
              <a:rPr lang="en-US" dirty="0" smtClean="0"/>
              <a:t>- light</a:t>
            </a:r>
          </a:p>
          <a:p>
            <a:pPr lvl="1"/>
            <a:r>
              <a:rPr lang="en-US" dirty="0" err="1" smtClean="0"/>
              <a:t>Aerotaxis</a:t>
            </a:r>
            <a:r>
              <a:rPr lang="en-US" dirty="0" smtClean="0"/>
              <a:t>- oxygen </a:t>
            </a:r>
          </a:p>
          <a:p>
            <a:r>
              <a:rPr lang="en-US" dirty="0" smtClean="0"/>
              <a:t>Organelle for motility: flagella </a:t>
            </a:r>
          </a:p>
          <a:p>
            <a:pPr lvl="1"/>
            <a:r>
              <a:rPr lang="en-US" dirty="0" err="1" smtClean="0"/>
              <a:t>Monotrichous</a:t>
            </a:r>
            <a:r>
              <a:rPr lang="en-US" dirty="0" smtClean="0"/>
              <a:t>- single flagellum </a:t>
            </a:r>
          </a:p>
          <a:p>
            <a:pPr lvl="1"/>
            <a:r>
              <a:rPr lang="en-US" dirty="0" err="1" smtClean="0"/>
              <a:t>Amphitrichous</a:t>
            </a:r>
            <a:r>
              <a:rPr lang="en-US" dirty="0" smtClean="0"/>
              <a:t> : flagella at each end of the cell</a:t>
            </a:r>
          </a:p>
          <a:p>
            <a:pPr lvl="1"/>
            <a:r>
              <a:rPr lang="en-US" dirty="0" err="1" smtClean="0"/>
              <a:t>Peritrichous</a:t>
            </a:r>
            <a:r>
              <a:rPr lang="en-US" dirty="0" smtClean="0"/>
              <a:t> : flagellum on all sides</a:t>
            </a:r>
          </a:p>
          <a:p>
            <a:pPr lvl="1"/>
            <a:r>
              <a:rPr lang="en-US" dirty="0" err="1" smtClean="0"/>
              <a:t>Lophotrichous</a:t>
            </a:r>
            <a:r>
              <a:rPr lang="en-US" dirty="0" smtClean="0"/>
              <a:t> : several flagella on one side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80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233</TotalTime>
  <Words>625</Words>
  <Application>Microsoft Office PowerPoint</Application>
  <PresentationFormat>On-screen Show (4:3)</PresentationFormat>
  <Paragraphs>94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Oriel</vt:lpstr>
      <vt:lpstr>Darkfield and Phase Contrast Microscopy </vt:lpstr>
      <vt:lpstr>Darkfield Microscopy </vt:lpstr>
      <vt:lpstr>Darkfield Microscopy </vt:lpstr>
      <vt:lpstr>How to use Darkfield microscopy</vt:lpstr>
      <vt:lpstr>Phase Contrast Microscopy </vt:lpstr>
      <vt:lpstr>How to use phase contrast</vt:lpstr>
      <vt:lpstr>PowerPoint Presentation</vt:lpstr>
      <vt:lpstr>Motility </vt:lpstr>
      <vt:lpstr>Motility </vt:lpstr>
      <vt:lpstr>Motility </vt:lpstr>
      <vt:lpstr>Motility </vt:lpstr>
      <vt:lpstr>PowerPoint Presentation</vt:lpstr>
      <vt:lpstr>PowerPoint Presentation</vt:lpstr>
      <vt:lpstr>Expected results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Darkfield and Phase Contrast Microscopy</dc:title>
  <dc:creator>Holly</dc:creator>
  <cp:lastModifiedBy>Administrator</cp:lastModifiedBy>
  <cp:revision>25</cp:revision>
  <dcterms:created xsi:type="dcterms:W3CDTF">2015-09-06T18:24:42Z</dcterms:created>
  <dcterms:modified xsi:type="dcterms:W3CDTF">2016-06-27T15:52:40Z</dcterms:modified>
</cp:coreProperties>
</file>