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209" y="3747752"/>
            <a:ext cx="7868991" cy="1303986"/>
          </a:xfrm>
        </p:spPr>
        <p:txBody>
          <a:bodyPr>
            <a:normAutofit/>
          </a:bodyPr>
          <a:lstStyle/>
          <a:p>
            <a:pPr algn="r"/>
            <a:r>
              <a:rPr lang="en-US" sz="4400" dirty="0" err="1" smtClean="0">
                <a:solidFill>
                  <a:schemeClr val="bg1">
                    <a:lumMod val="85000"/>
                  </a:schemeClr>
                </a:solidFill>
              </a:rPr>
              <a:t>Ecdysozoan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 Protostomes, Exercise 9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Arthropoda, Group Crustacea</a:t>
            </a:r>
          </a:p>
          <a:p>
            <a:pPr lvl="2"/>
            <a:r>
              <a:rPr lang="en-US" dirty="0" smtClean="0"/>
              <a:t>Lobster, shrimp, crayfish, crabs</a:t>
            </a:r>
          </a:p>
          <a:p>
            <a:pPr lvl="2"/>
            <a:r>
              <a:rPr lang="en-US" dirty="0" smtClean="0"/>
              <a:t>3 to 5 pairs of legs</a:t>
            </a:r>
          </a:p>
          <a:p>
            <a:pPr lvl="2"/>
            <a:r>
              <a:rPr lang="en-US" dirty="0" smtClean="0"/>
              <a:t>Cephalothorax and abdomen</a:t>
            </a:r>
          </a:p>
          <a:p>
            <a:pPr lvl="2"/>
            <a:r>
              <a:rPr lang="en-US" dirty="0" smtClean="0"/>
              <a:t>Gills</a:t>
            </a:r>
          </a:p>
          <a:p>
            <a:pPr lvl="2"/>
            <a:endParaRPr lang="en-US" dirty="0"/>
          </a:p>
        </p:txBody>
      </p:sp>
      <p:pic>
        <p:nvPicPr>
          <p:cNvPr id="3074" name="Picture 2" descr="wallpaper crab, sea, sand HD : Widescreen : High Definit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33" y="3566257"/>
            <a:ext cx="4937183" cy="308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6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90" t="20377" r="44507" b="21254"/>
          <a:stretch/>
        </p:blipFill>
        <p:spPr>
          <a:xfrm>
            <a:off x="1275007" y="573162"/>
            <a:ext cx="5962919" cy="578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70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31" t="38665" r="37746" b="22255"/>
          <a:stretch/>
        </p:blipFill>
        <p:spPr>
          <a:xfrm>
            <a:off x="279535" y="1133341"/>
            <a:ext cx="8292844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6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Arthropoda, Insects and Relatives</a:t>
            </a:r>
          </a:p>
          <a:p>
            <a:pPr lvl="2"/>
            <a:r>
              <a:rPr lang="en-US" dirty="0" smtClean="0"/>
              <a:t>Insects</a:t>
            </a:r>
          </a:p>
          <a:p>
            <a:pPr lvl="3"/>
            <a:r>
              <a:rPr lang="en-US" dirty="0" smtClean="0"/>
              <a:t>3 pairs of legs</a:t>
            </a:r>
          </a:p>
          <a:p>
            <a:pPr lvl="3"/>
            <a:r>
              <a:rPr lang="en-US" dirty="0" smtClean="0"/>
              <a:t>1 pair of antennae</a:t>
            </a:r>
          </a:p>
          <a:p>
            <a:pPr lvl="3"/>
            <a:r>
              <a:rPr lang="en-US" dirty="0" smtClean="0"/>
              <a:t>With or without wings</a:t>
            </a:r>
          </a:p>
          <a:p>
            <a:pPr lvl="3"/>
            <a:r>
              <a:rPr lang="en-US" dirty="0" smtClean="0"/>
              <a:t>Head, thorax, abdomen</a:t>
            </a:r>
          </a:p>
          <a:p>
            <a:pPr lvl="3"/>
            <a:r>
              <a:rPr lang="en-US" dirty="0" smtClean="0"/>
              <a:t>Respiration: spiracle openings with trachea</a:t>
            </a:r>
          </a:p>
          <a:p>
            <a:pPr lvl="2"/>
            <a:r>
              <a:rPr lang="en-US" dirty="0" smtClean="0"/>
              <a:t>Millipedes – 2 pairs of legs per segment</a:t>
            </a:r>
          </a:p>
          <a:p>
            <a:pPr lvl="2"/>
            <a:r>
              <a:rPr lang="en-US" dirty="0" smtClean="0"/>
              <a:t>Centipedes – 1 pair of legs per segment</a:t>
            </a:r>
          </a:p>
        </p:txBody>
      </p:sp>
    </p:spTree>
    <p:extLst>
      <p:ext uri="{BB962C8B-B14F-4D97-AF65-F5344CB8AC3E}">
        <p14:creationId xmlns:p14="http://schemas.microsoft.com/office/powerpoint/2010/main" val="104701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d to Feed Me: WHAT IS THE DIFFERENCE BETWEEN A MILLIPEDE AND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0" y="599828"/>
            <a:ext cx="7162800" cy="562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0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26" t="33649" r="41934" b="31797"/>
          <a:stretch/>
        </p:blipFill>
        <p:spPr>
          <a:xfrm>
            <a:off x="1043187" y="1590261"/>
            <a:ext cx="6864527" cy="401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19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6"/>
          <a:stretch>
            <a:fillRect/>
          </a:stretch>
        </p:blipFill>
        <p:spPr bwMode="auto">
          <a:xfrm>
            <a:off x="856881" y="649323"/>
            <a:ext cx="7430239" cy="555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1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88" t="24885" r="40282" b="46055"/>
          <a:stretch/>
        </p:blipFill>
        <p:spPr>
          <a:xfrm>
            <a:off x="1017432" y="2202287"/>
            <a:ext cx="6800932" cy="318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4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42" t="53053" r="43177" b="28597"/>
          <a:stretch/>
        </p:blipFill>
        <p:spPr>
          <a:xfrm>
            <a:off x="708339" y="2575774"/>
            <a:ext cx="7727322" cy="239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Ecdysozoan</a:t>
            </a:r>
            <a:r>
              <a:rPr lang="en-US" dirty="0" smtClean="0"/>
              <a:t> Protostomes</a:t>
            </a:r>
          </a:p>
          <a:p>
            <a:pPr lvl="2"/>
            <a:r>
              <a:rPr lang="en-US" dirty="0" smtClean="0"/>
              <a:t>Phylum </a:t>
            </a:r>
            <a:r>
              <a:rPr lang="en-US" dirty="0" err="1" smtClean="0"/>
              <a:t>Nematoda</a:t>
            </a:r>
            <a:r>
              <a:rPr lang="en-US" dirty="0" smtClean="0"/>
              <a:t> and Phylum Arthropoda</a:t>
            </a:r>
          </a:p>
          <a:p>
            <a:pPr lvl="2"/>
            <a:r>
              <a:rPr lang="en-US" dirty="0" err="1" smtClean="0"/>
              <a:t>Ecdysis</a:t>
            </a:r>
            <a:r>
              <a:rPr lang="en-US" dirty="0" smtClean="0"/>
              <a:t> – molting the outer cuticle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7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Phylum </a:t>
            </a:r>
            <a:r>
              <a:rPr lang="en-US" dirty="0" err="1" smtClean="0"/>
              <a:t>Nematoda</a:t>
            </a:r>
            <a:endParaRPr lang="en-US" dirty="0"/>
          </a:p>
          <a:p>
            <a:pPr lvl="2"/>
            <a:r>
              <a:rPr lang="en-US" dirty="0"/>
              <a:t>Bilateral symmetry</a:t>
            </a:r>
          </a:p>
          <a:p>
            <a:pPr lvl="2"/>
            <a:r>
              <a:rPr lang="en-US" dirty="0"/>
              <a:t>Body Cavity – </a:t>
            </a:r>
            <a:r>
              <a:rPr lang="en-US" dirty="0" err="1" smtClean="0"/>
              <a:t>pseudocoelomate</a:t>
            </a:r>
            <a:endParaRPr lang="en-US" dirty="0"/>
          </a:p>
          <a:p>
            <a:pPr lvl="2"/>
            <a:r>
              <a:rPr lang="en-US" dirty="0"/>
              <a:t>Digestion – complete</a:t>
            </a:r>
          </a:p>
          <a:p>
            <a:pPr lvl="2"/>
            <a:r>
              <a:rPr lang="en-US" dirty="0"/>
              <a:t>Circulation – </a:t>
            </a:r>
            <a:r>
              <a:rPr lang="en-US" dirty="0" smtClean="0"/>
              <a:t>none</a:t>
            </a:r>
            <a:endParaRPr lang="en-US" dirty="0"/>
          </a:p>
          <a:p>
            <a:pPr lvl="2"/>
            <a:r>
              <a:rPr lang="en-US" dirty="0"/>
              <a:t>Respiration – </a:t>
            </a:r>
            <a:r>
              <a:rPr lang="en-US" dirty="0" smtClean="0"/>
              <a:t>diffusion through cuticle</a:t>
            </a:r>
            <a:endParaRPr lang="en-US" dirty="0"/>
          </a:p>
          <a:p>
            <a:pPr lvl="2"/>
            <a:r>
              <a:rPr lang="en-US" dirty="0"/>
              <a:t>Excretion – </a:t>
            </a:r>
            <a:r>
              <a:rPr lang="en-US" dirty="0" err="1" smtClean="0"/>
              <a:t>rennette</a:t>
            </a:r>
            <a:r>
              <a:rPr lang="en-US" dirty="0" smtClean="0"/>
              <a:t> glands</a:t>
            </a:r>
            <a:endParaRPr lang="en-US" dirty="0"/>
          </a:p>
          <a:p>
            <a:pPr lvl="2"/>
            <a:r>
              <a:rPr lang="en-US" dirty="0"/>
              <a:t>Locomotion – muscles </a:t>
            </a:r>
            <a:r>
              <a:rPr lang="en-US" dirty="0" smtClean="0"/>
              <a:t>(longitudinal)</a:t>
            </a:r>
            <a:endParaRPr lang="en-US" dirty="0"/>
          </a:p>
          <a:p>
            <a:pPr lvl="2"/>
            <a:r>
              <a:rPr lang="en-US" dirty="0"/>
              <a:t>Support – </a:t>
            </a:r>
            <a:r>
              <a:rPr lang="en-US" dirty="0" smtClean="0"/>
              <a:t> cuticle</a:t>
            </a:r>
            <a:endParaRPr lang="en-US" dirty="0"/>
          </a:p>
          <a:p>
            <a:pPr lvl="2"/>
            <a:r>
              <a:rPr lang="en-US" dirty="0"/>
              <a:t>Segmentation – </a:t>
            </a:r>
            <a:r>
              <a:rPr lang="en-US" dirty="0" smtClean="0"/>
              <a:t>no</a:t>
            </a:r>
            <a:endParaRPr lang="en-US" dirty="0"/>
          </a:p>
          <a:p>
            <a:pPr lvl="2"/>
            <a:r>
              <a:rPr lang="en-US" dirty="0"/>
              <a:t>Appendages – no</a:t>
            </a:r>
          </a:p>
          <a:p>
            <a:pPr lvl="2"/>
            <a:r>
              <a:rPr lang="en-US" dirty="0"/>
              <a:t>Nervous – ganglion </a:t>
            </a:r>
            <a:endParaRPr lang="en-US" dirty="0" smtClean="0"/>
          </a:p>
          <a:p>
            <a:pPr lvl="2"/>
            <a:r>
              <a:rPr lang="en-US" dirty="0" smtClean="0"/>
              <a:t>Reproduction </a:t>
            </a:r>
            <a:r>
              <a:rPr lang="en-US" dirty="0"/>
              <a:t>– </a:t>
            </a:r>
            <a:r>
              <a:rPr lang="en-US" dirty="0" smtClean="0"/>
              <a:t>sexual dimorphism </a:t>
            </a:r>
            <a:endParaRPr lang="en-US" dirty="0"/>
          </a:p>
          <a:p>
            <a:pPr lvl="2"/>
            <a:r>
              <a:rPr lang="en-US" dirty="0"/>
              <a:t>Habitat – marine, freshwater </a:t>
            </a:r>
          </a:p>
        </p:txBody>
      </p:sp>
    </p:spTree>
    <p:extLst>
      <p:ext uri="{BB962C8B-B14F-4D97-AF65-F5344CB8AC3E}">
        <p14:creationId xmlns:p14="http://schemas.microsoft.com/office/powerpoint/2010/main" val="44900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Ascariasis Disease Caused By Parasitic Roundworm Stock Photo (Edi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"/>
          <a:stretch/>
        </p:blipFill>
        <p:spPr bwMode="auto">
          <a:xfrm>
            <a:off x="992701" y="1027908"/>
            <a:ext cx="6933093" cy="458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7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Phylum </a:t>
            </a:r>
            <a:r>
              <a:rPr lang="en-US" dirty="0" smtClean="0"/>
              <a:t>Arthropoda</a:t>
            </a:r>
            <a:endParaRPr lang="en-US" dirty="0"/>
          </a:p>
          <a:p>
            <a:pPr lvl="2"/>
            <a:r>
              <a:rPr lang="en-US" dirty="0"/>
              <a:t>Bilateral symmetry</a:t>
            </a:r>
          </a:p>
          <a:p>
            <a:pPr lvl="2"/>
            <a:r>
              <a:rPr lang="en-US" dirty="0"/>
              <a:t>Body Cavity </a:t>
            </a:r>
            <a:r>
              <a:rPr lang="en-US" dirty="0" smtClean="0"/>
              <a:t>–coelomate</a:t>
            </a:r>
            <a:endParaRPr lang="en-US" dirty="0"/>
          </a:p>
          <a:p>
            <a:pPr lvl="2"/>
            <a:r>
              <a:rPr lang="en-US" dirty="0"/>
              <a:t>Digestion – complete</a:t>
            </a:r>
          </a:p>
          <a:p>
            <a:pPr lvl="2"/>
            <a:r>
              <a:rPr lang="en-US" dirty="0"/>
              <a:t>Circulation – </a:t>
            </a:r>
            <a:r>
              <a:rPr lang="en-US" dirty="0" smtClean="0"/>
              <a:t>open circulatory</a:t>
            </a:r>
            <a:endParaRPr lang="en-US" dirty="0"/>
          </a:p>
          <a:p>
            <a:pPr lvl="2"/>
            <a:r>
              <a:rPr lang="en-US" dirty="0"/>
              <a:t>Respiration – </a:t>
            </a:r>
            <a:r>
              <a:rPr lang="en-US" dirty="0" smtClean="0"/>
              <a:t>gills in crustaceans, trachea system in insects</a:t>
            </a:r>
            <a:endParaRPr lang="en-US" dirty="0"/>
          </a:p>
          <a:p>
            <a:pPr lvl="2"/>
            <a:r>
              <a:rPr lang="en-US" dirty="0"/>
              <a:t>Excretion – </a:t>
            </a:r>
            <a:r>
              <a:rPr lang="en-US" dirty="0" err="1" smtClean="0"/>
              <a:t>malphagian</a:t>
            </a:r>
            <a:r>
              <a:rPr lang="en-US" dirty="0" smtClean="0"/>
              <a:t> tubules</a:t>
            </a:r>
            <a:endParaRPr lang="en-US" dirty="0"/>
          </a:p>
          <a:p>
            <a:pPr lvl="2"/>
            <a:r>
              <a:rPr lang="en-US" dirty="0"/>
              <a:t>Locomotion – </a:t>
            </a:r>
            <a:r>
              <a:rPr lang="en-US" dirty="0" smtClean="0"/>
              <a:t>muscles</a:t>
            </a:r>
            <a:endParaRPr lang="en-US" dirty="0"/>
          </a:p>
          <a:p>
            <a:pPr lvl="2"/>
            <a:r>
              <a:rPr lang="en-US" dirty="0"/>
              <a:t>Support –  </a:t>
            </a:r>
            <a:r>
              <a:rPr lang="en-US" dirty="0" smtClean="0"/>
              <a:t>exoskeleton made of chitin</a:t>
            </a:r>
            <a:endParaRPr lang="en-US" dirty="0"/>
          </a:p>
          <a:p>
            <a:pPr lvl="2"/>
            <a:r>
              <a:rPr lang="en-US" dirty="0"/>
              <a:t>Segmentation – </a:t>
            </a:r>
            <a:r>
              <a:rPr lang="en-US" dirty="0" smtClean="0"/>
              <a:t>yes</a:t>
            </a:r>
            <a:endParaRPr lang="en-US" dirty="0"/>
          </a:p>
          <a:p>
            <a:pPr lvl="2"/>
            <a:r>
              <a:rPr lang="en-US" dirty="0"/>
              <a:t>Appendages – </a:t>
            </a:r>
            <a:r>
              <a:rPr lang="en-US" dirty="0" smtClean="0"/>
              <a:t>jointed</a:t>
            </a:r>
            <a:endParaRPr lang="en-US" dirty="0"/>
          </a:p>
          <a:p>
            <a:pPr lvl="2"/>
            <a:r>
              <a:rPr lang="en-US" dirty="0"/>
              <a:t>Nervous – ganglion </a:t>
            </a:r>
            <a:r>
              <a:rPr lang="en-US" dirty="0" smtClean="0"/>
              <a:t>brain</a:t>
            </a:r>
          </a:p>
          <a:p>
            <a:pPr lvl="2"/>
            <a:r>
              <a:rPr lang="en-US" dirty="0" smtClean="0"/>
              <a:t>Reproduction </a:t>
            </a:r>
            <a:r>
              <a:rPr lang="en-US" dirty="0"/>
              <a:t>– </a:t>
            </a:r>
            <a:r>
              <a:rPr lang="en-US" dirty="0" smtClean="0"/>
              <a:t>sexes are separate in most of them</a:t>
            </a:r>
            <a:endParaRPr lang="en-US" dirty="0"/>
          </a:p>
          <a:p>
            <a:pPr lvl="2"/>
            <a:r>
              <a:rPr lang="en-US" dirty="0"/>
              <a:t>Habitat – marine, freshwater </a:t>
            </a:r>
            <a:r>
              <a:rPr lang="en-US" dirty="0" smtClean="0"/>
              <a:t>, terrestrial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ylum Arthropoda | manoa.hawaii.edu/ExploringOurFluidEar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6"/>
          <a:stretch/>
        </p:blipFill>
        <p:spPr bwMode="auto">
          <a:xfrm>
            <a:off x="1332437" y="1326522"/>
            <a:ext cx="6831022" cy="46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5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Phylum Arthropoda,  Group Chelicerates</a:t>
            </a:r>
          </a:p>
          <a:p>
            <a:pPr lvl="2"/>
            <a:r>
              <a:rPr lang="en-US" dirty="0" smtClean="0"/>
              <a:t>Horseshoe crab and arachnids</a:t>
            </a:r>
          </a:p>
          <a:p>
            <a:pPr lvl="2"/>
            <a:r>
              <a:rPr lang="en-US" dirty="0" smtClean="0"/>
              <a:t>4 pairs of legs</a:t>
            </a:r>
          </a:p>
          <a:p>
            <a:pPr lvl="2"/>
            <a:r>
              <a:rPr lang="en-US" dirty="0" smtClean="0"/>
              <a:t>No antennae</a:t>
            </a:r>
          </a:p>
          <a:p>
            <a:pPr lvl="2"/>
            <a:r>
              <a:rPr lang="en-US" dirty="0" err="1" smtClean="0"/>
              <a:t>Cephalothroax</a:t>
            </a:r>
            <a:r>
              <a:rPr lang="en-US" dirty="0" smtClean="0"/>
              <a:t> and abdomen</a:t>
            </a:r>
          </a:p>
        </p:txBody>
      </p:sp>
      <p:pic>
        <p:nvPicPr>
          <p:cNvPr id="4" name="Picture 3" descr="http://beachchairscientist.files.wordpress.com/2008/07/horseshoe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99" y="3714907"/>
            <a:ext cx="3744262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:\Figures\Chapter32\lowres\Life8e-Fig-32-31-1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3714907"/>
            <a:ext cx="3832225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67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17624</TotalTime>
  <Words>222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General Biology II Lab IRSC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121</cp:revision>
  <dcterms:created xsi:type="dcterms:W3CDTF">2020-05-16T19:11:56Z</dcterms:created>
  <dcterms:modified xsi:type="dcterms:W3CDTF">2020-09-27T15:51:46Z</dcterms:modified>
</cp:coreProperties>
</file>