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0" r:id="rId18"/>
    <p:sldId id="272" r:id="rId19"/>
    <p:sldId id="271" r:id="rId20"/>
    <p:sldId id="273" r:id="rId21"/>
    <p:sldId id="274" r:id="rId22"/>
    <p:sldId id="277" r:id="rId23"/>
    <p:sldId id="276" r:id="rId24"/>
    <p:sldId id="279" r:id="rId25"/>
    <p:sldId id="278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8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FF65-08F6-4A63-8175-D84A9AB02EE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DE72-6A7E-4FB4-B655-75E48B5A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amarina.com/balticsea/02%20Plants/01%20Macroalgae/Phaeophyceae/Fucus%20serratus.ht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5997"/>
            <a:ext cx="7772400" cy="2387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Biology II Lab</a:t>
            </a: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IRSC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53814"/>
            <a:ext cx="6858000" cy="130398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Protists, Exercise 2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18" y="692284"/>
            <a:ext cx="7886700" cy="4351338"/>
          </a:xfrm>
        </p:spPr>
        <p:txBody>
          <a:bodyPr/>
          <a:lstStyle/>
          <a:p>
            <a:r>
              <a:rPr lang="en-US" i="1" dirty="0" smtClean="0"/>
              <a:t>Globigerina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32" t="16118" r="51972" b="50814"/>
          <a:stretch/>
        </p:blipFill>
        <p:spPr>
          <a:xfrm>
            <a:off x="3052293" y="1147469"/>
            <a:ext cx="5164427" cy="497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0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41" y="782436"/>
            <a:ext cx="7886700" cy="4351338"/>
          </a:xfrm>
        </p:spPr>
        <p:txBody>
          <a:bodyPr/>
          <a:lstStyle/>
          <a:p>
            <a:r>
              <a:rPr lang="en-US" i="1" dirty="0" smtClean="0"/>
              <a:t>Paramecium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422" t="15617" r="29859" b="51816"/>
          <a:stretch/>
        </p:blipFill>
        <p:spPr>
          <a:xfrm>
            <a:off x="2620288" y="1832356"/>
            <a:ext cx="5094157" cy="473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1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88" y="769557"/>
            <a:ext cx="7886700" cy="4351338"/>
          </a:xfrm>
        </p:spPr>
        <p:txBody>
          <a:bodyPr/>
          <a:lstStyle/>
          <a:p>
            <a:r>
              <a:rPr lang="en-US" i="1" dirty="0" smtClean="0"/>
              <a:t>Stentor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6" y="1914054"/>
            <a:ext cx="8767159" cy="3206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8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98" y="718042"/>
            <a:ext cx="7886700" cy="4351338"/>
          </a:xfrm>
        </p:spPr>
        <p:txBody>
          <a:bodyPr/>
          <a:lstStyle/>
          <a:p>
            <a:r>
              <a:rPr lang="en-US" i="1" dirty="0" smtClean="0"/>
              <a:t>Vorticella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123" y="1460499"/>
            <a:ext cx="6294362" cy="468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6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24" y="718042"/>
            <a:ext cx="7886700" cy="4351338"/>
          </a:xfrm>
        </p:spPr>
        <p:txBody>
          <a:bodyPr/>
          <a:lstStyle/>
          <a:p>
            <a:r>
              <a:rPr lang="en-US" i="1" dirty="0" smtClean="0"/>
              <a:t>Trypanosoma</a:t>
            </a:r>
          </a:p>
          <a:p>
            <a:pPr lvl="1"/>
            <a:r>
              <a:rPr lang="en-US" i="1" dirty="0" smtClean="0"/>
              <a:t>Causes diseases like African sleeping sickness, Chagas disease</a:t>
            </a:r>
            <a:endParaRPr lang="en-US" i="1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6" y="2144101"/>
            <a:ext cx="5525036" cy="441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1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51" y="537738"/>
            <a:ext cx="7886700" cy="4351338"/>
          </a:xfrm>
        </p:spPr>
        <p:txBody>
          <a:bodyPr/>
          <a:lstStyle/>
          <a:p>
            <a:r>
              <a:rPr lang="en-US" i="1" dirty="0" smtClean="0"/>
              <a:t>Trichomonas </a:t>
            </a:r>
            <a:r>
              <a:rPr lang="en-US" dirty="0" smtClean="0"/>
              <a:t>(notice they have a couple of flagella), STD</a:t>
            </a:r>
            <a:endParaRPr lang="en-US" i="1" dirty="0"/>
          </a:p>
        </p:txBody>
      </p:sp>
      <p:pic>
        <p:nvPicPr>
          <p:cNvPr id="4" name="Picture 6" descr="http://www.bioweb.uncc.edu/1110Lab/notes/notes1/labpics/Trichomonas%201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06" y="1380215"/>
            <a:ext cx="6266847" cy="492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3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71" y="743800"/>
            <a:ext cx="7886700" cy="4351338"/>
          </a:xfrm>
        </p:spPr>
        <p:txBody>
          <a:bodyPr/>
          <a:lstStyle/>
          <a:p>
            <a:r>
              <a:rPr lang="en-US" i="1" dirty="0" smtClean="0"/>
              <a:t>Plasmodium</a:t>
            </a:r>
            <a:r>
              <a:rPr lang="en-US" dirty="0" smtClean="0"/>
              <a:t>, causes malaria</a:t>
            </a:r>
            <a:endParaRPr lang="en-US" i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11" y="1663527"/>
            <a:ext cx="6755026" cy="452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Algae examples</a:t>
            </a:r>
          </a:p>
          <a:p>
            <a:pPr lvl="2"/>
            <a:r>
              <a:rPr lang="en-US" dirty="0" smtClean="0"/>
              <a:t>Algae are photosynthetic</a:t>
            </a:r>
          </a:p>
          <a:p>
            <a:pPr lvl="2"/>
            <a:r>
              <a:rPr lang="en-US" dirty="0" smtClean="0"/>
              <a:t>Unicellular algae are phytoplankton</a:t>
            </a:r>
          </a:p>
          <a:p>
            <a:pPr lvl="2"/>
            <a:r>
              <a:rPr lang="en-US" dirty="0" smtClean="0"/>
              <a:t>Multicellular algae are seaweeds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30" y="796131"/>
            <a:ext cx="7886700" cy="4351338"/>
          </a:xfrm>
        </p:spPr>
        <p:txBody>
          <a:bodyPr/>
          <a:lstStyle/>
          <a:p>
            <a:r>
              <a:rPr lang="en-US" dirty="0" smtClean="0"/>
              <a:t>Green Algae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2" y="2044521"/>
            <a:ext cx="8480082" cy="299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6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52" y="576374"/>
            <a:ext cx="7886700" cy="4351338"/>
          </a:xfrm>
        </p:spPr>
        <p:txBody>
          <a:bodyPr/>
          <a:lstStyle/>
          <a:p>
            <a:r>
              <a:rPr lang="en-US" i="1" dirty="0" smtClean="0"/>
              <a:t>Euglena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63" y="1475881"/>
            <a:ext cx="6823937" cy="462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1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Protists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Eukaryotes that didn’t fit into the other Kingdoms</a:t>
            </a:r>
            <a:endParaRPr lang="en-US" sz="2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592" t="32652" r="30281" b="30773"/>
          <a:stretch/>
        </p:blipFill>
        <p:spPr>
          <a:xfrm>
            <a:off x="1317202" y="2218723"/>
            <a:ext cx="6509595" cy="325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1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09" y="750531"/>
            <a:ext cx="7886700" cy="4351338"/>
          </a:xfrm>
        </p:spPr>
        <p:txBody>
          <a:bodyPr/>
          <a:lstStyle/>
          <a:p>
            <a:r>
              <a:rPr lang="en-US" dirty="0" smtClean="0"/>
              <a:t>Diatoms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71" y="1481071"/>
            <a:ext cx="5152175" cy="515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8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46" y="936983"/>
            <a:ext cx="7886700" cy="4351338"/>
          </a:xfrm>
        </p:spPr>
        <p:txBody>
          <a:bodyPr/>
          <a:lstStyle/>
          <a:p>
            <a:r>
              <a:rPr lang="en-US" i="1" dirty="0" err="1" smtClean="0"/>
              <a:t>Ceratium</a:t>
            </a:r>
            <a:r>
              <a:rPr lang="en-US" dirty="0" smtClean="0"/>
              <a:t> (dinoflagellate, responsible for </a:t>
            </a:r>
            <a:r>
              <a:rPr lang="en-US" smtClean="0"/>
              <a:t>red tides)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58" t="29896" r="31972" b="39541"/>
          <a:stretch/>
        </p:blipFill>
        <p:spPr>
          <a:xfrm>
            <a:off x="2627290" y="1575314"/>
            <a:ext cx="4056845" cy="462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6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5300" y="866105"/>
            <a:ext cx="8229600" cy="4708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Comic Sans MS" panose="030F0702030302020204" pitchFamily="66" charset="0"/>
              </a:rPr>
              <a:t>Red Algae</a:t>
            </a:r>
          </a:p>
        </p:txBody>
      </p:sp>
      <p:pic>
        <p:nvPicPr>
          <p:cNvPr id="6" name="Picture 2" descr="http://rivers.snre.umich.edu/www311/OrganismPhotos/porphy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11946"/>
            <a:ext cx="4343400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farm3.static.flickr.com/2024/1796915824_d3f4eeb9b8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69" y="2831205"/>
            <a:ext cx="339090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36829" y="893897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Comic Sans MS" panose="030F0702030302020204" pitchFamily="66" charset="0"/>
              </a:rPr>
              <a:t>Brown Algae (remember that larger algae are called seaweeds)</a:t>
            </a:r>
          </a:p>
          <a:p>
            <a:endParaRPr lang="en-US" alt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altLang="en-US" i="1" dirty="0" err="1" smtClean="0">
                <a:latin typeface="Comic Sans MS" panose="030F0702030302020204" pitchFamily="66" charset="0"/>
              </a:rPr>
              <a:t>Sargassum</a:t>
            </a:r>
            <a:endParaRPr lang="en-US" altLang="en-US" i="1" dirty="0" smtClean="0">
              <a:latin typeface="Comic Sans MS" panose="030F0702030302020204" pitchFamily="66" charset="0"/>
            </a:endParaRPr>
          </a:p>
          <a:p>
            <a:pPr lvl="1"/>
            <a:endParaRPr lang="en-US" altLang="en-US" dirty="0" smtClean="0">
              <a:latin typeface="Comic Sans MS" panose="030F0702030302020204" pitchFamily="66" charset="0"/>
            </a:endParaRPr>
          </a:p>
          <a:p>
            <a:pPr lvl="1"/>
            <a:endParaRPr lang="en-US" altLang="en-US" dirty="0" smtClean="0">
              <a:latin typeface="Comic Sans MS" panose="030F0702030302020204" pitchFamily="66" charset="0"/>
            </a:endParaRPr>
          </a:p>
          <a:p>
            <a:pPr lvl="1"/>
            <a:endParaRPr lang="en-US" altLang="en-US" dirty="0" smtClean="0">
              <a:latin typeface="Comic Sans MS" panose="030F0702030302020204" pitchFamily="66" charset="0"/>
            </a:endParaRPr>
          </a:p>
          <a:p>
            <a:pPr lvl="1"/>
            <a:endParaRPr lang="en-US" altLang="en-US" i="1" dirty="0" smtClean="0">
              <a:latin typeface="Comic Sans MS" panose="030F0702030302020204" pitchFamily="66" charset="0"/>
            </a:endParaRPr>
          </a:p>
          <a:p>
            <a:pPr lvl="1"/>
            <a:r>
              <a:rPr lang="en-US" altLang="en-US" i="1" dirty="0" err="1" smtClean="0">
                <a:latin typeface="Comic Sans MS" panose="030F0702030302020204" pitchFamily="66" charset="0"/>
              </a:rPr>
              <a:t>Fucus</a:t>
            </a:r>
            <a:endParaRPr lang="en-US" altLang="en-US" i="1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4" descr="Pelagic brown algae, genus Sargas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94" y="1875967"/>
            <a:ext cx="2539285" cy="190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Fucus evanesce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76" y="4229100"/>
            <a:ext cx="2641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faculty.washington.edu/mdethier/Fucus/images/DemoFuc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16" y="4495800"/>
            <a:ext cx="2513013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8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Slime molds</a:t>
            </a:r>
          </a:p>
          <a:p>
            <a:pPr lvl="2"/>
            <a:r>
              <a:rPr lang="en-US" dirty="0" smtClean="0"/>
              <a:t>Once thought to be Fungi </a:t>
            </a:r>
          </a:p>
          <a:p>
            <a:pPr lvl="2"/>
            <a:r>
              <a:rPr lang="en-US" dirty="0" smtClean="0"/>
              <a:t>Group of eukaryotic cells that can live freely as single cells but will aggregate together to form multicellular reproductive structures</a:t>
            </a:r>
          </a:p>
          <a:p>
            <a:pPr lvl="2"/>
            <a:r>
              <a:rPr lang="en-US" dirty="0" smtClean="0"/>
              <a:t>Amoeba-like</a:t>
            </a:r>
          </a:p>
          <a:p>
            <a:pPr lvl="2"/>
            <a:r>
              <a:rPr lang="en-US" dirty="0" smtClean="0"/>
              <a:t>They can move like an animal but act like a fungus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79927" y="1007772"/>
            <a:ext cx="8229600" cy="4708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Comic Sans MS" panose="030F0702030302020204" pitchFamily="66" charset="0"/>
              </a:rPr>
              <a:t>Slime Molds</a:t>
            </a:r>
          </a:p>
          <a:p>
            <a:pPr lvl="1"/>
            <a:r>
              <a:rPr lang="en-US" altLang="en-US" dirty="0" err="1" smtClean="0">
                <a:latin typeface="Comic Sans MS" panose="030F0702030302020204" pitchFamily="66" charset="0"/>
              </a:rPr>
              <a:t>Plasmodial</a:t>
            </a:r>
            <a:r>
              <a:rPr lang="en-US" altLang="en-US" dirty="0" smtClean="0">
                <a:latin typeface="Comic Sans MS" panose="030F0702030302020204" pitchFamily="66" charset="0"/>
              </a:rPr>
              <a:t> slime molds</a:t>
            </a:r>
          </a:p>
          <a:p>
            <a:pPr lvl="2"/>
            <a:r>
              <a:rPr lang="en-US" altLang="en-US" i="1" dirty="0" err="1" smtClean="0">
                <a:latin typeface="Comic Sans MS" panose="030F0702030302020204" pitchFamily="66" charset="0"/>
              </a:rPr>
              <a:t>Physarum</a:t>
            </a:r>
            <a:endParaRPr lang="en-US" altLang="en-US" i="1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faculty.clintoncc.suny.edu/faculty/michael.gregory/files/bio%20102/Bio%20102%20Laboratory/Protists/Physa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2" y="2936987"/>
            <a:ext cx="4144963" cy="329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kentsimmons.uwinnipeg.ca/16cm05/16labman05/lb2pg1_files/Physarum_polycephal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92687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 err="1" smtClean="0"/>
              <a:t>protists</a:t>
            </a:r>
            <a:r>
              <a:rPr lang="en-US" dirty="0" smtClean="0"/>
              <a:t> prokaryotic or eukaryotic?</a:t>
            </a:r>
          </a:p>
          <a:p>
            <a:r>
              <a:rPr lang="en-US" dirty="0" smtClean="0"/>
              <a:t>Are photosynthetic </a:t>
            </a:r>
            <a:r>
              <a:rPr lang="en-US" dirty="0" err="1" smtClean="0"/>
              <a:t>protists</a:t>
            </a:r>
            <a:r>
              <a:rPr lang="en-US" dirty="0" smtClean="0"/>
              <a:t> called protozoans or algae?</a:t>
            </a:r>
          </a:p>
          <a:p>
            <a:r>
              <a:rPr lang="en-US" dirty="0" smtClean="0"/>
              <a:t>What are microscopic algae called?</a:t>
            </a:r>
          </a:p>
          <a:p>
            <a:r>
              <a:rPr lang="en-US" dirty="0" smtClean="0"/>
              <a:t>What are macroscopic algae called?</a:t>
            </a:r>
          </a:p>
          <a:p>
            <a:r>
              <a:rPr lang="en-US" dirty="0" smtClean="0"/>
              <a:t>Make flashcards</a:t>
            </a:r>
          </a:p>
        </p:txBody>
      </p:sp>
    </p:spTree>
    <p:extLst>
      <p:ext uri="{BB962C8B-B14F-4D97-AF65-F5344CB8AC3E}">
        <p14:creationId xmlns:p14="http://schemas.microsoft.com/office/powerpoint/2010/main" val="21767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24" t="33153" r="34084" b="45553"/>
          <a:stretch/>
        </p:blipFill>
        <p:spPr>
          <a:xfrm>
            <a:off x="711065" y="2009104"/>
            <a:ext cx="7721870" cy="239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8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Eukarya includes all organisms made up of eukaryotic cells</a:t>
            </a:r>
          </a:p>
          <a:p>
            <a:pPr lvl="2"/>
            <a:r>
              <a:rPr lang="en-US" dirty="0" smtClean="0"/>
              <a:t>Includes </a:t>
            </a:r>
            <a:r>
              <a:rPr lang="en-US" dirty="0" err="1" smtClean="0"/>
              <a:t>protists</a:t>
            </a:r>
            <a:r>
              <a:rPr lang="en-US" dirty="0" smtClean="0"/>
              <a:t>, fungi, plant and animals</a:t>
            </a:r>
          </a:p>
          <a:p>
            <a:pPr lvl="2"/>
            <a:r>
              <a:rPr lang="en-US" dirty="0" smtClean="0"/>
              <a:t>This exercise focuses on the </a:t>
            </a:r>
            <a:r>
              <a:rPr lang="en-US" dirty="0" err="1" smtClean="0"/>
              <a:t>protists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365126"/>
            <a:ext cx="8564451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Domain Eukarya is divided into 6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Supergroups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Protists are found in all 6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16" t="27891" r="27605" b="20253"/>
          <a:stretch/>
        </p:blipFill>
        <p:spPr>
          <a:xfrm>
            <a:off x="1429555" y="1481071"/>
            <a:ext cx="6574572" cy="525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9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protists</a:t>
            </a:r>
            <a:r>
              <a:rPr lang="en-US" dirty="0" smtClean="0"/>
              <a:t> are unicellular, some are multicellular</a:t>
            </a:r>
          </a:p>
          <a:p>
            <a:r>
              <a:rPr lang="en-US" dirty="0" smtClean="0"/>
              <a:t>Methods of </a:t>
            </a:r>
            <a:r>
              <a:rPr lang="en-US" dirty="0" err="1" smtClean="0"/>
              <a:t>protist</a:t>
            </a:r>
            <a:r>
              <a:rPr lang="en-US" dirty="0" smtClean="0"/>
              <a:t> motility</a:t>
            </a:r>
          </a:p>
          <a:p>
            <a:pPr lvl="2"/>
            <a:r>
              <a:rPr lang="en-US" dirty="0" smtClean="0"/>
              <a:t>Some have flagella</a:t>
            </a:r>
          </a:p>
          <a:p>
            <a:pPr lvl="2"/>
            <a:r>
              <a:rPr lang="en-US" dirty="0" smtClean="0"/>
              <a:t>Some have pseudopodia</a:t>
            </a:r>
          </a:p>
          <a:p>
            <a:pPr lvl="2"/>
            <a:r>
              <a:rPr lang="en-US" dirty="0" smtClean="0"/>
              <a:t>Some have cilia</a:t>
            </a:r>
          </a:p>
          <a:p>
            <a:endParaRPr lang="en-US" dirty="0"/>
          </a:p>
          <a:p>
            <a:pPr lvl="2"/>
            <a:r>
              <a:rPr lang="en-US" dirty="0" smtClean="0"/>
              <a:t>Protozoans – heterotrophic </a:t>
            </a:r>
            <a:r>
              <a:rPr lang="en-US" dirty="0" err="1" smtClean="0"/>
              <a:t>protists</a:t>
            </a:r>
            <a:r>
              <a:rPr lang="en-US" dirty="0" smtClean="0"/>
              <a:t> (some cause disease)</a:t>
            </a:r>
          </a:p>
          <a:p>
            <a:pPr lvl="2"/>
            <a:r>
              <a:rPr lang="en-US" dirty="0" smtClean="0"/>
              <a:t>Algae – autotrophic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lvl="4"/>
            <a:r>
              <a:rPr lang="en-US" dirty="0" smtClean="0"/>
              <a:t>Microscopic algae – phytoplankton</a:t>
            </a:r>
          </a:p>
          <a:p>
            <a:pPr lvl="4"/>
            <a:r>
              <a:rPr lang="en-US" dirty="0" smtClean="0"/>
              <a:t>Macroscopic algae - seaweed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Protozoan examples</a:t>
            </a:r>
          </a:p>
          <a:p>
            <a:pPr lvl="2"/>
            <a:r>
              <a:rPr lang="en-US" dirty="0" smtClean="0"/>
              <a:t>Protozoans are heterotrophic</a:t>
            </a:r>
          </a:p>
          <a:p>
            <a:pPr lvl="2"/>
            <a:r>
              <a:rPr lang="en-US" dirty="0" smtClean="0"/>
              <a:t>Some of them can cause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55" y="679406"/>
            <a:ext cx="7886700" cy="4351338"/>
          </a:xfrm>
        </p:spPr>
        <p:txBody>
          <a:bodyPr/>
          <a:lstStyle/>
          <a:p>
            <a:r>
              <a:rPr lang="en-US" i="1" dirty="0" smtClean="0"/>
              <a:t>Amoeba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63" t="32151" r="52817" b="37286"/>
          <a:stretch/>
        </p:blipFill>
        <p:spPr>
          <a:xfrm>
            <a:off x="2685243" y="507516"/>
            <a:ext cx="5765712" cy="596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6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82" y="733342"/>
            <a:ext cx="7886700" cy="4351338"/>
          </a:xfrm>
        </p:spPr>
        <p:txBody>
          <a:bodyPr/>
          <a:lstStyle/>
          <a:p>
            <a:r>
              <a:rPr lang="en-US" dirty="0" smtClean="0"/>
              <a:t>Radiolarians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366" t="32652" r="31690" b="36786"/>
          <a:stretch/>
        </p:blipFill>
        <p:spPr>
          <a:xfrm>
            <a:off x="5352004" y="1772998"/>
            <a:ext cx="3163346" cy="389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Molecular Expressions Photo Gallery: Radiolar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4" y="2362537"/>
            <a:ext cx="4667250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11693</TotalTime>
  <Words>239</Words>
  <Application>Microsoft Office PowerPoint</Application>
  <PresentationFormat>On-screen Show (4:3)</PresentationFormat>
  <Paragraphs>60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General Biology II Lab IRSC</vt:lpstr>
      <vt:lpstr>The Protists The Eukaryotes that didn’t fit into the other Kingdoms</vt:lpstr>
      <vt:lpstr>PowerPoint Presentation</vt:lpstr>
      <vt:lpstr>PowerPoint Presentation</vt:lpstr>
      <vt:lpstr>Domain Eukarya is divided into 6 Supergroups Protists are found in all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Biology II Lab Online, IRSC</dc:title>
  <dc:creator>Jamey Capers</dc:creator>
  <cp:lastModifiedBy>Jamey Capers</cp:lastModifiedBy>
  <cp:revision>34</cp:revision>
  <dcterms:created xsi:type="dcterms:W3CDTF">2020-05-16T19:11:56Z</dcterms:created>
  <dcterms:modified xsi:type="dcterms:W3CDTF">2020-09-27T15:35:13Z</dcterms:modified>
</cp:coreProperties>
</file>