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5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09" y="3747752"/>
            <a:ext cx="7868991" cy="1303986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Pig Dissection, </a:t>
            </a:r>
          </a:p>
          <a:p>
            <a:pPr algn="r"/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Exercise 12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02" y="681038"/>
            <a:ext cx="4328457" cy="577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Virtual Lab 12 | BCT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28684" r="8056" b="27938"/>
          <a:stretch/>
        </p:blipFill>
        <p:spPr bwMode="auto">
          <a:xfrm>
            <a:off x="103032" y="1027907"/>
            <a:ext cx="4237149" cy="264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</a:p>
          <a:p>
            <a:pPr lvl="2"/>
            <a:r>
              <a:rPr lang="en-US" dirty="0" smtClean="0"/>
              <a:t>Larynx</a:t>
            </a:r>
          </a:p>
          <a:p>
            <a:pPr lvl="2"/>
            <a:r>
              <a:rPr lang="en-US" dirty="0" smtClean="0"/>
              <a:t>Trachea</a:t>
            </a:r>
          </a:p>
          <a:p>
            <a:pPr lvl="2"/>
            <a:r>
              <a:rPr lang="en-US" dirty="0" smtClean="0"/>
              <a:t>Lungs</a:t>
            </a:r>
          </a:p>
          <a:p>
            <a:pPr lvl="2"/>
            <a:endParaRPr lang="en-US" dirty="0"/>
          </a:p>
          <a:p>
            <a:r>
              <a:rPr lang="en-US" dirty="0" smtClean="0"/>
              <a:t>Endocrine System</a:t>
            </a:r>
          </a:p>
          <a:p>
            <a:pPr lvl="2"/>
            <a:r>
              <a:rPr lang="en-US" dirty="0" smtClean="0"/>
              <a:t>Thyroid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9" y="344553"/>
            <a:ext cx="8143681" cy="6107761"/>
          </a:xfrm>
        </p:spPr>
      </p:pic>
    </p:spTree>
    <p:extLst>
      <p:ext uri="{BB962C8B-B14F-4D97-AF65-F5344CB8AC3E}">
        <p14:creationId xmlns:p14="http://schemas.microsoft.com/office/powerpoint/2010/main" val="39237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Digestive System</a:t>
            </a:r>
          </a:p>
          <a:p>
            <a:pPr lvl="2"/>
            <a:r>
              <a:rPr lang="en-US" dirty="0" smtClean="0"/>
              <a:t>Path of food:</a:t>
            </a:r>
          </a:p>
          <a:p>
            <a:pPr lvl="4"/>
            <a:r>
              <a:rPr lang="en-US" dirty="0" smtClean="0"/>
              <a:t>Esophagus</a:t>
            </a:r>
          </a:p>
          <a:p>
            <a:pPr lvl="4"/>
            <a:r>
              <a:rPr lang="en-US" dirty="0" smtClean="0"/>
              <a:t>Stomach</a:t>
            </a:r>
          </a:p>
          <a:p>
            <a:pPr lvl="4"/>
            <a:r>
              <a:rPr lang="en-US" dirty="0" smtClean="0"/>
              <a:t>Small intestine </a:t>
            </a:r>
          </a:p>
          <a:p>
            <a:pPr lvl="6"/>
            <a:r>
              <a:rPr lang="en-US" dirty="0" smtClean="0"/>
              <a:t>Duodenum (first part of small intestine that leaves stomach)</a:t>
            </a:r>
          </a:p>
          <a:p>
            <a:pPr lvl="6"/>
            <a:r>
              <a:rPr lang="en-US" dirty="0" err="1" smtClean="0"/>
              <a:t>Jejuno</a:t>
            </a:r>
            <a:r>
              <a:rPr lang="en-US" dirty="0" smtClean="0"/>
              <a:t>-ileum (last part of small intestine)</a:t>
            </a:r>
          </a:p>
          <a:p>
            <a:pPr lvl="6"/>
            <a:r>
              <a:rPr lang="en-US" dirty="0" smtClean="0"/>
              <a:t>All of it held in place by </a:t>
            </a:r>
            <a:r>
              <a:rPr lang="en-US" dirty="0" err="1" smtClean="0"/>
              <a:t>mesentary</a:t>
            </a:r>
            <a:endParaRPr lang="en-US" dirty="0" smtClean="0"/>
          </a:p>
          <a:p>
            <a:pPr lvl="4"/>
            <a:r>
              <a:rPr lang="en-US" dirty="0" smtClean="0"/>
              <a:t>Large Intestine (colon)</a:t>
            </a:r>
          </a:p>
          <a:p>
            <a:pPr lvl="6"/>
            <a:r>
              <a:rPr lang="en-US" dirty="0" smtClean="0"/>
              <a:t>Caecum</a:t>
            </a:r>
          </a:p>
          <a:p>
            <a:pPr lvl="6"/>
            <a:r>
              <a:rPr lang="en-US" dirty="0" smtClean="0"/>
              <a:t>Rectum (last part of colon)</a:t>
            </a:r>
          </a:p>
          <a:p>
            <a:pPr lvl="4"/>
            <a:r>
              <a:rPr lang="en-US" dirty="0" smtClean="0"/>
              <a:t>Anus</a:t>
            </a:r>
          </a:p>
          <a:p>
            <a:pPr lvl="2"/>
            <a:r>
              <a:rPr lang="en-US" dirty="0" smtClean="0"/>
              <a:t>Accessory organs:</a:t>
            </a:r>
          </a:p>
          <a:p>
            <a:pPr lvl="4"/>
            <a:r>
              <a:rPr lang="en-US" dirty="0" smtClean="0"/>
              <a:t>Liver</a:t>
            </a:r>
          </a:p>
          <a:p>
            <a:pPr lvl="4"/>
            <a:r>
              <a:rPr lang="en-US" dirty="0" smtClean="0"/>
              <a:t>Gall bladder</a:t>
            </a:r>
          </a:p>
          <a:p>
            <a:pPr lvl="4"/>
            <a:r>
              <a:rPr lang="en-US" dirty="0" smtClean="0"/>
              <a:t>pancreas</a:t>
            </a:r>
          </a:p>
        </p:txBody>
      </p:sp>
    </p:spTree>
    <p:extLst>
      <p:ext uri="{BB962C8B-B14F-4D97-AF65-F5344CB8AC3E}">
        <p14:creationId xmlns:p14="http://schemas.microsoft.com/office/powerpoint/2010/main" val="978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12208" r="3223" b="22086"/>
          <a:stretch/>
        </p:blipFill>
        <p:spPr>
          <a:xfrm>
            <a:off x="103031" y="90153"/>
            <a:ext cx="8900449" cy="47265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34" t="37713" r="24104" b="23292"/>
          <a:stretch/>
        </p:blipFill>
        <p:spPr>
          <a:xfrm>
            <a:off x="3090930" y="4546242"/>
            <a:ext cx="4829577" cy="217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51" y="125613"/>
            <a:ext cx="4967380" cy="6623174"/>
          </a:xfrm>
        </p:spPr>
      </p:pic>
    </p:spTree>
    <p:extLst>
      <p:ext uri="{BB962C8B-B14F-4D97-AF65-F5344CB8AC3E}">
        <p14:creationId xmlns:p14="http://schemas.microsoft.com/office/powerpoint/2010/main" val="4658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</a:p>
          <a:p>
            <a:pPr lvl="2"/>
            <a:r>
              <a:rPr lang="en-US" dirty="0" smtClean="0"/>
              <a:t>Kidney</a:t>
            </a:r>
          </a:p>
          <a:p>
            <a:pPr lvl="2"/>
            <a:r>
              <a:rPr lang="en-US" dirty="0" smtClean="0"/>
              <a:t>Ureter</a:t>
            </a:r>
          </a:p>
          <a:p>
            <a:pPr lvl="2"/>
            <a:r>
              <a:rPr lang="en-US" dirty="0" smtClean="0"/>
              <a:t>Urinary bladder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4" y="489397"/>
            <a:ext cx="8031036" cy="6023277"/>
          </a:xfrm>
        </p:spPr>
      </p:pic>
    </p:spTree>
    <p:extLst>
      <p:ext uri="{BB962C8B-B14F-4D97-AF65-F5344CB8AC3E}">
        <p14:creationId xmlns:p14="http://schemas.microsoft.com/office/powerpoint/2010/main" val="36744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</a:p>
          <a:p>
            <a:pPr lvl="2"/>
            <a:r>
              <a:rPr lang="en-US" dirty="0" smtClean="0"/>
              <a:t>Female</a:t>
            </a:r>
          </a:p>
          <a:p>
            <a:pPr lvl="3"/>
            <a:r>
              <a:rPr lang="en-US" dirty="0" smtClean="0"/>
              <a:t>Uterine horns</a:t>
            </a:r>
          </a:p>
          <a:p>
            <a:pPr lvl="3"/>
            <a:r>
              <a:rPr lang="en-US" dirty="0" smtClean="0"/>
              <a:t>Uterus</a:t>
            </a:r>
          </a:p>
          <a:p>
            <a:pPr lvl="3"/>
            <a:r>
              <a:rPr lang="en-US" dirty="0" smtClean="0"/>
              <a:t>Ovary</a:t>
            </a:r>
          </a:p>
          <a:p>
            <a:pPr lvl="2"/>
            <a:r>
              <a:rPr lang="en-US" dirty="0" smtClean="0"/>
              <a:t>Male</a:t>
            </a:r>
          </a:p>
          <a:p>
            <a:pPr lvl="3"/>
            <a:r>
              <a:rPr lang="en-US" dirty="0" smtClean="0"/>
              <a:t>Testis</a:t>
            </a:r>
          </a:p>
          <a:p>
            <a:pPr lvl="3"/>
            <a:r>
              <a:rPr lang="en-US" dirty="0" smtClean="0"/>
              <a:t>Epididymis </a:t>
            </a:r>
          </a:p>
          <a:p>
            <a:pPr lvl="3"/>
            <a:r>
              <a:rPr lang="en-US" dirty="0" smtClean="0"/>
              <a:t>Vas deferens</a:t>
            </a:r>
          </a:p>
          <a:p>
            <a:pPr lvl="3"/>
            <a:r>
              <a:rPr lang="en-US" dirty="0" smtClean="0"/>
              <a:t>Bulbourethral 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5" y="276493"/>
            <a:ext cx="8337461" cy="62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211" t="29896" r="40282" b="41545"/>
          <a:stretch/>
        </p:blipFill>
        <p:spPr>
          <a:xfrm>
            <a:off x="1159097" y="2296273"/>
            <a:ext cx="6606863" cy="307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15" t="21128" r="39437" b="17246"/>
          <a:stretch/>
        </p:blipFill>
        <p:spPr>
          <a:xfrm>
            <a:off x="656824" y="437881"/>
            <a:ext cx="7401785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</a:p>
          <a:p>
            <a:pPr lvl="2"/>
            <a:r>
              <a:rPr lang="en-US" dirty="0" smtClean="0"/>
              <a:t>Heart </a:t>
            </a:r>
          </a:p>
          <a:p>
            <a:pPr lvl="2"/>
            <a:r>
              <a:rPr lang="en-US" dirty="0" smtClean="0"/>
              <a:t>Vessels (not all can be seen on this pig but I’ll describe where they lead); refer to figure 12-2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90" t="18874" r="37465" b="16493"/>
          <a:stretch/>
        </p:blipFill>
        <p:spPr>
          <a:xfrm>
            <a:off x="1305657" y="493914"/>
            <a:ext cx="6532685" cy="581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6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27" y="349876"/>
            <a:ext cx="8432269" cy="63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10" y="960738"/>
            <a:ext cx="6506976" cy="4880232"/>
          </a:xfrm>
        </p:spPr>
      </p:pic>
    </p:spTree>
    <p:extLst>
      <p:ext uri="{BB962C8B-B14F-4D97-AF65-F5344CB8AC3E}">
        <p14:creationId xmlns:p14="http://schemas.microsoft.com/office/powerpoint/2010/main" val="39785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Anatomical terms:</a:t>
            </a:r>
          </a:p>
          <a:p>
            <a:pPr lvl="1"/>
            <a:r>
              <a:rPr lang="en-US" dirty="0" smtClean="0"/>
              <a:t>Dorsal – back</a:t>
            </a:r>
          </a:p>
          <a:p>
            <a:pPr lvl="1"/>
            <a:r>
              <a:rPr lang="en-US" dirty="0" smtClean="0"/>
              <a:t>Ventral – front</a:t>
            </a:r>
          </a:p>
          <a:p>
            <a:pPr lvl="1"/>
            <a:r>
              <a:rPr lang="en-US" dirty="0" smtClean="0"/>
              <a:t>Anterior – towards the head in 4 legged animal</a:t>
            </a:r>
          </a:p>
          <a:p>
            <a:pPr lvl="1"/>
            <a:r>
              <a:rPr lang="en-US" dirty="0" smtClean="0"/>
              <a:t>Posterior – away from the head in 4 legged animal</a:t>
            </a:r>
          </a:p>
          <a:p>
            <a:pPr lvl="1"/>
            <a:r>
              <a:rPr lang="en-US" dirty="0" smtClean="0"/>
              <a:t>Superior – towards the head in upright animal</a:t>
            </a:r>
          </a:p>
          <a:p>
            <a:pPr lvl="1"/>
            <a:r>
              <a:rPr lang="en-US" dirty="0" smtClean="0"/>
              <a:t>Inferior – away from the head in upright animal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80" t="26890" r="41972" b="16494"/>
          <a:stretch/>
        </p:blipFill>
        <p:spPr>
          <a:xfrm>
            <a:off x="2060620" y="251329"/>
            <a:ext cx="4816698" cy="622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0" r="2113"/>
          <a:stretch/>
        </p:blipFill>
        <p:spPr>
          <a:xfrm>
            <a:off x="141668" y="154523"/>
            <a:ext cx="8809149" cy="654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2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1268" t="37913" r="30564" b="22756"/>
          <a:stretch/>
        </p:blipFill>
        <p:spPr>
          <a:xfrm>
            <a:off x="373486" y="978793"/>
            <a:ext cx="8291943" cy="480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5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77" y="1270974"/>
            <a:ext cx="3531226" cy="4351338"/>
          </a:xfrm>
        </p:spPr>
        <p:txBody>
          <a:bodyPr/>
          <a:lstStyle/>
          <a:p>
            <a:r>
              <a:rPr lang="en-US" dirty="0" smtClean="0"/>
              <a:t>The following pictures will show the location of these vessels and organs in the pig</a:t>
            </a:r>
          </a:p>
          <a:p>
            <a:r>
              <a:rPr lang="en-US" dirty="0" smtClean="0"/>
              <a:t>Be able to identify these and be able to name a function of each organ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55" t="22381" r="49718" b="14991"/>
          <a:stretch/>
        </p:blipFill>
        <p:spPr>
          <a:xfrm>
            <a:off x="4703204" y="269855"/>
            <a:ext cx="3812146" cy="635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2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88" y="193787"/>
            <a:ext cx="8591689" cy="645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2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through the systems.</a:t>
            </a:r>
          </a:p>
          <a:p>
            <a:r>
              <a:rPr lang="en-US" dirty="0" smtClean="0"/>
              <a:t>First the Immune System:</a:t>
            </a:r>
          </a:p>
          <a:p>
            <a:pPr lvl="2"/>
            <a:r>
              <a:rPr lang="en-US" dirty="0" smtClean="0"/>
              <a:t>Thymus</a:t>
            </a:r>
          </a:p>
          <a:p>
            <a:pPr lvl="2"/>
            <a:r>
              <a:rPr lang="en-US" dirty="0" smtClean="0"/>
              <a:t>Spleen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19206</TotalTime>
  <Words>207</Words>
  <Application>Microsoft Office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General Biology II Lab IRSC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162</cp:revision>
  <dcterms:created xsi:type="dcterms:W3CDTF">2020-05-16T19:11:56Z</dcterms:created>
  <dcterms:modified xsi:type="dcterms:W3CDTF">2020-09-27T15:56:08Z</dcterms:modified>
</cp:coreProperties>
</file>