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5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209" y="3747752"/>
            <a:ext cx="7868991" cy="1303986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4400" dirty="0" err="1" smtClean="0">
                <a:solidFill>
                  <a:schemeClr val="bg1">
                    <a:lumMod val="85000"/>
                  </a:schemeClr>
                </a:solidFill>
              </a:rPr>
              <a:t>Dueterostomes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</a:p>
          <a:p>
            <a:pPr algn="r"/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Exercise 10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51" y="682581"/>
            <a:ext cx="7886700" cy="5069380"/>
          </a:xfrm>
        </p:spPr>
        <p:txBody>
          <a:bodyPr/>
          <a:lstStyle/>
          <a:p>
            <a:r>
              <a:rPr lang="en-US" dirty="0" smtClean="0"/>
              <a:t>Phylum Echinodermata, Class </a:t>
            </a:r>
            <a:r>
              <a:rPr lang="en-US" dirty="0" err="1" smtClean="0"/>
              <a:t>Asteroidea</a:t>
            </a:r>
            <a:endParaRPr lang="en-US" dirty="0" smtClean="0"/>
          </a:p>
          <a:p>
            <a:pPr lvl="2"/>
            <a:r>
              <a:rPr lang="en-US" dirty="0" smtClean="0"/>
              <a:t>Sea Stars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51" y="1507921"/>
            <a:ext cx="6268422" cy="444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479" t="19876" r="40845" b="22256"/>
          <a:stretch/>
        </p:blipFill>
        <p:spPr>
          <a:xfrm>
            <a:off x="6091891" y="3806799"/>
            <a:ext cx="2987899" cy="297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14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Chordata</a:t>
            </a:r>
          </a:p>
          <a:p>
            <a:pPr lvl="2"/>
            <a:r>
              <a:rPr lang="en-US" dirty="0" smtClean="0"/>
              <a:t>Subphylum </a:t>
            </a:r>
            <a:r>
              <a:rPr lang="en-US" dirty="0" err="1" smtClean="0"/>
              <a:t>Cephalochordata</a:t>
            </a:r>
            <a:r>
              <a:rPr lang="en-US" dirty="0" smtClean="0"/>
              <a:t> – lancelets</a:t>
            </a:r>
          </a:p>
          <a:p>
            <a:pPr lvl="2"/>
            <a:r>
              <a:rPr lang="en-US" dirty="0" smtClean="0"/>
              <a:t>Subphylum </a:t>
            </a:r>
            <a:r>
              <a:rPr lang="en-US" dirty="0" err="1" smtClean="0"/>
              <a:t>Urochordata</a:t>
            </a:r>
            <a:r>
              <a:rPr lang="en-US" dirty="0" smtClean="0"/>
              <a:t> – tunicates</a:t>
            </a:r>
          </a:p>
          <a:p>
            <a:pPr lvl="2"/>
            <a:r>
              <a:rPr lang="en-US" dirty="0" smtClean="0"/>
              <a:t>Subphylum Vertebrata - Vertebrates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1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4 main characteristics of animals in Phylum Chordata?</a:t>
            </a:r>
          </a:p>
          <a:p>
            <a:pPr lvl="2"/>
            <a:r>
              <a:rPr lang="en-US" dirty="0" smtClean="0"/>
              <a:t>Pharyngeal gill slits</a:t>
            </a:r>
          </a:p>
          <a:p>
            <a:pPr lvl="2"/>
            <a:r>
              <a:rPr lang="en-US" dirty="0" smtClean="0"/>
              <a:t>Dorsal, hollow nerve cord</a:t>
            </a:r>
          </a:p>
          <a:p>
            <a:pPr lvl="2"/>
            <a:r>
              <a:rPr lang="en-US" dirty="0" smtClean="0"/>
              <a:t>Notochord </a:t>
            </a:r>
          </a:p>
          <a:p>
            <a:pPr lvl="2"/>
            <a:r>
              <a:rPr lang="en-US" dirty="0" smtClean="0"/>
              <a:t>Post anal tail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All animals in Phylum Chordata have these characteristics at some point in their life 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5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44" t="18874" r="45211" b="7225"/>
          <a:stretch/>
        </p:blipFill>
        <p:spPr>
          <a:xfrm>
            <a:off x="1970468" y="153314"/>
            <a:ext cx="4790940" cy="645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01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Phylum </a:t>
            </a:r>
            <a:r>
              <a:rPr lang="en-US" dirty="0" smtClean="0"/>
              <a:t>Chordata, Subphylum Vertebrata</a:t>
            </a:r>
            <a:endParaRPr lang="en-US" dirty="0"/>
          </a:p>
          <a:p>
            <a:pPr lvl="2"/>
            <a:r>
              <a:rPr lang="en-US" dirty="0"/>
              <a:t>Bilateral </a:t>
            </a:r>
            <a:r>
              <a:rPr lang="en-US" dirty="0" smtClean="0"/>
              <a:t>symmetry</a:t>
            </a:r>
            <a:endParaRPr lang="en-US" dirty="0"/>
          </a:p>
          <a:p>
            <a:pPr lvl="2"/>
            <a:r>
              <a:rPr lang="en-US" dirty="0"/>
              <a:t>Body Cavity –</a:t>
            </a:r>
            <a:r>
              <a:rPr lang="en-US" dirty="0" smtClean="0"/>
              <a:t>coelomate</a:t>
            </a:r>
            <a:endParaRPr lang="en-US" dirty="0"/>
          </a:p>
          <a:p>
            <a:pPr lvl="2"/>
            <a:r>
              <a:rPr lang="en-US" dirty="0"/>
              <a:t>Digestion – complete</a:t>
            </a:r>
          </a:p>
          <a:p>
            <a:pPr lvl="2"/>
            <a:r>
              <a:rPr lang="en-US" dirty="0"/>
              <a:t>Circulation – </a:t>
            </a:r>
            <a:r>
              <a:rPr lang="en-US" dirty="0" smtClean="0"/>
              <a:t>closed</a:t>
            </a:r>
            <a:endParaRPr lang="en-US" dirty="0"/>
          </a:p>
          <a:p>
            <a:pPr lvl="2"/>
            <a:r>
              <a:rPr lang="en-US" dirty="0"/>
              <a:t>Respiration – </a:t>
            </a:r>
            <a:r>
              <a:rPr lang="en-US" dirty="0" smtClean="0"/>
              <a:t>gills or lungs</a:t>
            </a:r>
            <a:endParaRPr lang="en-US" dirty="0"/>
          </a:p>
          <a:p>
            <a:pPr lvl="2"/>
            <a:r>
              <a:rPr lang="en-US" dirty="0"/>
              <a:t>Excretion – </a:t>
            </a:r>
            <a:r>
              <a:rPr lang="en-US" dirty="0" smtClean="0"/>
              <a:t>kidneys</a:t>
            </a:r>
            <a:endParaRPr lang="en-US" dirty="0"/>
          </a:p>
          <a:p>
            <a:pPr lvl="2"/>
            <a:r>
              <a:rPr lang="en-US" dirty="0"/>
              <a:t>Locomotion – muscles</a:t>
            </a:r>
          </a:p>
          <a:p>
            <a:pPr lvl="2"/>
            <a:r>
              <a:rPr lang="en-US" dirty="0"/>
              <a:t>Support –  </a:t>
            </a:r>
            <a:r>
              <a:rPr lang="en-US" dirty="0" smtClean="0"/>
              <a:t>endoskeleton, vertebrate</a:t>
            </a:r>
          </a:p>
          <a:p>
            <a:pPr lvl="2"/>
            <a:r>
              <a:rPr lang="en-US" dirty="0" smtClean="0"/>
              <a:t>Segmentation </a:t>
            </a:r>
            <a:r>
              <a:rPr lang="en-US" dirty="0"/>
              <a:t>– </a:t>
            </a:r>
            <a:r>
              <a:rPr lang="en-US" dirty="0" smtClean="0"/>
              <a:t>yes</a:t>
            </a:r>
            <a:endParaRPr lang="en-US" dirty="0"/>
          </a:p>
          <a:p>
            <a:pPr lvl="2"/>
            <a:r>
              <a:rPr lang="en-US" dirty="0"/>
              <a:t>Appendages – </a:t>
            </a:r>
            <a:r>
              <a:rPr lang="en-US" dirty="0" smtClean="0"/>
              <a:t>yes</a:t>
            </a:r>
            <a:endParaRPr lang="en-US" dirty="0"/>
          </a:p>
          <a:p>
            <a:pPr lvl="2"/>
            <a:r>
              <a:rPr lang="en-US" dirty="0"/>
              <a:t>Nervous – </a:t>
            </a:r>
            <a:r>
              <a:rPr lang="en-US" dirty="0" smtClean="0"/>
              <a:t>brain, becomes more complex with higher vertebrates</a:t>
            </a:r>
            <a:endParaRPr lang="en-US" dirty="0"/>
          </a:p>
          <a:p>
            <a:pPr lvl="2"/>
            <a:r>
              <a:rPr lang="en-US" dirty="0"/>
              <a:t>Reproduction – </a:t>
            </a:r>
          </a:p>
          <a:p>
            <a:pPr lvl="2"/>
            <a:r>
              <a:rPr lang="en-US" dirty="0"/>
              <a:t>Habitat – </a:t>
            </a:r>
            <a:r>
              <a:rPr lang="en-US" dirty="0" smtClean="0"/>
              <a:t>marine, freshwater, terrestrial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3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Chordata, Subphylum Vertebrata, </a:t>
            </a:r>
            <a:r>
              <a:rPr lang="en-US" dirty="0" err="1" smtClean="0"/>
              <a:t>SuperClass</a:t>
            </a:r>
            <a:r>
              <a:rPr lang="en-US" dirty="0" smtClean="0"/>
              <a:t> </a:t>
            </a:r>
            <a:r>
              <a:rPr lang="en-US" dirty="0" err="1" smtClean="0"/>
              <a:t>Agnatha</a:t>
            </a:r>
            <a:endParaRPr lang="en-US" dirty="0" smtClean="0"/>
          </a:p>
          <a:p>
            <a:pPr lvl="2"/>
            <a:r>
              <a:rPr lang="en-US" dirty="0" smtClean="0"/>
              <a:t>Jawless fish (lamprey)</a:t>
            </a:r>
            <a:endParaRPr lang="en-US" dirty="0"/>
          </a:p>
        </p:txBody>
      </p:sp>
      <p:pic>
        <p:nvPicPr>
          <p:cNvPr id="5122" name="Picture 2" descr="The amazing ancient lamprey - Columbia Ins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3151077"/>
            <a:ext cx="6268210" cy="351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5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3037"/>
            <a:ext cx="7886700" cy="5223926"/>
          </a:xfrm>
        </p:spPr>
        <p:txBody>
          <a:bodyPr/>
          <a:lstStyle/>
          <a:p>
            <a:r>
              <a:rPr lang="en-US" dirty="0" smtClean="0"/>
              <a:t>Phylum Chordata, </a:t>
            </a:r>
            <a:r>
              <a:rPr lang="en-US" dirty="0" err="1" smtClean="0"/>
              <a:t>SubPhylum</a:t>
            </a:r>
            <a:r>
              <a:rPr lang="en-US" dirty="0" smtClean="0"/>
              <a:t> Vertebrata, </a:t>
            </a:r>
            <a:r>
              <a:rPr lang="en-US" dirty="0" err="1" smtClean="0"/>
              <a:t>SuperClass</a:t>
            </a:r>
            <a:r>
              <a:rPr lang="en-US" dirty="0" smtClean="0"/>
              <a:t> </a:t>
            </a:r>
            <a:r>
              <a:rPr lang="en-US" dirty="0" err="1" smtClean="0"/>
              <a:t>Gnathostomata</a:t>
            </a:r>
            <a:r>
              <a:rPr lang="en-US" dirty="0" smtClean="0"/>
              <a:t>, Class </a:t>
            </a:r>
            <a:r>
              <a:rPr lang="en-US" dirty="0" err="1" smtClean="0"/>
              <a:t>Chondrichthyes</a:t>
            </a:r>
            <a:endParaRPr lang="en-US" dirty="0" smtClean="0"/>
          </a:p>
          <a:p>
            <a:pPr lvl="2"/>
            <a:r>
              <a:rPr lang="en-US" dirty="0" smtClean="0"/>
              <a:t>Cartilaginous fish – sharks, skates, rays</a:t>
            </a:r>
          </a:p>
        </p:txBody>
      </p:sp>
      <p:pic>
        <p:nvPicPr>
          <p:cNvPr id="6146" name="Picture 2" descr="Chondrichthyes - Alchetron, The Free Social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2421228"/>
            <a:ext cx="4893818" cy="261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ondrichthyes - Lessons - Tes T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93" y="4482228"/>
            <a:ext cx="4506562" cy="218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8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7431"/>
            <a:ext cx="7886700" cy="5159532"/>
          </a:xfrm>
        </p:spPr>
        <p:txBody>
          <a:bodyPr/>
          <a:lstStyle/>
          <a:p>
            <a:r>
              <a:rPr lang="en-US" dirty="0" smtClean="0"/>
              <a:t>Phylum Chordata, Subphylum Vertebrata, </a:t>
            </a:r>
            <a:r>
              <a:rPr lang="en-US" dirty="0" err="1" smtClean="0"/>
              <a:t>SuperClass</a:t>
            </a:r>
            <a:r>
              <a:rPr lang="en-US" dirty="0" smtClean="0"/>
              <a:t> </a:t>
            </a:r>
            <a:r>
              <a:rPr lang="en-US" dirty="0" err="1" smtClean="0"/>
              <a:t>Gnathostomata</a:t>
            </a:r>
            <a:r>
              <a:rPr lang="en-US" dirty="0" smtClean="0"/>
              <a:t>, Class </a:t>
            </a:r>
            <a:r>
              <a:rPr lang="en-US" dirty="0" err="1" smtClean="0"/>
              <a:t>Osteichthyes</a:t>
            </a:r>
            <a:endParaRPr lang="en-US" dirty="0" smtClean="0"/>
          </a:p>
          <a:p>
            <a:pPr lvl="2"/>
            <a:r>
              <a:rPr lang="en-US" dirty="0" smtClean="0"/>
              <a:t>Bony fish, very diverse, 2 chambered heart</a:t>
            </a:r>
            <a:endParaRPr lang="en-US" dirty="0"/>
          </a:p>
        </p:txBody>
      </p:sp>
      <p:pic>
        <p:nvPicPr>
          <p:cNvPr id="7170" name="Picture 2" descr="Not All Grouper Species are a &quot;Good Catch&quot; - South Carolina Aqua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6" y="2839576"/>
            <a:ext cx="5006081" cy="333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ahorse | Wild Repub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7" y="2368541"/>
            <a:ext cx="3177813" cy="213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cellaris Clownfish, Captive-Bred ORA®: Saltwater Aquarium F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0" b="24605"/>
          <a:stretch/>
        </p:blipFill>
        <p:spPr bwMode="auto">
          <a:xfrm>
            <a:off x="5631338" y="5028070"/>
            <a:ext cx="3177813" cy="173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3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0462"/>
            <a:ext cx="7886700" cy="5056501"/>
          </a:xfrm>
        </p:spPr>
        <p:txBody>
          <a:bodyPr/>
          <a:lstStyle/>
          <a:p>
            <a:r>
              <a:rPr lang="en-US" dirty="0" smtClean="0"/>
              <a:t>Phylum Chordata, Subphylum Vertebrata, </a:t>
            </a:r>
            <a:r>
              <a:rPr lang="en-US" dirty="0" err="1" smtClean="0"/>
              <a:t>SuperClass</a:t>
            </a:r>
            <a:r>
              <a:rPr lang="en-US" dirty="0" smtClean="0"/>
              <a:t> </a:t>
            </a:r>
            <a:r>
              <a:rPr lang="en-US" dirty="0" err="1" smtClean="0"/>
              <a:t>Gnathostomata</a:t>
            </a:r>
            <a:r>
              <a:rPr lang="en-US" dirty="0" smtClean="0"/>
              <a:t>, Class Amphibia</a:t>
            </a:r>
          </a:p>
          <a:p>
            <a:pPr lvl="2"/>
            <a:r>
              <a:rPr lang="en-US" dirty="0" err="1" smtClean="0"/>
              <a:t>Tetrapods</a:t>
            </a:r>
            <a:r>
              <a:rPr lang="en-US" dirty="0" smtClean="0"/>
              <a:t>, 3-chambered heart</a:t>
            </a:r>
          </a:p>
          <a:p>
            <a:endParaRPr lang="en-US" dirty="0"/>
          </a:p>
        </p:txBody>
      </p:sp>
      <p:pic>
        <p:nvPicPr>
          <p:cNvPr id="8194" name="Picture 2" descr="Amphibians | Animals | Eden 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7" y="2928225"/>
            <a:ext cx="6539203" cy="367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64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0158"/>
            <a:ext cx="7886700" cy="5236805"/>
          </a:xfrm>
        </p:spPr>
        <p:txBody>
          <a:bodyPr/>
          <a:lstStyle/>
          <a:p>
            <a:r>
              <a:rPr lang="en-US" dirty="0" smtClean="0"/>
              <a:t>Phylum Chordata, Subphylum Vertebrata, </a:t>
            </a:r>
            <a:r>
              <a:rPr lang="en-US" dirty="0" err="1" smtClean="0"/>
              <a:t>SuperClass</a:t>
            </a:r>
            <a:r>
              <a:rPr lang="en-US" dirty="0" smtClean="0"/>
              <a:t> </a:t>
            </a:r>
            <a:r>
              <a:rPr lang="en-US" dirty="0" err="1" smtClean="0"/>
              <a:t>Gnathostomata</a:t>
            </a:r>
            <a:r>
              <a:rPr lang="en-US" dirty="0" smtClean="0"/>
              <a:t>, Reptiles and Birds</a:t>
            </a:r>
          </a:p>
          <a:p>
            <a:pPr lvl="2"/>
            <a:r>
              <a:rPr lang="en-US" dirty="0" err="1" smtClean="0"/>
              <a:t>Tetrapods</a:t>
            </a:r>
            <a:r>
              <a:rPr lang="en-US" dirty="0" smtClean="0"/>
              <a:t>, amniotic egg, reptiles are ectothermic, birds are endothermic</a:t>
            </a:r>
            <a:endParaRPr lang="en-US" dirty="0"/>
          </a:p>
        </p:txBody>
      </p:sp>
      <p:pic>
        <p:nvPicPr>
          <p:cNvPr id="9218" name="Picture 2" descr="Are Birds Reptile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2480215"/>
            <a:ext cx="4769476" cy="247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ptiles: The Ultimate Guide - All You Need To Know About Repti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72" y="3837904"/>
            <a:ext cx="4202645" cy="280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11" t="34405" r="40845" b="37036"/>
          <a:stretch/>
        </p:blipFill>
        <p:spPr>
          <a:xfrm>
            <a:off x="1184856" y="2163650"/>
            <a:ext cx="6343747" cy="300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0456"/>
            <a:ext cx="7886700" cy="5906507"/>
          </a:xfrm>
        </p:spPr>
        <p:txBody>
          <a:bodyPr/>
          <a:lstStyle/>
          <a:p>
            <a:r>
              <a:rPr lang="en-US" dirty="0" smtClean="0"/>
              <a:t>Phylum Chordata, Subphylum Vertebrata, </a:t>
            </a:r>
            <a:r>
              <a:rPr lang="en-US" dirty="0" err="1" smtClean="0"/>
              <a:t>SuperClass</a:t>
            </a:r>
            <a:r>
              <a:rPr lang="en-US" dirty="0" smtClean="0"/>
              <a:t> </a:t>
            </a:r>
            <a:r>
              <a:rPr lang="en-US" dirty="0" err="1" smtClean="0"/>
              <a:t>Gnathostomata</a:t>
            </a:r>
            <a:r>
              <a:rPr lang="en-US" dirty="0" smtClean="0"/>
              <a:t>, Class Mammalia</a:t>
            </a:r>
          </a:p>
          <a:p>
            <a:pPr lvl="2"/>
            <a:r>
              <a:rPr lang="en-US" dirty="0" err="1" smtClean="0"/>
              <a:t>Tetrapods</a:t>
            </a:r>
            <a:r>
              <a:rPr lang="en-US" dirty="0" smtClean="0"/>
              <a:t>, 4-chambered heart, hair, mammary glands</a:t>
            </a:r>
            <a:endParaRPr lang="en-US" dirty="0"/>
          </a:p>
        </p:txBody>
      </p:sp>
      <p:pic>
        <p:nvPicPr>
          <p:cNvPr id="10242" name="Picture 2" descr="Mammal Pictures &amp; Fac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1997450"/>
            <a:ext cx="3039414" cy="202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n Pictures: Extreme Mammals | AM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9" b="51667"/>
          <a:stretch/>
        </p:blipFill>
        <p:spPr bwMode="auto">
          <a:xfrm>
            <a:off x="6156102" y="2223321"/>
            <a:ext cx="2695709" cy="157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Zebra and Giraffe Photograph by Sharon Donah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93" y="2804430"/>
            <a:ext cx="2637754" cy="197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umpback Whales Are Doing Surprisingly Well After a Close Brus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94" y="4994513"/>
            <a:ext cx="4451797" cy="180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1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803" t="61461" r="43240" b="17496"/>
          <a:stretch/>
        </p:blipFill>
        <p:spPr>
          <a:xfrm>
            <a:off x="912563" y="2687648"/>
            <a:ext cx="7318873" cy="262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Deuterostomes – 1</a:t>
            </a:r>
            <a:r>
              <a:rPr lang="en-US" baseline="30000" dirty="0" smtClean="0"/>
              <a:t>st</a:t>
            </a:r>
            <a:r>
              <a:rPr lang="en-US" dirty="0" smtClean="0"/>
              <a:t> blastopore become the anus</a:t>
            </a:r>
          </a:p>
          <a:p>
            <a:pPr lvl="2"/>
            <a:r>
              <a:rPr lang="en-US" dirty="0" smtClean="0"/>
              <a:t>Phylum Echinodermata</a:t>
            </a:r>
          </a:p>
          <a:p>
            <a:pPr lvl="2"/>
            <a:r>
              <a:rPr lang="en-US" dirty="0" smtClean="0"/>
              <a:t>Phylum Chordata</a:t>
            </a:r>
          </a:p>
          <a:p>
            <a:pPr lvl="4"/>
            <a:r>
              <a:rPr lang="en-US" dirty="0" smtClean="0"/>
              <a:t>Subphylum Vertebrata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2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Phylum </a:t>
            </a:r>
            <a:r>
              <a:rPr lang="en-US" dirty="0" smtClean="0"/>
              <a:t>Echinodermata</a:t>
            </a:r>
            <a:endParaRPr lang="en-US" dirty="0"/>
          </a:p>
          <a:p>
            <a:pPr lvl="2"/>
            <a:r>
              <a:rPr lang="en-US" dirty="0"/>
              <a:t>Bilateral </a:t>
            </a:r>
            <a:r>
              <a:rPr lang="en-US" dirty="0" smtClean="0"/>
              <a:t>symmetry (larvae, the adults have </a:t>
            </a:r>
            <a:r>
              <a:rPr lang="en-US" dirty="0" err="1" smtClean="0"/>
              <a:t>pentahedral</a:t>
            </a:r>
            <a:r>
              <a:rPr lang="en-US" dirty="0" smtClean="0"/>
              <a:t> symmetry)</a:t>
            </a:r>
            <a:endParaRPr lang="en-US" dirty="0"/>
          </a:p>
          <a:p>
            <a:pPr lvl="2"/>
            <a:r>
              <a:rPr lang="en-US" dirty="0"/>
              <a:t>Body Cavity –coelomate</a:t>
            </a:r>
          </a:p>
          <a:p>
            <a:pPr lvl="2"/>
            <a:r>
              <a:rPr lang="en-US" dirty="0"/>
              <a:t>Digestion – complete</a:t>
            </a:r>
          </a:p>
          <a:p>
            <a:pPr lvl="2"/>
            <a:r>
              <a:rPr lang="en-US" dirty="0"/>
              <a:t>Circulation – </a:t>
            </a:r>
            <a:r>
              <a:rPr lang="en-US" dirty="0" smtClean="0"/>
              <a:t>water vascular system with tube feet</a:t>
            </a:r>
            <a:endParaRPr lang="en-US" dirty="0"/>
          </a:p>
          <a:p>
            <a:pPr lvl="2"/>
            <a:r>
              <a:rPr lang="en-US" dirty="0"/>
              <a:t>Respiration – </a:t>
            </a:r>
            <a:r>
              <a:rPr lang="en-US" dirty="0" smtClean="0"/>
              <a:t>tube feet </a:t>
            </a:r>
            <a:endParaRPr lang="en-US" dirty="0"/>
          </a:p>
          <a:p>
            <a:pPr lvl="2"/>
            <a:r>
              <a:rPr lang="en-US" dirty="0" smtClean="0"/>
              <a:t>Excretion – water vascular system</a:t>
            </a:r>
          </a:p>
          <a:p>
            <a:pPr lvl="2"/>
            <a:r>
              <a:rPr lang="en-US" dirty="0" smtClean="0"/>
              <a:t>Locomotion </a:t>
            </a:r>
            <a:r>
              <a:rPr lang="en-US" dirty="0"/>
              <a:t>– muscles</a:t>
            </a:r>
          </a:p>
          <a:p>
            <a:pPr lvl="2"/>
            <a:r>
              <a:rPr lang="en-US" dirty="0"/>
              <a:t>Support –  </a:t>
            </a:r>
            <a:r>
              <a:rPr lang="en-US" dirty="0" smtClean="0"/>
              <a:t>endoskeleton (calcium carbonate)</a:t>
            </a:r>
            <a:endParaRPr lang="en-US" dirty="0"/>
          </a:p>
          <a:p>
            <a:pPr lvl="2"/>
            <a:r>
              <a:rPr lang="en-US" dirty="0"/>
              <a:t>Segmentation – </a:t>
            </a:r>
            <a:r>
              <a:rPr lang="en-US" dirty="0" smtClean="0"/>
              <a:t>no (have no area of cephalization)</a:t>
            </a:r>
            <a:endParaRPr lang="en-US" dirty="0"/>
          </a:p>
          <a:p>
            <a:pPr lvl="2"/>
            <a:r>
              <a:rPr lang="en-US" dirty="0"/>
              <a:t>Appendages – </a:t>
            </a:r>
            <a:r>
              <a:rPr lang="en-US" dirty="0" smtClean="0"/>
              <a:t>arms</a:t>
            </a:r>
            <a:endParaRPr lang="en-US" dirty="0"/>
          </a:p>
          <a:p>
            <a:pPr lvl="2"/>
            <a:r>
              <a:rPr lang="en-US" dirty="0"/>
              <a:t>Nervous – </a:t>
            </a:r>
            <a:r>
              <a:rPr lang="en-US" dirty="0" smtClean="0"/>
              <a:t>nerve ring</a:t>
            </a:r>
            <a:endParaRPr lang="en-US" dirty="0"/>
          </a:p>
          <a:p>
            <a:pPr lvl="2"/>
            <a:r>
              <a:rPr lang="en-US" dirty="0"/>
              <a:t>Reproduction – </a:t>
            </a:r>
            <a:r>
              <a:rPr lang="en-US" dirty="0" smtClean="0"/>
              <a:t>can reproduce asexually as well</a:t>
            </a:r>
            <a:endParaRPr lang="en-US" dirty="0"/>
          </a:p>
          <a:p>
            <a:pPr lvl="2"/>
            <a:r>
              <a:rPr lang="en-US" dirty="0"/>
              <a:t>Habitat – </a:t>
            </a:r>
            <a:r>
              <a:rPr lang="en-US" dirty="0" smtClean="0"/>
              <a:t>marine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5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Echinodermata, Class </a:t>
            </a:r>
            <a:r>
              <a:rPr lang="en-US" dirty="0" err="1" smtClean="0"/>
              <a:t>Ophiuroidea</a:t>
            </a:r>
            <a:endParaRPr lang="en-US" dirty="0" smtClean="0"/>
          </a:p>
          <a:p>
            <a:pPr lvl="2"/>
            <a:r>
              <a:rPr lang="en-US" dirty="0" smtClean="0"/>
              <a:t>Brittle stars</a:t>
            </a:r>
            <a:endParaRPr lang="en-US" dirty="0"/>
          </a:p>
        </p:txBody>
      </p:sp>
      <p:pic>
        <p:nvPicPr>
          <p:cNvPr id="1026" name="Picture 2" descr="Brittle Stars and Basket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55" y="2917704"/>
            <a:ext cx="5370490" cy="356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2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Echinodermata, Class </a:t>
            </a:r>
            <a:r>
              <a:rPr lang="en-US" dirty="0" err="1" smtClean="0"/>
              <a:t>Echinoidea</a:t>
            </a:r>
            <a:endParaRPr lang="en-US" dirty="0" smtClean="0"/>
          </a:p>
          <a:p>
            <a:pPr lvl="2"/>
            <a:r>
              <a:rPr lang="en-US" dirty="0" smtClean="0"/>
              <a:t>Sea urchins</a:t>
            </a:r>
            <a:endParaRPr lang="en-US" dirty="0"/>
          </a:p>
        </p:txBody>
      </p:sp>
      <p:pic>
        <p:nvPicPr>
          <p:cNvPr id="2050" name="Picture 2" descr="World Echinoidea Database - Photo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68" y="2637429"/>
            <a:ext cx="5367762" cy="401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Echinodermata, Class Holothuroidea</a:t>
            </a:r>
          </a:p>
          <a:p>
            <a:pPr lvl="2"/>
            <a:r>
              <a:rPr lang="en-US" dirty="0" smtClean="0"/>
              <a:t>Sea cucumbers</a:t>
            </a:r>
            <a:endParaRPr lang="en-US" dirty="0"/>
          </a:p>
        </p:txBody>
      </p:sp>
      <p:pic>
        <p:nvPicPr>
          <p:cNvPr id="3074" name="Picture 2" descr="Holothuroidea - sea cucumber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83" y="2821187"/>
            <a:ext cx="487680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3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Echinodermata, Class </a:t>
            </a:r>
            <a:r>
              <a:rPr lang="en-US" dirty="0" err="1" smtClean="0"/>
              <a:t>Crinoidea</a:t>
            </a:r>
            <a:endParaRPr lang="en-US" dirty="0" smtClean="0"/>
          </a:p>
          <a:p>
            <a:pPr lvl="2"/>
            <a:r>
              <a:rPr lang="en-US" dirty="0" smtClean="0"/>
              <a:t>Sea lilies</a:t>
            </a:r>
          </a:p>
          <a:p>
            <a:pPr lvl="2"/>
            <a:endParaRPr lang="en-US" dirty="0"/>
          </a:p>
        </p:txBody>
      </p:sp>
      <p:pic>
        <p:nvPicPr>
          <p:cNvPr id="4098" name="Picture 2" descr="Crinoid. Crinoids are marine animals that make up the clas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8" y="2768599"/>
            <a:ext cx="4714875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6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17708</TotalTime>
  <Words>353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General Biology II Lab IRSC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132</cp:revision>
  <dcterms:created xsi:type="dcterms:W3CDTF">2020-05-16T19:11:56Z</dcterms:created>
  <dcterms:modified xsi:type="dcterms:W3CDTF">2020-09-27T15:53:55Z</dcterms:modified>
</cp:coreProperties>
</file>