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25"/>
  </p:notesMasterIdLst>
  <p:handoutMasterIdLst>
    <p:handoutMasterId r:id="rId26"/>
  </p:handoutMasterIdLst>
  <p:sldIdLst>
    <p:sldId id="381" r:id="rId2"/>
    <p:sldId id="361" r:id="rId3"/>
    <p:sldId id="382" r:id="rId4"/>
    <p:sldId id="332" r:id="rId5"/>
    <p:sldId id="362" r:id="rId6"/>
    <p:sldId id="326" r:id="rId7"/>
    <p:sldId id="329" r:id="rId8"/>
    <p:sldId id="365" r:id="rId9"/>
    <p:sldId id="333" r:id="rId10"/>
    <p:sldId id="334" r:id="rId11"/>
    <p:sldId id="366" r:id="rId12"/>
    <p:sldId id="337" r:id="rId13"/>
    <p:sldId id="336" r:id="rId14"/>
    <p:sldId id="341" r:id="rId15"/>
    <p:sldId id="343" r:id="rId16"/>
    <p:sldId id="372" r:id="rId17"/>
    <p:sldId id="380" r:id="rId18"/>
    <p:sldId id="375" r:id="rId19"/>
    <p:sldId id="377" r:id="rId20"/>
    <p:sldId id="379" r:id="rId21"/>
    <p:sldId id="345" r:id="rId22"/>
    <p:sldId id="346" r:id="rId23"/>
    <p:sldId id="347"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EA227"/>
    <a:srgbClr val="3F3FFF"/>
    <a:srgbClr val="4F4FFF"/>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0" autoAdjust="0"/>
    <p:restoredTop sz="94660"/>
  </p:normalViewPr>
  <p:slideViewPr>
    <p:cSldViewPr>
      <p:cViewPr varScale="1">
        <p:scale>
          <a:sx n="122" d="100"/>
          <a:sy n="122" d="100"/>
        </p:scale>
        <p:origin x="15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6168B8B6-DC7A-4868-BAA0-6E2563C5CF6D}" type="slidenum">
              <a:rPr lang="en-US" altLang="en-US"/>
              <a:pPr>
                <a:defRPr/>
              </a:pPr>
              <a:t>‹#›</a:t>
            </a:fld>
            <a:endParaRPr lang="en-US" altLang="en-US"/>
          </a:p>
        </p:txBody>
      </p:sp>
    </p:spTree>
    <p:extLst>
      <p:ext uri="{BB962C8B-B14F-4D97-AF65-F5344CB8AC3E}">
        <p14:creationId xmlns:p14="http://schemas.microsoft.com/office/powerpoint/2010/main" val="1962610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33031495-4CCD-4247-9872-687DA9557992}" type="slidenum">
              <a:rPr lang="en-US" altLang="en-US"/>
              <a:pPr>
                <a:defRPr/>
              </a:pPr>
              <a:t>‹#›</a:t>
            </a:fld>
            <a:endParaRPr lang="en-US" altLang="en-US"/>
          </a:p>
        </p:txBody>
      </p:sp>
    </p:spTree>
    <p:extLst>
      <p:ext uri="{BB962C8B-B14F-4D97-AF65-F5344CB8AC3E}">
        <p14:creationId xmlns:p14="http://schemas.microsoft.com/office/powerpoint/2010/main" val="2258878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08AC8-57AC-4C9C-B2EC-B2A4431A39DA}"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37E946-F29B-4665-AF1B-5E1CB8D6D149}"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98EE5B-B538-488C-9597-C12DC5665F9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C7ED2B-FB2B-4E2B-881D-D6B6B48D371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A15CAE-EC14-4CFE-82EB-BD67BA0F251E}"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28339C-DE43-4139-9D1D-417EFA577C77}"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44F811-ED6D-49B0-8EC9-98C511444760}"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769D12-175C-40CA-BB1C-95EF9745AED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DC9D9E-D150-42A8-B1AD-A9136B06B515}"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9CF59-B527-4900-A40C-414AECB84F3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07CD09-FE55-4AB5-87BB-661C68B283E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84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84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72FDF91-11CB-4704-92AE-3FDB6B6FE4ED}" type="slidenum">
              <a:rPr lang="en-US" altLang="en-US"/>
              <a:pPr>
                <a:defRPr/>
              </a:pPr>
              <a:t>‹#›</a:t>
            </a:fld>
            <a:endParaRPr lang="en-US" altLang="en-US"/>
          </a:p>
        </p:txBody>
      </p:sp>
      <p:sp>
        <p:nvSpPr>
          <p:cNvPr id="1031" name="Rectangle 7"/>
          <p:cNvSpPr>
            <a:spLocks noChangeArrowheads="1"/>
          </p:cNvSpPr>
          <p:nvPr userDrawn="1"/>
        </p:nvSpPr>
        <p:spPr bwMode="auto">
          <a:xfrm>
            <a:off x="8753475" y="64008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endParaRPr lang="en-IN" altLang="en-US" sz="1400">
              <a:solidFill>
                <a:srgbClr val="FFFF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licenses/by/4.0/legalcode" TargetMode="External"/><Relationship Id="rId4" Type="http://schemas.openxmlformats.org/officeDocument/2006/relationships/hyperlink" Target="https://www.flickr.com/photos/flottenheimer/57466672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132646954@N02/20910998842"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2.0/legalcod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pulmonary_pathology/3954797837"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s://creativecommons.org/licenses/by-sa/2.0/legalcod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Gas_exchange_in_the_aveolus.sv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4.0/legalco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Fangtooth.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publicdomain/mark/1.0/deed.e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Exchangerflow.sv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nx.org/contents/185cbf87-c72e-48f5-b51e-f14f21b5eabd@10.61"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a:effectLst>
                  <a:outerShdw blurRad="38100" dist="38100" dir="2700000" algn="tl">
                    <a:srgbClr val="000000">
                      <a:alpha val="43137"/>
                    </a:srgbClr>
                  </a:outerShdw>
                </a:effectLst>
              </a:rPr>
              <a:t>Chapter 39</a:t>
            </a:r>
            <a:br>
              <a:rPr lang="en-US" dirty="0">
                <a:effectLst>
                  <a:outerShdw blurRad="38100" dist="38100" dir="2700000" algn="tl">
                    <a:srgbClr val="000000">
                      <a:alpha val="43137"/>
                    </a:srgbClr>
                  </a:outerShdw>
                </a:effectLst>
              </a:rPr>
            </a:br>
            <a:r>
              <a:rPr lang="en-US" sz="3600" dirty="0">
                <a:solidFill>
                  <a:srgbClr val="FF0000"/>
                </a:solidFill>
                <a:effectLst>
                  <a:outerShdw blurRad="38100" dist="38100" dir="2700000" algn="tl">
                    <a:srgbClr val="000000">
                      <a:alpha val="43137"/>
                    </a:srgbClr>
                  </a:outerShdw>
                </a:effectLst>
              </a:rPr>
              <a:t>Respiratory System</a:t>
            </a:r>
            <a:endParaRPr lang="en-US"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3602038"/>
            <a:ext cx="7315200" cy="1655762"/>
          </a:xfrm>
        </p:spPr>
        <p:txBody>
          <a:bodyPr/>
          <a:lstStyle/>
          <a:p>
            <a:pPr algn="r"/>
            <a:r>
              <a:rPr lang="en-US" dirty="0">
                <a:effectLst>
                  <a:outerShdw blurRad="38100" dist="38100" dir="2700000" algn="tl">
                    <a:srgbClr val="000000">
                      <a:alpha val="43137"/>
                    </a:srgbClr>
                  </a:outerShdw>
                </a:effectLst>
              </a:rPr>
              <a:t>General Biology II</a:t>
            </a:r>
          </a:p>
          <a:p>
            <a:pPr algn="r"/>
            <a:r>
              <a:rPr lang="en-US" dirty="0">
                <a:effectLst>
                  <a:outerShdw blurRad="38100" dist="38100" dir="2700000" algn="tl">
                    <a:srgbClr val="000000">
                      <a:alpha val="43137"/>
                    </a:srgbClr>
                  </a:outerShdw>
                </a:effectLst>
              </a:rPr>
              <a:t>BSC 2011</a:t>
            </a:r>
          </a:p>
        </p:txBody>
      </p:sp>
      <p:pic>
        <p:nvPicPr>
          <p:cNvPr id="4" name="Picture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22786" y="782035"/>
            <a:ext cx="2539682" cy="203174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57879" y="4226011"/>
            <a:ext cx="184731" cy="369332"/>
          </a:xfrm>
          <a:prstGeom prst="rect">
            <a:avLst/>
          </a:prstGeom>
          <a:noFill/>
        </p:spPr>
        <p:txBody>
          <a:bodyPr wrap="none" rtlCol="0">
            <a:spAutoFit/>
          </a:bodyPr>
          <a:lstStyle/>
          <a:p>
            <a:endParaRPr lang="en-US" dirty="0"/>
          </a:p>
        </p:txBody>
      </p:sp>
      <p:pic>
        <p:nvPicPr>
          <p:cNvPr id="1026" name="Picture 2" descr="C:\Users\Kyle Bartow\Downloads\5746667240_472c4cefb7_o.jpg"/>
          <p:cNvPicPr>
            <a:picLocks noChangeAspect="1" noChangeArrowheads="1"/>
          </p:cNvPicPr>
          <p:nvPr/>
        </p:nvPicPr>
        <p:blipFill>
          <a:blip r:embed="rId3" cstate="screen"/>
          <a:srcRect/>
          <a:stretch>
            <a:fillRect/>
          </a:stretch>
        </p:blipFill>
        <p:spPr bwMode="auto">
          <a:xfrm>
            <a:off x="329649" y="3385038"/>
            <a:ext cx="3859938" cy="2573709"/>
          </a:xfrm>
          <a:prstGeom prst="rect">
            <a:avLst/>
          </a:prstGeom>
          <a:noFill/>
        </p:spPr>
      </p:pic>
      <p:sp>
        <p:nvSpPr>
          <p:cNvPr id="7" name="Rectangle 6"/>
          <p:cNvSpPr/>
          <p:nvPr/>
        </p:nvSpPr>
        <p:spPr>
          <a:xfrm>
            <a:off x="720968" y="6007297"/>
            <a:ext cx="3317631" cy="261610"/>
          </a:xfrm>
          <a:prstGeom prst="rect">
            <a:avLst/>
          </a:prstGeom>
        </p:spPr>
        <p:txBody>
          <a:bodyPr wrap="square">
            <a:spAutoFit/>
          </a:bodyPr>
          <a:lstStyle/>
          <a:p>
            <a:r>
              <a:rPr lang="en-US" sz="1050" dirty="0"/>
              <a:t>Caption: </a:t>
            </a:r>
            <a:r>
              <a:rPr lang="en-US" sz="1050" u="sng" dirty="0">
                <a:hlinkClick r:id="rId4"/>
              </a:rPr>
              <a:t>Respiration</a:t>
            </a:r>
            <a:r>
              <a:rPr lang="en-US" sz="1050" dirty="0"/>
              <a:t> ©</a:t>
            </a:r>
            <a:r>
              <a:rPr lang="en-US" sz="1050" dirty="0" err="1"/>
              <a:t>Kristian</a:t>
            </a:r>
            <a:r>
              <a:rPr lang="en-US" sz="1050" dirty="0"/>
              <a:t> </a:t>
            </a:r>
            <a:r>
              <a:rPr lang="en-US" sz="1050" dirty="0" err="1"/>
              <a:t>Thøgersen</a:t>
            </a:r>
            <a:r>
              <a:rPr lang="en-US" sz="1050" dirty="0"/>
              <a:t>, </a:t>
            </a:r>
            <a:r>
              <a:rPr lang="en-US" sz="1050" u="sng" dirty="0">
                <a:hlinkClick r:id="rId5"/>
              </a:rPr>
              <a:t>License</a:t>
            </a:r>
            <a:endParaRPr lang="en-US" sz="1050" dirty="0"/>
          </a:p>
        </p:txBody>
      </p:sp>
    </p:spTree>
    <p:extLst>
      <p:ext uri="{BB962C8B-B14F-4D97-AF65-F5344CB8AC3E}">
        <p14:creationId xmlns:p14="http://schemas.microsoft.com/office/powerpoint/2010/main" val="98510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altLang="en-US" dirty="0">
                <a:solidFill>
                  <a:schemeClr val="tx1"/>
                </a:solidFill>
                <a:ea typeface="ＭＳ Ｐゴシック" pitchFamily="34" charset="-128"/>
              </a:rPr>
              <a:t>Lungs</a:t>
            </a:r>
          </a:p>
        </p:txBody>
      </p:sp>
      <p:sp>
        <p:nvSpPr>
          <p:cNvPr id="292867" name="Rectangle 3"/>
          <p:cNvSpPr>
            <a:spLocks noGrp="1" noChangeArrowheads="1"/>
          </p:cNvSpPr>
          <p:nvPr>
            <p:ph idx="1"/>
          </p:nvPr>
        </p:nvSpPr>
        <p:spPr/>
        <p:txBody>
          <a:bodyPr/>
          <a:lstStyle/>
          <a:p>
            <a:pPr eaLnBrk="1" hangingPunct="1"/>
            <a:r>
              <a:rPr lang="en-US" altLang="en-US">
                <a:ea typeface="ＭＳ Ｐゴシック" pitchFamily="34" charset="-128"/>
              </a:rPr>
              <a:t>Air exerts a pressure downward, due to gravity</a:t>
            </a:r>
          </a:p>
          <a:p>
            <a:pPr eaLnBrk="1" hangingPunct="1"/>
            <a:r>
              <a:rPr lang="en-US" altLang="en-US">
                <a:ea typeface="ＭＳ Ｐゴシック" pitchFamily="34" charset="-128"/>
              </a:rPr>
              <a:t>A pressure of 760 mm Hg is defined as one atmosphere (1.0 atm) of pressure</a:t>
            </a:r>
          </a:p>
          <a:p>
            <a:pPr eaLnBrk="1" hangingPunct="1"/>
            <a:r>
              <a:rPr lang="en-US" altLang="en-US">
                <a:ea typeface="ＭＳ Ｐゴシック" pitchFamily="34" charset="-128"/>
              </a:rPr>
              <a:t>Partial pressure is the pressure contributed by a gas to the total atmospheric pressure</a:t>
            </a:r>
          </a:p>
          <a:p>
            <a:pPr eaLnBrk="1" hangingPunct="1"/>
            <a:endParaRPr lang="en-US" altLang="en-US" sz="2000" baseline="-25000">
              <a:ea typeface="ＭＳ Ｐゴシック" pitchFamily="34" charset="-128"/>
            </a:endParaRPr>
          </a:p>
        </p:txBody>
      </p:sp>
      <p:sp>
        <p:nvSpPr>
          <p:cNvPr id="14340" name="Slide Number Placeholder 5"/>
          <p:cNvSpPr>
            <a:spLocks noGrp="1"/>
          </p:cNvSpPr>
          <p:nvPr>
            <p:ph type="sldNum" sz="quarter" idx="12"/>
          </p:nvPr>
        </p:nvSpPr>
        <p:spPr>
          <a:noFill/>
        </p:spPr>
        <p:txBody>
          <a:bodyPr/>
          <a:lstStyle/>
          <a:p>
            <a:fld id="{75749007-77B9-47EF-AB8D-F37D7D9FE4D5}" type="slidenum">
              <a:rPr lang="en-US" altLang="en-US"/>
              <a:pPr/>
              <a:t>10</a:t>
            </a:fld>
            <a:endParaRPr lang="en-US"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US" altLang="en-US" dirty="0">
                <a:ea typeface="ＭＳ Ｐゴシック" pitchFamily="34" charset="-128"/>
              </a:rPr>
              <a:t>Lungs</a:t>
            </a:r>
          </a:p>
        </p:txBody>
      </p:sp>
      <p:sp>
        <p:nvSpPr>
          <p:cNvPr id="15363" name="Content Placeholder 2"/>
          <p:cNvSpPr>
            <a:spLocks noGrp="1"/>
          </p:cNvSpPr>
          <p:nvPr>
            <p:ph idx="1"/>
          </p:nvPr>
        </p:nvSpPr>
        <p:spPr>
          <a:xfrm>
            <a:off x="457200" y="1295400"/>
            <a:ext cx="8229600" cy="4949825"/>
          </a:xfrm>
        </p:spPr>
        <p:txBody>
          <a:bodyPr>
            <a:normAutofit fontScale="92500" lnSpcReduction="20000"/>
          </a:bodyPr>
          <a:lstStyle/>
          <a:p>
            <a:r>
              <a:rPr lang="en-US" altLang="en-US" dirty="0">
                <a:ea typeface="ＭＳ Ｐゴシック" pitchFamily="34" charset="-128"/>
              </a:rPr>
              <a:t>Partial pressures are based on the % of the gas in dry air</a:t>
            </a:r>
          </a:p>
          <a:p>
            <a:r>
              <a:rPr lang="en-US" altLang="en-US" dirty="0">
                <a:ea typeface="ＭＳ Ｐゴシック" pitchFamily="34" charset="-128"/>
              </a:rPr>
              <a:t>At sea level or 1.0 </a:t>
            </a:r>
            <a:r>
              <a:rPr lang="en-US" altLang="en-US" dirty="0" err="1">
                <a:ea typeface="ＭＳ Ｐゴシック" pitchFamily="34" charset="-128"/>
              </a:rPr>
              <a:t>atm</a:t>
            </a:r>
            <a:r>
              <a:rPr lang="en-US" altLang="en-US" dirty="0">
                <a:ea typeface="ＭＳ Ｐゴシック" pitchFamily="34" charset="-128"/>
              </a:rPr>
              <a:t> or 760 mmHg</a:t>
            </a:r>
          </a:p>
          <a:p>
            <a:pPr lvl="1" eaLnBrk="1" hangingPunct="1">
              <a:buFont typeface="Arial" panose="020B0604020202020204" pitchFamily="34" charset="0"/>
              <a:buChar char="•"/>
            </a:pPr>
            <a:r>
              <a:rPr lang="en-US" altLang="en-US" sz="1800" dirty="0">
                <a:ea typeface="ＭＳ Ｐゴシック" pitchFamily="34" charset="-128"/>
              </a:rPr>
              <a:t>PN</a:t>
            </a:r>
            <a:r>
              <a:rPr lang="en-US" altLang="en-US" sz="1800" baseline="-25000" dirty="0">
                <a:ea typeface="ＭＳ Ｐゴシック" pitchFamily="34" charset="-128"/>
              </a:rPr>
              <a:t>2</a:t>
            </a:r>
            <a:r>
              <a:rPr lang="en-US" altLang="en-US" sz="1800" dirty="0">
                <a:ea typeface="ＭＳ Ｐゴシック" pitchFamily="34" charset="-128"/>
              </a:rPr>
              <a:t>  nitrogen= 760 x 79.02% = 600.6 mmHg</a:t>
            </a:r>
          </a:p>
          <a:p>
            <a:pPr lvl="1" eaLnBrk="1" hangingPunct="1">
              <a:buFont typeface="Arial" panose="020B0604020202020204" pitchFamily="34" charset="0"/>
              <a:buChar char="•"/>
            </a:pPr>
            <a:r>
              <a:rPr lang="en-US" altLang="en-US" sz="1800" dirty="0">
                <a:ea typeface="ＭＳ Ｐゴシック" pitchFamily="34" charset="-128"/>
              </a:rPr>
              <a:t>PO</a:t>
            </a:r>
            <a:r>
              <a:rPr lang="en-US" altLang="en-US" sz="1800" baseline="-25000" dirty="0">
                <a:ea typeface="ＭＳ Ｐゴシック" pitchFamily="34" charset="-128"/>
              </a:rPr>
              <a:t>2</a:t>
            </a:r>
            <a:r>
              <a:rPr lang="en-US" altLang="en-US" sz="1800" dirty="0">
                <a:ea typeface="ＭＳ Ｐゴシック" pitchFamily="34" charset="-128"/>
              </a:rPr>
              <a:t>  oxygen= 760 x 20.95% = 159.2 mmHg</a:t>
            </a:r>
          </a:p>
          <a:p>
            <a:pPr lvl="1" eaLnBrk="1" hangingPunct="1">
              <a:buFont typeface="Arial" panose="020B0604020202020204" pitchFamily="34" charset="0"/>
              <a:buChar char="•"/>
            </a:pPr>
            <a:r>
              <a:rPr lang="en-US" altLang="en-US" sz="1800" dirty="0">
                <a:ea typeface="ＭＳ Ｐゴシック" pitchFamily="34" charset="-128"/>
              </a:rPr>
              <a:t>PCO</a:t>
            </a:r>
            <a:r>
              <a:rPr lang="en-US" altLang="en-US" sz="1800" baseline="-25000" dirty="0">
                <a:ea typeface="ＭＳ Ｐゴシック" pitchFamily="34" charset="-128"/>
              </a:rPr>
              <a:t>2</a:t>
            </a:r>
            <a:r>
              <a:rPr lang="en-US" altLang="en-US" sz="1800" dirty="0">
                <a:ea typeface="ＭＳ Ｐゴシック" pitchFamily="34" charset="-128"/>
              </a:rPr>
              <a:t> carbon dioxide= 760 x 0.03% = 0.2 mmHg</a:t>
            </a:r>
          </a:p>
          <a:p>
            <a:pPr marL="457200" lvl="1" indent="0" eaLnBrk="1" hangingPunct="1">
              <a:buNone/>
            </a:pPr>
            <a:endParaRPr lang="en-US" altLang="en-US" sz="1800" baseline="-25000" dirty="0">
              <a:ea typeface="ＭＳ Ｐゴシック" pitchFamily="34" charset="-128"/>
            </a:endParaRPr>
          </a:p>
          <a:p>
            <a:r>
              <a:rPr lang="en-US" altLang="en-US" dirty="0">
                <a:ea typeface="ＭＳ Ｐゴシック" pitchFamily="34" charset="-128"/>
              </a:rPr>
              <a:t>At 5364 m (17,598 ft.) the atmospheric pressure is 401 mmHg, this is the pressure at base camp 1 on Mount Everest. </a:t>
            </a:r>
          </a:p>
          <a:p>
            <a:pPr lvl="1">
              <a:buFont typeface="Arial" panose="020B0604020202020204" pitchFamily="34" charset="0"/>
              <a:buChar char="•"/>
            </a:pPr>
            <a:r>
              <a:rPr lang="en-US" altLang="en-US" dirty="0">
                <a:ea typeface="ＭＳ Ｐゴシック" pitchFamily="34" charset="-128"/>
              </a:rPr>
              <a:t>P</a:t>
            </a:r>
            <a:r>
              <a:rPr lang="en-US" altLang="en-US" sz="2000" dirty="0">
                <a:ea typeface="ＭＳ Ｐゴシック" pitchFamily="34" charset="-128"/>
              </a:rPr>
              <a:t>O</a:t>
            </a:r>
            <a:r>
              <a:rPr lang="en-US" altLang="en-US" sz="2000" baseline="-25000" dirty="0">
                <a:ea typeface="ＭＳ Ｐゴシック" pitchFamily="34" charset="-128"/>
              </a:rPr>
              <a:t>2</a:t>
            </a:r>
            <a:r>
              <a:rPr lang="en-US" altLang="en-US" dirty="0">
                <a:ea typeface="ＭＳ Ｐゴシック" pitchFamily="34" charset="-128"/>
              </a:rPr>
              <a:t> = 401 x 20.95% = 84 mmHg</a:t>
            </a:r>
          </a:p>
          <a:p>
            <a:pPr lvl="3">
              <a:buFont typeface="Arial" panose="020B0604020202020204" pitchFamily="34" charset="0"/>
              <a:buChar char="•"/>
            </a:pPr>
            <a:r>
              <a:rPr lang="en-US" altLang="en-US" dirty="0">
                <a:ea typeface="ＭＳ Ｐゴシック" pitchFamily="34" charset="-128"/>
              </a:rPr>
              <a:t>Notice that the % of oxygen is the same at this altitude as it is at sea level but the partial pressure of oxygen is lower</a:t>
            </a:r>
          </a:p>
          <a:p>
            <a:pPr lvl="3">
              <a:buFont typeface="Arial" panose="020B0604020202020204" pitchFamily="34" charset="0"/>
              <a:buChar char="•"/>
            </a:pPr>
            <a:r>
              <a:rPr lang="en-US" altLang="en-US" dirty="0">
                <a:ea typeface="ＭＳ Ｐゴシック" pitchFamily="34" charset="-128"/>
              </a:rPr>
              <a:t>This is why most climbers on Mount Everest use supplemental oxygen!</a:t>
            </a:r>
          </a:p>
        </p:txBody>
      </p:sp>
      <p:sp>
        <p:nvSpPr>
          <p:cNvPr id="15364" name="Slide Number Placeholder 3"/>
          <p:cNvSpPr>
            <a:spLocks noGrp="1"/>
          </p:cNvSpPr>
          <p:nvPr>
            <p:ph type="sldNum" sz="quarter" idx="12"/>
          </p:nvPr>
        </p:nvSpPr>
        <p:spPr>
          <a:noFill/>
        </p:spPr>
        <p:txBody>
          <a:bodyPr/>
          <a:lstStyle/>
          <a:p>
            <a:fld id="{F78C4165-8917-475B-9BCA-70514717AAE8}" type="slidenum">
              <a:rPr lang="en-US" altLang="en-US"/>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altLang="en-US" dirty="0">
                <a:solidFill>
                  <a:schemeClr val="tx1"/>
                </a:solidFill>
                <a:ea typeface="ＭＳ Ｐゴシック" pitchFamily="34" charset="-128"/>
              </a:rPr>
              <a:t>Lungs</a:t>
            </a:r>
          </a:p>
        </p:txBody>
      </p:sp>
      <p:sp>
        <p:nvSpPr>
          <p:cNvPr id="296963" name="Rectangle 3"/>
          <p:cNvSpPr>
            <a:spLocks noGrp="1" noChangeArrowheads="1"/>
          </p:cNvSpPr>
          <p:nvPr>
            <p:ph idx="1"/>
          </p:nvPr>
        </p:nvSpPr>
        <p:spPr>
          <a:xfrm>
            <a:off x="304800" y="3697287"/>
            <a:ext cx="8382000" cy="2547938"/>
          </a:xfrm>
        </p:spPr>
        <p:txBody>
          <a:bodyPr/>
          <a:lstStyle/>
          <a:p>
            <a:pPr eaLnBrk="1" hangingPunct="1"/>
            <a:endParaRPr lang="en-US" altLang="en-US" sz="2400" dirty="0">
              <a:ea typeface="ＭＳ Ｐゴシック" pitchFamily="34" charset="-128"/>
            </a:endParaRPr>
          </a:p>
          <a:p>
            <a:pPr eaLnBrk="1" hangingPunct="1"/>
            <a:r>
              <a:rPr lang="en-US" altLang="en-US" sz="2400" dirty="0">
                <a:ea typeface="ＭＳ Ｐゴシック" pitchFamily="34" charset="-128"/>
              </a:rPr>
              <a:t>Lungs of birds have unidirectional flow</a:t>
            </a:r>
          </a:p>
          <a:p>
            <a:pPr eaLnBrk="1" hangingPunct="1"/>
            <a:r>
              <a:rPr lang="en-US" altLang="en-US" sz="2400" dirty="0">
                <a:ea typeface="ＭＳ Ｐゴシック" pitchFamily="34" charset="-128"/>
              </a:rPr>
              <a:t>Achieved through the action of anterior and posterior sacs (unique to birds)</a:t>
            </a:r>
          </a:p>
          <a:p>
            <a:pPr eaLnBrk="1" hangingPunct="1"/>
            <a:r>
              <a:rPr lang="en-US" altLang="en-US" sz="2400" dirty="0">
                <a:ea typeface="ＭＳ Ｐゴシック" pitchFamily="34" charset="-128"/>
              </a:rPr>
              <a:t>When expanded during inhalation, they take in air</a:t>
            </a:r>
          </a:p>
          <a:p>
            <a:pPr eaLnBrk="1" hangingPunct="1"/>
            <a:r>
              <a:rPr lang="en-US" altLang="en-US" sz="2400" dirty="0">
                <a:ea typeface="ＭＳ Ｐゴシック" pitchFamily="34" charset="-128"/>
              </a:rPr>
              <a:t>When compressed during exhalation, they push air in and through lungs</a:t>
            </a:r>
          </a:p>
        </p:txBody>
      </p:sp>
      <p:sp>
        <p:nvSpPr>
          <p:cNvPr id="20484" name="Slide Number Placeholder 5"/>
          <p:cNvSpPr>
            <a:spLocks noGrp="1"/>
          </p:cNvSpPr>
          <p:nvPr>
            <p:ph type="sldNum" sz="quarter" idx="12"/>
          </p:nvPr>
        </p:nvSpPr>
        <p:spPr>
          <a:noFill/>
        </p:spPr>
        <p:txBody>
          <a:bodyPr/>
          <a:lstStyle/>
          <a:p>
            <a:fld id="{BA8B3974-6407-40A9-AA54-39F4116227D9}" type="slidenum">
              <a:rPr lang="en-US" altLang="en-US"/>
              <a:pPr/>
              <a:t>12</a:t>
            </a:fld>
            <a:endParaRPr lang="en-US" altLang="en-US"/>
          </a:p>
        </p:txBody>
      </p:sp>
      <p:pic>
        <p:nvPicPr>
          <p:cNvPr id="5" name="Picture Placeholder 1" descr="Figure_B39_03_01ab.jpg"/>
          <p:cNvPicPr>
            <a:picLocks noChangeAspect="1"/>
          </p:cNvPicPr>
          <p:nvPr/>
        </p:nvPicPr>
        <p:blipFill rotWithShape="1">
          <a:blip r:embed="rId2" cstate="screen">
            <a:extLst>
              <a:ext uri="{28A0092B-C50C-407E-A947-70E740481C1C}">
                <a14:useLocalDpi xmlns:a14="http://schemas.microsoft.com/office/drawing/2010/main" val="0"/>
              </a:ext>
            </a:extLst>
          </a:blip>
          <a:srcRect t="-695"/>
          <a:stretch/>
        </p:blipFill>
        <p:spPr>
          <a:xfrm>
            <a:off x="2362200" y="678136"/>
            <a:ext cx="5754297" cy="2542901"/>
          </a:xfrm>
          <a:prstGeom prst="rect">
            <a:avLst/>
          </a:prstGeom>
        </p:spPr>
      </p:pic>
      <p:sp>
        <p:nvSpPr>
          <p:cNvPr id="2" name="Rectangle 1"/>
          <p:cNvSpPr/>
          <p:nvPr/>
        </p:nvSpPr>
        <p:spPr>
          <a:xfrm>
            <a:off x="2344947" y="3232120"/>
            <a:ext cx="5754297" cy="507831"/>
          </a:xfrm>
          <a:prstGeom prst="rect">
            <a:avLst/>
          </a:prstGeom>
        </p:spPr>
        <p:txBody>
          <a:bodyPr wrap="square">
            <a:spAutoFit/>
          </a:bodyPr>
          <a:lstStyle/>
          <a:p>
            <a:endParaRPr lang="en-US" sz="900" dirty="0">
              <a:latin typeface="Calibri" panose="020F0502020204030204" pitchFamily="34" charset="0"/>
              <a:ea typeface="Calibri" panose="020F0502020204030204" pitchFamily="34" charset="0"/>
              <a:cs typeface="Times New Roman" panose="02020603050405020304" pitchFamily="18" charset="0"/>
            </a:endParaRPr>
          </a:p>
          <a:p>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http://cnx.org/contents/185cbf87-c72e-48f5-b51e-f14f21b5eabd@10.61</a:t>
            </a:r>
            <a:endParaRPr lang="en-US" sz="900" dirty="0"/>
          </a:p>
          <a:p>
            <a:endParaRPr lang="en-US" sz="900" dirty="0">
              <a:solidFill>
                <a:srgbClr val="00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639762"/>
          </a:xfrm>
        </p:spPr>
        <p:txBody>
          <a:bodyPr/>
          <a:lstStyle/>
          <a:p>
            <a:pPr eaLnBrk="1" hangingPunct="1"/>
            <a:r>
              <a:rPr lang="en-US" altLang="en-US" sz="4000" dirty="0">
                <a:solidFill>
                  <a:schemeClr val="tx1"/>
                </a:solidFill>
                <a:ea typeface="ＭＳ Ｐゴシック" pitchFamily="34" charset="-128"/>
              </a:rPr>
              <a:t>Lungs</a:t>
            </a:r>
          </a:p>
        </p:txBody>
      </p:sp>
      <p:sp>
        <p:nvSpPr>
          <p:cNvPr id="294915" name="Rectangle 3"/>
          <p:cNvSpPr>
            <a:spLocks noGrp="1" noChangeArrowheads="1"/>
          </p:cNvSpPr>
          <p:nvPr>
            <p:ph idx="1"/>
          </p:nvPr>
        </p:nvSpPr>
        <p:spPr>
          <a:xfrm>
            <a:off x="381000" y="914400"/>
            <a:ext cx="4495800" cy="4525963"/>
          </a:xfrm>
        </p:spPr>
        <p:txBody>
          <a:bodyPr/>
          <a:lstStyle/>
          <a:p>
            <a:pPr eaLnBrk="1" hangingPunct="1"/>
            <a:r>
              <a:rPr lang="en-US" altLang="en-US" sz="2300" dirty="0">
                <a:ea typeface="ＭＳ Ｐゴシック" pitchFamily="34" charset="-128"/>
              </a:rPr>
              <a:t>Lungs of mammals are packed with millions of alveoli (sites of gas exchange)</a:t>
            </a:r>
          </a:p>
          <a:p>
            <a:pPr eaLnBrk="1" hangingPunct="1"/>
            <a:endParaRPr lang="en-US" altLang="en-US" sz="2300" dirty="0">
              <a:ea typeface="ＭＳ Ｐゴシック" pitchFamily="34" charset="-128"/>
            </a:endParaRPr>
          </a:p>
          <a:p>
            <a:pPr eaLnBrk="1" hangingPunct="1"/>
            <a:r>
              <a:rPr lang="en-US" altLang="en-US" sz="2300" dirty="0">
                <a:ea typeface="ＭＳ Ｐゴシック" pitchFamily="34" charset="-128"/>
              </a:rPr>
              <a:t>Inhaled air passes through the larynx, glottis, and trachea</a:t>
            </a:r>
          </a:p>
          <a:p>
            <a:pPr eaLnBrk="1" hangingPunct="1"/>
            <a:endParaRPr lang="en-US" altLang="en-US" sz="2300" dirty="0">
              <a:ea typeface="ＭＳ Ｐゴシック" pitchFamily="34" charset="-128"/>
            </a:endParaRPr>
          </a:p>
          <a:p>
            <a:pPr eaLnBrk="1" hangingPunct="1"/>
            <a:r>
              <a:rPr lang="en-US" altLang="en-US" sz="2300" dirty="0">
                <a:ea typeface="ＭＳ Ｐゴシック" pitchFamily="34" charset="-128"/>
              </a:rPr>
              <a:t>Bifurcates into the right and left bronchi, which enter each lung and further subdivide into bronchioles</a:t>
            </a:r>
          </a:p>
          <a:p>
            <a:pPr eaLnBrk="1" hangingPunct="1"/>
            <a:endParaRPr lang="en-US" altLang="en-US" sz="2300" dirty="0">
              <a:ea typeface="ＭＳ Ｐゴシック" pitchFamily="34" charset="-128"/>
            </a:endParaRPr>
          </a:p>
          <a:p>
            <a:pPr eaLnBrk="1" hangingPunct="1"/>
            <a:r>
              <a:rPr lang="en-US" altLang="en-US" sz="2300" dirty="0">
                <a:ea typeface="ＭＳ Ｐゴシック" pitchFamily="34" charset="-128"/>
              </a:rPr>
              <a:t>Alveoli are surrounded by an extensive capillary network</a:t>
            </a:r>
          </a:p>
        </p:txBody>
      </p:sp>
      <p:sp>
        <p:nvSpPr>
          <p:cNvPr id="18436" name="Slide Number Placeholder 5"/>
          <p:cNvSpPr>
            <a:spLocks noGrp="1"/>
          </p:cNvSpPr>
          <p:nvPr>
            <p:ph type="sldNum" sz="quarter" idx="12"/>
          </p:nvPr>
        </p:nvSpPr>
        <p:spPr>
          <a:xfrm>
            <a:off x="6906765" y="6352844"/>
            <a:ext cx="2133600" cy="476250"/>
          </a:xfrm>
          <a:noFill/>
        </p:spPr>
        <p:txBody>
          <a:bodyPr/>
          <a:lstStyle/>
          <a:p>
            <a:fld id="{ECDAF5BB-FF5F-43D0-8566-37D1E71AEA67}" type="slidenum">
              <a:rPr lang="en-US" altLang="en-US"/>
              <a:pPr/>
              <a:t>13</a:t>
            </a:fld>
            <a:endParaRPr lang="en-US" altLang="en-US"/>
          </a:p>
        </p:txBody>
      </p:sp>
      <p:pic>
        <p:nvPicPr>
          <p:cNvPr id="6" name="Picture Placeholder 1" descr="Figure_B39_01_06.png"/>
          <p:cNvPicPr>
            <a:picLocks noChangeAspect="1"/>
          </p:cNvPicPr>
          <p:nvPr/>
        </p:nvPicPr>
        <p:blipFill>
          <a:blip r:embed="rId2" cstate="screen">
            <a:extLst>
              <a:ext uri="{28A0092B-C50C-407E-A947-70E740481C1C}">
                <a14:useLocalDpi xmlns:a14="http://schemas.microsoft.com/office/drawing/2010/main" val="0"/>
              </a:ext>
            </a:extLst>
          </a:blip>
          <a:srcRect l="-3405" r="-3405"/>
          <a:stretch>
            <a:fillRect/>
          </a:stretch>
        </p:blipFill>
        <p:spPr>
          <a:xfrm>
            <a:off x="5120981" y="914400"/>
            <a:ext cx="3565819" cy="4648200"/>
          </a:xfrm>
          <a:prstGeom prst="rect">
            <a:avLst/>
          </a:prstGeom>
        </p:spPr>
      </p:pic>
      <p:sp>
        <p:nvSpPr>
          <p:cNvPr id="2" name="Rectangle 1"/>
          <p:cNvSpPr/>
          <p:nvPr/>
        </p:nvSpPr>
        <p:spPr>
          <a:xfrm>
            <a:off x="5120981" y="5752679"/>
            <a:ext cx="3565819" cy="646331"/>
          </a:xfrm>
          <a:prstGeom prst="rect">
            <a:avLst/>
          </a:prstGeom>
        </p:spPr>
        <p:txBody>
          <a:bodyPr wrap="square">
            <a:spAutoFit/>
          </a:bodyPr>
          <a:lstStyle/>
          <a:p>
            <a:endParaRPr lang="en-US" sz="900" dirty="0">
              <a:solidFill>
                <a:srgbClr val="000000"/>
              </a:solidFill>
            </a:endParaRPr>
          </a:p>
          <a:p>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http://cnx.org/contents/185cbf87-c72e-48f5-b51e-f14f21b5eabd@10.61</a:t>
            </a:r>
            <a:endParaRPr lang="en-US" sz="900" dirty="0"/>
          </a:p>
          <a:p>
            <a:endParaRPr lang="en-US" sz="900" dirty="0">
              <a:solidFill>
                <a:srgbClr val="00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solidFill>
                  <a:schemeClr val="tx1"/>
                </a:solidFill>
                <a:ea typeface="ＭＳ Ｐゴシック" pitchFamily="34" charset="-128"/>
              </a:rPr>
              <a:t>Lung Structure and Function</a:t>
            </a:r>
          </a:p>
        </p:txBody>
      </p:sp>
      <p:sp>
        <p:nvSpPr>
          <p:cNvPr id="301059" name="Rectangle 3"/>
          <p:cNvSpPr>
            <a:spLocks noGrp="1" noChangeArrowheads="1"/>
          </p:cNvSpPr>
          <p:nvPr>
            <p:ph idx="1"/>
          </p:nvPr>
        </p:nvSpPr>
        <p:spPr>
          <a:xfrm>
            <a:off x="228600" y="4359275"/>
            <a:ext cx="8686800" cy="2362200"/>
          </a:xfrm>
        </p:spPr>
        <p:txBody>
          <a:bodyPr/>
          <a:lstStyle/>
          <a:p>
            <a:pPr eaLnBrk="1" hangingPunct="1"/>
            <a:r>
              <a:rPr lang="en-US" altLang="en-US" sz="2400" dirty="0">
                <a:ea typeface="ＭＳ Ｐゴシック" pitchFamily="34" charset="-128"/>
              </a:rPr>
              <a:t>During inhalation, thoracic volume increases through contraction of two muscle sets</a:t>
            </a:r>
          </a:p>
          <a:p>
            <a:pPr lvl="1" eaLnBrk="1" hangingPunct="1"/>
            <a:r>
              <a:rPr lang="en-US" altLang="en-US" sz="2000" dirty="0">
                <a:ea typeface="ＭＳ Ｐゴシック" pitchFamily="34" charset="-128"/>
              </a:rPr>
              <a:t>Contraction of the external intercostal muscles expands the rib cage</a:t>
            </a:r>
          </a:p>
          <a:p>
            <a:pPr lvl="1" eaLnBrk="1" hangingPunct="1"/>
            <a:r>
              <a:rPr lang="en-US" altLang="en-US" sz="2000" dirty="0">
                <a:ea typeface="ＭＳ Ｐゴシック" pitchFamily="34" charset="-128"/>
              </a:rPr>
              <a:t>Contraction of the diaphragm expands the volume of thorax and lungs</a:t>
            </a:r>
          </a:p>
          <a:p>
            <a:pPr eaLnBrk="1" hangingPunct="1"/>
            <a:r>
              <a:rPr lang="en-US" altLang="en-US" sz="2400" dirty="0">
                <a:ea typeface="ＭＳ Ｐゴシック" pitchFamily="34" charset="-128"/>
              </a:rPr>
              <a:t>Produces negative pressure which draws air into the lungs</a:t>
            </a:r>
          </a:p>
        </p:txBody>
      </p:sp>
      <p:sp>
        <p:nvSpPr>
          <p:cNvPr id="26628" name="Slide Number Placeholder 5"/>
          <p:cNvSpPr>
            <a:spLocks noGrp="1"/>
          </p:cNvSpPr>
          <p:nvPr>
            <p:ph type="sldNum" sz="quarter" idx="12"/>
          </p:nvPr>
        </p:nvSpPr>
        <p:spPr>
          <a:xfrm>
            <a:off x="6934200" y="6483350"/>
            <a:ext cx="2133600" cy="476250"/>
          </a:xfrm>
          <a:noFill/>
        </p:spPr>
        <p:txBody>
          <a:bodyPr/>
          <a:lstStyle/>
          <a:p>
            <a:fld id="{5D56EF7A-CBB1-4532-AAE1-D0E667CED3C9}" type="slidenum">
              <a:rPr lang="en-US" altLang="en-US"/>
              <a:pPr/>
              <a:t>14</a:t>
            </a:fld>
            <a:endParaRPr lang="en-US" altLang="en-US" dirty="0"/>
          </a:p>
        </p:txBody>
      </p:sp>
      <p:pic>
        <p:nvPicPr>
          <p:cNvPr id="6" name="Picture Placeholder 2" descr="Figure_B39_03_03.jpg"/>
          <p:cNvPicPr>
            <a:picLocks noChangeAspect="1"/>
          </p:cNvPicPr>
          <p:nvPr/>
        </p:nvPicPr>
        <p:blipFill>
          <a:blip r:embed="rId2" cstate="screen">
            <a:extLst>
              <a:ext uri="{28A0092B-C50C-407E-A947-70E740481C1C}">
                <a14:useLocalDpi xmlns:a14="http://schemas.microsoft.com/office/drawing/2010/main" val="0"/>
              </a:ext>
            </a:extLst>
          </a:blip>
          <a:srcRect t="-1895" b="-1895"/>
          <a:stretch>
            <a:fillRect/>
          </a:stretch>
        </p:blipFill>
        <p:spPr>
          <a:xfrm>
            <a:off x="1622822" y="1173353"/>
            <a:ext cx="5898356" cy="2560447"/>
          </a:xfrm>
          <a:prstGeom prst="rect">
            <a:avLst/>
          </a:prstGeom>
        </p:spPr>
      </p:pic>
      <p:sp>
        <p:nvSpPr>
          <p:cNvPr id="2" name="Rectangle 1"/>
          <p:cNvSpPr/>
          <p:nvPr/>
        </p:nvSpPr>
        <p:spPr>
          <a:xfrm>
            <a:off x="1622822" y="3733800"/>
            <a:ext cx="5898356" cy="507831"/>
          </a:xfrm>
          <a:prstGeom prst="rect">
            <a:avLst/>
          </a:prstGeom>
        </p:spPr>
        <p:txBody>
          <a:bodyPr wrap="square">
            <a:spAutoFit/>
          </a:bodyPr>
          <a:lstStyle/>
          <a:p>
            <a:endParaRPr lang="en-US" sz="900" dirty="0"/>
          </a:p>
          <a:p>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http://cnx.org/contents/185cbf87-c72e-48f5-b51e-f14f21b5eabd@10.61</a:t>
            </a:r>
            <a:endParaRPr lang="en-US" sz="900" dirty="0"/>
          </a:p>
          <a:p>
            <a:endParaRPr lang="en-US" sz="9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solidFill>
                  <a:schemeClr val="tx1"/>
                </a:solidFill>
                <a:ea typeface="ＭＳ Ｐゴシック" pitchFamily="34" charset="-128"/>
              </a:rPr>
              <a:t>Lung Structure and Function</a:t>
            </a:r>
          </a:p>
        </p:txBody>
      </p:sp>
      <p:sp>
        <p:nvSpPr>
          <p:cNvPr id="304131" name="Rectangle 3"/>
          <p:cNvSpPr>
            <a:spLocks noGrp="1" noChangeArrowheads="1"/>
          </p:cNvSpPr>
          <p:nvPr>
            <p:ph idx="1"/>
          </p:nvPr>
        </p:nvSpPr>
        <p:spPr>
          <a:xfrm>
            <a:off x="228600" y="1447801"/>
            <a:ext cx="3886200" cy="2895600"/>
          </a:xfrm>
        </p:spPr>
        <p:txBody>
          <a:bodyPr/>
          <a:lstStyle/>
          <a:p>
            <a:pPr eaLnBrk="1" hangingPunct="1"/>
            <a:r>
              <a:rPr lang="en-US" altLang="en-US" sz="2400" dirty="0">
                <a:ea typeface="ＭＳ Ｐゴシック" pitchFamily="34" charset="-128"/>
              </a:rPr>
              <a:t>Tidal volume</a:t>
            </a:r>
          </a:p>
          <a:p>
            <a:pPr lvl="1" eaLnBrk="1" hangingPunct="1"/>
            <a:r>
              <a:rPr lang="en-US" altLang="en-US" sz="2000" dirty="0">
                <a:ea typeface="ＭＳ Ｐゴシック" pitchFamily="34" charset="-128"/>
              </a:rPr>
              <a:t>Volume of air moving in and out of lungs in a person at rest</a:t>
            </a:r>
            <a:endParaRPr lang="en-US" altLang="en-US" sz="1200" dirty="0">
              <a:ea typeface="ＭＳ Ｐゴシック" pitchFamily="34" charset="-128"/>
            </a:endParaRPr>
          </a:p>
          <a:p>
            <a:pPr eaLnBrk="1" hangingPunct="1">
              <a:spcBef>
                <a:spcPct val="0"/>
              </a:spcBef>
            </a:pPr>
            <a:r>
              <a:rPr lang="en-US" altLang="en-US" sz="2400" dirty="0">
                <a:ea typeface="ＭＳ Ｐゴシック" pitchFamily="34" charset="-128"/>
              </a:rPr>
              <a:t>Vital capacity</a:t>
            </a:r>
          </a:p>
          <a:p>
            <a:pPr lvl="1" eaLnBrk="1" hangingPunct="1">
              <a:spcBef>
                <a:spcPct val="0"/>
              </a:spcBef>
            </a:pPr>
            <a:r>
              <a:rPr lang="en-US" altLang="en-US" sz="2000" dirty="0">
                <a:ea typeface="ＭＳ Ｐゴシック" pitchFamily="34" charset="-128"/>
              </a:rPr>
              <a:t>Maximum amount of air that can be expired after a forceful inspiration</a:t>
            </a:r>
            <a:endParaRPr lang="en-US" altLang="en-US" sz="1200" dirty="0">
              <a:ea typeface="ＭＳ Ｐゴシック" pitchFamily="34" charset="-128"/>
            </a:endParaRPr>
          </a:p>
        </p:txBody>
      </p:sp>
      <p:sp>
        <p:nvSpPr>
          <p:cNvPr id="29700" name="Slide Number Placeholder 5"/>
          <p:cNvSpPr>
            <a:spLocks noGrp="1"/>
          </p:cNvSpPr>
          <p:nvPr>
            <p:ph type="sldNum" sz="quarter" idx="12"/>
          </p:nvPr>
        </p:nvSpPr>
        <p:spPr>
          <a:noFill/>
        </p:spPr>
        <p:txBody>
          <a:bodyPr/>
          <a:lstStyle/>
          <a:p>
            <a:fld id="{D24258B7-45D5-4CA8-B41D-C89074251CB1}" type="slidenum">
              <a:rPr lang="en-US" altLang="en-US"/>
              <a:pPr/>
              <a:t>15</a:t>
            </a:fld>
            <a:endParaRPr lang="en-US" altLang="en-US"/>
          </a:p>
        </p:txBody>
      </p:sp>
      <p:sp>
        <p:nvSpPr>
          <p:cNvPr id="2" name="Rectangle 1"/>
          <p:cNvSpPr/>
          <p:nvPr/>
        </p:nvSpPr>
        <p:spPr>
          <a:xfrm>
            <a:off x="4267200" y="1417638"/>
            <a:ext cx="4572000" cy="2410916"/>
          </a:xfrm>
          <a:prstGeom prst="rect">
            <a:avLst/>
          </a:prstGeom>
        </p:spPr>
        <p:txBody>
          <a:bodyPr>
            <a:spAutoFit/>
          </a:bodyPr>
          <a:lstStyle/>
          <a:p>
            <a:r>
              <a:rPr lang="en-US" altLang="en-US" sz="2400" dirty="0"/>
              <a:t>Hypoventilation</a:t>
            </a:r>
          </a:p>
          <a:p>
            <a:pPr lvl="1"/>
            <a:r>
              <a:rPr lang="en-US" altLang="en-US" sz="2000" dirty="0"/>
              <a:t>Insufficient breathing</a:t>
            </a:r>
          </a:p>
          <a:p>
            <a:pPr lvl="1"/>
            <a:r>
              <a:rPr lang="en-US" altLang="en-US" sz="2000" dirty="0"/>
              <a:t>Blood has abnormally high P</a:t>
            </a:r>
            <a:r>
              <a:rPr lang="en-US" altLang="en-US" sz="1600" dirty="0"/>
              <a:t>CO</a:t>
            </a:r>
            <a:r>
              <a:rPr lang="en-US" altLang="en-US" sz="1600" baseline="-25000" dirty="0"/>
              <a:t>2</a:t>
            </a:r>
          </a:p>
          <a:p>
            <a:pPr lvl="1"/>
            <a:endParaRPr lang="en-US" altLang="en-US" sz="1600" baseline="-25000" dirty="0"/>
          </a:p>
          <a:p>
            <a:pPr lvl="1"/>
            <a:endParaRPr lang="en-US" altLang="en-US" sz="1200" dirty="0"/>
          </a:p>
          <a:p>
            <a:r>
              <a:rPr lang="en-US" altLang="en-US" sz="2400" dirty="0"/>
              <a:t>Hyperventilation</a:t>
            </a:r>
          </a:p>
          <a:p>
            <a:pPr lvl="1"/>
            <a:r>
              <a:rPr lang="en-US" altLang="en-US" sz="2000" dirty="0"/>
              <a:t>Excessive breathing</a:t>
            </a:r>
          </a:p>
          <a:p>
            <a:pPr lvl="1"/>
            <a:r>
              <a:rPr lang="en-US" altLang="en-US" sz="2000" dirty="0"/>
              <a:t>Blood has abnormally low P</a:t>
            </a:r>
            <a:r>
              <a:rPr lang="en-US" altLang="en-US" sz="1600" dirty="0"/>
              <a:t>CO</a:t>
            </a:r>
            <a:r>
              <a:rPr lang="en-US" altLang="en-US" sz="1600" baseline="-25000" dirty="0"/>
              <a:t>2</a:t>
            </a:r>
          </a:p>
        </p:txBody>
      </p:sp>
      <p:pic>
        <p:nvPicPr>
          <p:cNvPr id="6" name="Picture Placeholder 10" descr="Figure_B39_02_01.jpg"/>
          <p:cNvPicPr>
            <a:picLocks noChangeAspect="1"/>
          </p:cNvPicPr>
          <p:nvPr/>
        </p:nvPicPr>
        <p:blipFill>
          <a:blip r:embed="rId2" cstate="screen">
            <a:extLst>
              <a:ext uri="{28A0092B-C50C-407E-A947-70E740481C1C}">
                <a14:useLocalDpi xmlns:a14="http://schemas.microsoft.com/office/drawing/2010/main" val="0"/>
              </a:ext>
            </a:extLst>
          </a:blip>
          <a:srcRect l="-5271" r="-5271"/>
          <a:stretch>
            <a:fillRect/>
          </a:stretch>
        </p:blipFill>
        <p:spPr>
          <a:xfrm>
            <a:off x="230038" y="4246823"/>
            <a:ext cx="5700713" cy="2474652"/>
          </a:xfrm>
          <a:prstGeom prst="rect">
            <a:avLst/>
          </a:prstGeom>
        </p:spPr>
      </p:pic>
      <p:sp>
        <p:nvSpPr>
          <p:cNvPr id="3" name="Rectangle 2"/>
          <p:cNvSpPr/>
          <p:nvPr/>
        </p:nvSpPr>
        <p:spPr>
          <a:xfrm>
            <a:off x="5715000" y="4800600"/>
            <a:ext cx="3124200" cy="507831"/>
          </a:xfrm>
          <a:prstGeom prst="rect">
            <a:avLst/>
          </a:prstGeom>
        </p:spPr>
        <p:txBody>
          <a:bodyPr wrap="square">
            <a:spAutoFit/>
          </a:bodyPr>
          <a:lstStyle/>
          <a:p>
            <a:endParaRPr lang="en-US" sz="900" dirty="0"/>
          </a:p>
          <a:p>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http://cnx.org/contents/185cbf87-c72e-48f5-b51e-f14f21b5eabd@10.61</a:t>
            </a:r>
            <a:endParaRPr lang="en-US" sz="9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52400"/>
            <a:ext cx="3733800" cy="715962"/>
          </a:xfrm>
        </p:spPr>
        <p:txBody>
          <a:bodyPr/>
          <a:lstStyle/>
          <a:p>
            <a:pPr eaLnBrk="1" hangingPunct="1"/>
            <a:r>
              <a:rPr lang="en-US" altLang="en-US" sz="4000" dirty="0">
                <a:solidFill>
                  <a:schemeClr val="tx1"/>
                </a:solidFill>
                <a:ea typeface="ＭＳ Ｐゴシック" pitchFamily="34" charset="-128"/>
              </a:rPr>
              <a:t>Gas Exchange</a:t>
            </a:r>
          </a:p>
        </p:txBody>
      </p:sp>
      <p:sp>
        <p:nvSpPr>
          <p:cNvPr id="23555" name="Rectangle 3"/>
          <p:cNvSpPr>
            <a:spLocks noGrp="1" noChangeArrowheads="1"/>
          </p:cNvSpPr>
          <p:nvPr>
            <p:ph idx="1"/>
          </p:nvPr>
        </p:nvSpPr>
        <p:spPr>
          <a:xfrm>
            <a:off x="457200" y="4491335"/>
            <a:ext cx="8587595" cy="2015827"/>
          </a:xfrm>
        </p:spPr>
        <p:txBody>
          <a:bodyPr/>
          <a:lstStyle/>
          <a:p>
            <a:pPr eaLnBrk="1" hangingPunct="1"/>
            <a:r>
              <a:rPr lang="en-US" altLang="en-US" sz="1600" dirty="0">
                <a:ea typeface="ＭＳ Ｐゴシック" pitchFamily="34" charset="-128"/>
              </a:rPr>
              <a:t>Gas exchange is driven by differences in partial pressures</a:t>
            </a:r>
          </a:p>
          <a:p>
            <a:pPr lvl="1"/>
            <a:r>
              <a:rPr lang="en-US" altLang="en-US" sz="1600" dirty="0">
                <a:ea typeface="ＭＳ Ｐゴシック" pitchFamily="34" charset="-128"/>
              </a:rPr>
              <a:t>Blood returning from the systemic circulation, depleted in oxygen, has a partial oxygen pressure (PO</a:t>
            </a:r>
            <a:r>
              <a:rPr lang="en-US" altLang="en-US" sz="1600" baseline="-25000" dirty="0">
                <a:ea typeface="ＭＳ Ｐゴシック" pitchFamily="34" charset="-128"/>
              </a:rPr>
              <a:t>2</a:t>
            </a:r>
            <a:r>
              <a:rPr lang="en-US" altLang="en-US" sz="1600" dirty="0">
                <a:ea typeface="ＭＳ Ｐゴシック" pitchFamily="34" charset="-128"/>
              </a:rPr>
              <a:t>) of about 40 mm Hg</a:t>
            </a:r>
          </a:p>
          <a:p>
            <a:pPr lvl="1"/>
            <a:r>
              <a:rPr lang="en-US" altLang="en-US" sz="1600" dirty="0">
                <a:ea typeface="ＭＳ Ｐゴシック" pitchFamily="34" charset="-128"/>
              </a:rPr>
              <a:t>By contrast, the PO</a:t>
            </a:r>
            <a:r>
              <a:rPr lang="en-US" altLang="en-US" sz="1600" baseline="-25000" dirty="0">
                <a:ea typeface="ＭＳ Ｐゴシック" pitchFamily="34" charset="-128"/>
              </a:rPr>
              <a:t>2</a:t>
            </a:r>
            <a:r>
              <a:rPr lang="en-US" altLang="en-US" sz="1600" dirty="0">
                <a:ea typeface="ＭＳ Ｐゴシック" pitchFamily="34" charset="-128"/>
              </a:rPr>
              <a:t> in the alveoli is about </a:t>
            </a:r>
            <a:br>
              <a:rPr lang="en-US" altLang="en-US" sz="1600" dirty="0">
                <a:ea typeface="ＭＳ Ｐゴシック" pitchFamily="34" charset="-128"/>
              </a:rPr>
            </a:br>
            <a:r>
              <a:rPr lang="en-US" altLang="en-US" sz="1600" dirty="0">
                <a:ea typeface="ＭＳ Ｐゴシック" pitchFamily="34" charset="-128"/>
              </a:rPr>
              <a:t>105 mm Hg</a:t>
            </a:r>
          </a:p>
          <a:p>
            <a:pPr lvl="1"/>
            <a:r>
              <a:rPr lang="en-US" altLang="en-US" sz="1600" dirty="0">
                <a:ea typeface="ＭＳ Ｐゴシック" pitchFamily="34" charset="-128"/>
              </a:rPr>
              <a:t>The blood leaving the lungs, as a result of this gas exchange, normally contains a PO</a:t>
            </a:r>
            <a:r>
              <a:rPr lang="en-US" altLang="en-US" sz="1600" baseline="-25000" dirty="0">
                <a:ea typeface="ＭＳ Ｐゴシック" pitchFamily="34" charset="-128"/>
              </a:rPr>
              <a:t>2</a:t>
            </a:r>
            <a:r>
              <a:rPr lang="en-US" altLang="en-US" sz="1600" dirty="0">
                <a:ea typeface="ＭＳ Ｐゴシック" pitchFamily="34" charset="-128"/>
              </a:rPr>
              <a:t> of about 100 mm</a:t>
            </a:r>
          </a:p>
        </p:txBody>
      </p:sp>
      <p:sp>
        <p:nvSpPr>
          <p:cNvPr id="23556" name="Slide Number Placeholder 5"/>
          <p:cNvSpPr>
            <a:spLocks noGrp="1"/>
          </p:cNvSpPr>
          <p:nvPr>
            <p:ph type="sldNum" sz="quarter" idx="12"/>
          </p:nvPr>
        </p:nvSpPr>
        <p:spPr>
          <a:noFill/>
        </p:spPr>
        <p:txBody>
          <a:bodyPr/>
          <a:lstStyle/>
          <a:p>
            <a:fld id="{FBA9AC0F-0C4D-4C22-958C-D2BDF12997F0}" type="slidenum">
              <a:rPr lang="en-US" altLang="en-US"/>
              <a:pPr/>
              <a:t>16</a:t>
            </a:fld>
            <a:endParaRPr lang="en-US" altLang="en-US"/>
          </a:p>
        </p:txBody>
      </p:sp>
      <p:pic>
        <p:nvPicPr>
          <p:cNvPr id="6" name="Picture Placeholder 2" descr="Figure_B39_02_02.png"/>
          <p:cNvPicPr>
            <a:picLocks noChangeAspect="1"/>
          </p:cNvPicPr>
          <p:nvPr/>
        </p:nvPicPr>
        <p:blipFill rotWithShape="1">
          <a:blip r:embed="rId2" cstate="screen">
            <a:extLst>
              <a:ext uri="{28A0092B-C50C-407E-A947-70E740481C1C}">
                <a14:useLocalDpi xmlns:a14="http://schemas.microsoft.com/office/drawing/2010/main" val="0"/>
              </a:ext>
            </a:extLst>
          </a:blip>
          <a:srcRect l="-108" t="2" r="-385" b="-2325"/>
          <a:stretch/>
        </p:blipFill>
        <p:spPr>
          <a:xfrm>
            <a:off x="1371600" y="-12403"/>
            <a:ext cx="6516046" cy="4503738"/>
          </a:xfrm>
          <a:prstGeom prst="rect">
            <a:avLst/>
          </a:prstGeom>
        </p:spPr>
      </p:pic>
      <p:sp>
        <p:nvSpPr>
          <p:cNvPr id="2" name="Rectangle 1"/>
          <p:cNvSpPr/>
          <p:nvPr/>
        </p:nvSpPr>
        <p:spPr>
          <a:xfrm>
            <a:off x="3276600" y="6213644"/>
            <a:ext cx="5105400" cy="507831"/>
          </a:xfrm>
          <a:prstGeom prst="rect">
            <a:avLst/>
          </a:prstGeom>
        </p:spPr>
        <p:txBody>
          <a:bodyPr wrap="square">
            <a:spAutoFit/>
          </a:bodyPr>
          <a:lstStyle/>
          <a:p>
            <a:endParaRPr lang="en-US" sz="900" dirty="0"/>
          </a:p>
          <a:p>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http://cnx.org/contents/185cbf87-c72e-48f5-b51e-f14f21b5eabd@10.61</a:t>
            </a:r>
            <a:endParaRPr lang="en-US" sz="900" dirty="0"/>
          </a:p>
          <a:p>
            <a:endParaRPr lang="en-US" sz="9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042982" cy="978192"/>
          </a:xfrm>
        </p:spPr>
        <p:txBody>
          <a:bodyPr/>
          <a:lstStyle/>
          <a:p>
            <a:pPr algn="l" eaLnBrk="1" hangingPunct="1"/>
            <a:r>
              <a:rPr lang="en-US" altLang="en-US" dirty="0">
                <a:solidFill>
                  <a:schemeClr val="tx1"/>
                </a:solidFill>
                <a:ea typeface="ＭＳ Ｐゴシック" pitchFamily="34" charset="-128"/>
              </a:rPr>
              <a:t>Hemoglobin</a:t>
            </a:r>
          </a:p>
        </p:txBody>
      </p:sp>
      <p:sp>
        <p:nvSpPr>
          <p:cNvPr id="309251" name="Rectangle 3"/>
          <p:cNvSpPr>
            <a:spLocks noGrp="1" noChangeArrowheads="1"/>
          </p:cNvSpPr>
          <p:nvPr>
            <p:ph idx="1"/>
          </p:nvPr>
        </p:nvSpPr>
        <p:spPr>
          <a:xfrm>
            <a:off x="228600" y="5340703"/>
            <a:ext cx="8763000" cy="1539951"/>
          </a:xfrm>
        </p:spPr>
        <p:txBody>
          <a:bodyPr/>
          <a:lstStyle/>
          <a:p>
            <a:pPr eaLnBrk="1" hangingPunct="1"/>
            <a:r>
              <a:rPr lang="en-US" altLang="en-US" sz="1800" dirty="0">
                <a:ea typeface="ＭＳ Ｐゴシック" pitchFamily="34" charset="-128"/>
              </a:rPr>
              <a:t>Consists of four polypeptide chains: two </a:t>
            </a:r>
            <a:r>
              <a:rPr lang="en-US" altLang="en-US" sz="1800" dirty="0">
                <a:latin typeface="Symbol" pitchFamily="18" charset="2"/>
                <a:ea typeface="ＭＳ Ｐゴシック" pitchFamily="34" charset="-128"/>
              </a:rPr>
              <a:t>a</a:t>
            </a:r>
            <a:r>
              <a:rPr lang="en-US" altLang="en-US" sz="1800" dirty="0">
                <a:ea typeface="ＭＳ Ｐゴシック" pitchFamily="34" charset="-128"/>
              </a:rPr>
              <a:t> and two </a:t>
            </a:r>
            <a:r>
              <a:rPr lang="en-US" altLang="en-US" sz="1800" dirty="0">
                <a:latin typeface="Symbol" pitchFamily="18" charset="2"/>
                <a:ea typeface="ＭＳ Ｐゴシック" pitchFamily="34" charset="-128"/>
              </a:rPr>
              <a:t>b</a:t>
            </a:r>
            <a:endParaRPr lang="en-US" altLang="en-US" sz="1800" dirty="0">
              <a:ea typeface="ＭＳ Ｐゴシック" pitchFamily="34" charset="-128"/>
            </a:endParaRPr>
          </a:p>
          <a:p>
            <a:pPr lvl="1" eaLnBrk="1" hangingPunct="1"/>
            <a:r>
              <a:rPr lang="en-US" altLang="en-US" sz="1600" dirty="0">
                <a:ea typeface="ＭＳ Ｐゴシック" pitchFamily="34" charset="-128"/>
              </a:rPr>
              <a:t>Each chain is associated with a </a:t>
            </a:r>
            <a:r>
              <a:rPr lang="en-US" altLang="en-US" sz="1600" dirty="0" err="1">
                <a:ea typeface="ＭＳ Ｐゴシック" pitchFamily="34" charset="-128"/>
              </a:rPr>
              <a:t>heme</a:t>
            </a:r>
            <a:r>
              <a:rPr lang="en-US" altLang="en-US" sz="1600" dirty="0">
                <a:ea typeface="ＭＳ Ｐゴシック" pitchFamily="34" charset="-128"/>
              </a:rPr>
              <a:t> group</a:t>
            </a:r>
          </a:p>
          <a:p>
            <a:pPr lvl="1" eaLnBrk="1" hangingPunct="1"/>
            <a:r>
              <a:rPr lang="en-US" altLang="en-US" sz="1600" dirty="0">
                <a:ea typeface="ＭＳ Ｐゴシック" pitchFamily="34" charset="-128"/>
              </a:rPr>
              <a:t>Each </a:t>
            </a:r>
            <a:r>
              <a:rPr lang="en-US" altLang="en-US" sz="1600" dirty="0" err="1">
                <a:ea typeface="ＭＳ Ｐゴシック" pitchFamily="34" charset="-128"/>
              </a:rPr>
              <a:t>heme</a:t>
            </a:r>
            <a:r>
              <a:rPr lang="en-US" altLang="en-US" sz="1600" dirty="0">
                <a:ea typeface="ＭＳ Ｐゴシック" pitchFamily="34" charset="-128"/>
              </a:rPr>
              <a:t> group has a central iron atom that can bind a molecule of O</a:t>
            </a:r>
            <a:r>
              <a:rPr lang="en-US" altLang="en-US" sz="1600" baseline="-25000" dirty="0">
                <a:ea typeface="ＭＳ Ｐゴシック" pitchFamily="34" charset="-128"/>
              </a:rPr>
              <a:t>2</a:t>
            </a:r>
          </a:p>
          <a:p>
            <a:pPr eaLnBrk="1" hangingPunct="1"/>
            <a:r>
              <a:rPr lang="en-US" altLang="en-US" sz="1800" dirty="0">
                <a:ea typeface="ＭＳ Ｐゴシック" pitchFamily="34" charset="-128"/>
              </a:rPr>
              <a:t>Hemoglobin loads up with oxygen in the lungs, forming </a:t>
            </a:r>
            <a:r>
              <a:rPr lang="en-US" altLang="en-US" sz="1800" dirty="0" err="1">
                <a:ea typeface="ＭＳ Ｐゴシック" pitchFamily="34" charset="-128"/>
              </a:rPr>
              <a:t>oxyhemoglobin</a:t>
            </a:r>
            <a:endParaRPr lang="en-US" altLang="en-US" sz="1800" dirty="0">
              <a:ea typeface="ＭＳ Ｐゴシック" pitchFamily="34" charset="-128"/>
            </a:endParaRPr>
          </a:p>
        </p:txBody>
      </p:sp>
      <p:sp>
        <p:nvSpPr>
          <p:cNvPr id="37892" name="Slide Number Placeholder 5"/>
          <p:cNvSpPr>
            <a:spLocks noGrp="1"/>
          </p:cNvSpPr>
          <p:nvPr>
            <p:ph type="sldNum" sz="quarter" idx="12"/>
          </p:nvPr>
        </p:nvSpPr>
        <p:spPr>
          <a:xfrm>
            <a:off x="6973108" y="6477000"/>
            <a:ext cx="2133600" cy="476250"/>
          </a:xfrm>
          <a:noFill/>
        </p:spPr>
        <p:txBody>
          <a:bodyPr/>
          <a:lstStyle/>
          <a:p>
            <a:fld id="{398DB29E-077E-480A-ADB3-9665C81A7041}" type="slidenum">
              <a:rPr lang="en-US" altLang="en-US"/>
              <a:pPr/>
              <a:t>17</a:t>
            </a:fld>
            <a:endParaRPr lang="en-US" altLang="en-US" dirty="0"/>
          </a:p>
        </p:txBody>
      </p:sp>
      <p:pic>
        <p:nvPicPr>
          <p:cNvPr id="7" name="Picture Placeholder 2" descr="Figure_B39_04_01.jpg"/>
          <p:cNvPicPr>
            <a:picLocks noChangeAspect="1"/>
          </p:cNvPicPr>
          <p:nvPr/>
        </p:nvPicPr>
        <p:blipFill>
          <a:blip r:embed="rId2" cstate="screen">
            <a:extLst>
              <a:ext uri="{28A0092B-C50C-407E-A947-70E740481C1C}">
                <a14:useLocalDpi xmlns:a14="http://schemas.microsoft.com/office/drawing/2010/main" val="0"/>
              </a:ext>
            </a:extLst>
          </a:blip>
          <a:srcRect t="-1474" b="-1474"/>
          <a:stretch>
            <a:fillRect/>
          </a:stretch>
        </p:blipFill>
        <p:spPr>
          <a:xfrm>
            <a:off x="457199" y="1122386"/>
            <a:ext cx="8062913" cy="3500071"/>
          </a:xfrm>
          <a:prstGeom prst="rect">
            <a:avLst/>
          </a:prstGeom>
        </p:spPr>
      </p:pic>
      <p:sp>
        <p:nvSpPr>
          <p:cNvPr id="2" name="Rectangle 1"/>
          <p:cNvSpPr/>
          <p:nvPr/>
        </p:nvSpPr>
        <p:spPr>
          <a:xfrm>
            <a:off x="452886" y="4622457"/>
            <a:ext cx="8067226" cy="646331"/>
          </a:xfrm>
          <a:prstGeom prst="rect">
            <a:avLst/>
          </a:prstGeom>
        </p:spPr>
        <p:txBody>
          <a:bodyPr wrap="square">
            <a:spAutoFit/>
          </a:bodyPr>
          <a:lstStyle/>
          <a:p>
            <a:r>
              <a:rPr lang="en-US" sz="900" dirty="0"/>
              <a:t>The protein inside </a:t>
            </a:r>
            <a:r>
              <a:rPr lang="en-US" sz="900" dirty="0">
                <a:solidFill>
                  <a:srgbClr val="6CB255"/>
                </a:solidFill>
              </a:rPr>
              <a:t>(a) </a:t>
            </a:r>
            <a:r>
              <a:rPr lang="en-US" sz="900" dirty="0"/>
              <a:t>red blood cells that carries oxygen to cells and carbon dioxide to the lungs is </a:t>
            </a:r>
            <a:r>
              <a:rPr lang="en-US" sz="900" dirty="0">
                <a:solidFill>
                  <a:srgbClr val="6CB255"/>
                </a:solidFill>
              </a:rPr>
              <a:t>(b) </a:t>
            </a:r>
            <a:r>
              <a:rPr lang="en-US" sz="900" dirty="0"/>
              <a:t>hemoglobin. Hemoglobin is made up of four symmetrical subunits and four </a:t>
            </a:r>
            <a:r>
              <a:rPr lang="en-US" sz="900" dirty="0" err="1"/>
              <a:t>heme</a:t>
            </a:r>
            <a:r>
              <a:rPr lang="en-US" sz="900" dirty="0"/>
              <a:t> groups. Iron associated with the </a:t>
            </a:r>
            <a:r>
              <a:rPr lang="en-US" sz="900" dirty="0" err="1"/>
              <a:t>heme</a:t>
            </a:r>
            <a:r>
              <a:rPr lang="en-US" sz="900" dirty="0"/>
              <a:t> binds oxygen. It is the iron in hemoglobin that gives blood its red color.</a:t>
            </a:r>
          </a:p>
          <a:p>
            <a:endParaRPr lang="en-US" sz="900" dirty="0">
              <a:latin typeface="Calibri" panose="020F0502020204030204" pitchFamily="34" charset="0"/>
              <a:ea typeface="Calibri" panose="020F0502020204030204" pitchFamily="34" charset="0"/>
              <a:cs typeface="Times New Roman" panose="02020603050405020304" pitchFamily="18" charset="0"/>
            </a:endParaRPr>
          </a:p>
          <a:p>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http://cnx.org/contents/185cbf87-c72e-48f5-b51e-f14f21b5eabd@10.61</a:t>
            </a:r>
            <a:endParaRPr lang="en-US" sz="9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152400"/>
            <a:ext cx="8229600" cy="487362"/>
          </a:xfrm>
        </p:spPr>
        <p:txBody>
          <a:bodyPr/>
          <a:lstStyle/>
          <a:p>
            <a:pPr algn="l" eaLnBrk="1" hangingPunct="1"/>
            <a:r>
              <a:rPr lang="en-US" altLang="en-US" sz="4000" dirty="0">
                <a:solidFill>
                  <a:schemeClr val="tx1"/>
                </a:solidFill>
                <a:ea typeface="ＭＳ Ｐゴシック" pitchFamily="34" charset="-128"/>
              </a:rPr>
              <a:t>Hemoglobin</a:t>
            </a:r>
          </a:p>
        </p:txBody>
      </p:sp>
      <p:sp>
        <p:nvSpPr>
          <p:cNvPr id="311299" name="Rectangle 3"/>
          <p:cNvSpPr>
            <a:spLocks noGrp="1" noChangeArrowheads="1"/>
          </p:cNvSpPr>
          <p:nvPr>
            <p:ph idx="1"/>
          </p:nvPr>
        </p:nvSpPr>
        <p:spPr>
          <a:xfrm>
            <a:off x="457200" y="1066800"/>
            <a:ext cx="8229600" cy="5638800"/>
          </a:xfrm>
        </p:spPr>
        <p:txBody>
          <a:bodyPr/>
          <a:lstStyle/>
          <a:p>
            <a:pPr eaLnBrk="1" hangingPunct="1"/>
            <a:r>
              <a:rPr lang="en-US" altLang="en-US" sz="2000" dirty="0">
                <a:ea typeface="ＭＳ Ｐゴシック" pitchFamily="34" charset="-128"/>
              </a:rPr>
              <a:t>Hemoglobin’s affinity for O</a:t>
            </a:r>
            <a:r>
              <a:rPr lang="en-US" altLang="en-US" sz="2000" baseline="-25000" dirty="0">
                <a:ea typeface="ＭＳ Ｐゴシック" pitchFamily="34" charset="-128"/>
              </a:rPr>
              <a:t>2</a:t>
            </a:r>
            <a:r>
              <a:rPr lang="en-US" altLang="en-US" sz="2000" dirty="0">
                <a:ea typeface="ＭＳ Ｐゴシック" pitchFamily="34" charset="-128"/>
              </a:rPr>
              <a:t> is affected by pH and temperature</a:t>
            </a:r>
          </a:p>
          <a:p>
            <a:pPr eaLnBrk="1" hangingPunct="1"/>
            <a:r>
              <a:rPr lang="en-US" altLang="en-US" sz="2000" dirty="0">
                <a:ea typeface="ＭＳ Ｐゴシック" pitchFamily="34" charset="-128"/>
              </a:rPr>
              <a:t>The pH effect is known as the Bohr shift </a:t>
            </a:r>
          </a:p>
          <a:p>
            <a:pPr lvl="2" eaLnBrk="1" hangingPunct="1"/>
            <a:r>
              <a:rPr lang="en-US" altLang="en-US" sz="1400" dirty="0">
                <a:ea typeface="ＭＳ Ｐゴシック" pitchFamily="34" charset="-128"/>
              </a:rPr>
              <a:t>Increased CO</a:t>
            </a:r>
            <a:r>
              <a:rPr lang="en-US" altLang="en-US" sz="1400" baseline="-25000" dirty="0">
                <a:ea typeface="ＭＳ Ｐゴシック" pitchFamily="34" charset="-128"/>
              </a:rPr>
              <a:t>2</a:t>
            </a:r>
            <a:r>
              <a:rPr lang="en-US" altLang="en-US" sz="1400" dirty="0">
                <a:ea typeface="ＭＳ Ｐゴシック" pitchFamily="34" charset="-128"/>
              </a:rPr>
              <a:t> in blood increases H</a:t>
            </a:r>
            <a:r>
              <a:rPr lang="en-US" altLang="en-US" sz="1400" baseline="30000" dirty="0">
                <a:ea typeface="ＭＳ Ｐゴシック" pitchFamily="34" charset="-128"/>
              </a:rPr>
              <a:t>+</a:t>
            </a:r>
          </a:p>
          <a:p>
            <a:pPr lvl="3" eaLnBrk="1" hangingPunct="1"/>
            <a:r>
              <a:rPr lang="en-US" altLang="en-US" sz="1100" dirty="0">
                <a:ea typeface="ＭＳ Ｐゴシック" pitchFamily="34" charset="-128"/>
              </a:rPr>
              <a:t>Lower pH reduces hemoglobin’s affinity for O</a:t>
            </a:r>
            <a:r>
              <a:rPr lang="en-US" altLang="en-US" sz="1100" baseline="-25000" dirty="0">
                <a:ea typeface="ＭＳ Ｐゴシック" pitchFamily="34" charset="-128"/>
              </a:rPr>
              <a:t>2</a:t>
            </a:r>
            <a:endParaRPr lang="en-US" altLang="en-US" sz="1100" dirty="0">
              <a:ea typeface="ＭＳ Ｐゴシック" pitchFamily="34" charset="-128"/>
            </a:endParaRPr>
          </a:p>
          <a:p>
            <a:pPr lvl="2" eaLnBrk="1" hangingPunct="1"/>
            <a:r>
              <a:rPr lang="en-US" altLang="en-US" sz="1400" dirty="0">
                <a:ea typeface="ＭＳ Ｐゴシック" pitchFamily="34" charset="-128"/>
              </a:rPr>
              <a:t>Facilitates oxygen unloading in the tissue</a:t>
            </a:r>
          </a:p>
          <a:p>
            <a:pPr eaLnBrk="1" hangingPunct="1"/>
            <a:r>
              <a:rPr lang="en-US" altLang="en-US" sz="2000" dirty="0">
                <a:ea typeface="ＭＳ Ｐゴシック" pitchFamily="34" charset="-128"/>
              </a:rPr>
              <a:t>Increasing temperature has a similar effect</a:t>
            </a:r>
          </a:p>
        </p:txBody>
      </p:sp>
      <p:sp>
        <p:nvSpPr>
          <p:cNvPr id="41988" name="Slide Number Placeholder 5"/>
          <p:cNvSpPr>
            <a:spLocks noGrp="1"/>
          </p:cNvSpPr>
          <p:nvPr>
            <p:ph type="sldNum" sz="quarter" idx="12"/>
          </p:nvPr>
        </p:nvSpPr>
        <p:spPr>
          <a:noFill/>
        </p:spPr>
        <p:txBody>
          <a:bodyPr/>
          <a:lstStyle/>
          <a:p>
            <a:fld id="{FB0A7B9E-3C0F-4621-B240-0DEA1B3DE712}" type="slidenum">
              <a:rPr lang="en-US" altLang="en-US"/>
              <a:pPr/>
              <a:t>18</a:t>
            </a:fld>
            <a:endParaRPr lang="en-US" altLang="en-US"/>
          </a:p>
        </p:txBody>
      </p:sp>
      <p:pic>
        <p:nvPicPr>
          <p:cNvPr id="5" name="Picture Placeholder 3" descr="Figure_B39_04_02.png"/>
          <p:cNvPicPr>
            <a:picLocks noChangeAspect="1"/>
          </p:cNvPicPr>
          <p:nvPr/>
        </p:nvPicPr>
        <p:blipFill>
          <a:blip r:embed="rId2" cstate="screen">
            <a:extLst>
              <a:ext uri="{28A0092B-C50C-407E-A947-70E740481C1C}">
                <a14:useLocalDpi xmlns:a14="http://schemas.microsoft.com/office/drawing/2010/main" val="0"/>
              </a:ext>
            </a:extLst>
          </a:blip>
          <a:srcRect l="-9524" r="-9524"/>
          <a:stretch>
            <a:fillRect/>
          </a:stretch>
        </p:blipFill>
        <p:spPr>
          <a:xfrm>
            <a:off x="228600" y="3145501"/>
            <a:ext cx="8763000" cy="2643142"/>
          </a:xfrm>
          <a:prstGeom prst="rect">
            <a:avLst/>
          </a:prstGeom>
        </p:spPr>
      </p:pic>
      <p:sp>
        <p:nvSpPr>
          <p:cNvPr id="2" name="Rectangle 1"/>
          <p:cNvSpPr/>
          <p:nvPr/>
        </p:nvSpPr>
        <p:spPr>
          <a:xfrm>
            <a:off x="914400" y="5805956"/>
            <a:ext cx="7391400" cy="646331"/>
          </a:xfrm>
          <a:prstGeom prst="rect">
            <a:avLst/>
          </a:prstGeom>
        </p:spPr>
        <p:txBody>
          <a:bodyPr wrap="square">
            <a:spAutoFit/>
          </a:bodyPr>
          <a:lstStyle/>
          <a:p>
            <a:r>
              <a:rPr lang="en-US" sz="900" dirty="0"/>
              <a:t>The oxygen dissociation curve demonstrates that, as the partial pressure of oxygen increases, more oxygen binds hemoglobin. However, the affinity of hemoglobin for oxygen may shift to the left or the right depending on environmental conditions.</a:t>
            </a:r>
          </a:p>
          <a:p>
            <a:endParaRPr lang="en-US" sz="900" dirty="0"/>
          </a:p>
          <a:p>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http://cnx.org/contents/185cbf87-c72e-48f5-b51e-f14f21b5eabd@10.61</a:t>
            </a:r>
            <a:endParaRPr lang="en-US" sz="9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563562"/>
          </a:xfrm>
        </p:spPr>
        <p:txBody>
          <a:bodyPr/>
          <a:lstStyle/>
          <a:p>
            <a:pPr algn="l" eaLnBrk="1" hangingPunct="1"/>
            <a:r>
              <a:rPr lang="en-US" altLang="en-US" sz="4000" dirty="0">
                <a:solidFill>
                  <a:schemeClr val="tx1"/>
                </a:solidFill>
                <a:ea typeface="ＭＳ Ｐゴシック" pitchFamily="34" charset="-128"/>
              </a:rPr>
              <a:t>Transportation of Carbon Dioxide</a:t>
            </a:r>
          </a:p>
        </p:txBody>
      </p:sp>
      <p:sp>
        <p:nvSpPr>
          <p:cNvPr id="312323" name="Rectangle 3"/>
          <p:cNvSpPr>
            <a:spLocks noGrp="1" noChangeArrowheads="1"/>
          </p:cNvSpPr>
          <p:nvPr>
            <p:ph idx="1"/>
          </p:nvPr>
        </p:nvSpPr>
        <p:spPr>
          <a:xfrm>
            <a:off x="533400" y="685800"/>
            <a:ext cx="8229600" cy="2819400"/>
          </a:xfrm>
        </p:spPr>
        <p:txBody>
          <a:bodyPr/>
          <a:lstStyle/>
          <a:p>
            <a:pPr eaLnBrk="1" hangingPunct="1"/>
            <a:r>
              <a:rPr lang="en-US" altLang="en-US" sz="2000" dirty="0">
                <a:ea typeface="ＭＳ Ｐゴシック" pitchFamily="34" charset="-128"/>
              </a:rPr>
              <a:t>Not the same as oxygen</a:t>
            </a:r>
          </a:p>
          <a:p>
            <a:pPr eaLnBrk="1" hangingPunct="1"/>
            <a:r>
              <a:rPr lang="en-US" altLang="en-US" sz="2000" dirty="0">
                <a:ea typeface="ＭＳ Ｐゴシック" pitchFamily="34" charset="-128"/>
              </a:rPr>
              <a:t>About 8% of the CO</a:t>
            </a:r>
            <a:r>
              <a:rPr lang="en-US" altLang="en-US" sz="2000" baseline="-25000" dirty="0">
                <a:ea typeface="ＭＳ Ｐゴシック" pitchFamily="34" charset="-128"/>
              </a:rPr>
              <a:t>2</a:t>
            </a:r>
            <a:r>
              <a:rPr lang="en-US" altLang="en-US" sz="2000" dirty="0">
                <a:ea typeface="ＭＳ Ｐゴシック" pitchFamily="34" charset="-128"/>
              </a:rPr>
              <a:t> in blood is dissolved in plasma</a:t>
            </a:r>
          </a:p>
          <a:p>
            <a:pPr eaLnBrk="1" hangingPunct="1"/>
            <a:r>
              <a:rPr lang="en-US" altLang="en-US" sz="2000" dirty="0">
                <a:ea typeface="ＭＳ Ｐゴシック" pitchFamily="34" charset="-128"/>
              </a:rPr>
              <a:t>20% of the CO</a:t>
            </a:r>
            <a:r>
              <a:rPr lang="en-US" altLang="en-US" sz="2000" baseline="-25000" dirty="0">
                <a:ea typeface="ＭＳ Ｐゴシック" pitchFamily="34" charset="-128"/>
              </a:rPr>
              <a:t>2</a:t>
            </a:r>
            <a:r>
              <a:rPr lang="en-US" altLang="en-US" sz="2000" dirty="0">
                <a:ea typeface="ＭＳ Ｐゴシック" pitchFamily="34" charset="-128"/>
              </a:rPr>
              <a:t> in blood is bound to hemoglobin</a:t>
            </a:r>
          </a:p>
          <a:p>
            <a:pPr eaLnBrk="1" hangingPunct="1"/>
            <a:r>
              <a:rPr lang="en-US" altLang="en-US" sz="2000" dirty="0">
                <a:ea typeface="ＭＳ Ｐゴシック" pitchFamily="34" charset="-128"/>
              </a:rPr>
              <a:t>Remaining 72% diffuses into red blood cells</a:t>
            </a:r>
          </a:p>
          <a:p>
            <a:pPr lvl="1" eaLnBrk="1" hangingPunct="1"/>
            <a:r>
              <a:rPr lang="en-US" altLang="en-US" sz="1800" dirty="0">
                <a:ea typeface="ＭＳ Ｐゴシック" pitchFamily="34" charset="-128"/>
              </a:rPr>
              <a:t>Enzyme carbonic </a:t>
            </a:r>
            <a:r>
              <a:rPr lang="en-US" altLang="en-US" sz="1800" dirty="0" err="1">
                <a:ea typeface="ＭＳ Ｐゴシック" pitchFamily="34" charset="-128"/>
              </a:rPr>
              <a:t>anhydrase</a:t>
            </a:r>
            <a:r>
              <a:rPr lang="en-US" altLang="en-US" sz="1800" dirty="0">
                <a:ea typeface="ＭＳ Ｐゴシック" pitchFamily="34" charset="-128"/>
              </a:rPr>
              <a:t> combines CO</a:t>
            </a:r>
            <a:r>
              <a:rPr lang="en-US" altLang="en-US" sz="1800" baseline="-25000" dirty="0">
                <a:ea typeface="ＭＳ Ｐゴシック" pitchFamily="34" charset="-128"/>
              </a:rPr>
              <a:t>2 </a:t>
            </a:r>
            <a:r>
              <a:rPr lang="en-US" altLang="en-US" sz="1800" dirty="0">
                <a:ea typeface="ＭＳ Ｐゴシック" pitchFamily="34" charset="-128"/>
              </a:rPr>
              <a:t>with H</a:t>
            </a:r>
            <a:r>
              <a:rPr lang="en-US" altLang="en-US" sz="1800" baseline="-25000" dirty="0">
                <a:ea typeface="ＭＳ Ｐゴシック" pitchFamily="34" charset="-128"/>
              </a:rPr>
              <a:t>2</a:t>
            </a:r>
            <a:r>
              <a:rPr lang="en-US" altLang="en-US" sz="1800" dirty="0">
                <a:ea typeface="ＭＳ Ｐゴシック" pitchFamily="34" charset="-128"/>
              </a:rPr>
              <a:t>O to form H</a:t>
            </a:r>
            <a:r>
              <a:rPr lang="en-US" altLang="en-US" sz="1800" baseline="-25000" dirty="0">
                <a:ea typeface="ＭＳ Ｐゴシック" pitchFamily="34" charset="-128"/>
              </a:rPr>
              <a:t>2</a:t>
            </a:r>
            <a:r>
              <a:rPr lang="en-US" altLang="en-US" sz="1800" dirty="0">
                <a:ea typeface="ＭＳ Ｐゴシック" pitchFamily="34" charset="-128"/>
              </a:rPr>
              <a:t>CO</a:t>
            </a:r>
            <a:r>
              <a:rPr lang="en-US" altLang="en-US" sz="1800" baseline="-25000" dirty="0">
                <a:ea typeface="ＭＳ Ｐゴシック" pitchFamily="34" charset="-128"/>
              </a:rPr>
              <a:t>3</a:t>
            </a:r>
          </a:p>
          <a:p>
            <a:pPr lvl="1" eaLnBrk="1" hangingPunct="1"/>
            <a:r>
              <a:rPr lang="en-US" altLang="en-US" sz="1800" dirty="0">
                <a:ea typeface="ＭＳ Ｐゴシック" pitchFamily="34" charset="-128"/>
              </a:rPr>
              <a:t>H</a:t>
            </a:r>
            <a:r>
              <a:rPr lang="en-US" altLang="en-US" sz="1800" baseline="-25000" dirty="0">
                <a:ea typeface="ＭＳ Ｐゴシック" pitchFamily="34" charset="-128"/>
              </a:rPr>
              <a:t>2</a:t>
            </a:r>
            <a:r>
              <a:rPr lang="en-US" altLang="en-US" sz="1800" dirty="0">
                <a:ea typeface="ＭＳ Ｐゴシック" pitchFamily="34" charset="-128"/>
              </a:rPr>
              <a:t>CO</a:t>
            </a:r>
            <a:r>
              <a:rPr lang="en-US" altLang="en-US" sz="1800" baseline="-25000" dirty="0">
                <a:ea typeface="ＭＳ Ｐゴシック" pitchFamily="34" charset="-128"/>
              </a:rPr>
              <a:t>3</a:t>
            </a:r>
            <a:r>
              <a:rPr lang="en-US" altLang="en-US" sz="1800" dirty="0">
                <a:ea typeface="ＭＳ Ｐゴシック" pitchFamily="34" charset="-128"/>
              </a:rPr>
              <a:t> dissociates into H</a:t>
            </a:r>
            <a:r>
              <a:rPr lang="en-US" altLang="en-US" sz="1800" baseline="30000" dirty="0">
                <a:ea typeface="ＭＳ Ｐゴシック" pitchFamily="34" charset="-128"/>
              </a:rPr>
              <a:t>+</a:t>
            </a:r>
            <a:r>
              <a:rPr lang="en-US" altLang="en-US" sz="1800" dirty="0">
                <a:ea typeface="ＭＳ Ｐゴシック" pitchFamily="34" charset="-128"/>
              </a:rPr>
              <a:t> and HCO</a:t>
            </a:r>
            <a:r>
              <a:rPr lang="en-US" altLang="en-US" sz="1800" baseline="-25000" dirty="0">
                <a:ea typeface="ＭＳ Ｐゴシック" pitchFamily="34" charset="-128"/>
              </a:rPr>
              <a:t>3</a:t>
            </a:r>
            <a:r>
              <a:rPr lang="en-US" altLang="en-US" sz="1800" baseline="30000" dirty="0">
                <a:ea typeface="ＭＳ Ｐゴシック" pitchFamily="34" charset="-128"/>
              </a:rPr>
              <a:t>–</a:t>
            </a:r>
            <a:r>
              <a:rPr lang="en-US" altLang="en-US" sz="1800" dirty="0">
                <a:ea typeface="ＭＳ Ｐゴシック" pitchFamily="34" charset="-128"/>
              </a:rPr>
              <a:t>  </a:t>
            </a:r>
          </a:p>
          <a:p>
            <a:pPr lvl="1" eaLnBrk="1" hangingPunct="1"/>
            <a:r>
              <a:rPr lang="en-US" altLang="en-US" sz="1800" dirty="0">
                <a:ea typeface="ＭＳ Ｐゴシック" pitchFamily="34" charset="-128"/>
              </a:rPr>
              <a:t>H</a:t>
            </a:r>
            <a:r>
              <a:rPr lang="en-US" altLang="en-US" sz="1800" baseline="30000" dirty="0">
                <a:ea typeface="ＭＳ Ｐゴシック" pitchFamily="34" charset="-128"/>
              </a:rPr>
              <a:t>+</a:t>
            </a:r>
            <a:r>
              <a:rPr lang="en-US" altLang="en-US" sz="1800" dirty="0">
                <a:ea typeface="ＭＳ Ｐゴシック" pitchFamily="34" charset="-128"/>
              </a:rPr>
              <a:t> binds to </a:t>
            </a:r>
            <a:r>
              <a:rPr lang="en-US" altLang="en-US" sz="1800" dirty="0" err="1">
                <a:ea typeface="ＭＳ Ｐゴシック" pitchFamily="34" charset="-128"/>
              </a:rPr>
              <a:t>deoxyhemoglobin</a:t>
            </a:r>
            <a:endParaRPr lang="en-US" altLang="en-US" sz="1800" dirty="0">
              <a:ea typeface="ＭＳ Ｐゴシック" pitchFamily="34" charset="-128"/>
            </a:endParaRPr>
          </a:p>
          <a:p>
            <a:pPr lvl="1" eaLnBrk="1" hangingPunct="1"/>
            <a:r>
              <a:rPr lang="en-US" altLang="en-US" sz="1800" dirty="0">
                <a:ea typeface="ＭＳ Ｐゴシック" pitchFamily="34" charset="-128"/>
              </a:rPr>
              <a:t>HCO</a:t>
            </a:r>
            <a:r>
              <a:rPr lang="en-US" altLang="en-US" sz="1800" baseline="-25000" dirty="0">
                <a:ea typeface="ＭＳ Ｐゴシック" pitchFamily="34" charset="-128"/>
              </a:rPr>
              <a:t>3</a:t>
            </a:r>
            <a:r>
              <a:rPr lang="en-US" altLang="en-US" sz="1800" baseline="30000" dirty="0">
                <a:ea typeface="ＭＳ Ｐゴシック" pitchFamily="34" charset="-128"/>
              </a:rPr>
              <a:t>–</a:t>
            </a:r>
            <a:r>
              <a:rPr lang="en-US" altLang="en-US" sz="1800" dirty="0">
                <a:ea typeface="ＭＳ Ｐゴシック" pitchFamily="34" charset="-128"/>
              </a:rPr>
              <a:t> moves out of the blood and into plasma </a:t>
            </a:r>
          </a:p>
          <a:p>
            <a:pPr lvl="1" eaLnBrk="1" hangingPunct="1"/>
            <a:r>
              <a:rPr lang="en-US" altLang="en-US" sz="1800" dirty="0">
                <a:ea typeface="ＭＳ Ｐゴシック" pitchFamily="34" charset="-128"/>
              </a:rPr>
              <a:t>One </a:t>
            </a:r>
            <a:r>
              <a:rPr lang="en-US" altLang="en-US" sz="1800" dirty="0" err="1">
                <a:ea typeface="ＭＳ Ｐゴシック" pitchFamily="34" charset="-128"/>
              </a:rPr>
              <a:t>Cl</a:t>
            </a:r>
            <a:r>
              <a:rPr lang="en-US" altLang="en-US" sz="1800" baseline="30000" dirty="0">
                <a:ea typeface="ＭＳ Ｐゴシック" pitchFamily="34" charset="-128"/>
                <a:cs typeface="Arial" charset="0"/>
              </a:rPr>
              <a:t>–</a:t>
            </a:r>
            <a:r>
              <a:rPr lang="en-US" altLang="en-US" sz="1800" dirty="0">
                <a:ea typeface="ＭＳ Ｐゴシック" pitchFamily="34" charset="-128"/>
              </a:rPr>
              <a:t> exchanged for one HCO</a:t>
            </a:r>
            <a:r>
              <a:rPr lang="en-US" altLang="en-US" sz="1800" baseline="-25000" dirty="0">
                <a:ea typeface="ＭＳ Ｐゴシック" pitchFamily="34" charset="-128"/>
              </a:rPr>
              <a:t>3</a:t>
            </a:r>
            <a:r>
              <a:rPr lang="en-US" altLang="en-US" sz="1800" baseline="30000" dirty="0">
                <a:ea typeface="ＭＳ Ｐゴシック" pitchFamily="34" charset="-128"/>
              </a:rPr>
              <a:t>–</a:t>
            </a:r>
            <a:r>
              <a:rPr lang="en-US" altLang="en-US" sz="1800" dirty="0">
                <a:ea typeface="ＭＳ Ｐゴシック" pitchFamily="34" charset="-128"/>
              </a:rPr>
              <a:t> – </a:t>
            </a:r>
            <a:r>
              <a:rPr lang="ja-JP" altLang="en-US" sz="1800" dirty="0">
                <a:ea typeface="ＭＳ Ｐゴシック" pitchFamily="34" charset="-128"/>
              </a:rPr>
              <a:t>“</a:t>
            </a:r>
            <a:r>
              <a:rPr lang="en-US" altLang="ja-JP" sz="1800" dirty="0">
                <a:ea typeface="ＭＳ Ｐゴシック" pitchFamily="34" charset="-128"/>
              </a:rPr>
              <a:t>chloride shift</a:t>
            </a:r>
            <a:r>
              <a:rPr lang="ja-JP" altLang="en-US" sz="1800" dirty="0">
                <a:ea typeface="ＭＳ Ｐゴシック" pitchFamily="34" charset="-128"/>
              </a:rPr>
              <a:t>”</a:t>
            </a:r>
            <a:endParaRPr lang="en-US" altLang="en-US" sz="1800" dirty="0">
              <a:ea typeface="ＭＳ Ｐゴシック" pitchFamily="34" charset="-128"/>
            </a:endParaRPr>
          </a:p>
        </p:txBody>
      </p:sp>
      <p:sp>
        <p:nvSpPr>
          <p:cNvPr id="44036" name="Slide Number Placeholder 5"/>
          <p:cNvSpPr>
            <a:spLocks noGrp="1"/>
          </p:cNvSpPr>
          <p:nvPr>
            <p:ph type="sldNum" sz="quarter" idx="12"/>
          </p:nvPr>
        </p:nvSpPr>
        <p:spPr>
          <a:noFill/>
        </p:spPr>
        <p:txBody>
          <a:bodyPr/>
          <a:lstStyle/>
          <a:p>
            <a:fld id="{1B78D03E-DA10-4080-ACE0-6AEFCEA4A0DD}" type="slidenum">
              <a:rPr lang="en-US" altLang="en-US"/>
              <a:pPr/>
              <a:t>19</a:t>
            </a:fld>
            <a:endParaRPr lang="en-US" altLang="en-US"/>
          </a:p>
        </p:txBody>
      </p:sp>
      <p:sp>
        <p:nvSpPr>
          <p:cNvPr id="2" name="Rectangle 1"/>
          <p:cNvSpPr/>
          <p:nvPr/>
        </p:nvSpPr>
        <p:spPr>
          <a:xfrm>
            <a:off x="2286000" y="6490643"/>
            <a:ext cx="4572000" cy="230832"/>
          </a:xfrm>
          <a:prstGeom prst="rect">
            <a:avLst/>
          </a:prstGeom>
        </p:spPr>
        <p:txBody>
          <a:bodyPr>
            <a:spAutoFit/>
          </a:bodyPr>
          <a:lstStyle/>
          <a:p>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http://cnx.org/contents/185cbf87-c72e-48f5-b51e-f14f21b5eabd@10.61</a:t>
            </a:r>
            <a:endParaRPr lang="en-US" sz="900" dirty="0"/>
          </a:p>
        </p:txBody>
      </p:sp>
      <p:pic>
        <p:nvPicPr>
          <p:cNvPr id="8" name="Picture 7" descr="2325_Carbon_Dioxide_Transport.jpg"/>
          <p:cNvPicPr>
            <a:picLocks noGrp="1" noChangeAspect="1"/>
          </p:cNvPicPr>
          <p:nvPr/>
        </p:nvPicPr>
        <p:blipFill>
          <a:blip r:embed="rId3" cstate="screen">
            <a:extLst>
              <a:ext uri="{28A0092B-C50C-407E-A947-70E740481C1C}">
                <a14:useLocalDpi xmlns:a14="http://schemas.microsoft.com/office/drawing/2010/main" val="0"/>
              </a:ext>
            </a:extLst>
          </a:blip>
          <a:srcRect l="-6788" r="-6788"/>
          <a:stretch>
            <a:fillRect/>
          </a:stretch>
        </p:blipFill>
        <p:spPr>
          <a:xfrm>
            <a:off x="1641872" y="3919418"/>
            <a:ext cx="5860256" cy="254390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eaLnBrk="1" hangingPunct="1"/>
            <a:r>
              <a:rPr lang="en-US" altLang="en-US" dirty="0">
                <a:solidFill>
                  <a:schemeClr val="tx1"/>
                </a:solidFill>
                <a:ea typeface="ＭＳ Ｐゴシック" pitchFamily="34" charset="-128"/>
              </a:rPr>
              <a:t>Gas Exchange</a:t>
            </a:r>
          </a:p>
        </p:txBody>
      </p:sp>
      <p:sp>
        <p:nvSpPr>
          <p:cNvPr id="3075" name="Rectangle 3"/>
          <p:cNvSpPr>
            <a:spLocks noGrp="1" noChangeArrowheads="1"/>
          </p:cNvSpPr>
          <p:nvPr>
            <p:ph idx="1"/>
          </p:nvPr>
        </p:nvSpPr>
        <p:spPr>
          <a:xfrm>
            <a:off x="457200" y="1600200"/>
            <a:ext cx="4800600" cy="4525963"/>
          </a:xfrm>
        </p:spPr>
        <p:txBody>
          <a:bodyPr/>
          <a:lstStyle/>
          <a:p>
            <a:pPr eaLnBrk="1" hangingPunct="1"/>
            <a:r>
              <a:rPr lang="en-US" altLang="en-US" sz="2400" dirty="0">
                <a:ea typeface="ＭＳ Ｐゴシック" pitchFamily="34" charset="-128"/>
              </a:rPr>
              <a:t>All cells require oxygen for use in the efficient production of energy through cellular respiration</a:t>
            </a:r>
          </a:p>
          <a:p>
            <a:pPr eaLnBrk="1" hangingPunct="1"/>
            <a:endParaRPr lang="en-US" altLang="en-US" sz="2400" dirty="0">
              <a:ea typeface="ＭＳ Ｐゴシック" pitchFamily="34" charset="-128"/>
            </a:endParaRPr>
          </a:p>
          <a:p>
            <a:r>
              <a:rPr lang="en-US" altLang="en-US" sz="2400" dirty="0">
                <a:ea typeface="ＭＳ Ｐゴシック" pitchFamily="34" charset="-128"/>
              </a:rPr>
              <a:t>One of the major physiological challenges facing all multicellular animals is obtaining sufficient oxygen and disposing of excess carbon dioxide</a:t>
            </a:r>
          </a:p>
          <a:p>
            <a:endParaRPr lang="en-US" altLang="en-US" sz="2400" dirty="0">
              <a:ea typeface="ＭＳ Ｐゴシック" pitchFamily="34" charset="-128"/>
            </a:endParaRPr>
          </a:p>
        </p:txBody>
      </p:sp>
      <p:sp>
        <p:nvSpPr>
          <p:cNvPr id="3076" name="Slide Number Placeholder 5"/>
          <p:cNvSpPr>
            <a:spLocks noGrp="1"/>
          </p:cNvSpPr>
          <p:nvPr>
            <p:ph type="sldNum" sz="quarter" idx="12"/>
          </p:nvPr>
        </p:nvSpPr>
        <p:spPr>
          <a:noFill/>
        </p:spPr>
        <p:txBody>
          <a:bodyPr/>
          <a:lstStyle/>
          <a:p>
            <a:fld id="{6861427B-4712-43B6-836C-7025CA3EAA07}" type="slidenum">
              <a:rPr lang="en-US" altLang="en-US"/>
              <a:pPr/>
              <a:t>2</a:t>
            </a:fld>
            <a:endParaRPr lang="en-US" altLang="en-US"/>
          </a:p>
        </p:txBody>
      </p:sp>
      <p:sp>
        <p:nvSpPr>
          <p:cNvPr id="288776" name="Rectangle 8"/>
          <p:cNvSpPr>
            <a:spLocks noChangeArrowheads="1"/>
          </p:cNvSpPr>
          <p:nvPr/>
        </p:nvSpPr>
        <p:spPr bwMode="auto">
          <a:xfrm>
            <a:off x="457200" y="3733800"/>
            <a:ext cx="8458200" cy="2895600"/>
          </a:xfrm>
          <a:prstGeom prst="rect">
            <a:avLst/>
          </a:prstGeom>
          <a:noFill/>
          <a:ln w="9525">
            <a:noFill/>
            <a:miter lim="800000"/>
            <a:headEnd/>
            <a:tailEnd/>
          </a:ln>
        </p:spPr>
        <p:txBody>
          <a:bodyPr/>
          <a:lstStyle/>
          <a:p>
            <a:pPr marL="342900" indent="-342900">
              <a:spcBef>
                <a:spcPct val="20000"/>
              </a:spcBef>
            </a:pPr>
            <a:r>
              <a:rPr lang="en-US" altLang="en-US" sz="3200"/>
              <a:t>	</a:t>
            </a:r>
          </a:p>
        </p:txBody>
      </p:sp>
      <p:pic>
        <p:nvPicPr>
          <p:cNvPr id="1026" name="Picture 2" descr="C:\Users\Kyle Bartow\Downloads\20910998842_141b272bc0_o.jpg"/>
          <p:cNvPicPr>
            <a:picLocks noChangeAspect="1" noChangeArrowheads="1"/>
          </p:cNvPicPr>
          <p:nvPr/>
        </p:nvPicPr>
        <p:blipFill>
          <a:blip r:embed="rId2" cstate="screen"/>
          <a:srcRect/>
          <a:stretch>
            <a:fillRect/>
          </a:stretch>
        </p:blipFill>
        <p:spPr bwMode="auto">
          <a:xfrm>
            <a:off x="5181600" y="2667000"/>
            <a:ext cx="3733800" cy="2832713"/>
          </a:xfrm>
          <a:prstGeom prst="rect">
            <a:avLst/>
          </a:prstGeom>
          <a:noFill/>
        </p:spPr>
      </p:pic>
      <p:sp>
        <p:nvSpPr>
          <p:cNvPr id="9" name="Rectangle 8"/>
          <p:cNvSpPr/>
          <p:nvPr/>
        </p:nvSpPr>
        <p:spPr>
          <a:xfrm>
            <a:off x="5105400" y="5562600"/>
            <a:ext cx="4038600" cy="253916"/>
          </a:xfrm>
          <a:prstGeom prst="rect">
            <a:avLst/>
          </a:prstGeom>
        </p:spPr>
        <p:txBody>
          <a:bodyPr wrap="square">
            <a:spAutoFit/>
          </a:bodyPr>
          <a:lstStyle/>
          <a:p>
            <a:r>
              <a:rPr lang="en-US" sz="1050" dirty="0"/>
              <a:t>Caption: </a:t>
            </a:r>
            <a:r>
              <a:rPr lang="en-US" sz="1050" u="sng" dirty="0">
                <a:hlinkClick r:id="rId3"/>
              </a:rPr>
              <a:t>Sea Turtle Breath Underwater</a:t>
            </a:r>
            <a:r>
              <a:rPr lang="en-US" sz="1050" dirty="0"/>
              <a:t> © </a:t>
            </a:r>
            <a:r>
              <a:rPr lang="en-US" sz="1050" dirty="0" err="1"/>
              <a:t>dronepicr</a:t>
            </a:r>
            <a:r>
              <a:rPr lang="en-US" sz="1050" dirty="0"/>
              <a:t>, </a:t>
            </a:r>
            <a:r>
              <a:rPr lang="en-US" sz="1050" u="sng" dirty="0">
                <a:hlinkClick r:id="rId4"/>
              </a:rPr>
              <a:t>License</a:t>
            </a:r>
            <a:endParaRPr lang="en-US" sz="105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title"/>
          </p:nvPr>
        </p:nvSpPr>
        <p:spPr>
          <a:xfrm>
            <a:off x="457200" y="152400"/>
            <a:ext cx="8229600" cy="487362"/>
          </a:xfrm>
          <a:noFill/>
        </p:spPr>
        <p:txBody>
          <a:bodyPr/>
          <a:lstStyle/>
          <a:p>
            <a:pPr algn="l" eaLnBrk="1" hangingPunct="1"/>
            <a:r>
              <a:rPr lang="en-US" altLang="en-US" sz="4000" dirty="0">
                <a:solidFill>
                  <a:schemeClr val="tx1"/>
                </a:solidFill>
                <a:ea typeface="ＭＳ Ｐゴシック" pitchFamily="34" charset="-128"/>
              </a:rPr>
              <a:t>Transportation of Carbon Dioxide</a:t>
            </a:r>
          </a:p>
        </p:txBody>
      </p:sp>
      <p:sp>
        <p:nvSpPr>
          <p:cNvPr id="314371" name="Rectangle 3"/>
          <p:cNvSpPr>
            <a:spLocks noGrp="1" noChangeArrowheads="1"/>
          </p:cNvSpPr>
          <p:nvPr>
            <p:ph idx="1"/>
          </p:nvPr>
        </p:nvSpPr>
        <p:spPr>
          <a:xfrm>
            <a:off x="457200" y="1295399"/>
            <a:ext cx="8229600" cy="1981201"/>
          </a:xfrm>
        </p:spPr>
        <p:txBody>
          <a:bodyPr/>
          <a:lstStyle/>
          <a:p>
            <a:pPr eaLnBrk="1" hangingPunct="1"/>
            <a:r>
              <a:rPr lang="en-US" altLang="en-US" sz="2400" dirty="0">
                <a:ea typeface="ＭＳ Ｐゴシック" pitchFamily="34" charset="-128"/>
              </a:rPr>
              <a:t>When the blood passes through pulmonary capillaries, these reactions are reversed</a:t>
            </a:r>
          </a:p>
        </p:txBody>
      </p:sp>
      <p:sp>
        <p:nvSpPr>
          <p:cNvPr id="46084" name="Slide Number Placeholder 5"/>
          <p:cNvSpPr>
            <a:spLocks noGrp="1"/>
          </p:cNvSpPr>
          <p:nvPr>
            <p:ph type="sldNum" sz="quarter" idx="12"/>
          </p:nvPr>
        </p:nvSpPr>
        <p:spPr>
          <a:noFill/>
        </p:spPr>
        <p:txBody>
          <a:bodyPr/>
          <a:lstStyle/>
          <a:p>
            <a:fld id="{4CBC64A5-24D7-4861-9416-4609CDE08CC6}" type="slidenum">
              <a:rPr lang="en-US" altLang="en-US"/>
              <a:pPr/>
              <a:t>20</a:t>
            </a:fld>
            <a:endParaRPr lang="en-US" altLang="en-US"/>
          </a:p>
        </p:txBody>
      </p:sp>
      <p:pic>
        <p:nvPicPr>
          <p:cNvPr id="6" name="Picture 5" descr="2319_Fig_23.19.jpg"/>
          <p:cNvPicPr>
            <a:picLocks noGrp="1" noChangeAspect="1"/>
          </p:cNvPicPr>
          <p:nvPr/>
        </p:nvPicPr>
        <p:blipFill>
          <a:blip r:embed="rId2" cstate="screen">
            <a:extLst>
              <a:ext uri="{28A0092B-C50C-407E-A947-70E740481C1C}">
                <a14:useLocalDpi xmlns:a14="http://schemas.microsoft.com/office/drawing/2010/main" val="0"/>
              </a:ext>
            </a:extLst>
          </a:blip>
          <a:srcRect l="-18270" r="-18270"/>
          <a:stretch>
            <a:fillRect/>
          </a:stretch>
        </p:blipFill>
        <p:spPr>
          <a:xfrm>
            <a:off x="540543" y="2285999"/>
            <a:ext cx="8062913" cy="3500071"/>
          </a:xfrm>
          <a:prstGeom prst="rect">
            <a:avLst/>
          </a:prstGeom>
        </p:spPr>
      </p:pic>
      <p:sp>
        <p:nvSpPr>
          <p:cNvPr id="7" name="Rectangle 6"/>
          <p:cNvSpPr/>
          <p:nvPr/>
        </p:nvSpPr>
        <p:spPr>
          <a:xfrm>
            <a:off x="2285999" y="5900231"/>
            <a:ext cx="4572000" cy="230832"/>
          </a:xfrm>
          <a:prstGeom prst="rect">
            <a:avLst/>
          </a:prstGeom>
        </p:spPr>
        <p:txBody>
          <a:bodyPr>
            <a:spAutoFit/>
          </a:bodyPr>
          <a:lstStyle/>
          <a:p>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http://cnx.org/contents/185cbf87-c72e-48f5-b51e-f14f21b5eabd@10.61</a:t>
            </a:r>
            <a:endParaRPr lang="en-US" sz="9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152400"/>
            <a:ext cx="8229600" cy="990600"/>
          </a:xfrm>
        </p:spPr>
        <p:txBody>
          <a:bodyPr/>
          <a:lstStyle/>
          <a:p>
            <a:pPr algn="l" eaLnBrk="1" hangingPunct="1"/>
            <a:r>
              <a:rPr lang="en-US" altLang="en-US" sz="3600" b="1" dirty="0">
                <a:solidFill>
                  <a:schemeClr val="tx1"/>
                </a:solidFill>
                <a:ea typeface="ＭＳ Ｐゴシック" pitchFamily="34" charset="-128"/>
              </a:rPr>
              <a:t>Lung Structure and Function</a:t>
            </a:r>
          </a:p>
        </p:txBody>
      </p:sp>
      <p:sp>
        <p:nvSpPr>
          <p:cNvPr id="306179" name="Rectangle 3"/>
          <p:cNvSpPr>
            <a:spLocks noGrp="1" noChangeArrowheads="1"/>
          </p:cNvSpPr>
          <p:nvPr>
            <p:ph idx="1"/>
          </p:nvPr>
        </p:nvSpPr>
        <p:spPr>
          <a:xfrm>
            <a:off x="152400" y="1219200"/>
            <a:ext cx="8534400" cy="4525963"/>
          </a:xfrm>
        </p:spPr>
        <p:txBody>
          <a:bodyPr/>
          <a:lstStyle/>
          <a:p>
            <a:pPr eaLnBrk="1" hangingPunct="1"/>
            <a:r>
              <a:rPr lang="en-US" altLang="en-US" sz="2400" dirty="0">
                <a:ea typeface="ＭＳ Ｐゴシック" pitchFamily="34" charset="-128"/>
              </a:rPr>
              <a:t>Neurons are sensitive to blood PCO</a:t>
            </a:r>
            <a:r>
              <a:rPr lang="en-US" altLang="en-US" sz="2400" baseline="-25000" dirty="0">
                <a:ea typeface="ＭＳ Ｐゴシック" pitchFamily="34" charset="-128"/>
              </a:rPr>
              <a:t>2</a:t>
            </a:r>
            <a:r>
              <a:rPr lang="en-US" altLang="en-US" sz="2400" dirty="0">
                <a:ea typeface="ＭＳ Ｐゴシック" pitchFamily="34" charset="-128"/>
              </a:rPr>
              <a:t> changes </a:t>
            </a:r>
          </a:p>
          <a:p>
            <a:pPr lvl="2" eaLnBrk="1" hangingPunct="1"/>
            <a:r>
              <a:rPr lang="en-US" altLang="en-US" dirty="0">
                <a:ea typeface="ＭＳ Ｐゴシック" pitchFamily="34" charset="-128"/>
              </a:rPr>
              <a:t>A rise in PCO</a:t>
            </a:r>
            <a:r>
              <a:rPr lang="en-US" altLang="en-US" baseline="-25000" dirty="0">
                <a:ea typeface="ＭＳ Ｐゴシック" pitchFamily="34" charset="-128"/>
              </a:rPr>
              <a:t>2</a:t>
            </a:r>
            <a:r>
              <a:rPr lang="en-US" altLang="en-US" dirty="0">
                <a:ea typeface="ＭＳ Ｐゴシック" pitchFamily="34" charset="-128"/>
              </a:rPr>
              <a:t> causes increased production of carbonic acid (H</a:t>
            </a:r>
            <a:r>
              <a:rPr lang="en-US" altLang="en-US" baseline="-25000" dirty="0">
                <a:ea typeface="ＭＳ Ｐゴシック" pitchFamily="34" charset="-128"/>
              </a:rPr>
              <a:t>2</a:t>
            </a:r>
            <a:r>
              <a:rPr lang="en-US" altLang="en-US" dirty="0">
                <a:ea typeface="ＭＳ Ｐゴシック" pitchFamily="34" charset="-128"/>
              </a:rPr>
              <a:t>CO</a:t>
            </a:r>
            <a:r>
              <a:rPr lang="en-US" altLang="en-US" baseline="-25000" dirty="0">
                <a:ea typeface="ＭＳ Ｐゴシック" pitchFamily="34" charset="-128"/>
              </a:rPr>
              <a:t>3</a:t>
            </a:r>
            <a:r>
              <a:rPr lang="en-US" altLang="en-US" dirty="0">
                <a:ea typeface="ＭＳ Ｐゴシック" pitchFamily="34" charset="-128"/>
              </a:rPr>
              <a:t>), lowering the blood pH</a:t>
            </a:r>
          </a:p>
          <a:p>
            <a:pPr lvl="2" eaLnBrk="1" hangingPunct="1"/>
            <a:r>
              <a:rPr lang="en-US" altLang="en-US" dirty="0">
                <a:ea typeface="ＭＳ Ｐゴシック" pitchFamily="34" charset="-128"/>
              </a:rPr>
              <a:t>Stimulates </a:t>
            </a:r>
            <a:r>
              <a:rPr lang="en-US" altLang="en-US" dirty="0" err="1">
                <a:ea typeface="ＭＳ Ｐゴシック" pitchFamily="34" charset="-128"/>
              </a:rPr>
              <a:t>chemosensitive</a:t>
            </a:r>
            <a:r>
              <a:rPr lang="en-US" altLang="en-US" dirty="0">
                <a:ea typeface="ＭＳ Ｐゴシック" pitchFamily="34" charset="-128"/>
              </a:rPr>
              <a:t> neurons in the aortic and carotid bodies </a:t>
            </a:r>
          </a:p>
          <a:p>
            <a:pPr lvl="2" eaLnBrk="1" hangingPunct="1"/>
            <a:r>
              <a:rPr lang="en-US" altLang="en-US" dirty="0">
                <a:ea typeface="ＭＳ Ｐゴシック" pitchFamily="34" charset="-128"/>
              </a:rPr>
              <a:t>Send impulses to respiratory control center to increase rate of breathing</a:t>
            </a:r>
          </a:p>
          <a:p>
            <a:pPr lvl="2" eaLnBrk="1" hangingPunct="1"/>
            <a:r>
              <a:rPr lang="en-US" altLang="en-US" dirty="0">
                <a:ea typeface="ＭＳ Ｐゴシック" pitchFamily="34" charset="-128"/>
              </a:rPr>
              <a:t>Brain also contains central </a:t>
            </a:r>
            <a:r>
              <a:rPr lang="en-US" altLang="en-US" dirty="0" err="1">
                <a:ea typeface="ＭＳ Ｐゴシック" pitchFamily="34" charset="-128"/>
              </a:rPr>
              <a:t>chemoreceptors</a:t>
            </a:r>
            <a:r>
              <a:rPr lang="en-US" altLang="en-US" dirty="0">
                <a:ea typeface="ＭＳ Ｐゴシック" pitchFamily="34" charset="-128"/>
              </a:rPr>
              <a:t> that are sensitive to changes in the pH of cerebrospinal fluid (CSF)</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en-US" dirty="0">
                <a:solidFill>
                  <a:schemeClr val="tx1"/>
                </a:solidFill>
                <a:ea typeface="ＭＳ Ｐゴシック" pitchFamily="34" charset="-128"/>
              </a:rPr>
              <a:t>Respiratory Diseases</a:t>
            </a:r>
          </a:p>
        </p:txBody>
      </p:sp>
      <p:sp>
        <p:nvSpPr>
          <p:cNvPr id="307203" name="Rectangle 3"/>
          <p:cNvSpPr>
            <a:spLocks noGrp="1" noChangeArrowheads="1"/>
          </p:cNvSpPr>
          <p:nvPr>
            <p:ph idx="1"/>
          </p:nvPr>
        </p:nvSpPr>
        <p:spPr/>
        <p:txBody>
          <a:bodyPr/>
          <a:lstStyle/>
          <a:p>
            <a:pPr eaLnBrk="1" hangingPunct="1"/>
            <a:r>
              <a:rPr lang="en-US" altLang="en-US" sz="2800" dirty="0">
                <a:ea typeface="ＭＳ Ｐゴシック" pitchFamily="34" charset="-128"/>
              </a:rPr>
              <a:t>Chronic obstructive pulmonary disease (COPD)</a:t>
            </a:r>
          </a:p>
          <a:p>
            <a:pPr lvl="1" eaLnBrk="1" hangingPunct="1"/>
            <a:r>
              <a:rPr lang="en-US" altLang="en-US" sz="2400" dirty="0">
                <a:ea typeface="ＭＳ Ｐゴシック" pitchFamily="34" charset="-128"/>
              </a:rPr>
              <a:t>Refers to any disorder that obstructs airflow on a long-term basis</a:t>
            </a:r>
          </a:p>
          <a:p>
            <a:pPr lvl="1" eaLnBrk="1" hangingPunct="1"/>
            <a:r>
              <a:rPr lang="en-US" altLang="en-US" sz="2400" dirty="0">
                <a:ea typeface="ＭＳ Ｐゴシック" pitchFamily="34" charset="-128"/>
              </a:rPr>
              <a:t>Asthma</a:t>
            </a:r>
          </a:p>
          <a:p>
            <a:pPr lvl="2" eaLnBrk="1" hangingPunct="1"/>
            <a:r>
              <a:rPr lang="en-US" altLang="en-US" sz="2000" dirty="0">
                <a:ea typeface="ＭＳ Ｐゴシック" pitchFamily="34" charset="-128"/>
              </a:rPr>
              <a:t>Allergen triggers the release of histamine, causing intense constriction of the bronchi and sometimes suffocation</a:t>
            </a:r>
          </a:p>
          <a:p>
            <a:pPr lvl="1" eaLnBrk="1" hangingPunct="1"/>
            <a:r>
              <a:rPr lang="en-US" altLang="en-US" sz="2400" dirty="0">
                <a:ea typeface="ＭＳ Ｐゴシック" pitchFamily="34" charset="-128"/>
              </a:rPr>
              <a:t>Emphysema</a:t>
            </a:r>
          </a:p>
          <a:p>
            <a:pPr lvl="2" eaLnBrk="1" hangingPunct="1"/>
            <a:r>
              <a:rPr lang="en-US" altLang="en-US" sz="2000" dirty="0">
                <a:ea typeface="ＭＳ Ｐゴシック" pitchFamily="34" charset="-128"/>
              </a:rPr>
              <a:t>Alveolar walls break down and the lung exhibits larger but fewer alveoli</a:t>
            </a:r>
          </a:p>
          <a:p>
            <a:pPr lvl="2" eaLnBrk="1" hangingPunct="1"/>
            <a:r>
              <a:rPr lang="en-US" altLang="en-US" sz="2000" dirty="0">
                <a:ea typeface="ＭＳ Ｐゴシック" pitchFamily="34" charset="-128"/>
              </a:rPr>
              <a:t>Lungs become less elastic</a:t>
            </a:r>
          </a:p>
          <a:p>
            <a:pPr lvl="2"/>
            <a:r>
              <a:rPr lang="en-US" altLang="en-US" sz="2000" dirty="0">
                <a:ea typeface="ＭＳ Ｐゴシック" pitchFamily="34" charset="-128"/>
              </a:rPr>
              <a:t>Eighty to 90% of emphysema deaths are caused by cigarette smoking</a:t>
            </a:r>
          </a:p>
          <a:p>
            <a:pPr lvl="2" eaLnBrk="1" hangingPunct="1"/>
            <a:endParaRPr lang="en-US" altLang="en-US" sz="2000" dirty="0">
              <a:ea typeface="ＭＳ Ｐゴシック" pitchFamily="34" charset="-128"/>
            </a:endParaRPr>
          </a:p>
          <a:p>
            <a:pPr lvl="2" eaLnBrk="1" hangingPunct="1"/>
            <a:endParaRPr lang="en-US" altLang="en-US" sz="2000" dirty="0">
              <a:ea typeface="ＭＳ Ｐゴシック" pitchFamily="34" charset="-128"/>
            </a:endParaRPr>
          </a:p>
        </p:txBody>
      </p:sp>
      <p:sp>
        <p:nvSpPr>
          <p:cNvPr id="33796" name="Slide Number Placeholder 5"/>
          <p:cNvSpPr>
            <a:spLocks noGrp="1"/>
          </p:cNvSpPr>
          <p:nvPr>
            <p:ph type="sldNum" sz="quarter" idx="12"/>
          </p:nvPr>
        </p:nvSpPr>
        <p:spPr>
          <a:noFill/>
        </p:spPr>
        <p:txBody>
          <a:bodyPr/>
          <a:lstStyle/>
          <a:p>
            <a:fld id="{242A56A7-1FF9-4E5B-9BD5-C43926C9AAD0}" type="slidenum">
              <a:rPr lang="en-US" altLang="en-US"/>
              <a:pPr/>
              <a:t>22</a:t>
            </a:fld>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762000"/>
          </a:xfrm>
        </p:spPr>
        <p:txBody>
          <a:bodyPr/>
          <a:lstStyle/>
          <a:p>
            <a:pPr algn="l" eaLnBrk="1" hangingPunct="1"/>
            <a:r>
              <a:rPr lang="en-US" altLang="en-US" dirty="0">
                <a:solidFill>
                  <a:schemeClr val="tx1"/>
                </a:solidFill>
                <a:ea typeface="ＭＳ Ｐゴシック" pitchFamily="34" charset="-128"/>
              </a:rPr>
              <a:t>Respiratory Diseases</a:t>
            </a:r>
          </a:p>
        </p:txBody>
      </p:sp>
      <p:sp>
        <p:nvSpPr>
          <p:cNvPr id="35843" name="Rectangle 3"/>
          <p:cNvSpPr>
            <a:spLocks noGrp="1" noChangeArrowheads="1"/>
          </p:cNvSpPr>
          <p:nvPr>
            <p:ph idx="1"/>
          </p:nvPr>
        </p:nvSpPr>
        <p:spPr>
          <a:xfrm>
            <a:off x="152400" y="1279524"/>
            <a:ext cx="4038600" cy="4525963"/>
          </a:xfrm>
        </p:spPr>
        <p:txBody>
          <a:bodyPr/>
          <a:lstStyle/>
          <a:p>
            <a:r>
              <a:rPr lang="en-US" altLang="en-US" sz="2000" dirty="0">
                <a:ea typeface="ＭＳ Ｐゴシック" pitchFamily="34" charset="-128"/>
              </a:rPr>
              <a:t>Lung cancer accounts for more deaths than any other form of cancer</a:t>
            </a:r>
          </a:p>
          <a:p>
            <a:pPr eaLnBrk="1" hangingPunct="1"/>
            <a:r>
              <a:rPr lang="en-US" altLang="en-US" sz="2000" dirty="0">
                <a:ea typeface="ＭＳ Ｐゴシック" pitchFamily="34" charset="-128"/>
              </a:rPr>
              <a:t>Caused mainly by cigarette smoking</a:t>
            </a:r>
          </a:p>
          <a:p>
            <a:pPr eaLnBrk="1" hangingPunct="1"/>
            <a:r>
              <a:rPr lang="en-US" altLang="en-US" sz="2000" dirty="0">
                <a:ea typeface="ＭＳ Ｐゴシック" pitchFamily="34" charset="-128"/>
              </a:rPr>
              <a:t>Follows or accompanies COPD</a:t>
            </a:r>
          </a:p>
          <a:p>
            <a:r>
              <a:rPr lang="en-US" altLang="en-US" sz="2000" dirty="0">
                <a:ea typeface="ＭＳ Ｐゴシック" pitchFamily="34" charset="-128"/>
              </a:rPr>
              <a:t>Lung cancer metastasizes (spreads) so rapidly that it has usually invaded other organs by the time it is diagnosed</a:t>
            </a:r>
          </a:p>
          <a:p>
            <a:r>
              <a:rPr lang="en-US" altLang="en-US" sz="2000" dirty="0">
                <a:ea typeface="ＭＳ Ｐゴシック" pitchFamily="34" charset="-128"/>
              </a:rPr>
              <a:t>Chance of recovery from metastasized lung cancer is poor, with only 3% of patients surviving for 5 years after diagnosis</a:t>
            </a:r>
          </a:p>
          <a:p>
            <a:pPr eaLnBrk="1" hangingPunct="1"/>
            <a:endParaRPr lang="en-US" altLang="en-US" sz="2000" dirty="0">
              <a:ea typeface="ＭＳ Ｐゴシック" pitchFamily="34" charset="-128"/>
            </a:endParaRPr>
          </a:p>
        </p:txBody>
      </p:sp>
      <p:sp>
        <p:nvSpPr>
          <p:cNvPr id="35844" name="Slide Number Placeholder 5"/>
          <p:cNvSpPr>
            <a:spLocks noGrp="1"/>
          </p:cNvSpPr>
          <p:nvPr>
            <p:ph type="sldNum" sz="quarter" idx="12"/>
          </p:nvPr>
        </p:nvSpPr>
        <p:spPr>
          <a:noFill/>
        </p:spPr>
        <p:txBody>
          <a:bodyPr/>
          <a:lstStyle/>
          <a:p>
            <a:fld id="{BBE2E4F2-AB7E-4599-A06B-C1C1396F3422}" type="slidenum">
              <a:rPr lang="en-US" altLang="en-US"/>
              <a:pPr/>
              <a:t>23</a:t>
            </a:fld>
            <a:endParaRPr lang="en-US" alt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584120" y="1904205"/>
            <a:ext cx="4102680" cy="3276600"/>
          </a:xfrm>
          <a:prstGeom prst="rect">
            <a:avLst/>
          </a:prstGeom>
        </p:spPr>
      </p:pic>
      <p:sp>
        <p:nvSpPr>
          <p:cNvPr id="3" name="Rectangle 2"/>
          <p:cNvSpPr/>
          <p:nvPr/>
        </p:nvSpPr>
        <p:spPr>
          <a:xfrm>
            <a:off x="4604248" y="5185118"/>
            <a:ext cx="4642140" cy="253916"/>
          </a:xfrm>
          <a:prstGeom prst="rect">
            <a:avLst/>
          </a:prstGeom>
        </p:spPr>
        <p:txBody>
          <a:bodyPr wrap="square">
            <a:spAutoFit/>
          </a:bodyPr>
          <a:lstStyle/>
          <a:p>
            <a:r>
              <a:rPr lang="en-US" sz="1050" dirty="0"/>
              <a:t>Caption: </a:t>
            </a:r>
            <a:r>
              <a:rPr lang="en-US" sz="1050" u="sng" dirty="0">
                <a:hlinkClick r:id="rId3"/>
              </a:rPr>
              <a:t>Solitary fibrous tumor of pleura</a:t>
            </a:r>
            <a:r>
              <a:rPr lang="en-US" sz="1050" dirty="0"/>
              <a:t> © Yale Rosen, </a:t>
            </a:r>
            <a:r>
              <a:rPr lang="en-US" sz="1050" u="sng" dirty="0">
                <a:hlinkClick r:id="rId4"/>
              </a:rPr>
              <a:t>License</a:t>
            </a:r>
            <a:endParaRPr lang="en-US" sz="105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Exchange between </a:t>
            </a:r>
            <a:br>
              <a:rPr lang="en-US" dirty="0"/>
            </a:br>
            <a:r>
              <a:rPr lang="en-US" dirty="0"/>
              <a:t>Alveoli and Blood</a:t>
            </a:r>
          </a:p>
        </p:txBody>
      </p:sp>
      <p:sp>
        <p:nvSpPr>
          <p:cNvPr id="3" name="Content Placeholder 2"/>
          <p:cNvSpPr>
            <a:spLocks noGrp="1"/>
          </p:cNvSpPr>
          <p:nvPr>
            <p:ph idx="1"/>
          </p:nvPr>
        </p:nvSpPr>
        <p:spPr>
          <a:xfrm>
            <a:off x="457200" y="1600200"/>
            <a:ext cx="4343400" cy="5121275"/>
          </a:xfrm>
        </p:spPr>
        <p:txBody>
          <a:bodyPr>
            <a:normAutofit fontScale="92500" lnSpcReduction="20000"/>
          </a:bodyPr>
          <a:lstStyle/>
          <a:p>
            <a:r>
              <a:rPr lang="en-US" altLang="en-US" sz="2600" dirty="0">
                <a:ea typeface="ＭＳ Ｐゴシック" pitchFamily="34" charset="-128"/>
              </a:rPr>
              <a:t>In vertebrates, the gases diffuse into the aqueous layer covering the epithelial cells that line the respiratory organs</a:t>
            </a:r>
          </a:p>
          <a:p>
            <a:r>
              <a:rPr lang="en-US" altLang="en-US" sz="2600" dirty="0">
                <a:ea typeface="ＭＳ Ｐゴシック" pitchFamily="34" charset="-128"/>
              </a:rPr>
              <a:t>Diffusion is passive, driven only by the difference in O</a:t>
            </a:r>
            <a:r>
              <a:rPr lang="en-US" altLang="en-US" sz="2600" baseline="-25000" dirty="0">
                <a:ea typeface="ＭＳ Ｐゴシック" pitchFamily="34" charset="-128"/>
              </a:rPr>
              <a:t>2</a:t>
            </a:r>
            <a:r>
              <a:rPr lang="en-US" altLang="en-US" sz="2600" dirty="0">
                <a:ea typeface="ＭＳ Ｐゴシック" pitchFamily="34" charset="-128"/>
              </a:rPr>
              <a:t> and CO</a:t>
            </a:r>
            <a:r>
              <a:rPr lang="en-US" altLang="en-US" sz="2600" baseline="-25000" dirty="0">
                <a:ea typeface="ＭＳ Ｐゴシック" pitchFamily="34" charset="-128"/>
              </a:rPr>
              <a:t>2</a:t>
            </a:r>
            <a:r>
              <a:rPr lang="en-US" altLang="en-US" sz="2600" dirty="0">
                <a:ea typeface="ＭＳ Ｐゴシック" pitchFamily="34" charset="-128"/>
              </a:rPr>
              <a:t> concentrations on the two sides of the membranes and their relative solubility's in the plasma membrane</a:t>
            </a:r>
          </a:p>
          <a:p>
            <a:pPr lvl="1"/>
            <a:r>
              <a:rPr lang="en-US" altLang="en-US" sz="2200" dirty="0">
                <a:ea typeface="ＭＳ Ｐゴシック" pitchFamily="34" charset="-128"/>
              </a:rPr>
              <a:t>High O2 in Alveoli into Blood</a:t>
            </a:r>
          </a:p>
          <a:p>
            <a:pPr lvl="1"/>
            <a:r>
              <a:rPr lang="en-US" altLang="en-US" sz="2200" dirty="0">
                <a:ea typeface="ＭＳ Ｐゴシック" pitchFamily="34" charset="-128"/>
              </a:rPr>
              <a:t>High CO2 in Blood into Alveoli</a:t>
            </a:r>
          </a:p>
          <a:p>
            <a:r>
              <a:rPr lang="en-US" altLang="en-US" sz="2600" dirty="0">
                <a:ea typeface="ＭＳ Ｐゴシック" pitchFamily="34" charset="-128"/>
              </a:rPr>
              <a:t>Opposite Occurs in the Tissue</a:t>
            </a:r>
          </a:p>
          <a:p>
            <a:endParaRPr lang="en-US" altLang="en-US" sz="2400" dirty="0">
              <a:ea typeface="ＭＳ Ｐゴシック" pitchFamily="34" charset="-128"/>
            </a:endParaRPr>
          </a:p>
          <a:p>
            <a:endParaRPr lang="en-US" sz="2400" dirty="0"/>
          </a:p>
        </p:txBody>
      </p:sp>
      <p:sp>
        <p:nvSpPr>
          <p:cNvPr id="4" name="Slide Number Placeholder 3"/>
          <p:cNvSpPr>
            <a:spLocks noGrp="1"/>
          </p:cNvSpPr>
          <p:nvPr>
            <p:ph type="sldNum" sz="quarter" idx="12"/>
          </p:nvPr>
        </p:nvSpPr>
        <p:spPr/>
        <p:txBody>
          <a:bodyPr/>
          <a:lstStyle/>
          <a:p>
            <a:pPr>
              <a:defRPr/>
            </a:pPr>
            <a:fld id="{34C7ED2B-FB2B-4E2B-881D-D6B6B48D371F}" type="slidenum">
              <a:rPr lang="en-US" altLang="en-US" smtClean="0"/>
              <a:pPr>
                <a:defRPr/>
              </a:pPr>
              <a:t>3</a:t>
            </a:fld>
            <a:endParaRPr lang="en-US" altLang="en-US"/>
          </a:p>
        </p:txBody>
      </p:sp>
      <p:pic>
        <p:nvPicPr>
          <p:cNvPr id="2050" name="Picture 2" descr="https://upload.wikimedia.org/wikipedia/commons/thumb/7/7d/Gas_exchange_in_the_aveolus.svg/1260px-Gas_exchange_in_the_aveolus.svg.png"/>
          <p:cNvPicPr>
            <a:picLocks noChangeAspect="1" noChangeArrowheads="1"/>
          </p:cNvPicPr>
          <p:nvPr/>
        </p:nvPicPr>
        <p:blipFill>
          <a:blip r:embed="rId2" cstate="screen"/>
          <a:srcRect/>
          <a:stretch>
            <a:fillRect/>
          </a:stretch>
        </p:blipFill>
        <p:spPr bwMode="auto">
          <a:xfrm>
            <a:off x="4911923" y="2133600"/>
            <a:ext cx="4125516" cy="3352800"/>
          </a:xfrm>
          <a:prstGeom prst="rect">
            <a:avLst/>
          </a:prstGeom>
          <a:noFill/>
        </p:spPr>
      </p:pic>
      <p:sp>
        <p:nvSpPr>
          <p:cNvPr id="6" name="Rectangle 5"/>
          <p:cNvSpPr/>
          <p:nvPr/>
        </p:nvSpPr>
        <p:spPr>
          <a:xfrm>
            <a:off x="4911922" y="5715000"/>
            <a:ext cx="4232077" cy="253916"/>
          </a:xfrm>
          <a:prstGeom prst="rect">
            <a:avLst/>
          </a:prstGeom>
        </p:spPr>
        <p:txBody>
          <a:bodyPr wrap="square">
            <a:spAutoFit/>
          </a:bodyPr>
          <a:lstStyle/>
          <a:p>
            <a:r>
              <a:rPr lang="en-US" sz="1050" dirty="0"/>
              <a:t>Caption: </a:t>
            </a:r>
            <a:r>
              <a:rPr lang="en-US" sz="1050" u="sng" dirty="0">
                <a:hlinkClick r:id="rId3"/>
              </a:rPr>
              <a:t>Gas Exchange in the Alveolus</a:t>
            </a:r>
            <a:r>
              <a:rPr lang="en-US" sz="1050" dirty="0"/>
              <a:t> © </a:t>
            </a:r>
            <a:r>
              <a:rPr lang="en-US" sz="1050" dirty="0" err="1"/>
              <a:t>domdomegg</a:t>
            </a:r>
            <a:r>
              <a:rPr lang="en-US" sz="1050" dirty="0"/>
              <a:t>, </a:t>
            </a:r>
            <a:r>
              <a:rPr lang="en-US" sz="1050" u="sng" dirty="0">
                <a:hlinkClick r:id="rId4"/>
              </a:rPr>
              <a:t>License</a:t>
            </a:r>
            <a:endParaRPr lang="en-US"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eaLnBrk="1" hangingPunct="1"/>
            <a:r>
              <a:rPr lang="en-US" altLang="en-US" dirty="0">
                <a:solidFill>
                  <a:schemeClr val="tx1"/>
                </a:solidFill>
                <a:ea typeface="ＭＳ Ｐゴシック" pitchFamily="34" charset="-128"/>
              </a:rPr>
              <a:t>Gas Exchange</a:t>
            </a:r>
          </a:p>
        </p:txBody>
      </p:sp>
      <p:sp>
        <p:nvSpPr>
          <p:cNvPr id="4099" name="Rectangle 3"/>
          <p:cNvSpPr>
            <a:spLocks noGrp="1" noChangeArrowheads="1"/>
          </p:cNvSpPr>
          <p:nvPr>
            <p:ph idx="1"/>
          </p:nvPr>
        </p:nvSpPr>
        <p:spPr/>
        <p:txBody>
          <a:bodyPr/>
          <a:lstStyle/>
          <a:p>
            <a:pPr eaLnBrk="1" hangingPunct="1"/>
            <a:r>
              <a:rPr lang="en-US" altLang="en-US" sz="2800">
                <a:ea typeface="ＭＳ Ｐゴシック" pitchFamily="34" charset="-128"/>
              </a:rPr>
              <a:t>Rate of diffusion between two regions is governed by Fick’s Law of Diffusion</a:t>
            </a:r>
          </a:p>
          <a:p>
            <a:r>
              <a:rPr lang="en-US" altLang="en-US" sz="2800" i="1">
                <a:ea typeface="ＭＳ Ｐゴシック" pitchFamily="34" charset="-128"/>
              </a:rPr>
              <a:t>R</a:t>
            </a:r>
            <a:r>
              <a:rPr lang="en-US" altLang="en-US" sz="2800">
                <a:ea typeface="ＭＳ Ｐゴシック" pitchFamily="34" charset="-128"/>
              </a:rPr>
              <a:t> = Rate of diffusion </a:t>
            </a:r>
          </a:p>
          <a:p>
            <a:r>
              <a:rPr lang="en-US" altLang="en-US" sz="2800" i="1">
                <a:ea typeface="ＭＳ Ｐゴシック" pitchFamily="34" charset="-128"/>
              </a:rPr>
              <a:t>D</a:t>
            </a:r>
            <a:r>
              <a:rPr lang="en-US" altLang="en-US" sz="2800">
                <a:ea typeface="ＭＳ Ｐゴシック" pitchFamily="34" charset="-128"/>
              </a:rPr>
              <a:t> = Diffusion constant</a:t>
            </a:r>
          </a:p>
          <a:p>
            <a:r>
              <a:rPr lang="en-US" altLang="en-US" sz="2800" i="1">
                <a:ea typeface="ＭＳ Ｐゴシック" pitchFamily="34" charset="-128"/>
              </a:rPr>
              <a:t>A </a:t>
            </a:r>
            <a:r>
              <a:rPr lang="en-US" altLang="en-US" sz="2800">
                <a:ea typeface="ＭＳ Ｐゴシック" pitchFamily="34" charset="-128"/>
              </a:rPr>
              <a:t>= Area over which diffusion takes place</a:t>
            </a:r>
          </a:p>
          <a:p>
            <a:r>
              <a:rPr lang="en-US" altLang="en-US" sz="2800" i="1">
                <a:ea typeface="ＭＳ Ｐゴシック" pitchFamily="34" charset="-128"/>
              </a:rPr>
              <a:t> </a:t>
            </a:r>
            <a:r>
              <a:rPr lang="en-US" altLang="en-US" sz="2800">
                <a:latin typeface="Symbol" pitchFamily="18" charset="2"/>
                <a:ea typeface="ＭＳ Ｐゴシック" pitchFamily="34" charset="-128"/>
              </a:rPr>
              <a:t>D</a:t>
            </a:r>
            <a:r>
              <a:rPr lang="en-US" altLang="en-US" sz="2800" i="1">
                <a:ea typeface="ＭＳ Ｐゴシック" pitchFamily="34" charset="-128"/>
              </a:rPr>
              <a:t>p = </a:t>
            </a:r>
            <a:r>
              <a:rPr lang="en-US" altLang="en-US" sz="2800">
                <a:ea typeface="ＭＳ Ｐゴシック" pitchFamily="34" charset="-128"/>
              </a:rPr>
              <a:t>Pressure difference between two sides</a:t>
            </a:r>
          </a:p>
          <a:p>
            <a:r>
              <a:rPr lang="en-US" altLang="en-US" sz="2800" i="1">
                <a:ea typeface="ＭＳ Ｐゴシック" pitchFamily="34" charset="-128"/>
              </a:rPr>
              <a:t>d</a:t>
            </a:r>
            <a:r>
              <a:rPr lang="en-US" altLang="en-US" sz="2800">
                <a:ea typeface="ＭＳ Ｐゴシック" pitchFamily="34" charset="-128"/>
              </a:rPr>
              <a:t> = Distance over which diffusion occurs </a:t>
            </a:r>
          </a:p>
          <a:p>
            <a:pPr eaLnBrk="1" hangingPunct="1"/>
            <a:endParaRPr lang="en-US" altLang="en-US" sz="2800">
              <a:ea typeface="ＭＳ Ｐゴシック" pitchFamily="34" charset="-128"/>
            </a:endParaRPr>
          </a:p>
        </p:txBody>
      </p:sp>
      <p:sp>
        <p:nvSpPr>
          <p:cNvPr id="4100" name="Slide Number Placeholder 5"/>
          <p:cNvSpPr>
            <a:spLocks noGrp="1"/>
          </p:cNvSpPr>
          <p:nvPr>
            <p:ph type="sldNum" sz="quarter" idx="12"/>
          </p:nvPr>
        </p:nvSpPr>
        <p:spPr>
          <a:noFill/>
        </p:spPr>
        <p:txBody>
          <a:bodyPr/>
          <a:lstStyle/>
          <a:p>
            <a:fld id="{DB5C2108-2FD7-46E5-9079-EA9806DC7BBE}" type="slidenum">
              <a:rPr lang="en-US" altLang="en-US"/>
              <a:pPr/>
              <a:t>4</a:t>
            </a:fld>
            <a:endParaRPr lang="en-US" altLang="en-US"/>
          </a:p>
        </p:txBody>
      </p:sp>
      <p:grpSp>
        <p:nvGrpSpPr>
          <p:cNvPr id="2" name="Group 9"/>
          <p:cNvGrpSpPr>
            <a:grpSpLocks/>
          </p:cNvGrpSpPr>
          <p:nvPr/>
        </p:nvGrpSpPr>
        <p:grpSpPr bwMode="auto">
          <a:xfrm>
            <a:off x="2895600" y="5410200"/>
            <a:ext cx="2209800" cy="1112838"/>
            <a:chOff x="1296" y="1680"/>
            <a:chExt cx="1392" cy="701"/>
          </a:xfrm>
        </p:grpSpPr>
        <p:sp>
          <p:nvSpPr>
            <p:cNvPr id="4103" name="Line 4"/>
            <p:cNvSpPr>
              <a:spLocks noChangeShapeType="1"/>
            </p:cNvSpPr>
            <p:nvPr/>
          </p:nvSpPr>
          <p:spPr bwMode="auto">
            <a:xfrm>
              <a:off x="1824" y="2064"/>
              <a:ext cx="864" cy="0"/>
            </a:xfrm>
            <a:prstGeom prst="line">
              <a:avLst/>
            </a:prstGeom>
            <a:noFill/>
            <a:ln w="28575">
              <a:solidFill>
                <a:schemeClr val="tx1"/>
              </a:solidFill>
              <a:round/>
              <a:headEnd/>
              <a:tailEnd/>
            </a:ln>
          </p:spPr>
          <p:txBody>
            <a:bodyPr/>
            <a:lstStyle/>
            <a:p>
              <a:endParaRPr lang="en-US"/>
            </a:p>
          </p:txBody>
        </p:sp>
        <p:sp>
          <p:nvSpPr>
            <p:cNvPr id="4104" name="Rectangle 5"/>
            <p:cNvSpPr>
              <a:spLocks noChangeArrowheads="1"/>
            </p:cNvSpPr>
            <p:nvPr/>
          </p:nvSpPr>
          <p:spPr bwMode="auto">
            <a:xfrm>
              <a:off x="1296" y="1872"/>
              <a:ext cx="576" cy="384"/>
            </a:xfrm>
            <a:prstGeom prst="rect">
              <a:avLst/>
            </a:prstGeom>
            <a:noFill/>
            <a:ln w="9525">
              <a:noFill/>
              <a:miter lim="800000"/>
              <a:headEnd/>
              <a:tailEnd/>
            </a:ln>
          </p:spPr>
          <p:txBody>
            <a:bodyPr/>
            <a:lstStyle/>
            <a:p>
              <a:pPr marL="342900" indent="-342900">
                <a:spcBef>
                  <a:spcPct val="20000"/>
                </a:spcBef>
              </a:pPr>
              <a:r>
                <a:rPr lang="en-US" altLang="en-US" sz="3200" i="1"/>
                <a:t>R</a:t>
              </a:r>
              <a:r>
                <a:rPr lang="en-US" altLang="en-US" sz="3200"/>
                <a:t> =</a:t>
              </a:r>
            </a:p>
          </p:txBody>
        </p:sp>
        <p:sp>
          <p:nvSpPr>
            <p:cNvPr id="4105" name="Text Box 6"/>
            <p:cNvSpPr txBox="1">
              <a:spLocks noChangeArrowheads="1"/>
            </p:cNvSpPr>
            <p:nvPr/>
          </p:nvSpPr>
          <p:spPr bwMode="auto">
            <a:xfrm>
              <a:off x="1824" y="1680"/>
              <a:ext cx="842" cy="365"/>
            </a:xfrm>
            <a:prstGeom prst="rect">
              <a:avLst/>
            </a:prstGeom>
            <a:noFill/>
            <a:ln w="19050">
              <a:noFill/>
              <a:miter lim="800000"/>
              <a:headEnd/>
              <a:tailEnd/>
            </a:ln>
          </p:spPr>
          <p:txBody>
            <a:bodyPr wrap="none">
              <a:spAutoFit/>
            </a:bodyPr>
            <a:lstStyle/>
            <a:p>
              <a:r>
                <a:rPr lang="en-US" altLang="en-US" sz="3200" i="1"/>
                <a:t>DA </a:t>
              </a:r>
              <a:r>
                <a:rPr lang="en-US" altLang="en-US" sz="3200">
                  <a:latin typeface="Symbol" pitchFamily="18" charset="2"/>
                </a:rPr>
                <a:t>D</a:t>
              </a:r>
              <a:r>
                <a:rPr lang="en-US" altLang="en-US" sz="3200" i="1"/>
                <a:t>p</a:t>
              </a:r>
            </a:p>
          </p:txBody>
        </p:sp>
        <p:sp>
          <p:nvSpPr>
            <p:cNvPr id="4106" name="Text Box 7"/>
            <p:cNvSpPr txBox="1">
              <a:spLocks noChangeArrowheads="1"/>
            </p:cNvSpPr>
            <p:nvPr/>
          </p:nvSpPr>
          <p:spPr bwMode="auto">
            <a:xfrm>
              <a:off x="2064" y="2016"/>
              <a:ext cx="258" cy="365"/>
            </a:xfrm>
            <a:prstGeom prst="rect">
              <a:avLst/>
            </a:prstGeom>
            <a:noFill/>
            <a:ln w="19050">
              <a:noFill/>
              <a:miter lim="800000"/>
              <a:headEnd/>
              <a:tailEnd/>
            </a:ln>
          </p:spPr>
          <p:txBody>
            <a:bodyPr wrap="none">
              <a:spAutoFit/>
            </a:bodyPr>
            <a:lstStyle/>
            <a:p>
              <a:r>
                <a:rPr lang="en-US" altLang="en-US" sz="3200" i="1"/>
                <a:t>d</a:t>
              </a:r>
            </a:p>
          </p:txBody>
        </p:sp>
      </p:grpSp>
      <p:sp>
        <p:nvSpPr>
          <p:cNvPr id="288776" name="Rectangle 8"/>
          <p:cNvSpPr>
            <a:spLocks noChangeArrowheads="1"/>
          </p:cNvSpPr>
          <p:nvPr/>
        </p:nvSpPr>
        <p:spPr bwMode="auto">
          <a:xfrm>
            <a:off x="457200" y="3733800"/>
            <a:ext cx="8458200" cy="2895600"/>
          </a:xfrm>
          <a:prstGeom prst="rect">
            <a:avLst/>
          </a:prstGeom>
          <a:noFill/>
          <a:ln w="9525">
            <a:noFill/>
            <a:miter lim="800000"/>
            <a:headEnd/>
            <a:tailEnd/>
          </a:ln>
        </p:spPr>
        <p:txBody>
          <a:bodyPr/>
          <a:lstStyle/>
          <a:p>
            <a:pPr marL="342900" indent="-342900">
              <a:spcBef>
                <a:spcPct val="20000"/>
              </a:spcBef>
            </a:pPr>
            <a:r>
              <a:rPr lang="en-US" altLang="en-US" sz="3200"/>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altLang="en-US" dirty="0">
                <a:solidFill>
                  <a:schemeClr val="tx1"/>
                </a:solidFill>
                <a:ea typeface="ＭＳ Ｐゴシック" pitchFamily="34" charset="-128"/>
              </a:rPr>
              <a:t>Gas Exchange</a:t>
            </a:r>
          </a:p>
        </p:txBody>
      </p:sp>
      <p:sp>
        <p:nvSpPr>
          <p:cNvPr id="5123" name="Rectangle 3"/>
          <p:cNvSpPr>
            <a:spLocks noGrp="1" noChangeArrowheads="1"/>
          </p:cNvSpPr>
          <p:nvPr>
            <p:ph idx="1"/>
          </p:nvPr>
        </p:nvSpPr>
        <p:spPr/>
        <p:txBody>
          <a:bodyPr/>
          <a:lstStyle/>
          <a:p>
            <a:pPr eaLnBrk="1" hangingPunct="1"/>
            <a:r>
              <a:rPr lang="en-US" altLang="en-US" dirty="0">
                <a:ea typeface="ＭＳ Ｐゴシック" pitchFamily="34" charset="-128"/>
              </a:rPr>
              <a:t>Evolutionary changes have occurred to optimize the rate of diffusion </a:t>
            </a:r>
            <a:r>
              <a:rPr lang="en-US" altLang="en-US" i="1" dirty="0">
                <a:ea typeface="ＭＳ Ｐゴシック" pitchFamily="34" charset="-128"/>
              </a:rPr>
              <a:t>R. </a:t>
            </a:r>
            <a:r>
              <a:rPr lang="en-US" altLang="en-US" dirty="0">
                <a:ea typeface="ＭＳ Ｐゴシック" pitchFamily="34" charset="-128"/>
              </a:rPr>
              <a:t>This can be done in several ways:</a:t>
            </a:r>
            <a:endParaRPr lang="en-US" altLang="en-US" i="1" dirty="0">
              <a:ea typeface="ＭＳ Ｐゴシック" pitchFamily="34" charset="-128"/>
            </a:endParaRPr>
          </a:p>
          <a:p>
            <a:pPr lvl="1" eaLnBrk="1" hangingPunct="1"/>
            <a:r>
              <a:rPr lang="en-US" altLang="en-US" dirty="0">
                <a:ea typeface="ＭＳ Ｐゴシック" pitchFamily="34" charset="-128"/>
              </a:rPr>
              <a:t>Increase surface area </a:t>
            </a:r>
            <a:r>
              <a:rPr lang="en-US" altLang="en-US" i="1" dirty="0">
                <a:ea typeface="ＭＳ Ｐゴシック" pitchFamily="34" charset="-128"/>
              </a:rPr>
              <a:t>A</a:t>
            </a:r>
          </a:p>
          <a:p>
            <a:pPr lvl="1" eaLnBrk="1" hangingPunct="1"/>
            <a:r>
              <a:rPr lang="en-US" altLang="en-US" dirty="0">
                <a:ea typeface="ＭＳ Ｐゴシック" pitchFamily="34" charset="-128"/>
              </a:rPr>
              <a:t>Decrease distance </a:t>
            </a:r>
            <a:r>
              <a:rPr lang="en-US" altLang="en-US" i="1" dirty="0">
                <a:ea typeface="ＭＳ Ｐゴシック" pitchFamily="34" charset="-128"/>
              </a:rPr>
              <a:t>d</a:t>
            </a:r>
          </a:p>
          <a:p>
            <a:pPr lvl="1" eaLnBrk="1" hangingPunct="1"/>
            <a:r>
              <a:rPr lang="en-US" altLang="en-US" dirty="0">
                <a:ea typeface="ＭＳ Ｐゴシック" pitchFamily="34" charset="-128"/>
              </a:rPr>
              <a:t>Increase concentration difference </a:t>
            </a:r>
            <a:r>
              <a:rPr lang="en-US" altLang="en-US" dirty="0" err="1">
                <a:latin typeface="Symbol" pitchFamily="18" charset="2"/>
                <a:ea typeface="ＭＳ Ｐゴシック" pitchFamily="34" charset="-128"/>
              </a:rPr>
              <a:t>D</a:t>
            </a:r>
            <a:r>
              <a:rPr lang="en-US" altLang="en-US" i="1" dirty="0" err="1">
                <a:ea typeface="ＭＳ Ｐゴシック" pitchFamily="34" charset="-128"/>
              </a:rPr>
              <a:t>p</a:t>
            </a:r>
            <a:endParaRPr lang="en-US" altLang="en-US" dirty="0">
              <a:ea typeface="ＭＳ Ｐゴシック" pitchFamily="34" charset="-128"/>
            </a:endParaRPr>
          </a:p>
        </p:txBody>
      </p:sp>
      <p:sp>
        <p:nvSpPr>
          <p:cNvPr id="5124" name="Slide Number Placeholder 5"/>
          <p:cNvSpPr>
            <a:spLocks noGrp="1"/>
          </p:cNvSpPr>
          <p:nvPr>
            <p:ph type="sldNum" sz="quarter" idx="12"/>
          </p:nvPr>
        </p:nvSpPr>
        <p:spPr>
          <a:noFill/>
        </p:spPr>
        <p:txBody>
          <a:bodyPr/>
          <a:lstStyle/>
          <a:p>
            <a:fld id="{BB8220C3-BDA7-4D91-811D-3F57E219B0D8}" type="slidenum">
              <a:rPr lang="en-US" altLang="en-US"/>
              <a:pPr/>
              <a:t>5</a:t>
            </a:fld>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715963"/>
          </a:xfrm>
        </p:spPr>
        <p:txBody>
          <a:bodyPr/>
          <a:lstStyle/>
          <a:p>
            <a:pPr algn="l" eaLnBrk="1" hangingPunct="1"/>
            <a:r>
              <a:rPr lang="en-US" altLang="en-US" sz="4000" dirty="0">
                <a:solidFill>
                  <a:schemeClr val="tx1"/>
                </a:solidFill>
                <a:ea typeface="ＭＳ Ｐゴシック" pitchFamily="34" charset="-128"/>
              </a:rPr>
              <a:t>Gas Exchange</a:t>
            </a:r>
          </a:p>
        </p:txBody>
      </p:sp>
      <p:sp>
        <p:nvSpPr>
          <p:cNvPr id="282627" name="Rectangle 3"/>
          <p:cNvSpPr>
            <a:spLocks noGrp="1" noChangeArrowheads="1"/>
          </p:cNvSpPr>
          <p:nvPr>
            <p:ph idx="1"/>
          </p:nvPr>
        </p:nvSpPr>
        <p:spPr>
          <a:xfrm>
            <a:off x="381000" y="1371600"/>
            <a:ext cx="5105400" cy="2590800"/>
          </a:xfrm>
        </p:spPr>
        <p:txBody>
          <a:bodyPr/>
          <a:lstStyle/>
          <a:p>
            <a:pPr eaLnBrk="1" hangingPunct="1"/>
            <a:r>
              <a:rPr lang="en-US" altLang="en-US" sz="2000" dirty="0">
                <a:ea typeface="ＭＳ Ｐゴシック" pitchFamily="34" charset="-128"/>
              </a:rPr>
              <a:t>Gases diffuse directly into unicellular organisms</a:t>
            </a:r>
          </a:p>
          <a:p>
            <a:pPr eaLnBrk="1" hangingPunct="1"/>
            <a:endParaRPr lang="en-US" altLang="en-US" sz="2000" dirty="0">
              <a:ea typeface="ＭＳ Ｐゴシック" pitchFamily="34" charset="-128"/>
            </a:endParaRPr>
          </a:p>
          <a:p>
            <a:pPr eaLnBrk="1" hangingPunct="1"/>
            <a:r>
              <a:rPr lang="en-US" altLang="en-US" sz="2000" dirty="0">
                <a:ea typeface="ＭＳ Ｐゴシック" pitchFamily="34" charset="-128"/>
              </a:rPr>
              <a:t>However, most multicellular animals require system adaptations to enhance gas exchange</a:t>
            </a:r>
          </a:p>
          <a:p>
            <a:pPr lvl="2" eaLnBrk="1" hangingPunct="1"/>
            <a:r>
              <a:rPr lang="en-US" altLang="en-US" sz="2000" dirty="0">
                <a:ea typeface="ＭＳ Ｐゴシック" pitchFamily="34" charset="-128"/>
              </a:rPr>
              <a:t>Amphibians respire across their skin</a:t>
            </a:r>
          </a:p>
          <a:p>
            <a:pPr lvl="2" eaLnBrk="1" hangingPunct="1"/>
            <a:r>
              <a:rPr lang="en-US" altLang="en-US" sz="2000" dirty="0">
                <a:ea typeface="ＭＳ Ｐゴシック" pitchFamily="34" charset="-128"/>
              </a:rPr>
              <a:t>Insects have an extensive tracheal system</a:t>
            </a:r>
          </a:p>
          <a:p>
            <a:pPr lvl="2" eaLnBrk="1" hangingPunct="1"/>
            <a:r>
              <a:rPr lang="en-US" altLang="en-US" sz="2000" dirty="0">
                <a:ea typeface="ＭＳ Ｐゴシック" pitchFamily="34" charset="-128"/>
              </a:rPr>
              <a:t>Fish use gills</a:t>
            </a:r>
          </a:p>
          <a:p>
            <a:pPr lvl="2" eaLnBrk="1" hangingPunct="1"/>
            <a:r>
              <a:rPr lang="en-US" altLang="en-US" sz="2000" dirty="0">
                <a:ea typeface="ＭＳ Ｐゴシック" pitchFamily="34" charset="-128"/>
              </a:rPr>
              <a:t>Mammals have a large network of alveoli in lung tissue</a:t>
            </a:r>
          </a:p>
        </p:txBody>
      </p:sp>
      <p:sp>
        <p:nvSpPr>
          <p:cNvPr id="6148" name="Slide Number Placeholder 5"/>
          <p:cNvSpPr>
            <a:spLocks noGrp="1"/>
          </p:cNvSpPr>
          <p:nvPr>
            <p:ph type="sldNum" sz="quarter" idx="12"/>
          </p:nvPr>
        </p:nvSpPr>
        <p:spPr>
          <a:noFill/>
        </p:spPr>
        <p:txBody>
          <a:bodyPr/>
          <a:lstStyle/>
          <a:p>
            <a:fld id="{7EEAC895-B965-4259-8E06-EEEBEA1FEF36}" type="slidenum">
              <a:rPr lang="en-US" altLang="en-US"/>
              <a:pPr/>
              <a:t>6</a:t>
            </a:fld>
            <a:endParaRPr lang="en-US" altLang="en-US"/>
          </a:p>
        </p:txBody>
      </p:sp>
      <p:pic>
        <p:nvPicPr>
          <p:cNvPr id="5" name="Picture Placeholder 10" descr="Figure_B39_01_01.jpg"/>
          <p:cNvPicPr>
            <a:picLocks noChangeAspect="1"/>
          </p:cNvPicPr>
          <p:nvPr/>
        </p:nvPicPr>
        <p:blipFill>
          <a:blip r:embed="rId2" cstate="screen">
            <a:extLst>
              <a:ext uri="{28A0092B-C50C-407E-A947-70E740481C1C}">
                <a14:useLocalDpi xmlns:a14="http://schemas.microsoft.com/office/drawing/2010/main" val="0"/>
              </a:ext>
            </a:extLst>
          </a:blip>
          <a:srcRect l="-47608" r="-47608"/>
          <a:stretch>
            <a:fillRect/>
          </a:stretch>
        </p:blipFill>
        <p:spPr>
          <a:xfrm>
            <a:off x="3733800" y="1193971"/>
            <a:ext cx="6786663" cy="2946057"/>
          </a:xfrm>
          <a:prstGeom prst="rect">
            <a:avLst/>
          </a:prstGeom>
        </p:spPr>
      </p:pic>
      <p:sp>
        <p:nvSpPr>
          <p:cNvPr id="6" name="Text Placeholder 6"/>
          <p:cNvSpPr txBox="1">
            <a:spLocks/>
          </p:cNvSpPr>
          <p:nvPr/>
        </p:nvSpPr>
        <p:spPr>
          <a:xfrm>
            <a:off x="5366829" y="4140028"/>
            <a:ext cx="3520604" cy="1166382"/>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900" kern="0" dirty="0"/>
              <a:t>The cell of the unicellular algae </a:t>
            </a:r>
            <a:r>
              <a:rPr lang="en-US" sz="900" i="1" kern="0" dirty="0" err="1"/>
              <a:t>Ventricaria</a:t>
            </a:r>
            <a:r>
              <a:rPr lang="en-US" sz="900" i="1" kern="0" dirty="0"/>
              <a:t> </a:t>
            </a:r>
            <a:r>
              <a:rPr lang="en-US" sz="900" i="1" kern="0" dirty="0" err="1"/>
              <a:t>ventricosa</a:t>
            </a:r>
            <a:r>
              <a:rPr lang="en-US" sz="900" i="1" kern="0" dirty="0"/>
              <a:t> </a:t>
            </a:r>
            <a:r>
              <a:rPr lang="en-US" sz="900" kern="0" dirty="0"/>
              <a:t>is one of the largest known, reaching one to five centimeters in diameter. Like all single-celled organisms, </a:t>
            </a:r>
            <a:r>
              <a:rPr lang="en-US" sz="900" i="1" kern="0" dirty="0"/>
              <a:t>V. </a:t>
            </a:r>
            <a:r>
              <a:rPr lang="en-US" sz="900" i="1" kern="0" dirty="0" err="1"/>
              <a:t>ventricosa</a:t>
            </a:r>
            <a:r>
              <a:rPr lang="en-US" sz="900" i="1" kern="0" dirty="0"/>
              <a:t> </a:t>
            </a:r>
            <a:r>
              <a:rPr lang="en-US" sz="900" kern="0" dirty="0"/>
              <a:t>exchanges gases across the cell membrane.</a:t>
            </a:r>
          </a:p>
          <a:p>
            <a:pPr marL="0" indent="0">
              <a:buNone/>
            </a:pPr>
            <a:endParaRPr lang="en-US" sz="900" kern="0" dirty="0"/>
          </a:p>
          <a:p>
            <a:pPr marL="0" indent="0">
              <a:buNone/>
            </a:pPr>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http://cnx.org/contents/185cbf87-c72e-48f5-b51e-f14f21b5eabd@10.61</a:t>
            </a:r>
            <a:endParaRPr lang="en-US" sz="900" dirty="0"/>
          </a:p>
          <a:p>
            <a:pPr marL="0" indent="0">
              <a:buNone/>
            </a:pPr>
            <a:endParaRPr lang="en-US" sz="900" kern="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152400"/>
            <a:ext cx="8229600" cy="639763"/>
          </a:xfrm>
        </p:spPr>
        <p:txBody>
          <a:bodyPr/>
          <a:lstStyle/>
          <a:p>
            <a:pPr algn="l" eaLnBrk="1" hangingPunct="1"/>
            <a:r>
              <a:rPr lang="en-US" altLang="en-US" dirty="0">
                <a:solidFill>
                  <a:schemeClr val="tx1"/>
                </a:solidFill>
                <a:ea typeface="ＭＳ Ｐゴシック" pitchFamily="34" charset="-128"/>
              </a:rPr>
              <a:t>Gills </a:t>
            </a:r>
            <a:endParaRPr lang="en-US" altLang="en-US" dirty="0">
              <a:solidFill>
                <a:srgbClr val="FF0000"/>
              </a:solidFill>
              <a:ea typeface="ＭＳ Ｐゴシック" pitchFamily="34" charset="-128"/>
            </a:endParaRPr>
          </a:p>
        </p:txBody>
      </p:sp>
      <p:sp>
        <p:nvSpPr>
          <p:cNvPr id="285699" name="Rectangle 3"/>
          <p:cNvSpPr>
            <a:spLocks noGrp="1" noChangeArrowheads="1"/>
          </p:cNvSpPr>
          <p:nvPr>
            <p:ph idx="1"/>
          </p:nvPr>
        </p:nvSpPr>
        <p:spPr>
          <a:xfrm>
            <a:off x="457200" y="914400"/>
            <a:ext cx="8229600" cy="4525963"/>
          </a:xfrm>
        </p:spPr>
        <p:txBody>
          <a:bodyPr/>
          <a:lstStyle/>
          <a:p>
            <a:pPr eaLnBrk="1" hangingPunct="1"/>
            <a:r>
              <a:rPr lang="en-US" altLang="en-US" sz="2400" dirty="0">
                <a:ea typeface="ＭＳ Ｐゴシック" pitchFamily="34" charset="-128"/>
              </a:rPr>
              <a:t>Specialized extensions of tissue that project into water</a:t>
            </a:r>
          </a:p>
          <a:p>
            <a:pPr eaLnBrk="1" hangingPunct="1"/>
            <a:r>
              <a:rPr lang="en-US" altLang="en-US" sz="2400" dirty="0">
                <a:ea typeface="ＭＳ Ｐゴシック" pitchFamily="34" charset="-128"/>
              </a:rPr>
              <a:t>Increase </a:t>
            </a:r>
            <a:r>
              <a:rPr lang="en-US" altLang="en-US" sz="2400" u="sng" dirty="0">
                <a:ea typeface="ＭＳ Ｐゴシック" pitchFamily="34" charset="-128"/>
              </a:rPr>
              <a:t>surface area</a:t>
            </a:r>
            <a:r>
              <a:rPr lang="en-US" altLang="en-US" sz="2400" dirty="0">
                <a:ea typeface="ＭＳ Ｐゴシック" pitchFamily="34" charset="-128"/>
              </a:rPr>
              <a:t> for diffusion</a:t>
            </a:r>
          </a:p>
          <a:p>
            <a:pPr>
              <a:defRPr/>
            </a:pPr>
            <a:r>
              <a:rPr lang="en-US" altLang="en-US" sz="2400" dirty="0">
                <a:ea typeface="ＭＳ Ｐゴシック" pitchFamily="34" charset="-128"/>
              </a:rPr>
              <a:t>Move water into the mouth, through the gills, and out of the fish through the open operculum or gill cover</a:t>
            </a:r>
          </a:p>
          <a:p>
            <a:pPr marL="0" indent="0" eaLnBrk="1" hangingPunct="1">
              <a:buFontTx/>
              <a:buNone/>
              <a:defRPr/>
            </a:pPr>
            <a:endParaRPr lang="en-US" altLang="en-US" sz="2400" dirty="0">
              <a:ea typeface="ＭＳ Ｐゴシック" pitchFamily="34" charset="-128"/>
            </a:endParaRPr>
          </a:p>
          <a:p>
            <a:pPr eaLnBrk="1" hangingPunct="1">
              <a:defRPr/>
            </a:pPr>
            <a:endParaRPr lang="en-US" altLang="en-US" sz="2400" dirty="0">
              <a:ea typeface="ＭＳ Ｐゴシック" pitchFamily="34" charset="-128"/>
            </a:endParaRPr>
          </a:p>
        </p:txBody>
      </p:sp>
      <p:sp>
        <p:nvSpPr>
          <p:cNvPr id="10245" name="Slide Number Placeholder 5"/>
          <p:cNvSpPr>
            <a:spLocks noGrp="1"/>
          </p:cNvSpPr>
          <p:nvPr>
            <p:ph type="sldNum" sz="quarter" idx="12"/>
          </p:nvPr>
        </p:nvSpPr>
        <p:spPr>
          <a:noFill/>
        </p:spPr>
        <p:txBody>
          <a:bodyPr/>
          <a:lstStyle/>
          <a:p>
            <a:fld id="{6F6FFA51-2528-4E65-8619-0B68621B83D0}" type="slidenum">
              <a:rPr lang="en-US" altLang="en-US"/>
              <a:pPr/>
              <a:t>7</a:t>
            </a:fld>
            <a:endParaRPr lang="en-US" altLang="en-US"/>
          </a:p>
        </p:txBody>
      </p:sp>
      <p:pic>
        <p:nvPicPr>
          <p:cNvPr id="1026" name="Picture 2" descr="https://upload.wikimedia.org/wikipedia/commons/e/ef/Fangtooth.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496683" y="2971800"/>
            <a:ext cx="6096000" cy="337185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bwMode="auto">
          <a:xfrm flipV="1">
            <a:off x="914400" y="5029200"/>
            <a:ext cx="1371600" cy="76200"/>
          </a:xfrm>
          <a:prstGeom prst="straightConnector1">
            <a:avLst/>
          </a:prstGeom>
          <a:solidFill>
            <a:schemeClr val="accent1"/>
          </a:solidFill>
          <a:ln w="82550" cap="flat" cmpd="sng" algn="ctr">
            <a:solidFill>
              <a:schemeClr val="accent1">
                <a:lumMod val="50000"/>
              </a:schemeClr>
            </a:solidFill>
            <a:prstDash val="solid"/>
            <a:round/>
            <a:headEnd type="none" w="med" len="med"/>
            <a:tailEnd type="triangle"/>
          </a:ln>
          <a:effectLst/>
        </p:spPr>
      </p:cxnSp>
      <p:cxnSp>
        <p:nvCxnSpPr>
          <p:cNvPr id="5" name="Straight Arrow Connector 4"/>
          <p:cNvCxnSpPr/>
          <p:nvPr/>
        </p:nvCxnSpPr>
        <p:spPr bwMode="auto">
          <a:xfrm flipV="1">
            <a:off x="3733800" y="4800600"/>
            <a:ext cx="1600200" cy="144672"/>
          </a:xfrm>
          <a:prstGeom prst="straightConnector1">
            <a:avLst/>
          </a:prstGeom>
          <a:solidFill>
            <a:schemeClr val="accent1"/>
          </a:solidFill>
          <a:ln w="82550" cap="flat" cmpd="sng" algn="ctr">
            <a:solidFill>
              <a:schemeClr val="accent1">
                <a:lumMod val="50000"/>
              </a:schemeClr>
            </a:solidFill>
            <a:prstDash val="solid"/>
            <a:round/>
            <a:headEnd type="none" w="med" len="med"/>
            <a:tailEnd type="triangle"/>
          </a:ln>
          <a:effectLst/>
        </p:spPr>
      </p:cxnSp>
      <p:sp>
        <p:nvSpPr>
          <p:cNvPr id="8" name="Rectangle 7"/>
          <p:cNvSpPr/>
          <p:nvPr/>
        </p:nvSpPr>
        <p:spPr>
          <a:xfrm>
            <a:off x="2095500" y="6380327"/>
            <a:ext cx="4953000" cy="261610"/>
          </a:xfrm>
          <a:prstGeom prst="rect">
            <a:avLst/>
          </a:prstGeom>
        </p:spPr>
        <p:txBody>
          <a:bodyPr wrap="square">
            <a:spAutoFit/>
          </a:bodyPr>
          <a:lstStyle/>
          <a:p>
            <a:r>
              <a:rPr lang="en-US" sz="1050" dirty="0"/>
              <a:t>Caption: </a:t>
            </a:r>
            <a:r>
              <a:rPr lang="en-US" sz="1050" u="sng" dirty="0">
                <a:hlinkClick r:id="rId3"/>
              </a:rPr>
              <a:t>Fangtooth</a:t>
            </a:r>
            <a:r>
              <a:rPr lang="en-US" sz="1050" u="sng" dirty="0"/>
              <a:t> </a:t>
            </a:r>
            <a:r>
              <a:rPr lang="en-US" sz="1050" dirty="0"/>
              <a:t>© A </a:t>
            </a:r>
            <a:r>
              <a:rPr lang="en-US" sz="1050" dirty="0" err="1"/>
              <a:t>Brauer</a:t>
            </a:r>
            <a:r>
              <a:rPr lang="en-US" sz="1050" dirty="0"/>
              <a:t>, </a:t>
            </a:r>
            <a:r>
              <a:rPr lang="en-US" sz="1050" u="sng" dirty="0">
                <a:hlinkClick r:id="rId4"/>
              </a:rPr>
              <a:t>Public Domain</a:t>
            </a:r>
            <a:endParaRPr lang="en-US" sz="105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3"/>
          <p:cNvSpPr>
            <a:spLocks noGrp="1"/>
          </p:cNvSpPr>
          <p:nvPr>
            <p:ph idx="1"/>
          </p:nvPr>
        </p:nvSpPr>
        <p:spPr>
          <a:xfrm>
            <a:off x="4800600" y="1074638"/>
            <a:ext cx="4495800" cy="2514600"/>
          </a:xfrm>
        </p:spPr>
        <p:txBody>
          <a:bodyPr/>
          <a:lstStyle/>
          <a:p>
            <a:pPr eaLnBrk="1" hangingPunct="1"/>
            <a:r>
              <a:rPr lang="en-US" altLang="en-US" sz="2000" dirty="0">
                <a:ea typeface="ＭＳ Ｐゴシック" pitchFamily="34" charset="-128"/>
              </a:rPr>
              <a:t>Each gill filament consist of lamellae</a:t>
            </a:r>
          </a:p>
          <a:p>
            <a:pPr lvl="1" eaLnBrk="1" hangingPunct="1"/>
            <a:r>
              <a:rPr lang="en-US" altLang="en-US" sz="1800" dirty="0">
                <a:ea typeface="ＭＳ Ｐゴシック" pitchFamily="34" charset="-128"/>
              </a:rPr>
              <a:t>Thin membranous plates that project into water flow</a:t>
            </a:r>
          </a:p>
          <a:p>
            <a:pPr eaLnBrk="1" hangingPunct="1"/>
            <a:endParaRPr lang="en-US" altLang="en-US" sz="2000" dirty="0">
              <a:ea typeface="ＭＳ Ｐゴシック" pitchFamily="34" charset="-128"/>
            </a:endParaRPr>
          </a:p>
          <a:p>
            <a:pPr eaLnBrk="1" hangingPunct="1"/>
            <a:endParaRPr lang="en-US" altLang="en-US" sz="2000" dirty="0">
              <a:ea typeface="ＭＳ Ｐゴシック" pitchFamily="34" charset="-128"/>
            </a:endParaRPr>
          </a:p>
          <a:p>
            <a:pPr eaLnBrk="1" hangingPunct="1"/>
            <a:endParaRPr lang="en-US" altLang="en-US" sz="2000" dirty="0">
              <a:ea typeface="ＭＳ Ｐゴシック" pitchFamily="34" charset="-128"/>
            </a:endParaRPr>
          </a:p>
          <a:p>
            <a:pPr eaLnBrk="1" hangingPunct="1"/>
            <a:endParaRPr lang="en-US" altLang="en-US" sz="2000" dirty="0">
              <a:ea typeface="ＭＳ Ｐゴシック" pitchFamily="34" charset="-128"/>
            </a:endParaRPr>
          </a:p>
          <a:p>
            <a:pPr eaLnBrk="1" hangingPunct="1"/>
            <a:r>
              <a:rPr lang="en-US" altLang="en-US" sz="2000" dirty="0">
                <a:ea typeface="ＭＳ Ｐゴシック" pitchFamily="34" charset="-128"/>
              </a:rPr>
              <a:t>Within each lamella, blood flows opposite to direction of water movement</a:t>
            </a:r>
          </a:p>
          <a:p>
            <a:pPr lvl="1" eaLnBrk="1" hangingPunct="1"/>
            <a:r>
              <a:rPr lang="en-US" altLang="en-US" sz="1800" dirty="0">
                <a:ea typeface="ＭＳ Ｐゴシック" pitchFamily="34" charset="-128"/>
              </a:rPr>
              <a:t>Countercurrent flow</a:t>
            </a:r>
          </a:p>
          <a:p>
            <a:pPr lvl="1" eaLnBrk="1" hangingPunct="1"/>
            <a:r>
              <a:rPr lang="en-US" altLang="en-US" sz="1800" dirty="0">
                <a:ea typeface="ＭＳ Ｐゴシック" pitchFamily="34" charset="-128"/>
              </a:rPr>
              <a:t>Maximizes oxygenation of blood</a:t>
            </a:r>
          </a:p>
          <a:p>
            <a:pPr lvl="1" eaLnBrk="1" hangingPunct="1"/>
            <a:r>
              <a:rPr lang="en-US" altLang="en-US" sz="1800" dirty="0">
                <a:ea typeface="ＭＳ Ｐゴシック" pitchFamily="34" charset="-128"/>
              </a:rPr>
              <a:t>Increases </a:t>
            </a:r>
            <a:r>
              <a:rPr lang="en-US" altLang="en-US" sz="1800" dirty="0" err="1">
                <a:latin typeface="Symbol" pitchFamily="18" charset="2"/>
                <a:ea typeface="ＭＳ Ｐゴシック" pitchFamily="34" charset="-128"/>
              </a:rPr>
              <a:t>D</a:t>
            </a:r>
            <a:r>
              <a:rPr lang="en-US" altLang="en-US" sz="1800" i="1" dirty="0" err="1">
                <a:ea typeface="ＭＳ Ｐゴシック" pitchFamily="34" charset="-128"/>
              </a:rPr>
              <a:t>p</a:t>
            </a:r>
            <a:endParaRPr lang="en-US" altLang="en-US" sz="1800" dirty="0">
              <a:ea typeface="ＭＳ Ｐゴシック" pitchFamily="34" charset="-128"/>
            </a:endParaRPr>
          </a:p>
          <a:p>
            <a:r>
              <a:rPr lang="en-US" altLang="en-US" sz="2000" dirty="0">
                <a:ea typeface="ＭＳ Ｐゴシック" pitchFamily="34" charset="-128"/>
              </a:rPr>
              <a:t>Fish gills are the most efficient of all respiratory organs</a:t>
            </a:r>
          </a:p>
          <a:p>
            <a:pPr eaLnBrk="1" hangingPunct="1"/>
            <a:endParaRPr lang="en-US" altLang="en-US" sz="2000" dirty="0">
              <a:ea typeface="ＭＳ Ｐゴシック" pitchFamily="34" charset="-128"/>
            </a:endParaRPr>
          </a:p>
        </p:txBody>
      </p:sp>
      <p:sp>
        <p:nvSpPr>
          <p:cNvPr id="12292" name="Slide Number Placeholder 1"/>
          <p:cNvSpPr>
            <a:spLocks noGrp="1"/>
          </p:cNvSpPr>
          <p:nvPr>
            <p:ph type="sldNum" sz="quarter" idx="12"/>
          </p:nvPr>
        </p:nvSpPr>
        <p:spPr>
          <a:noFill/>
        </p:spPr>
        <p:txBody>
          <a:bodyPr/>
          <a:lstStyle/>
          <a:p>
            <a:fld id="{3BD56F58-2669-40EA-9132-FE292249C770}" type="slidenum">
              <a:rPr lang="en-US" altLang="en-US"/>
              <a:pPr/>
              <a:t>8</a:t>
            </a:fld>
            <a:endParaRPr lang="en-US" altLang="en-US" dirty="0"/>
          </a:p>
        </p:txBody>
      </p:sp>
      <p:pic>
        <p:nvPicPr>
          <p:cNvPr id="2050" name="Picture 2" descr="https://upload.wikimedia.org/wikipedia/commons/thumb/1/12/Exchangerflow.svg/1280px-Exchangerflow.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78" y="3627360"/>
            <a:ext cx="4628807" cy="30846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470" y="6483350"/>
            <a:ext cx="5446827" cy="253916"/>
          </a:xfrm>
          <a:prstGeom prst="rect">
            <a:avLst/>
          </a:prstGeom>
        </p:spPr>
        <p:txBody>
          <a:bodyPr wrap="square">
            <a:spAutoFit/>
          </a:bodyPr>
          <a:lstStyle/>
          <a:p>
            <a:r>
              <a:rPr lang="en-US" sz="1050" dirty="0"/>
              <a:t>Caption: </a:t>
            </a:r>
            <a:r>
              <a:rPr lang="en-US" sz="1050" u="sng" dirty="0">
                <a:hlinkClick r:id="rId3"/>
              </a:rPr>
              <a:t>Countercurrent flow for the exchange across a gradient</a:t>
            </a:r>
            <a:r>
              <a:rPr lang="en-US" sz="1050" dirty="0"/>
              <a:t> © Joe , </a:t>
            </a:r>
            <a:r>
              <a:rPr lang="en-US" sz="1050" u="sng" dirty="0">
                <a:hlinkClick r:id="rId3"/>
              </a:rPr>
              <a:t>Public Domain</a:t>
            </a:r>
            <a:endParaRPr lang="en-US" sz="1050" dirty="0"/>
          </a:p>
        </p:txBody>
      </p:sp>
      <p:sp>
        <p:nvSpPr>
          <p:cNvPr id="12" name="Rectangle 2"/>
          <p:cNvSpPr txBox="1">
            <a:spLocks noChangeArrowheads="1"/>
          </p:cNvSpPr>
          <p:nvPr/>
        </p:nvSpPr>
        <p:spPr bwMode="auto">
          <a:xfrm>
            <a:off x="457200" y="1524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kern="0" dirty="0">
                <a:solidFill>
                  <a:schemeClr val="tx1"/>
                </a:solidFill>
                <a:ea typeface="ＭＳ Ｐゴシック" pitchFamily="34" charset="-128"/>
              </a:rPr>
              <a:t>Gills</a:t>
            </a:r>
            <a:r>
              <a:rPr lang="en-US" altLang="en-US" sz="2400" kern="0" dirty="0">
                <a:solidFill>
                  <a:srgbClr val="FF0000"/>
                </a:solidFill>
                <a:ea typeface="ＭＳ Ｐゴシック" pitchFamily="34" charset="-128"/>
              </a:rPr>
              <a:t> </a:t>
            </a:r>
            <a:endParaRPr lang="en-US" altLang="en-US" kern="0" dirty="0">
              <a:solidFill>
                <a:srgbClr val="FF0000"/>
              </a:solidFill>
              <a:ea typeface="ＭＳ Ｐゴシック" pitchFamily="34" charset="-128"/>
            </a:endParaRPr>
          </a:p>
        </p:txBody>
      </p:sp>
      <p:pic>
        <p:nvPicPr>
          <p:cNvPr id="13" name="Picture Placeholder 3" descr="Figure_B39_01_04.jpg"/>
          <p:cNvPicPr>
            <a:picLocks noChangeAspect="1"/>
          </p:cNvPicPr>
          <p:nvPr/>
        </p:nvPicPr>
        <p:blipFill>
          <a:blip r:embed="rId4" cstate="screen">
            <a:extLst>
              <a:ext uri="{28A0092B-C50C-407E-A947-70E740481C1C}">
                <a14:useLocalDpi xmlns:a14="http://schemas.microsoft.com/office/drawing/2010/main" val="0"/>
              </a:ext>
            </a:extLst>
          </a:blip>
          <a:srcRect l="-2176" r="-2176"/>
          <a:stretch>
            <a:fillRect/>
          </a:stretch>
        </p:blipFill>
        <p:spPr>
          <a:xfrm>
            <a:off x="-20128" y="1333517"/>
            <a:ext cx="4973128" cy="2158811"/>
          </a:xfrm>
          <a:prstGeom prst="rect">
            <a:avLst/>
          </a:prstGeom>
        </p:spPr>
      </p:pic>
      <p:sp>
        <p:nvSpPr>
          <p:cNvPr id="14" name="Text Placeholder 6"/>
          <p:cNvSpPr txBox="1">
            <a:spLocks/>
          </p:cNvSpPr>
          <p:nvPr/>
        </p:nvSpPr>
        <p:spPr>
          <a:xfrm>
            <a:off x="48778" y="3518417"/>
            <a:ext cx="5209022" cy="33761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900" dirty="0">
                <a:latin typeface="Calibri" panose="020F0502020204030204" pitchFamily="34" charset="0"/>
                <a:ea typeface="Calibri" panose="020F0502020204030204" pitchFamily="34" charset="0"/>
                <a:cs typeface="Times New Roman" panose="02020603050405020304" pitchFamily="18" charset="0"/>
              </a:rPr>
              <a:t>Download for free at </a:t>
            </a:r>
            <a:r>
              <a:rPr lang="en-US"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http://cnx.org/contents/185cbf87-c72e-48f5-b51e-f14f21b5eabd@10.61</a:t>
            </a:r>
            <a:endParaRPr lang="en-US" sz="900" dirty="0"/>
          </a:p>
          <a:p>
            <a:pPr marL="0" indent="0">
              <a:buNone/>
            </a:pPr>
            <a:endParaRPr lang="en-US" sz="900"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n-US" altLang="en-US" dirty="0">
                <a:solidFill>
                  <a:schemeClr val="tx1"/>
                </a:solidFill>
                <a:ea typeface="ＭＳ Ｐゴシック" pitchFamily="34" charset="-128"/>
              </a:rPr>
              <a:t>Lungs</a:t>
            </a:r>
          </a:p>
        </p:txBody>
      </p:sp>
      <p:sp>
        <p:nvSpPr>
          <p:cNvPr id="291843" name="Rectangle 3"/>
          <p:cNvSpPr>
            <a:spLocks noGrp="1" noChangeArrowheads="1"/>
          </p:cNvSpPr>
          <p:nvPr>
            <p:ph idx="1"/>
          </p:nvPr>
        </p:nvSpPr>
        <p:spPr/>
        <p:txBody>
          <a:bodyPr/>
          <a:lstStyle/>
          <a:p>
            <a:pPr eaLnBrk="1" hangingPunct="1"/>
            <a:r>
              <a:rPr lang="en-US" altLang="en-US" dirty="0">
                <a:ea typeface="ＭＳ Ｐゴシック" pitchFamily="34" charset="-128"/>
              </a:rPr>
              <a:t>Gills were replaced in terrestrial animals because</a:t>
            </a:r>
          </a:p>
          <a:p>
            <a:pPr lvl="2" eaLnBrk="1" hangingPunct="1"/>
            <a:r>
              <a:rPr lang="en-US" altLang="en-US" dirty="0">
                <a:ea typeface="ＭＳ Ｐゴシック" pitchFamily="34" charset="-128"/>
              </a:rPr>
              <a:t>Air can’t support feathery gills</a:t>
            </a:r>
          </a:p>
          <a:p>
            <a:pPr eaLnBrk="1" hangingPunct="1"/>
            <a:r>
              <a:rPr lang="en-US" altLang="en-US" dirty="0">
                <a:ea typeface="ＭＳ Ｐゴシック" pitchFamily="34" charset="-128"/>
              </a:rPr>
              <a:t>The lung minimizes evaporation by moving air through a branched tubular passage</a:t>
            </a:r>
          </a:p>
          <a:p>
            <a:pPr eaLnBrk="1" hangingPunct="1"/>
            <a:r>
              <a:rPr lang="en-US" altLang="en-US" dirty="0">
                <a:ea typeface="ＭＳ Ｐゴシック" pitchFamily="34" charset="-128"/>
              </a:rPr>
              <a:t>A two-way flow system (air flows in and out the same passage)</a:t>
            </a:r>
          </a:p>
          <a:p>
            <a:pPr lvl="2" eaLnBrk="1" hangingPunct="1"/>
            <a:r>
              <a:rPr lang="en-US" altLang="en-US" dirty="0">
                <a:ea typeface="ＭＳ Ｐゴシック" pitchFamily="34" charset="-128"/>
              </a:rPr>
              <a:t>Except birds</a:t>
            </a:r>
          </a:p>
        </p:txBody>
      </p:sp>
      <p:sp>
        <p:nvSpPr>
          <p:cNvPr id="13316" name="Slide Number Placeholder 5"/>
          <p:cNvSpPr>
            <a:spLocks noGrp="1"/>
          </p:cNvSpPr>
          <p:nvPr>
            <p:ph type="sldNum" sz="quarter" idx="12"/>
          </p:nvPr>
        </p:nvSpPr>
        <p:spPr>
          <a:noFill/>
        </p:spPr>
        <p:txBody>
          <a:bodyPr/>
          <a:lstStyle/>
          <a:p>
            <a:fld id="{193A1662-DD6C-401B-A0D4-8ABF46102995}" type="slidenum">
              <a:rPr lang="en-US" altLang="en-US"/>
              <a:pPr/>
              <a:t>9</a:t>
            </a:fld>
            <a:endParaRPr lang="en-US"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property id=&quot;20222&quot; value=&quot;Z:\Graphics\Powerpoint\MH_DCM\MH_DCM-TEXTEDIT PROJECTS\MH_DCM ANIMATION\Incoming\MHHE_Asset_Collection\Animations\Alveolar_Pressure_Changes_During_Inspiration_and_Expiration\&quot;/&gt;&lt;object type=&quot;8&quot; unique_id=&quot;10329&quot;&gt;&lt;/object&gt;&lt;object type=&quot;2&quot; unique_id=&quot;10330&quot;&gt;&lt;object type=&quot;3&quot; unique_id=&quot;10331&quot;&gt;&lt;property id=&quot;20148&quot; value=&quot;5&quot;/&gt;&lt;property id=&quot;20300&quot; value=&quot;Slide 2 - &amp;quot;The Respiratory System&amp;quot;&quot;/&gt;&lt;property id=&quot;20307&quot; value=&quot;256&quot;/&gt;&lt;/object&gt;&lt;object type=&quot;3&quot; unique_id=&quot;10332&quot;&gt;&lt;property id=&quot;20148&quot; value=&quot;5&quot;/&gt;&lt;property id=&quot;20300&quot; value=&quot;Slide 3 - &amp;quot;Gas Exchange&amp;quot;&quot;/&gt;&lt;property id=&quot;20307&quot; value=&quot;361&quot;/&gt;&lt;/object&gt;&lt;object type=&quot;3&quot; unique_id=&quot;10333&quot;&gt;&lt;property id=&quot;20148&quot; value=&quot;5&quot;/&gt;&lt;property id=&quot;20300&quot; value=&quot;Slide 4 - &amp;quot;Gas Exchange&amp;quot;&quot;/&gt;&lt;property id=&quot;20307&quot; value=&quot;332&quot;/&gt;&lt;/object&gt;&lt;object type=&quot;3&quot; unique_id=&quot;10334&quot;&gt;&lt;property id=&quot;20148&quot; value=&quot;5&quot;/&gt;&lt;property id=&quot;20300&quot; value=&quot;Slide 6 - &amp;quot;Gas Exchange&amp;quot;&quot;/&gt;&lt;property id=&quot;20307&quot; value=&quot;362&quot;/&gt;&lt;/object&gt;&lt;object type=&quot;3&quot; unique_id=&quot;10335&quot;&gt;&lt;property id=&quot;20148&quot; value=&quot;5&quot;/&gt;&lt;property id=&quot;20300&quot; value=&quot;Slide 7 - &amp;quot;Gas Exchange&amp;quot;&quot;/&gt;&lt;property id=&quot;20307&quot; value=&quot;326&quot;/&gt;&lt;/object&gt;&lt;object type=&quot;3&quot; unique_id=&quot;10336&quot;&gt;&lt;property id=&quot;20148&quot; value=&quot;5&quot;/&gt;&lt;property id=&quot;20300&quot; value=&quot;Slide 8&quot;/&gt;&lt;property id=&quot;20307&quot; value=&quot;328&quot;/&gt;&lt;/object&gt;&lt;object type=&quot;3&quot; unique_id=&quot;10337&quot;&gt;&lt;property id=&quot;20148&quot; value=&quot;5&quot;/&gt;&lt;property id=&quot;20300&quot; value=&quot;Slide 9&quot;/&gt;&lt;property id=&quot;20307&quot; value=&quot;359&quot;/&gt;&lt;/object&gt;&lt;object type=&quot;3&quot; unique_id=&quot;10338&quot;&gt;&lt;property id=&quot;20148&quot; value=&quot;5&quot;/&gt;&lt;property id=&quot;20300&quot; value=&quot;Slide 10&quot;/&gt;&lt;property id=&quot;20307&quot; value=&quot;360&quot;/&gt;&lt;/object&gt;&lt;object type=&quot;3&quot; unique_id=&quot;10339&quot;&gt;&lt;property id=&quot;20148&quot; value=&quot;5&quot;/&gt;&lt;property id=&quot;20300&quot; value=&quot;Slide 11 - &amp;quot;Gills&amp;quot;&quot;/&gt;&lt;property id=&quot;20307&quot; value=&quot;327&quot;/&gt;&lt;/object&gt;&lt;object type=&quot;3&quot; unique_id=&quot;10340&quot;&gt;&lt;property id=&quot;20148&quot; value=&quot;5&quot;/&gt;&lt;property id=&quot;20300&quot; value=&quot;Slide 12 - &amp;quot;Gills&amp;quot;&quot;/&gt;&lt;property id=&quot;20307&quot; value=&quot;363&quot;/&gt;&lt;/object&gt;&lt;object type=&quot;3&quot; unique_id=&quot;10341&quot;&gt;&lt;property id=&quot;20148&quot; value=&quot;5&quot;/&gt;&lt;property id=&quot;20300&quot; value=&quot;Slide 13 - &amp;quot;Gills&amp;quot;&quot;/&gt;&lt;property id=&quot;20307&quot; value=&quot;329&quot;/&gt;&lt;/object&gt;&lt;object type=&quot;3&quot; unique_id=&quot;10342&quot;&gt;&lt;property id=&quot;20148&quot; value=&quot;5&quot;/&gt;&lt;property id=&quot;20300&quot; value=&quot;Slide 14&quot;/&gt;&lt;property id=&quot;20307&quot; value=&quot;286&quot;/&gt;&lt;/object&gt;&lt;object type=&quot;3&quot; unique_id=&quot;10343&quot;&gt;&lt;property id=&quot;20148&quot; value=&quot;5&quot;/&gt;&lt;property id=&quot;20300&quot; value=&quot;Slide 15 - &amp;quot;Gills&amp;quot;&quot;/&gt;&lt;property id=&quot;20307&quot; value=&quot;364&quot;/&gt;&lt;/object&gt;&lt;object type=&quot;3&quot; unique_id=&quot;10344&quot;&gt;&lt;property id=&quot;20148&quot; value=&quot;5&quot;/&gt;&lt;property id=&quot;20300&quot; value=&quot;Slide 16 - &amp;quot;Gills&amp;quot;&quot;/&gt;&lt;property id=&quot;20307&quot; value=&quot;330&quot;/&gt;&lt;/object&gt;&lt;object type=&quot;3&quot; unique_id=&quot;10345&quot;&gt;&lt;property id=&quot;20148&quot; value=&quot;5&quot;/&gt;&lt;property id=&quot;20300&quot; value=&quot;Slide 17&quot;/&gt;&lt;property id=&quot;20307&quot; value=&quot;294&quot;/&gt;&lt;/object&gt;&lt;object type=&quot;3&quot; unique_id=&quot;10346&quot;&gt;&lt;property id=&quot;20148&quot; value=&quot;5&quot;/&gt;&lt;property id=&quot;20300&quot; value=&quot;Slide 18 - &amp;quot;Gills&amp;quot;&quot;/&gt;&lt;property id=&quot;20307&quot; value=&quot;365&quot;/&gt;&lt;/object&gt;&lt;object type=&quot;3&quot; unique_id=&quot;10347&quot;&gt;&lt;property id=&quot;20148&quot; value=&quot;5&quot;/&gt;&lt;property id=&quot;20300&quot; value=&quot;Slide 19&quot;/&gt;&lt;property id=&quot;20307&quot; value=&quot;273&quot;/&gt;&lt;/object&gt;&lt;object type=&quot;3&quot; unique_id=&quot;10348&quot;&gt;&lt;property id=&quot;20148&quot; value=&quot;5&quot;/&gt;&lt;property id=&quot;20300&quot; value=&quot;Slide 20 - &amp;quot;Gills&amp;quot;&quot;/&gt;&lt;property id=&quot;20307&quot; value=&quot;331&quot;/&gt;&lt;/object&gt;&lt;object type=&quot;3&quot; unique_id=&quot;10349&quot;&gt;&lt;property id=&quot;20148&quot; value=&quot;5&quot;/&gt;&lt;property id=&quot;20300&quot; value=&quot;Slide 21 - &amp;quot;Lungs&amp;quot;&quot;/&gt;&lt;property id=&quot;20307&quot; value=&quot;333&quot;/&gt;&lt;/object&gt;&lt;object type=&quot;3&quot; unique_id=&quot;10350&quot;&gt;&lt;property id=&quot;20148&quot; value=&quot;5&quot;/&gt;&lt;property id=&quot;20300&quot; value=&quot;Slide 22 - &amp;quot;Lungs&amp;quot;&quot;/&gt;&lt;property id=&quot;20307&quot; value=&quot;334&quot;/&gt;&lt;/object&gt;&lt;object type=&quot;3&quot; unique_id=&quot;10351&quot;&gt;&lt;property id=&quot;20148&quot; value=&quot;5&quot;/&gt;&lt;property id=&quot;20300&quot; value=&quot;Slide 23 - &amp;quot;Lungs&amp;quot;&quot;/&gt;&lt;property id=&quot;20307&quot; value=&quot;366&quot;/&gt;&lt;/object&gt;&lt;object type=&quot;3&quot; unique_id=&quot;10352&quot;&gt;&lt;property id=&quot;20148&quot; value=&quot;5&quot;/&gt;&lt;property id=&quot;20300&quot; value=&quot;Slide 24 - &amp;quot;Lungs&amp;quot;&quot;/&gt;&lt;property id=&quot;20307&quot; value=&quot;335&quot;/&gt;&lt;/object&gt;&lt;object type=&quot;3&quot; unique_id=&quot;10353&quot;&gt;&lt;property id=&quot;20148&quot; value=&quot;5&quot;/&gt;&lt;property id=&quot;20300&quot; value=&quot;Slide 25&quot;/&gt;&lt;property id=&quot;20307&quot; value=&quot;268&quot;/&gt;&lt;/object&gt;&lt;object type=&quot;3&quot; unique_id=&quot;10354&quot;&gt;&lt;property id=&quot;20148&quot; value=&quot;5&quot;/&gt;&lt;property id=&quot;20300&quot; value=&quot;Slide 26 - &amp;quot;Lungs&amp;quot;&quot;/&gt;&lt;property id=&quot;20307&quot; value=&quot;336&quot;/&gt;&lt;/object&gt;&lt;object type=&quot;3&quot; unique_id=&quot;10355&quot;&gt;&lt;property id=&quot;20148&quot; value=&quot;5&quot;/&gt;&lt;property id=&quot;20300&quot; value=&quot;Slide 27&quot;/&gt;&lt;property id=&quot;20307&quot; value=&quot;287&quot;/&gt;&lt;/object&gt;&lt;object type=&quot;3&quot; unique_id=&quot;10356&quot;&gt;&lt;property id=&quot;20148&quot; value=&quot;5&quot;/&gt;&lt;property id=&quot;20300&quot; value=&quot;Slide 28 - &amp;quot;Lungs&amp;quot;&quot;/&gt;&lt;property id=&quot;20307&quot; value=&quot;337&quot;/&gt;&lt;/object&gt;&lt;object type=&quot;3&quot; unique_id=&quot;10357&quot;&gt;&lt;property id=&quot;20148&quot; value=&quot;5&quot;/&gt;&lt;property id=&quot;20300&quot; value=&quot;Slide 29 - &amp;quot;Lungs&amp;quot;&quot;/&gt;&lt;property id=&quot;20307&quot; value=&quot;338&quot;/&gt;&lt;/object&gt;&lt;object type=&quot;3&quot; unique_id=&quot;10358&quot;&gt;&lt;property id=&quot;20148&quot; value=&quot;5&quot;/&gt;&lt;property id=&quot;20300&quot; value=&quot;Slide 30&quot;/&gt;&lt;property id=&quot;20307&quot; value=&quot;280&quot;/&gt;&lt;/object&gt;&lt;object type=&quot;3&quot; unique_id=&quot;10359&quot;&gt;&lt;property id=&quot;20148&quot; value=&quot;5&quot;/&gt;&lt;property id=&quot;20300&quot; value=&quot;Slide 31 - &amp;quot;Gas Exchange&amp;quot;&quot;/&gt;&lt;property id=&quot;20307&quot; value=&quot;339&quot;/&gt;&lt;/object&gt;&lt;object type=&quot;3&quot; unique_id=&quot;10360&quot;&gt;&lt;property id=&quot;20148&quot; value=&quot;5&quot;/&gt;&lt;property id=&quot;20300&quot; value=&quot;Slide 32&quot;/&gt;&lt;property id=&quot;20307&quot; value=&quot;276&quot;/&gt;&lt;/object&gt;&lt;object type=&quot;3&quot; unique_id=&quot;10361&quot;&gt;&lt;property id=&quot;20148&quot; value=&quot;5&quot;/&gt;&lt;property id=&quot;20300&quot; value=&quot;Slide 33 - &amp;quot;Lung Structure and Function&amp;quot;&quot;/&gt;&lt;property id=&quot;20307&quot; value=&quot;340&quot;/&gt;&lt;/object&gt;&lt;object type=&quot;3&quot; unique_id=&quot;10362&quot;&gt;&lt;property id=&quot;20148&quot; value=&quot;5&quot;/&gt;&lt;property id=&quot;20300&quot; value=&quot;Slide 34 - &amp;quot;Lung Structure and Function&amp;quot;&quot;/&gt;&lt;property id=&quot;20307&quot; value=&quot;341&quot;/&gt;&lt;/object&gt;&lt;object type=&quot;3&quot; unique_id=&quot;10363&quot;&gt;&lt;property id=&quot;20148&quot; value=&quot;5&quot;/&gt;&lt;property id=&quot;20300&quot; value=&quot;Slide 35 - &amp;quot;Lung Structure and Function&amp;quot;&quot;/&gt;&lt;property id=&quot;20307&quot; value=&quot;342&quot;/&gt;&lt;/object&gt;&lt;object type=&quot;3&quot; unique_id=&quot;10364&quot;&gt;&lt;property id=&quot;20148&quot; value=&quot;5&quot;/&gt;&lt;property id=&quot;20300&quot; value=&quot;Slide 36&quot;/&gt;&lt;property id=&quot;20307&quot; value=&quot;285&quot;/&gt;&lt;/object&gt;&lt;object type=&quot;3&quot; unique_id=&quot;10366&quot;&gt;&lt;property id=&quot;20148&quot; value=&quot;5&quot;/&gt;&lt;property id=&quot;20300&quot; value=&quot;Slide 37 - &amp;quot;Lung Structure and Function&amp;quot;&quot;/&gt;&lt;property id=&quot;20307&quot; value=&quot;343&quot;/&gt;&lt;/object&gt;&lt;object type=&quot;3&quot; unique_id=&quot;10367&quot;&gt;&lt;property id=&quot;20148&quot; value=&quot;5&quot;/&gt;&lt;property id=&quot;20300&quot; value=&quot;Slide 38 - &amp;quot;Lung Structure and Function&amp;quot;&quot;/&gt;&lt;property id=&quot;20307&quot; value=&quot;344&quot;/&gt;&lt;/object&gt;&lt;object type=&quot;3&quot; unique_id=&quot;10368&quot;&gt;&lt;property id=&quot;20148&quot; value=&quot;5&quot;/&gt;&lt;property id=&quot;20300&quot; value=&quot;Slide 39 - &amp;quot;Lung Structure and Function&amp;quot;&quot;/&gt;&lt;property id=&quot;20307&quot; value=&quot;345&quot;/&gt;&lt;/object&gt;&lt;object type=&quot;3&quot; unique_id=&quot;10369&quot;&gt;&lt;property id=&quot;20148&quot; value=&quot;5&quot;/&gt;&lt;property id=&quot;20300&quot; value=&quot;Slide 40&quot;/&gt;&lt;property id=&quot;20307&quot; value=&quot;291&quot;/&gt;&lt;/object&gt;&lt;object type=&quot;3&quot; unique_id=&quot;10370&quot;&gt;&lt;property id=&quot;20148&quot; value=&quot;5&quot;/&gt;&lt;property id=&quot;20300&quot; value=&quot;Slide 41 - &amp;quot;Respiratory Diseases&amp;quot;&quot;/&gt;&lt;property id=&quot;20307&quot; value=&quot;346&quot;/&gt;&lt;/object&gt;&lt;object type=&quot;3&quot; unique_id=&quot;10371&quot;&gt;&lt;property id=&quot;20148&quot; value=&quot;5&quot;/&gt;&lt;property id=&quot;20300&quot; value=&quot;Slide 42 - &amp;quot;Respiratory Diseases&amp;quot;&quot;/&gt;&lt;property id=&quot;20307&quot; value=&quot;367&quot;/&gt;&lt;/object&gt;&lt;object type=&quot;3&quot; unique_id=&quot;10372&quot;&gt;&lt;property id=&quot;20148&quot; value=&quot;5&quot;/&gt;&lt;property id=&quot;20300&quot; value=&quot;Slide 43 - &amp;quot;Respiratory Diseases&amp;quot;&quot;/&gt;&lt;property id=&quot;20307&quot; value=&quot;347&quot;/&gt;&lt;/object&gt;&lt;object type=&quot;3&quot; unique_id=&quot;10373&quot;&gt;&lt;property id=&quot;20148&quot; value=&quot;5&quot;/&gt;&lt;property id=&quot;20300&quot; value=&quot;Slide 44&quot;/&gt;&lt;property id=&quot;20307&quot; value=&quot;368&quot;/&gt;&lt;/object&gt;&lt;object type=&quot;3&quot; unique_id=&quot;10374&quot;&gt;&lt;property id=&quot;20148&quot; value=&quot;5&quot;/&gt;&lt;property id=&quot;20300&quot; value=&quot;Slide 45 - &amp;quot;Hemoglobin&amp;quot;&quot;/&gt;&lt;property id=&quot;20307&quot; value=&quot;348&quot;/&gt;&lt;/object&gt;&lt;object type=&quot;3&quot; unique_id=&quot;10375&quot;&gt;&lt;property id=&quot;20148&quot; value=&quot;5&quot;/&gt;&lt;property id=&quot;20300&quot; value=&quot;Slide 46&quot;/&gt;&lt;property id=&quot;20307&quot; value=&quot;369&quot;/&gt;&lt;/object&gt;&lt;object type=&quot;3&quot; unique_id=&quot;10376&quot;&gt;&lt;property id=&quot;20148&quot; value=&quot;5&quot;/&gt;&lt;property id=&quot;20300&quot; value=&quot;Slide 47 - &amp;quot;Hemoglobin&amp;quot;&quot;/&gt;&lt;property id=&quot;20307&quot; value=&quot;349&quot;/&gt;&lt;/object&gt;&lt;object type=&quot;3&quot; unique_id=&quot;10377&quot;&gt;&lt;property id=&quot;20148&quot; value=&quot;5&quot;/&gt;&lt;property id=&quot;20300&quot; value=&quot;Slide 48&quot;/&gt;&lt;property id=&quot;20307&quot; value=&quot;289&quot;/&gt;&lt;/object&gt;&lt;object type=&quot;3&quot; unique_id=&quot;10378&quot;&gt;&lt;property id=&quot;20148&quot; value=&quot;5&quot;/&gt;&lt;property id=&quot;20300&quot; value=&quot;Slide 49 - &amp;quot;Hemoglobin&amp;quot;&quot;/&gt;&lt;property id=&quot;20307&quot; value=&quot;350&quot;/&gt;&lt;/object&gt;&lt;object type=&quot;3&quot; unique_id=&quot;10379&quot;&gt;&lt;property id=&quot;20148&quot; value=&quot;5&quot;/&gt;&lt;property id=&quot;20300&quot; value=&quot;Slide 50&quot;/&gt;&lt;property id=&quot;20307&quot; value=&quot;275&quot;/&gt;&lt;/object&gt;&lt;object type=&quot;3&quot; unique_id=&quot;10380&quot;&gt;&lt;property id=&quot;20148&quot; value=&quot;5&quot;/&gt;&lt;property id=&quot;20300&quot; value=&quot;Slide 51 - &amp;quot;Transportation of Carbon Dioxide&amp;quot;&quot;/&gt;&lt;property id=&quot;20307&quot; value=&quot;351&quot;/&gt;&lt;/object&gt;&lt;object type=&quot;3&quot; unique_id=&quot;10381&quot;&gt;&lt;property id=&quot;20148&quot; value=&quot;5&quot;/&gt;&lt;property id=&quot;20300&quot; value=&quot;Slide 52&quot;/&gt;&lt;property id=&quot;20307&quot; value=&quot;296&quot;/&gt;&lt;/object&gt;&lt;object type=&quot;3&quot; unique_id=&quot;10382&quot;&gt;&lt;property id=&quot;20148&quot; value=&quot;5&quot;/&gt;&lt;property id=&quot;20300&quot; value=&quot;Slide 53 - &amp;quot;Transportation of Carbon Dioxide&amp;quot;&quot;/&gt;&lt;property id=&quot;20307&quot; value=&quot;352&quot;/&gt;&lt;/object&gt;&lt;object type=&quot;3&quot; unique_id=&quot;156130&quot;&gt;&lt;property id=&quot;20148&quot; value=&quot;5&quot;/&gt;&lt;property id=&quot;20300&quot; value=&quot;Slide 1&quot;/&gt;&lt;property id=&quot;20307&quot; value=&quot;371&quot;/&gt;&lt;/object&gt;&lt;object type=&quot;3&quot; unique_id=&quot;407963&quot;&gt;&lt;property id=&quot;20148&quot; value=&quot;5&quot;/&gt;&lt;property id=&quot;20300&quot; value=&quot;Slide 5 - &amp;quot;Respiratory champion&amp;quot;&quot;/&gt;&lt;property id=&quot;20307&quot; value=&quot;372&quot;/&gt;&lt;/objec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4760</TotalTime>
  <Words>1453</Words>
  <Application>Microsoft Office PowerPoint</Application>
  <PresentationFormat>On-screen Show (4:3)</PresentationFormat>
  <Paragraphs>206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Symbol</vt:lpstr>
      <vt:lpstr>Times New Roman</vt:lpstr>
      <vt:lpstr>Default Design</vt:lpstr>
      <vt:lpstr>Chapter 39 Respiratory System</vt:lpstr>
      <vt:lpstr>Gas Exchange</vt:lpstr>
      <vt:lpstr>Gas Exchange between  Alveoli and Blood</vt:lpstr>
      <vt:lpstr>Gas Exchange</vt:lpstr>
      <vt:lpstr>Gas Exchange</vt:lpstr>
      <vt:lpstr>Gas Exchange</vt:lpstr>
      <vt:lpstr>Gills </vt:lpstr>
      <vt:lpstr>PowerPoint Presentation</vt:lpstr>
      <vt:lpstr>Lungs</vt:lpstr>
      <vt:lpstr>Lungs</vt:lpstr>
      <vt:lpstr>Lungs</vt:lpstr>
      <vt:lpstr>Lungs</vt:lpstr>
      <vt:lpstr>Lungs</vt:lpstr>
      <vt:lpstr>Lung Structure and Function</vt:lpstr>
      <vt:lpstr>Lung Structure and Function</vt:lpstr>
      <vt:lpstr>Gas Exchange</vt:lpstr>
      <vt:lpstr>Hemoglobin</vt:lpstr>
      <vt:lpstr>Hemoglobin</vt:lpstr>
      <vt:lpstr>Transportation of Carbon Dioxide</vt:lpstr>
      <vt:lpstr>Transportation of Carbon Dioxide</vt:lpstr>
      <vt:lpstr>Lung Structure and Function</vt:lpstr>
      <vt:lpstr>Respiratory Diseases</vt:lpstr>
      <vt:lpstr>Respiratory Diseases</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 El-Rady</dc:creator>
  <cp:lastModifiedBy>Jennifer Capers</cp:lastModifiedBy>
  <cp:revision>413</cp:revision>
  <dcterms:created xsi:type="dcterms:W3CDTF">2003-09-01T15:30:09Z</dcterms:created>
  <dcterms:modified xsi:type="dcterms:W3CDTF">2017-08-17T17:47:34Z</dcterms:modified>
</cp:coreProperties>
</file>