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61" r:id="rId5"/>
    <p:sldId id="263" r:id="rId6"/>
    <p:sldId id="264" r:id="rId7"/>
    <p:sldId id="265" r:id="rId8"/>
    <p:sldId id="258" r:id="rId9"/>
    <p:sldId id="262" r:id="rId10"/>
    <p:sldId id="259" r:id="rId11"/>
    <p:sldId id="266" r:id="rId12"/>
    <p:sldId id="267" r:id="rId13"/>
    <p:sldId id="289" r:id="rId14"/>
    <p:sldId id="290" r:id="rId15"/>
    <p:sldId id="26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1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Diatoms_through_the_microscop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iardia_lamblia.png" TargetMode="External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iardia_lamblia_cytology.jpg" TargetMode="External"/><Relationship Id="rId5" Type="http://schemas.openxmlformats.org/officeDocument/2006/relationships/hyperlink" Target="http://phil.cdc.gov/phil/details.asp" TargetMode="External"/><Relationship Id="rId4" Type="http://schemas.openxmlformats.org/officeDocument/2006/relationships/hyperlink" Target="https://creativecommons.org/publicdomain/mark/1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2" Type="http://schemas.openxmlformats.org/officeDocument/2006/relationships/hyperlink" Target="https://commons.wikimedia.org/wiki/File:Trichomonas_-_Pap_-_3_--_very_high_ma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stacks.cdc.gov/view/cdc/23197/Emai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rypanosoma-evansi.jp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upload.wikimedia.org/wikipedia/commons/0/0e/Euglena_scheme_no_arrows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upload.wikimedia.org/wikipedia/commons/5/50/Ceratium_sp_umitunoobimusi.jpg" TargetMode="External"/><Relationship Id="rId4" Type="http://schemas.openxmlformats.org/officeDocument/2006/relationships/hyperlink" Target="http://cnx.org/contents/185cbf87-c72e-48f5-b51e-f14f21b5eabd@10.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.cdc.gov/phil/details.as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mark/1.0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commons.wikimedia.org/wiki/File:PSM_V71_D472_Stentor.p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File:Stentor_coeruleus_extended.jpg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commons.wikimedia.org/wiki/File:Vorticella_(PSF)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en.wikipedia.org/wiki/Diatom#/media/File:Diatomeas_w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2.0/deed.en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://oceanexplorer.noaa.gov/explorations/02sab/logs/aug09/media/weed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ytophtora_infestans-effects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creativecommons.org/publicdomain/mark/1.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aeckel_Spumellaria.jpg" TargetMode="External"/><Relationship Id="rId5" Type="http://schemas.openxmlformats.org/officeDocument/2006/relationships/hyperlink" Target="https://creativecommons.org/licenses/by-sa/2.5/es/deed.en" TargetMode="External"/><Relationship Id="rId4" Type="http://schemas.openxmlformats.org/officeDocument/2006/relationships/hyperlink" Target="https://commons.wikimedia.org/wiki/File:Radiolaria_varios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Algae_on_bleached_cora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ro-foto.de/" TargetMode="External"/><Relationship Id="rId7" Type="http://schemas.openxmlformats.org/officeDocument/2006/relationships/hyperlink" Target="https://commons.wikimedia.org/wiki/File:Meersalat-Ulva-lactuca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Category:Spirogyra#/media/File:3x2_millimeters_of_Spirogyra.jpg" TargetMode="External"/><Relationship Id="rId4" Type="http://schemas.openxmlformats.org/officeDocument/2006/relationships/hyperlink" Target="https://creativecommons.org/licenses/by-sa/3.0/de/deed.e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hysarum_psittacinum.jpg" TargetMode="External"/><Relationship Id="rId5" Type="http://schemas.openxmlformats.org/officeDocument/2006/relationships/hyperlink" Target="https://creativecommons.org/licenses/by/2.5/deed.en" TargetMode="External"/><Relationship Id="rId4" Type="http://schemas.openxmlformats.org/officeDocument/2006/relationships/hyperlink" Target="https://commons.wikimedia.org/wiki/File:Physarum_polycephalum_plasmodium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creativecommons.org/publicdomain/mark/1.0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oanoflagellate#/media/File:Sphaeroeca-colony.jp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File:Cronoflagelado2.sv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23 -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07" y="3707165"/>
            <a:ext cx="4117456" cy="2706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567" y="6413266"/>
            <a:ext cx="4568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4"/>
              </a:rPr>
              <a:t>Diatoms through the microscope </a:t>
            </a:r>
            <a:r>
              <a:rPr lang="en-US" sz="1100" dirty="0"/>
              <a:t>(c)Gordon T. Taylor,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are very diverse</a:t>
            </a:r>
          </a:p>
          <a:p>
            <a:pPr lvl="2"/>
            <a:r>
              <a:rPr lang="en-US" dirty="0" smtClean="0"/>
              <a:t>“Protozoa” – heterotrophic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4"/>
            <a:r>
              <a:rPr lang="en-US" dirty="0" smtClean="0"/>
              <a:t>Some cause disease</a:t>
            </a:r>
          </a:p>
          <a:p>
            <a:pPr lvl="2"/>
            <a:r>
              <a:rPr lang="en-US" dirty="0" smtClean="0"/>
              <a:t>“Algae” – autotrophic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4"/>
            <a:r>
              <a:rPr lang="en-US" dirty="0" smtClean="0"/>
              <a:t>Unicellular – phytoplankton</a:t>
            </a:r>
          </a:p>
          <a:p>
            <a:pPr lvl="4"/>
            <a:r>
              <a:rPr lang="en-US" dirty="0" smtClean="0"/>
              <a:t>Multicellular – seaweed (not plants!)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Variety of habitats</a:t>
            </a:r>
          </a:p>
          <a:p>
            <a:pPr lvl="3"/>
            <a:r>
              <a:rPr lang="en-US" dirty="0" smtClean="0"/>
              <a:t>Most are aquatic (freshwater and marine)</a:t>
            </a:r>
          </a:p>
          <a:p>
            <a:pPr lvl="3"/>
            <a:r>
              <a:rPr lang="en-US" dirty="0" smtClean="0"/>
              <a:t>Damp soil</a:t>
            </a:r>
          </a:p>
          <a:p>
            <a:pPr lvl="3"/>
            <a:r>
              <a:rPr lang="en-US" dirty="0" smtClean="0"/>
              <a:t>Some are parasites that infect animals or plants</a:t>
            </a:r>
          </a:p>
          <a:p>
            <a:pPr lvl="3"/>
            <a:r>
              <a:rPr lang="en-US" dirty="0" smtClean="0"/>
              <a:t>A few are decomposers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3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protists</a:t>
            </a:r>
            <a:r>
              <a:rPr lang="en-US" dirty="0" smtClean="0"/>
              <a:t> are microscopic and unicellular</a:t>
            </a:r>
          </a:p>
          <a:p>
            <a:pPr lvl="1"/>
            <a:r>
              <a:rPr lang="en-US" dirty="0" smtClean="0"/>
              <a:t>There are multicellular forms</a:t>
            </a:r>
          </a:p>
          <a:p>
            <a:pPr lvl="1"/>
            <a:r>
              <a:rPr lang="en-US" dirty="0" smtClean="0"/>
              <a:t>Some live colonially</a:t>
            </a:r>
          </a:p>
          <a:p>
            <a:pPr lvl="1"/>
            <a:r>
              <a:rPr lang="en-US" dirty="0" smtClean="0"/>
              <a:t>Some are multi-nucleated that look like enormous blobs of slime</a:t>
            </a:r>
          </a:p>
          <a:p>
            <a:pPr lvl="1"/>
            <a:r>
              <a:rPr lang="en-US" dirty="0" smtClean="0"/>
              <a:t>Some have animal-like cell membrane, some have plant-like cell wall</a:t>
            </a:r>
          </a:p>
          <a:p>
            <a:pPr lvl="3"/>
            <a:r>
              <a:rPr lang="en-US" dirty="0" smtClean="0"/>
              <a:t>Some might be encased in silica-based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protists</a:t>
            </a:r>
            <a:r>
              <a:rPr lang="en-US" dirty="0" smtClean="0"/>
              <a:t> are autotrophs – photosynthesize</a:t>
            </a:r>
          </a:p>
          <a:p>
            <a:pPr lvl="1"/>
            <a:r>
              <a:rPr lang="en-US" dirty="0" smtClean="0"/>
              <a:t>Some are heterotrophic</a:t>
            </a:r>
          </a:p>
          <a:p>
            <a:pPr lvl="1"/>
            <a:r>
              <a:rPr lang="en-US" dirty="0" smtClean="0"/>
              <a:t>Some are </a:t>
            </a:r>
            <a:r>
              <a:rPr lang="en-US" dirty="0" err="1" smtClean="0"/>
              <a:t>mixotrophs</a:t>
            </a:r>
            <a:r>
              <a:rPr lang="en-US" dirty="0" smtClean="0"/>
              <a:t> – can be autotrophic or heterotrophic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Motility</a:t>
            </a:r>
          </a:p>
          <a:p>
            <a:pPr lvl="1"/>
            <a:r>
              <a:rPr lang="en-US" dirty="0" smtClean="0"/>
              <a:t>Majority of </a:t>
            </a:r>
            <a:r>
              <a:rPr lang="en-US" dirty="0" err="1" smtClean="0"/>
              <a:t>protists</a:t>
            </a:r>
            <a:r>
              <a:rPr lang="en-US" dirty="0" smtClean="0"/>
              <a:t> have motility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7" y="3322749"/>
            <a:ext cx="8301295" cy="310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7730" y="6503829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Download for free at </a:t>
            </a:r>
            <a:r>
              <a:rPr lang="en-US" sz="1100" u="sng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113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Cycles</a:t>
            </a:r>
          </a:p>
          <a:p>
            <a:pPr lvl="1"/>
            <a:r>
              <a:rPr lang="en-US" dirty="0" err="1" smtClean="0"/>
              <a:t>Protists</a:t>
            </a:r>
            <a:r>
              <a:rPr lang="en-US" dirty="0" smtClean="0"/>
              <a:t> reproduce by a variety of different mechanisms:</a:t>
            </a:r>
          </a:p>
          <a:p>
            <a:pPr lvl="2"/>
            <a:r>
              <a:rPr lang="en-US" dirty="0" smtClean="0"/>
              <a:t>Asexual reproduction</a:t>
            </a:r>
          </a:p>
          <a:p>
            <a:pPr lvl="3"/>
            <a:r>
              <a:rPr lang="en-US" dirty="0" smtClean="0"/>
              <a:t>Binary fission</a:t>
            </a:r>
          </a:p>
          <a:p>
            <a:pPr lvl="3"/>
            <a:r>
              <a:rPr lang="en-US" dirty="0" smtClean="0"/>
              <a:t>Budding</a:t>
            </a:r>
          </a:p>
          <a:p>
            <a:pPr lvl="3"/>
            <a:r>
              <a:rPr lang="en-US" dirty="0" err="1" smtClean="0"/>
              <a:t>Shizongony</a:t>
            </a:r>
            <a:r>
              <a:rPr lang="en-US" dirty="0" smtClean="0"/>
              <a:t> – multiple nuclear divisions before division of the cell</a:t>
            </a:r>
          </a:p>
          <a:p>
            <a:pPr lvl="2"/>
            <a:r>
              <a:rPr lang="en-US" dirty="0" smtClean="0"/>
              <a:t>Sexual reproduction</a:t>
            </a:r>
          </a:p>
          <a:p>
            <a:pPr lvl="1"/>
            <a:r>
              <a:rPr lang="en-US" dirty="0" smtClean="0"/>
              <a:t>Some form cysts</a:t>
            </a:r>
          </a:p>
          <a:p>
            <a:pPr lvl="2"/>
            <a:r>
              <a:rPr lang="en-US" dirty="0" smtClean="0"/>
              <a:t>Protective resting stage – resistant to temperature, pH,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Some parasitic </a:t>
            </a:r>
            <a:r>
              <a:rPr lang="en-US" dirty="0" err="1" smtClean="0"/>
              <a:t>protists</a:t>
            </a:r>
            <a:r>
              <a:rPr lang="en-US" dirty="0" smtClean="0"/>
              <a:t> have complicated life cycles involving multiple hosts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1" y="114938"/>
            <a:ext cx="6974715" cy="650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04556" y="6581103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60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Excavata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Excavata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Asymmetrical</a:t>
            </a:r>
          </a:p>
          <a:p>
            <a:pPr lvl="2"/>
            <a:r>
              <a:rPr lang="en-US" dirty="0" smtClean="0"/>
              <a:t>Single celled</a:t>
            </a:r>
          </a:p>
          <a:p>
            <a:pPr lvl="2"/>
            <a:r>
              <a:rPr lang="en-US" dirty="0" smtClean="0"/>
              <a:t>Feeding groove “excavated” on one side</a:t>
            </a:r>
          </a:p>
          <a:p>
            <a:pPr lvl="2"/>
            <a:r>
              <a:rPr lang="en-US" dirty="0" smtClean="0"/>
              <a:t>Includes autotrophs, heterotrophs (some parasites)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9" y="160652"/>
            <a:ext cx="7886700" cy="1325563"/>
          </a:xfrm>
        </p:spPr>
        <p:txBody>
          <a:bodyPr/>
          <a:lstStyle/>
          <a:p>
            <a:r>
              <a:rPr lang="en-US" dirty="0" err="1" smtClean="0"/>
              <a:t>Excavata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1825"/>
            <a:ext cx="7886700" cy="5095138"/>
          </a:xfrm>
        </p:spPr>
        <p:txBody>
          <a:bodyPr/>
          <a:lstStyle/>
          <a:p>
            <a:r>
              <a:rPr lang="en-US" dirty="0" err="1" smtClean="0"/>
              <a:t>Excavata</a:t>
            </a:r>
            <a:endParaRPr lang="en-US" dirty="0" smtClean="0"/>
          </a:p>
          <a:p>
            <a:pPr lvl="1"/>
            <a:r>
              <a:rPr lang="en-US" dirty="0" smtClean="0"/>
              <a:t>Diplomonads</a:t>
            </a:r>
          </a:p>
          <a:p>
            <a:pPr lvl="2"/>
            <a:r>
              <a:rPr lang="en-US" dirty="0" smtClean="0"/>
              <a:t>Only have mitochondrial remnants</a:t>
            </a:r>
          </a:p>
          <a:p>
            <a:pPr lvl="2"/>
            <a:r>
              <a:rPr lang="en-US" dirty="0" smtClean="0"/>
              <a:t>Includes intestinal parasite, </a:t>
            </a:r>
            <a:r>
              <a:rPr lang="en-US" i="1" dirty="0" smtClean="0"/>
              <a:t>Giardia lamblia</a:t>
            </a:r>
          </a:p>
          <a:p>
            <a:pPr lvl="4"/>
            <a:r>
              <a:rPr lang="en-US" dirty="0" smtClean="0"/>
              <a:t>Forms cysts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0" t="4954" r="5385" b="23031"/>
          <a:stretch/>
        </p:blipFill>
        <p:spPr>
          <a:xfrm>
            <a:off x="695459" y="2884867"/>
            <a:ext cx="7753082" cy="315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83" y="6040192"/>
            <a:ext cx="8287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Giardia lamblia cyst. Iodine stain </a:t>
            </a:r>
            <a:r>
              <a:rPr lang="en-US" sz="1100" dirty="0"/>
              <a:t>(c)CDC, </a:t>
            </a:r>
            <a:r>
              <a:rPr lang="en-US" sz="1100" u="sng" dirty="0">
                <a:hlinkClick r:id="rId4"/>
              </a:rPr>
              <a:t>Public domain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i="1" u="sng" dirty="0">
                <a:hlinkClick r:id="rId5"/>
              </a:rPr>
              <a:t>Giardia lamblia (G. intestinalis) </a:t>
            </a:r>
            <a:r>
              <a:rPr lang="en-US" sz="1100" u="sng" dirty="0">
                <a:hlinkClick r:id="rId5"/>
              </a:rPr>
              <a:t>imago and </a:t>
            </a:r>
            <a:r>
              <a:rPr lang="en-US" sz="1100" u="sng" dirty="0" err="1">
                <a:hlinkClick r:id="rId5"/>
              </a:rPr>
              <a:t>cystis</a:t>
            </a:r>
            <a:r>
              <a:rPr lang="en-US" sz="1100" i="1" dirty="0"/>
              <a:t> </a:t>
            </a:r>
            <a:r>
              <a:rPr lang="en-US" sz="1100" dirty="0"/>
              <a:t>(c) CDC/Alexander J. da Silva, PhD/Melanie Moser, </a:t>
            </a:r>
            <a:r>
              <a:rPr lang="en-US" sz="1100" u="sng" dirty="0">
                <a:hlinkClick r:id="rId4"/>
              </a:rPr>
              <a:t>Public domain</a:t>
            </a:r>
            <a:r>
              <a:rPr lang="en-US" sz="1100" dirty="0"/>
              <a:t> </a:t>
            </a:r>
            <a:r>
              <a:rPr lang="en-US" sz="1100" i="1" dirty="0"/>
              <a:t> </a:t>
            </a:r>
            <a:endParaRPr lang="en-US" sz="1100" dirty="0"/>
          </a:p>
          <a:p>
            <a:r>
              <a:rPr lang="en-US" sz="1100" b="1" dirty="0" smtClean="0"/>
              <a:t>Third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6"/>
              </a:rPr>
              <a:t>Giardia lamblia seen in a </a:t>
            </a:r>
            <a:r>
              <a:rPr lang="en-US" sz="1100" u="sng" dirty="0" err="1">
                <a:hlinkClick r:id="rId6"/>
              </a:rPr>
              <a:t>cytologic</a:t>
            </a:r>
            <a:r>
              <a:rPr lang="en-US" sz="1100" u="sng" dirty="0">
                <a:hlinkClick r:id="rId6"/>
              </a:rPr>
              <a:t> preparation (</a:t>
            </a:r>
            <a:r>
              <a:rPr lang="en-US" sz="1100" u="sng" dirty="0" err="1">
                <a:hlinkClick r:id="rId6"/>
              </a:rPr>
              <a:t>cytospin</a:t>
            </a:r>
            <a:r>
              <a:rPr lang="en-US" sz="1100" u="sng" dirty="0">
                <a:hlinkClick r:id="rId6"/>
              </a:rPr>
              <a:t> of formalin from small bowel biopsy of a patient with giardia)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(</a:t>
            </a:r>
            <a:r>
              <a:rPr lang="en-US" sz="1100" dirty="0"/>
              <a:t>c) Jerad M Gardner, MD, </a:t>
            </a:r>
            <a:r>
              <a:rPr lang="en-US" sz="1100" u="sng" dirty="0">
                <a:hlinkClick r:id="rId7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66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Excavata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918"/>
            <a:ext cx="7886700" cy="4786045"/>
          </a:xfrm>
        </p:spPr>
        <p:txBody>
          <a:bodyPr/>
          <a:lstStyle/>
          <a:p>
            <a:r>
              <a:rPr lang="en-US" dirty="0" err="1" smtClean="0"/>
              <a:t>Excavata</a:t>
            </a:r>
            <a:endParaRPr lang="en-US" dirty="0" smtClean="0"/>
          </a:p>
          <a:p>
            <a:pPr lvl="1"/>
            <a:r>
              <a:rPr lang="en-US" dirty="0" err="1" smtClean="0"/>
              <a:t>Parabasalids</a:t>
            </a:r>
            <a:endParaRPr lang="en-US" dirty="0" smtClean="0"/>
          </a:p>
          <a:p>
            <a:pPr lvl="2"/>
            <a:r>
              <a:rPr lang="en-US" dirty="0" smtClean="0"/>
              <a:t>Includes </a:t>
            </a:r>
            <a:r>
              <a:rPr lang="en-US" i="1" dirty="0" smtClean="0"/>
              <a:t>Trichomonas vaginalis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971536"/>
            <a:ext cx="5793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2"/>
              </a:rPr>
              <a:t>Micrograph showing trichomonas on a Pap test</a:t>
            </a:r>
            <a:r>
              <a:rPr lang="en-US" sz="1100" dirty="0"/>
              <a:t> (c)Nephron, </a:t>
            </a:r>
            <a:r>
              <a:rPr lang="en-US" sz="1100" u="sng" dirty="0">
                <a:hlinkClick r:id="rId3"/>
              </a:rPr>
              <a:t>CC BY-SA 3.0</a:t>
            </a:r>
            <a:r>
              <a:rPr lang="en-US" sz="1100" b="1" dirty="0"/>
              <a:t>	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4"/>
              </a:rPr>
              <a:t>Trichomoniasis</a:t>
            </a:r>
            <a:r>
              <a:rPr lang="en-US" sz="1100" u="sng" dirty="0">
                <a:hlinkClick r:id="rId4"/>
              </a:rPr>
              <a:t>: life cycle of Trichomonas vaginalis</a:t>
            </a:r>
            <a:r>
              <a:rPr lang="en-US" sz="1100" dirty="0"/>
              <a:t> (c)CDC, 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8107"/>
          <a:stretch/>
        </p:blipFill>
        <p:spPr>
          <a:xfrm>
            <a:off x="628650" y="2797552"/>
            <a:ext cx="7724775" cy="294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Excavata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465335"/>
            <a:ext cx="5205480" cy="4798924"/>
          </a:xfrm>
        </p:spPr>
        <p:txBody>
          <a:bodyPr/>
          <a:lstStyle/>
          <a:p>
            <a:r>
              <a:rPr lang="en-US" dirty="0" err="1" smtClean="0"/>
              <a:t>Excavata</a:t>
            </a:r>
            <a:endParaRPr lang="en-US" dirty="0" smtClean="0"/>
          </a:p>
          <a:p>
            <a:pPr lvl="1"/>
            <a:r>
              <a:rPr lang="en-US" dirty="0" err="1" smtClean="0"/>
              <a:t>Euglenozoans</a:t>
            </a:r>
            <a:endParaRPr lang="en-US" dirty="0" smtClean="0"/>
          </a:p>
          <a:p>
            <a:pPr lvl="2"/>
            <a:r>
              <a:rPr lang="en-US" dirty="0" smtClean="0"/>
              <a:t>Includes parasites, heterotrophs, autotrophs and </a:t>
            </a:r>
            <a:r>
              <a:rPr lang="en-US" dirty="0" err="1" smtClean="0"/>
              <a:t>mixotrophs</a:t>
            </a:r>
            <a:endParaRPr lang="en-US" dirty="0" smtClean="0"/>
          </a:p>
          <a:p>
            <a:pPr lvl="2"/>
            <a:r>
              <a:rPr lang="en-US" i="1" dirty="0" smtClean="0"/>
              <a:t>Euglena </a:t>
            </a:r>
          </a:p>
          <a:p>
            <a:pPr lvl="3"/>
            <a:r>
              <a:rPr lang="en-US" dirty="0" err="1" smtClean="0"/>
              <a:t>Mixotroph</a:t>
            </a:r>
            <a:r>
              <a:rPr lang="en-US" dirty="0" smtClean="0"/>
              <a:t>, have primitive ocular organ called an eyespot guides them towards light sources</a:t>
            </a:r>
          </a:p>
          <a:p>
            <a:pPr lvl="2"/>
            <a:endParaRPr lang="en-US" dirty="0"/>
          </a:p>
          <a:p>
            <a:pPr lvl="2"/>
            <a:r>
              <a:rPr lang="en-US" i="1" dirty="0" smtClean="0"/>
              <a:t>Trypanosoma</a:t>
            </a:r>
          </a:p>
          <a:p>
            <a:pPr lvl="3"/>
            <a:r>
              <a:rPr lang="en-US" dirty="0" smtClean="0"/>
              <a:t>Parasite- transmitted by insects</a:t>
            </a:r>
          </a:p>
          <a:p>
            <a:pPr lvl="3"/>
            <a:r>
              <a:rPr lang="en-US" dirty="0" smtClean="0"/>
              <a:t>Blood borne disease (causes diseased such as African Sleeping Sickness)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6" y="1862310"/>
            <a:ext cx="3797589" cy="122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4075991"/>
            <a:ext cx="3435707" cy="218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6076" y="6326901"/>
            <a:ext cx="5724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4"/>
              </a:rPr>
              <a:t>Euglena sp., a diagrammatic drawing</a:t>
            </a:r>
            <a:r>
              <a:rPr lang="en-US" sz="1100" dirty="0"/>
              <a:t> (c) Alexei </a:t>
            </a:r>
            <a:r>
              <a:rPr lang="en-US" sz="1100" dirty="0" err="1"/>
              <a:t>Kouprianov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CC BY-SA 3.0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6"/>
              </a:rPr>
              <a:t>Trypanosoma </a:t>
            </a:r>
            <a:r>
              <a:rPr lang="en-US" sz="1100" u="sng" dirty="0" err="1">
                <a:hlinkClick r:id="rId6"/>
              </a:rPr>
              <a:t>evansi</a:t>
            </a:r>
            <a:r>
              <a:rPr lang="en-US" sz="1100" u="sng" dirty="0">
                <a:hlinkClick r:id="rId6"/>
              </a:rPr>
              <a:t> protozoa</a:t>
            </a:r>
            <a:r>
              <a:rPr lang="en-US" sz="1100" dirty="0"/>
              <a:t> (c)Alan R. Walker, </a:t>
            </a:r>
            <a:r>
              <a:rPr lang="en-US" sz="1100" u="sng" dirty="0">
                <a:hlinkClick r:id="rId5"/>
              </a:rPr>
              <a:t>CC BY-SA 3.0</a:t>
            </a:r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0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By the end of this chapter you should be able to: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characteristics of eukaryotes.</a:t>
            </a:r>
          </a:p>
          <a:p>
            <a:r>
              <a:rPr lang="en-US" dirty="0" smtClean="0"/>
              <a:t>Explain the endosymbiotic theory.</a:t>
            </a:r>
          </a:p>
          <a:p>
            <a:r>
              <a:rPr lang="en-US" dirty="0" smtClean="0"/>
              <a:t>Describe the different characteristics of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metabolic diversity of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life cycle diversity of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representative </a:t>
            </a:r>
            <a:r>
              <a:rPr lang="en-US" dirty="0" err="1" smtClean="0"/>
              <a:t>protist</a:t>
            </a:r>
            <a:r>
              <a:rPr lang="en-US" dirty="0" smtClean="0"/>
              <a:t> organisms from each of the 6 </a:t>
            </a:r>
            <a:r>
              <a:rPr lang="en-US" dirty="0" err="1" smtClean="0"/>
              <a:t>supergroups</a:t>
            </a:r>
            <a:r>
              <a:rPr lang="en-US" dirty="0" smtClean="0"/>
              <a:t> of eukaryotes.</a:t>
            </a:r>
          </a:p>
          <a:p>
            <a:r>
              <a:rPr lang="en-US" dirty="0" smtClean="0"/>
              <a:t>Describe the way </a:t>
            </a:r>
            <a:r>
              <a:rPr lang="en-US" dirty="0" err="1" smtClean="0"/>
              <a:t>protists</a:t>
            </a:r>
            <a:r>
              <a:rPr lang="en-US" dirty="0" smtClean="0"/>
              <a:t> play in </a:t>
            </a:r>
            <a:r>
              <a:rPr lang="en-US" smtClean="0"/>
              <a:t>the ecosystem.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Alveolates</a:t>
            </a:r>
            <a:endParaRPr lang="en-US" dirty="0" smtClean="0"/>
          </a:p>
          <a:p>
            <a:pPr lvl="1"/>
            <a:r>
              <a:rPr lang="en-US" dirty="0" smtClean="0"/>
              <a:t>Presence of alveolus (membrane enclosed sac) under cell membrane, exact function unknown</a:t>
            </a:r>
          </a:p>
          <a:p>
            <a:pPr lvl="3"/>
            <a:r>
              <a:rPr lang="en-US" dirty="0" smtClean="0"/>
              <a:t>Dinoflagellates</a:t>
            </a:r>
          </a:p>
          <a:p>
            <a:pPr lvl="3"/>
            <a:r>
              <a:rPr lang="en-US" dirty="0" smtClean="0"/>
              <a:t>Apicomplexans</a:t>
            </a:r>
          </a:p>
          <a:p>
            <a:pPr lvl="3"/>
            <a:r>
              <a:rPr lang="en-US" dirty="0" smtClean="0"/>
              <a:t>Ciliates</a:t>
            </a:r>
          </a:p>
          <a:p>
            <a:r>
              <a:rPr lang="en-US" dirty="0" err="1" smtClean="0"/>
              <a:t>Stramenopiles</a:t>
            </a:r>
            <a:endParaRPr lang="en-US" dirty="0" smtClean="0"/>
          </a:p>
          <a:p>
            <a:pPr lvl="1"/>
            <a:r>
              <a:rPr lang="en-US" dirty="0" smtClean="0"/>
              <a:t>“hairy” flagellum</a:t>
            </a:r>
          </a:p>
          <a:p>
            <a:pPr lvl="3"/>
            <a:r>
              <a:rPr lang="en-US" dirty="0" smtClean="0"/>
              <a:t>Diatoms</a:t>
            </a:r>
          </a:p>
          <a:p>
            <a:pPr lvl="3"/>
            <a:r>
              <a:rPr lang="en-US" dirty="0" smtClean="0"/>
              <a:t>Brown algae</a:t>
            </a:r>
          </a:p>
          <a:p>
            <a:pPr lvl="3"/>
            <a:r>
              <a:rPr lang="en-US" dirty="0" smtClean="0"/>
              <a:t>Oomycetes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586"/>
            <a:ext cx="7886700" cy="4644377"/>
          </a:xfrm>
        </p:spPr>
        <p:txBody>
          <a:bodyPr/>
          <a:lstStyle/>
          <a:p>
            <a:r>
              <a:rPr lang="en-US" dirty="0" err="1" smtClean="0"/>
              <a:t>Alveolates</a:t>
            </a:r>
            <a:r>
              <a:rPr lang="en-US" dirty="0" smtClean="0"/>
              <a:t>, Dinoflagellates</a:t>
            </a:r>
          </a:p>
          <a:p>
            <a:pPr lvl="1"/>
            <a:r>
              <a:rPr lang="en-US" dirty="0" smtClean="0"/>
              <a:t>Can be photosynthetic or heterotrophic</a:t>
            </a:r>
          </a:p>
          <a:p>
            <a:pPr lvl="1"/>
            <a:r>
              <a:rPr lang="en-US" dirty="0" smtClean="0"/>
              <a:t>Major part of the plankton</a:t>
            </a:r>
          </a:p>
          <a:p>
            <a:pPr lvl="1"/>
            <a:r>
              <a:rPr lang="en-US" dirty="0" smtClean="0"/>
              <a:t>Many exhibit bioluminescence 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err="1" smtClean="0"/>
              <a:t>Ceratium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15024" r="19719"/>
          <a:stretch/>
        </p:blipFill>
        <p:spPr>
          <a:xfrm>
            <a:off x="4945487" y="3344158"/>
            <a:ext cx="3116688" cy="290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2" y="3721994"/>
            <a:ext cx="3097837" cy="243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7582" y="6315061"/>
            <a:ext cx="6389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</a:t>
            </a:r>
            <a:r>
              <a:rPr lang="en-US" sz="1100" dirty="0" smtClean="0"/>
              <a:t>Download </a:t>
            </a:r>
            <a:r>
              <a:rPr lang="en-US" sz="1100" dirty="0"/>
              <a:t>for free at </a:t>
            </a:r>
            <a:r>
              <a:rPr lang="en-US" sz="1100" u="sng" dirty="0">
                <a:hlinkClick r:id="rId4"/>
              </a:rPr>
              <a:t>http://cnx.org/contents/185cbf87-c72e-48f5-b51e-f14f21b5eabd@10.61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i="1" u="sng" dirty="0" err="1">
                <a:hlinkClick r:id="rId5"/>
              </a:rPr>
              <a:t>Ceratium</a:t>
            </a:r>
            <a:r>
              <a:rPr lang="en-US" sz="1100" u="sng" dirty="0">
                <a:hlinkClick r:id="rId5"/>
              </a:rPr>
              <a:t> sp. (</a:t>
            </a:r>
            <a:r>
              <a:rPr lang="en-US" sz="1100" u="sng" dirty="0" err="1">
                <a:hlinkClick r:id="rId5"/>
              </a:rPr>
              <a:t>Dinophyta</a:t>
            </a:r>
            <a:r>
              <a:rPr lang="en-US" sz="1100" u="sng" dirty="0">
                <a:hlinkClick r:id="rId5"/>
              </a:rPr>
              <a:t>)</a:t>
            </a:r>
            <a:r>
              <a:rPr lang="en-US" sz="1100" i="1" dirty="0"/>
              <a:t> </a:t>
            </a:r>
            <a:r>
              <a:rPr lang="en-US" sz="1100" dirty="0"/>
              <a:t>(c) </a:t>
            </a:r>
            <a:r>
              <a:rPr lang="en-US" sz="1100" dirty="0" err="1"/>
              <a:t>Keisotyo</a:t>
            </a:r>
            <a:r>
              <a:rPr lang="en-US" sz="1100" dirty="0"/>
              <a:t>, </a:t>
            </a:r>
            <a:r>
              <a:rPr lang="en-US" sz="1100" u="sng" dirty="0">
                <a:hlinkClick r:id="rId6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062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Aveolates</a:t>
            </a:r>
            <a:r>
              <a:rPr lang="en-US" dirty="0" smtClean="0"/>
              <a:t>, </a:t>
            </a:r>
            <a:r>
              <a:rPr lang="en-US" dirty="0" err="1" smtClean="0"/>
              <a:t>Apicomlexans</a:t>
            </a:r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Plasmodium</a:t>
            </a:r>
            <a:r>
              <a:rPr lang="en-US" dirty="0" smtClean="0"/>
              <a:t> (causes malaria)</a:t>
            </a:r>
          </a:p>
          <a:p>
            <a:pPr lvl="2"/>
            <a:r>
              <a:rPr lang="en-US" dirty="0" smtClean="0"/>
              <a:t>Complex life cycle in the mosquito and human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09" y="3129567"/>
            <a:ext cx="4906573" cy="328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8490" y="6414931"/>
            <a:ext cx="784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caption: </a:t>
            </a:r>
            <a:r>
              <a:rPr lang="en-US" sz="1100" u="sng">
                <a:hlinkClick r:id="rId3"/>
              </a:rPr>
              <a:t>Immature and mature trophozoites of the Plasmodium vivax parasite PHIL 2720 lores</a:t>
            </a:r>
            <a:r>
              <a:rPr lang="en-US" sz="1100"/>
              <a:t> (c) CDC/ Dr. Mae Melvin, </a:t>
            </a:r>
            <a:r>
              <a:rPr lang="en-US" sz="1100" u="sng">
                <a:hlinkClick r:id="rId4"/>
              </a:rPr>
              <a:t>Public domain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65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Alveolates</a:t>
            </a:r>
            <a:r>
              <a:rPr lang="en-US" dirty="0" smtClean="0"/>
              <a:t>, Ciliates</a:t>
            </a:r>
          </a:p>
          <a:p>
            <a:pPr lvl="1"/>
            <a:r>
              <a:rPr lang="en-US" dirty="0" smtClean="0"/>
              <a:t>Have cilia</a:t>
            </a:r>
          </a:p>
          <a:p>
            <a:pPr lvl="1"/>
            <a:r>
              <a:rPr lang="en-US" dirty="0" smtClean="0"/>
              <a:t>Capture food particles in oral groove and then congregate food in food vacuole</a:t>
            </a:r>
          </a:p>
          <a:p>
            <a:pPr lvl="1"/>
            <a:endParaRPr lang="en-US" dirty="0"/>
          </a:p>
          <a:p>
            <a:pPr lvl="1"/>
            <a:r>
              <a:rPr lang="en-US" i="1" dirty="0" smtClean="0"/>
              <a:t>Paramecium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4200103"/>
            <a:ext cx="5980090" cy="242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9855" y="6581105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Download for free at </a:t>
            </a:r>
            <a:r>
              <a:rPr lang="en-US" sz="1100" u="sng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25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9701"/>
            <a:ext cx="7886700" cy="5507262"/>
          </a:xfrm>
        </p:spPr>
        <p:txBody>
          <a:bodyPr/>
          <a:lstStyle/>
          <a:p>
            <a:r>
              <a:rPr lang="en-US" i="1" dirty="0" smtClean="0"/>
              <a:t>Stentor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Vorticella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0" y="1236371"/>
            <a:ext cx="3230451" cy="242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7" b="65822"/>
          <a:stretch/>
        </p:blipFill>
        <p:spPr>
          <a:xfrm>
            <a:off x="5512421" y="1236372"/>
            <a:ext cx="2662875" cy="242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17" y="4225879"/>
            <a:ext cx="1750165" cy="22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93606" y="6168199"/>
            <a:ext cx="49503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5"/>
              </a:rPr>
              <a:t>Stentor </a:t>
            </a:r>
            <a:r>
              <a:rPr lang="en-US" sz="1100" u="sng" dirty="0" err="1">
                <a:hlinkClick r:id="rId5"/>
              </a:rPr>
              <a:t>coeruleus</a:t>
            </a:r>
            <a:r>
              <a:rPr lang="en-US" sz="1100" dirty="0"/>
              <a:t> (c) Flupke59, </a:t>
            </a:r>
            <a:r>
              <a:rPr lang="en-US" sz="1100" u="sng" dirty="0">
                <a:hlinkClick r:id="rId6"/>
              </a:rPr>
              <a:t>CC BY-SA 3.0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7"/>
              </a:rPr>
              <a:t>Stentor</a:t>
            </a:r>
            <a:r>
              <a:rPr lang="en-US" sz="1100" dirty="0"/>
              <a:t> (c)Popular Science Monthly vol. 71, </a:t>
            </a:r>
            <a:r>
              <a:rPr lang="en-US" sz="1100" u="sng" dirty="0">
                <a:hlinkClick r:id="rId8"/>
              </a:rPr>
              <a:t>Public domain</a:t>
            </a:r>
            <a:endParaRPr lang="en-US" sz="1100" dirty="0"/>
          </a:p>
          <a:p>
            <a:r>
              <a:rPr lang="en-US" sz="1100" b="1" dirty="0" smtClean="0"/>
              <a:t>Third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9"/>
              </a:rPr>
              <a:t>Vorticella</a:t>
            </a:r>
            <a:r>
              <a:rPr lang="en-US" sz="1100" dirty="0"/>
              <a:t> (c)Pearson Scott </a:t>
            </a:r>
            <a:r>
              <a:rPr lang="en-US" sz="1100" dirty="0" err="1"/>
              <a:t>Foresman</a:t>
            </a:r>
            <a:r>
              <a:rPr lang="en-US" sz="1100" dirty="0"/>
              <a:t>, </a:t>
            </a:r>
            <a:r>
              <a:rPr lang="en-US" sz="1100" u="sng" dirty="0">
                <a:hlinkClick r:id="rId8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884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918"/>
            <a:ext cx="7886700" cy="4786045"/>
          </a:xfrm>
        </p:spPr>
        <p:txBody>
          <a:bodyPr/>
          <a:lstStyle/>
          <a:p>
            <a:r>
              <a:rPr lang="en-US" dirty="0" err="1" smtClean="0"/>
              <a:t>Stramenopiles</a:t>
            </a:r>
            <a:r>
              <a:rPr lang="en-US" dirty="0" smtClean="0"/>
              <a:t>, Diatoms</a:t>
            </a:r>
          </a:p>
          <a:p>
            <a:pPr lvl="1"/>
            <a:r>
              <a:rPr lang="en-US" dirty="0" smtClean="0"/>
              <a:t>Unicellular photosynthetic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r>
              <a:rPr lang="en-US" dirty="0" smtClean="0"/>
              <a:t>Part of the plankton, phytoplankton</a:t>
            </a:r>
          </a:p>
          <a:p>
            <a:pPr lvl="1"/>
            <a:r>
              <a:rPr lang="en-US" dirty="0" smtClean="0"/>
              <a:t>Glassy cell wall made of silica dioxide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23191"/>
            <a:ext cx="3760632" cy="275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25" y="3176323"/>
            <a:ext cx="3176303" cy="317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8650" y="6352626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4"/>
              </a:rPr>
              <a:t>Several species of freshwater diatoms</a:t>
            </a:r>
            <a:r>
              <a:rPr lang="en-US" sz="1100" dirty="0"/>
              <a:t> (c)</a:t>
            </a:r>
            <a:r>
              <a:rPr lang="en-US" sz="1100" dirty="0" err="1"/>
              <a:t>Damián</a:t>
            </a:r>
            <a:r>
              <a:rPr lang="en-US" sz="1100" dirty="0"/>
              <a:t> H. </a:t>
            </a:r>
            <a:r>
              <a:rPr lang="en-US" sz="1100" dirty="0" err="1"/>
              <a:t>Zanette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r>
              <a:rPr lang="en-US" sz="1100" b="1" dirty="0" smtClean="0"/>
              <a:t>Second picture: </a:t>
            </a:r>
            <a:r>
              <a:rPr lang="en-US" sz="1100" b="1" dirty="0" err="1" smtClean="0"/>
              <a:t>C</a:t>
            </a:r>
            <a:r>
              <a:rPr lang="en-US" sz="1100" dirty="0" err="1" smtClean="0"/>
              <a:t>aption:Circle</a:t>
            </a:r>
            <a:r>
              <a:rPr lang="en-US" sz="1100" dirty="0" smtClean="0"/>
              <a:t> </a:t>
            </a:r>
            <a:r>
              <a:rPr lang="en-US" sz="1100" dirty="0"/>
              <a:t>of diatoms on a slide (c)</a:t>
            </a:r>
            <a:r>
              <a:rPr lang="en-US" sz="1100" dirty="0" err="1"/>
              <a:t>Wipeter</a:t>
            </a:r>
            <a:r>
              <a:rPr lang="en-US" sz="1100" dirty="0"/>
              <a:t>, </a:t>
            </a:r>
            <a:r>
              <a:rPr lang="en-US" sz="1100" u="sng" dirty="0">
                <a:hlinkClick r:id="rId6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41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Stramenopiles</a:t>
            </a:r>
            <a:r>
              <a:rPr lang="en-US" dirty="0" smtClean="0"/>
              <a:t>, Brown Algae</a:t>
            </a:r>
          </a:p>
          <a:p>
            <a:pPr lvl="1"/>
            <a:r>
              <a:rPr lang="en-US" dirty="0" smtClean="0"/>
              <a:t>Macroscopic seaweed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3020029"/>
            <a:ext cx="4209245" cy="315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89" y="598517"/>
            <a:ext cx="3559788" cy="562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3791" y="6311899"/>
            <a:ext cx="6019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4"/>
              </a:rPr>
              <a:t>Sargassum</a:t>
            </a:r>
            <a:r>
              <a:rPr lang="en-US" sz="1100" u="sng" dirty="0">
                <a:hlinkClick r:id="rId4"/>
              </a:rPr>
              <a:t> weeds </a:t>
            </a:r>
            <a:r>
              <a:rPr lang="en-US" sz="1100" u="sng" dirty="0" err="1">
                <a:hlinkClick r:id="rId4"/>
              </a:rPr>
              <a:t>closeup</a:t>
            </a:r>
            <a:r>
              <a:rPr lang="en-US" sz="1100" dirty="0"/>
              <a:t> (c)Islands in the Sea 2002, NOAA/OER, 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r>
              <a:rPr lang="en-US" sz="1100" b="1" dirty="0" smtClean="0"/>
              <a:t>Second picture: </a:t>
            </a:r>
            <a:r>
              <a:rPr lang="en-US" sz="1100" b="1" dirty="0" err="1" smtClean="0"/>
              <a:t>C</a:t>
            </a:r>
            <a:r>
              <a:rPr lang="en-US" sz="1100" dirty="0" err="1" smtClean="0"/>
              <a:t>aption:Kelp</a:t>
            </a:r>
            <a:r>
              <a:rPr lang="en-US" sz="1100" dirty="0" smtClean="0"/>
              <a:t> </a:t>
            </a:r>
            <a:r>
              <a:rPr lang="en-US" sz="1100" dirty="0"/>
              <a:t>forest Monterey (c)Stef </a:t>
            </a:r>
            <a:r>
              <a:rPr lang="en-US" sz="1100" dirty="0" err="1"/>
              <a:t>Maruch</a:t>
            </a:r>
            <a:r>
              <a:rPr lang="en-US" sz="1100" dirty="0"/>
              <a:t>, </a:t>
            </a:r>
            <a:r>
              <a:rPr lang="en-US" sz="1100" u="sng" dirty="0">
                <a:hlinkClick r:id="rId6"/>
              </a:rPr>
              <a:t>CC BY-SA 2.0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75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Chromalveolata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524"/>
            <a:ext cx="7886700" cy="4850439"/>
          </a:xfrm>
        </p:spPr>
        <p:txBody>
          <a:bodyPr/>
          <a:lstStyle/>
          <a:p>
            <a:r>
              <a:rPr lang="en-US" dirty="0" err="1" smtClean="0"/>
              <a:t>Stramenopiles</a:t>
            </a:r>
            <a:r>
              <a:rPr lang="en-US" dirty="0" smtClean="0"/>
              <a:t>, Oomycetes</a:t>
            </a:r>
          </a:p>
          <a:p>
            <a:pPr lvl="1"/>
            <a:r>
              <a:rPr lang="en-US" dirty="0" smtClean="0"/>
              <a:t>Once thought to be a fungus</a:t>
            </a:r>
          </a:p>
          <a:p>
            <a:pPr lvl="1"/>
            <a:r>
              <a:rPr lang="en-US" dirty="0" smtClean="0"/>
              <a:t>“egg fungus”</a:t>
            </a:r>
          </a:p>
          <a:p>
            <a:pPr lvl="1"/>
            <a:r>
              <a:rPr lang="en-US" dirty="0" smtClean="0"/>
              <a:t>Include many saprobes and parasites</a:t>
            </a:r>
          </a:p>
          <a:p>
            <a:pPr lvl="1"/>
            <a:r>
              <a:rPr lang="en-US" dirty="0" smtClean="0"/>
              <a:t>Saprobes appear as white and fluffy on dead organisms</a:t>
            </a:r>
          </a:p>
          <a:p>
            <a:pPr lvl="1"/>
            <a:r>
              <a:rPr lang="en-US" dirty="0" smtClean="0"/>
              <a:t>Includes pathogen responsible for Irish potato famine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1" y="3840576"/>
            <a:ext cx="3679065" cy="263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34595" y="6480305"/>
            <a:ext cx="5206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caption: </a:t>
            </a:r>
            <a:r>
              <a:rPr lang="en-US" sz="1100" u="sng">
                <a:hlinkClick r:id="rId3"/>
              </a:rPr>
              <a:t>Potato Blight effects</a:t>
            </a:r>
            <a:r>
              <a:rPr lang="en-US" sz="1100"/>
              <a:t> (c)United States Department of Agriculture, </a:t>
            </a:r>
            <a:r>
              <a:rPr lang="en-US" sz="1100" u="sng">
                <a:hlinkClick r:id="rId4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53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Rhizaria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Rhizaria</a:t>
            </a:r>
            <a:r>
              <a:rPr lang="en-US" dirty="0" smtClean="0"/>
              <a:t> include many of the amoebas (most have threadlike or needle like pseudopods)</a:t>
            </a:r>
          </a:p>
          <a:p>
            <a:r>
              <a:rPr lang="en-US" dirty="0" smtClean="0"/>
              <a:t>Includes Radiolarians (part of the phytoplankton)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3221807"/>
            <a:ext cx="2330968" cy="346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9" y="3734503"/>
            <a:ext cx="2085930" cy="1978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5482" y="6176963"/>
            <a:ext cx="4985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4"/>
              </a:rPr>
              <a:t>Radiolaria</a:t>
            </a:r>
            <a:r>
              <a:rPr lang="en-US" sz="1100" u="sng" dirty="0">
                <a:hlinkClick r:id="rId4"/>
              </a:rPr>
              <a:t> </a:t>
            </a:r>
            <a:r>
              <a:rPr lang="en-US" sz="1100" u="sng" dirty="0" err="1">
                <a:hlinkClick r:id="rId4"/>
              </a:rPr>
              <a:t>varios</a:t>
            </a:r>
            <a:r>
              <a:rPr lang="en-US" sz="1100" dirty="0"/>
              <a:t> (c) Luis </a:t>
            </a:r>
            <a:r>
              <a:rPr lang="en-US" sz="1100" dirty="0" err="1"/>
              <a:t>Fernández</a:t>
            </a:r>
            <a:r>
              <a:rPr lang="en-US" sz="1100" dirty="0"/>
              <a:t> </a:t>
            </a:r>
            <a:r>
              <a:rPr lang="en-US" sz="1100" dirty="0" err="1"/>
              <a:t>García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CC BY-SA Spain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6"/>
              </a:rPr>
              <a:t>Haeckel Radiolarian detail</a:t>
            </a:r>
            <a:r>
              <a:rPr lang="en-US" sz="1100" dirty="0"/>
              <a:t> (c) Ernst Haeckel, </a:t>
            </a:r>
            <a:r>
              <a:rPr lang="en-US" sz="1100" u="sng" dirty="0">
                <a:hlinkClick r:id="rId7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0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Archaeplastida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Red Algae, Green Algae and the Land Plants (Kingdom Plantae)</a:t>
            </a:r>
          </a:p>
          <a:p>
            <a:endParaRPr lang="en-US" dirty="0"/>
          </a:p>
          <a:p>
            <a:r>
              <a:rPr lang="en-US" dirty="0" smtClean="0"/>
              <a:t>Red Algae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2936765"/>
            <a:ext cx="6284890" cy="350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78806" y="6444032"/>
            <a:ext cx="4315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caption: </a:t>
            </a:r>
            <a:r>
              <a:rPr lang="en-US" sz="1100" u="sng">
                <a:hlinkClick r:id="rId3"/>
              </a:rPr>
              <a:t>Red Algae on bleached coral</a:t>
            </a:r>
            <a:r>
              <a:rPr lang="en-US" sz="1100"/>
              <a:t> (c) Johnmartindavies, </a:t>
            </a:r>
            <a:r>
              <a:rPr lang="en-US" sz="1100" u="sng">
                <a:hlinkClick r:id="rId4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36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2895"/>
            <a:ext cx="7886700" cy="3614067"/>
          </a:xfrm>
        </p:spPr>
        <p:txBody>
          <a:bodyPr/>
          <a:lstStyle/>
          <a:p>
            <a:r>
              <a:rPr lang="en-US" dirty="0" smtClean="0"/>
              <a:t>In the previous chapter, we discussed the prokaryotes.</a:t>
            </a:r>
          </a:p>
          <a:p>
            <a:r>
              <a:rPr lang="en-US" dirty="0" smtClean="0"/>
              <a:t>From now on, we will be discussing the organisms composed of eukaryotic cells, those in Domain Eukarya.</a:t>
            </a:r>
          </a:p>
          <a:p>
            <a:r>
              <a:rPr lang="en-US" dirty="0" smtClean="0"/>
              <a:t>Eukaryotic organisms that are not fungi, animals or plants are collectively called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2"/>
            <a:r>
              <a:rPr lang="en-US" dirty="0" smtClean="0"/>
              <a:t>Formerly in Kingdom Protista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90"/>
            <a:ext cx="7886700" cy="798489"/>
          </a:xfrm>
        </p:spPr>
        <p:txBody>
          <a:bodyPr/>
          <a:lstStyle/>
          <a:p>
            <a:r>
              <a:rPr lang="en-US" dirty="0" err="1" smtClean="0"/>
              <a:t>Archeaplastida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7279"/>
            <a:ext cx="7886700" cy="5442867"/>
          </a:xfrm>
        </p:spPr>
        <p:txBody>
          <a:bodyPr/>
          <a:lstStyle/>
          <a:p>
            <a:r>
              <a:rPr lang="en-US" dirty="0" smtClean="0"/>
              <a:t>Green Algae</a:t>
            </a:r>
          </a:p>
          <a:p>
            <a:pPr lvl="1"/>
            <a:r>
              <a:rPr lang="en-US" dirty="0" err="1" smtClean="0"/>
              <a:t>Charophytes</a:t>
            </a:r>
            <a:r>
              <a:rPr lang="en-US" dirty="0" smtClean="0"/>
              <a:t> – closest living relative to land plants</a:t>
            </a:r>
          </a:p>
          <a:p>
            <a:pPr lvl="2"/>
            <a:r>
              <a:rPr lang="en-US" dirty="0" smtClean="0"/>
              <a:t>Common in wet habitats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Chlorophytes</a:t>
            </a:r>
          </a:p>
          <a:p>
            <a:pPr lvl="2"/>
            <a:r>
              <a:rPr lang="en-US" dirty="0" smtClean="0"/>
              <a:t>Microscopic and macroscopic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019"/>
          <a:stretch/>
        </p:blipFill>
        <p:spPr>
          <a:xfrm>
            <a:off x="741254" y="3348507"/>
            <a:ext cx="7896110" cy="275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2584" y="6220496"/>
            <a:ext cx="50064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3"/>
              </a:rPr>
              <a:t>Mikrofoto.de-</a:t>
            </a:r>
            <a:r>
              <a:rPr lang="en-US" sz="1100" u="sng" dirty="0" err="1">
                <a:hlinkClick r:id="rId3"/>
              </a:rPr>
              <a:t>volvox</a:t>
            </a:r>
            <a:r>
              <a:rPr lang="en-US" sz="1100" dirty="0"/>
              <a:t> (c)Frank Fox, </a:t>
            </a:r>
            <a:r>
              <a:rPr lang="en-US" sz="1100" u="sng" dirty="0">
                <a:hlinkClick r:id="rId4"/>
              </a:rPr>
              <a:t>CC BY-SA 3.0 Germany</a:t>
            </a:r>
            <a:endParaRPr lang="en-US" sz="1100" dirty="0"/>
          </a:p>
          <a:p>
            <a:r>
              <a:rPr lang="en-US" sz="1100" b="1" dirty="0" smtClean="0"/>
              <a:t>Second picture: </a:t>
            </a:r>
            <a:r>
              <a:rPr lang="en-US" sz="1100" dirty="0" smtClean="0"/>
              <a:t> Caption: </a:t>
            </a:r>
            <a:r>
              <a:rPr lang="en-US" sz="1100" dirty="0" smtClean="0">
                <a:hlinkClick r:id="rId5"/>
              </a:rPr>
              <a:t>3x2 millimeters of Spirogyra </a:t>
            </a:r>
            <a:r>
              <a:rPr lang="en-US" sz="1100" dirty="0" smtClean="0"/>
              <a:t> (c)Bob Blaylock, </a:t>
            </a:r>
            <a:r>
              <a:rPr lang="en-US" sz="1100" u="sng" dirty="0">
                <a:hlinkClick r:id="rId6"/>
              </a:rPr>
              <a:t>CC BY-SA </a:t>
            </a:r>
            <a:r>
              <a:rPr lang="en-US" sz="1100" u="sng" dirty="0" smtClean="0">
                <a:hlinkClick r:id="rId6"/>
              </a:rPr>
              <a:t>3.0</a:t>
            </a:r>
            <a:endParaRPr lang="en-US" sz="1100" dirty="0"/>
          </a:p>
          <a:p>
            <a:r>
              <a:rPr lang="en-US" sz="1100" b="1" dirty="0" smtClean="0"/>
              <a:t>Third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7"/>
              </a:rPr>
              <a:t>Meersalat</a:t>
            </a:r>
            <a:r>
              <a:rPr lang="en-US" sz="1100" u="sng" dirty="0">
                <a:hlinkClick r:id="rId7"/>
              </a:rPr>
              <a:t>-Ulva-</a:t>
            </a:r>
            <a:r>
              <a:rPr lang="en-US" sz="1100" u="sng" dirty="0" err="1">
                <a:hlinkClick r:id="rId7"/>
              </a:rPr>
              <a:t>lactuca</a:t>
            </a:r>
            <a:r>
              <a:rPr lang="en-US" sz="1100" dirty="0"/>
              <a:t> (c) H. </a:t>
            </a:r>
            <a:r>
              <a:rPr lang="en-US" sz="1100" dirty="0" err="1"/>
              <a:t>Krisp</a:t>
            </a:r>
            <a:r>
              <a:rPr lang="en-US" sz="1100" dirty="0"/>
              <a:t>, </a:t>
            </a:r>
            <a:r>
              <a:rPr lang="en-US" sz="1100" u="sng" dirty="0">
                <a:hlinkClick r:id="rId6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960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Archaeplastids</a:t>
            </a:r>
            <a:r>
              <a:rPr lang="en-US" dirty="0" smtClean="0"/>
              <a:t> also include the plants in Kingdom Plantae that we will discuss in a future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Amoebozoa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Amoebozoans</a:t>
            </a:r>
            <a:r>
              <a:rPr lang="en-US" dirty="0" smtClean="0"/>
              <a:t> exhibit pseudopodia that are flat rather than hair-like found in </a:t>
            </a:r>
            <a:r>
              <a:rPr lang="en-US" dirty="0" err="1" smtClean="0"/>
              <a:t>Rhizarians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Amoeba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42" y="2746420"/>
            <a:ext cx="4932608" cy="369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44710" y="6445876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Download for free at </a:t>
            </a:r>
            <a:r>
              <a:rPr lang="en-US" sz="1100" u="sng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212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35" y="109632"/>
            <a:ext cx="7886700" cy="6244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Amoebozoa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43944"/>
            <a:ext cx="7886700" cy="2975019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Plasmodial</a:t>
            </a:r>
            <a:r>
              <a:rPr lang="en-US" altLang="en-US" dirty="0">
                <a:ea typeface="ＭＳ Ｐゴシック" panose="020B0600070205080204" pitchFamily="34" charset="-128"/>
              </a:rPr>
              <a:t> slime molds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Stream along as a plasmodium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Nonwalled</a:t>
            </a:r>
            <a:r>
              <a:rPr lang="en-US" altLang="en-US" dirty="0">
                <a:ea typeface="ＭＳ Ｐゴシック" panose="020B0600070205080204" pitchFamily="34" charset="-128"/>
              </a:rPr>
              <a:t>, multinucleate mass of cytoplasm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Form called feeding phase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Ingests bacteria and other organic material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food or moisture is scarce, organism forms sporangia, where spores are produced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" y="3451182"/>
            <a:ext cx="3734873" cy="280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1182"/>
            <a:ext cx="4184110" cy="278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70859" y="3783943"/>
            <a:ext cx="110959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Physarum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8716" y="6324496"/>
            <a:ext cx="4980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4"/>
              </a:rPr>
              <a:t>Physarum</a:t>
            </a:r>
            <a:r>
              <a:rPr lang="en-US" sz="1100" u="sng" dirty="0">
                <a:hlinkClick r:id="rId4"/>
              </a:rPr>
              <a:t> </a:t>
            </a:r>
            <a:r>
              <a:rPr lang="en-US" sz="1100" u="sng" dirty="0" err="1">
                <a:hlinkClick r:id="rId4"/>
              </a:rPr>
              <a:t>polycephalum</a:t>
            </a:r>
            <a:r>
              <a:rPr lang="en-US" sz="1100" u="sng" dirty="0">
                <a:hlinkClick r:id="rId4"/>
              </a:rPr>
              <a:t> plasmodium</a:t>
            </a:r>
            <a:r>
              <a:rPr lang="en-US" sz="1100" dirty="0"/>
              <a:t>  (c)</a:t>
            </a:r>
            <a:r>
              <a:rPr lang="en-US" sz="1100" dirty="0" err="1"/>
              <a:t>frankenstoen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CC BY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6"/>
              </a:rPr>
              <a:t>Physarum</a:t>
            </a:r>
            <a:r>
              <a:rPr lang="en-US" sz="1100" u="sng" dirty="0">
                <a:hlinkClick r:id="rId6"/>
              </a:rPr>
              <a:t> </a:t>
            </a:r>
            <a:r>
              <a:rPr lang="en-US" sz="1100" u="sng" dirty="0" err="1">
                <a:hlinkClick r:id="rId6"/>
              </a:rPr>
              <a:t>psittacinum</a:t>
            </a:r>
            <a:r>
              <a:rPr lang="en-US" sz="1100" dirty="0"/>
              <a:t> (c)</a:t>
            </a:r>
            <a:r>
              <a:rPr lang="en-US" sz="1100" dirty="0" err="1"/>
              <a:t>HelenGinger</a:t>
            </a:r>
            <a:r>
              <a:rPr lang="en-US" sz="1100" dirty="0"/>
              <a:t>, </a:t>
            </a:r>
            <a:r>
              <a:rPr lang="en-US" sz="1100" u="sng" dirty="0">
                <a:hlinkClick r:id="rId7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23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67" y="193182"/>
            <a:ext cx="7886700" cy="2163651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Cellular slime molds</a:t>
            </a:r>
          </a:p>
          <a:p>
            <a:pPr lvl="1">
              <a:defRPr/>
            </a:pPr>
            <a:r>
              <a:rPr lang="en-US" sz="1800" dirty="0" smtClean="0"/>
              <a:t>Individual </a:t>
            </a:r>
            <a:r>
              <a:rPr lang="en-US" sz="1800" dirty="0"/>
              <a:t>organisms behave as separate </a:t>
            </a:r>
            <a:r>
              <a:rPr lang="en-US" sz="1800" dirty="0" smtClean="0"/>
              <a:t>amoebas when food is abundant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Move through soil ingesting bacteria 	</a:t>
            </a:r>
          </a:p>
          <a:p>
            <a:pPr lvl="1">
              <a:defRPr/>
            </a:pPr>
            <a:r>
              <a:rPr lang="en-US" sz="1800" dirty="0"/>
              <a:t>When food is scarce, organisms aggregate to form a </a:t>
            </a:r>
            <a:r>
              <a:rPr lang="en-US" sz="1800" dirty="0" smtClean="0"/>
              <a:t>slug, “animal-like”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Slug differentiates into a </a:t>
            </a:r>
            <a:r>
              <a:rPr lang="en-US" sz="1800" dirty="0" err="1" smtClean="0"/>
              <a:t>sporocarp</a:t>
            </a:r>
            <a:r>
              <a:rPr lang="en-US" sz="1800" dirty="0" smtClean="0"/>
              <a:t> that will asexually produce spores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97" y="2099254"/>
            <a:ext cx="7132470" cy="403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35467" y="6246254"/>
            <a:ext cx="8246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caption: modification of work by Dr. </a:t>
            </a:r>
            <a:r>
              <a:rPr lang="en-US" sz="1100" dirty="0" err="1"/>
              <a:t>Jonatha</a:t>
            </a:r>
            <a:r>
              <a:rPr lang="en-US" sz="1100" dirty="0"/>
              <a:t> </a:t>
            </a:r>
            <a:r>
              <a:rPr lang="en-US" sz="1100" dirty="0" err="1"/>
              <a:t>Gott</a:t>
            </a:r>
            <a:r>
              <a:rPr lang="en-US" sz="1100" dirty="0"/>
              <a:t> and the Center for RNA Molecular Biology, Case Western Reserve University OR Download </a:t>
            </a:r>
            <a:endParaRPr lang="en-US" sz="1100" dirty="0" smtClean="0"/>
          </a:p>
          <a:p>
            <a:r>
              <a:rPr lang="en-US" sz="1100" dirty="0" smtClean="0"/>
              <a:t>for </a:t>
            </a:r>
            <a:r>
              <a:rPr lang="en-US" sz="1100" dirty="0"/>
              <a:t>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18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7" y="365126"/>
            <a:ext cx="7886700" cy="1325563"/>
          </a:xfrm>
        </p:spPr>
        <p:txBody>
          <a:bodyPr/>
          <a:lstStyle/>
          <a:p>
            <a:r>
              <a:rPr lang="en-US" dirty="0" err="1" smtClean="0"/>
              <a:t>Opisthokonta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7" y="1690689"/>
            <a:ext cx="5797908" cy="4351338"/>
          </a:xfrm>
        </p:spPr>
        <p:txBody>
          <a:bodyPr/>
          <a:lstStyle/>
          <a:p>
            <a:r>
              <a:rPr lang="en-US" dirty="0" smtClean="0"/>
              <a:t>Single apical flagellum is present</a:t>
            </a:r>
          </a:p>
          <a:p>
            <a:r>
              <a:rPr lang="en-US" dirty="0" smtClean="0"/>
              <a:t>This group includes animals, fungi and </a:t>
            </a:r>
            <a:r>
              <a:rPr lang="en-US" dirty="0" err="1" smtClean="0"/>
              <a:t>choanoflagellate</a:t>
            </a:r>
            <a:r>
              <a:rPr lang="en-US" dirty="0" smtClean="0"/>
              <a:t> </a:t>
            </a:r>
            <a:r>
              <a:rPr lang="en-US" dirty="0" err="1" smtClean="0"/>
              <a:t>protists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Choanoflagellates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Live colonially</a:t>
            </a:r>
          </a:p>
          <a:p>
            <a:pPr lvl="1"/>
            <a:r>
              <a:rPr lang="en-US" dirty="0" smtClean="0"/>
              <a:t>Believed to resemble ancestor to animals</a:t>
            </a:r>
          </a:p>
          <a:p>
            <a:pPr lvl="1"/>
            <a:r>
              <a:rPr lang="en-US" dirty="0" smtClean="0"/>
              <a:t>Resemble </a:t>
            </a:r>
            <a:r>
              <a:rPr lang="en-US" dirty="0" err="1" smtClean="0"/>
              <a:t>choanocyte</a:t>
            </a:r>
            <a:r>
              <a:rPr lang="en-US" dirty="0" smtClean="0"/>
              <a:t> cells found in sponges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92" y="1027212"/>
            <a:ext cx="2351161" cy="198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0" y="3678338"/>
            <a:ext cx="2956003" cy="2217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763" y="6272012"/>
            <a:ext cx="4373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4"/>
              </a:rPr>
              <a:t>Cronoflagelado2</a:t>
            </a:r>
            <a:r>
              <a:rPr lang="en-US" sz="1100" dirty="0"/>
              <a:t> (c)</a:t>
            </a:r>
            <a:r>
              <a:rPr lang="en-US" sz="1100" dirty="0" err="1"/>
              <a:t>Urutseg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CC BY-SA 3.0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6"/>
              </a:rPr>
              <a:t>Sphaeroeca</a:t>
            </a:r>
            <a:r>
              <a:rPr lang="en-US" sz="1100" u="sng" dirty="0">
                <a:hlinkClick r:id="rId6"/>
              </a:rPr>
              <a:t>-colony</a:t>
            </a:r>
            <a:r>
              <a:rPr lang="en-US" sz="1100" dirty="0"/>
              <a:t> (c)</a:t>
            </a:r>
            <a:r>
              <a:rPr lang="en-US" sz="1100" dirty="0" err="1"/>
              <a:t>Dhzanette</a:t>
            </a:r>
            <a:r>
              <a:rPr lang="en-US" sz="1100" dirty="0"/>
              <a:t>, </a:t>
            </a:r>
            <a:r>
              <a:rPr lang="en-US" sz="1100" u="sng" dirty="0">
                <a:hlinkClick r:id="rId7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60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Phytoplankton – important primary producers</a:t>
            </a:r>
          </a:p>
          <a:p>
            <a:pPr lvl="2"/>
            <a:r>
              <a:rPr lang="en-US" dirty="0" smtClean="0"/>
              <a:t>Feed  large portion of ocean species</a:t>
            </a:r>
          </a:p>
          <a:p>
            <a:r>
              <a:rPr lang="en-US" dirty="0" smtClean="0"/>
              <a:t>Some dinoflagellates have symbiotic relationship with corals</a:t>
            </a:r>
          </a:p>
          <a:p>
            <a:r>
              <a:rPr lang="en-US" dirty="0" smtClean="0"/>
              <a:t>Some are human pathogens</a:t>
            </a:r>
          </a:p>
          <a:p>
            <a:pPr lvl="2"/>
            <a:r>
              <a:rPr lang="en-US" dirty="0" smtClean="0"/>
              <a:t>Plasmodium – malaria</a:t>
            </a:r>
          </a:p>
          <a:p>
            <a:pPr lvl="2"/>
            <a:r>
              <a:rPr lang="en-US" dirty="0" smtClean="0"/>
              <a:t>Trypanosoma – African sleeping sickness</a:t>
            </a:r>
          </a:p>
          <a:p>
            <a:pPr lvl="2"/>
            <a:r>
              <a:rPr lang="en-US" dirty="0" smtClean="0"/>
              <a:t>Amoeba – some species can be parasitic</a:t>
            </a:r>
          </a:p>
          <a:p>
            <a:r>
              <a:rPr lang="en-US" dirty="0" smtClean="0"/>
              <a:t>Some are plant pathogens</a:t>
            </a:r>
          </a:p>
          <a:p>
            <a:pPr lvl="2"/>
            <a:r>
              <a:rPr lang="en-US" dirty="0" smtClean="0"/>
              <a:t>Can be responsible for taking out large amounts of crops</a:t>
            </a:r>
          </a:p>
          <a:p>
            <a:r>
              <a:rPr lang="en-US" dirty="0" smtClean="0"/>
              <a:t>Some are important decomposers</a:t>
            </a:r>
          </a:p>
          <a:p>
            <a:r>
              <a:rPr lang="en-US" dirty="0" smtClean="0"/>
              <a:t>Fossil Fuels</a:t>
            </a:r>
          </a:p>
          <a:p>
            <a:pPr lvl="2"/>
            <a:r>
              <a:rPr lang="en-US" dirty="0" smtClean="0"/>
              <a:t>Large amounts of ancient blooms of plankton over time have been transformed to fossil fuels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0926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Nucleus</a:t>
            </a:r>
          </a:p>
          <a:p>
            <a:r>
              <a:rPr lang="en-US" dirty="0" smtClean="0"/>
              <a:t>Mitochondria</a:t>
            </a:r>
          </a:p>
          <a:p>
            <a:pPr lvl="2"/>
            <a:r>
              <a:rPr lang="en-US" dirty="0" smtClean="0"/>
              <a:t>Some extant eukaryotes have reduced or missing mitochondria but most have a typical mitochondria</a:t>
            </a:r>
          </a:p>
          <a:p>
            <a:r>
              <a:rPr lang="en-US" dirty="0" smtClean="0"/>
              <a:t>Cytoskeleton</a:t>
            </a:r>
          </a:p>
          <a:p>
            <a:pPr lvl="2"/>
            <a:r>
              <a:rPr lang="en-US" dirty="0" smtClean="0"/>
              <a:t>Eukaryotic cells are larger than prokaryotic cells, needs support structure</a:t>
            </a:r>
          </a:p>
          <a:p>
            <a:r>
              <a:rPr lang="en-US" dirty="0" smtClean="0"/>
              <a:t>Flagella that look different than prokaryotic flagella</a:t>
            </a:r>
          </a:p>
          <a:p>
            <a:r>
              <a:rPr lang="en-US" dirty="0" smtClean="0"/>
              <a:t>Linear chromosomes</a:t>
            </a:r>
          </a:p>
          <a:p>
            <a:pPr lvl="2"/>
            <a:r>
              <a:rPr lang="en-US" dirty="0" smtClean="0"/>
              <a:t>Remember that prokaryotes have circular chromosome</a:t>
            </a:r>
          </a:p>
          <a:p>
            <a:r>
              <a:rPr lang="en-US" dirty="0" smtClean="0"/>
              <a:t>Mitosis</a:t>
            </a:r>
          </a:p>
          <a:p>
            <a:pPr lvl="2"/>
            <a:r>
              <a:rPr lang="en-US" dirty="0" smtClean="0"/>
              <a:t>In order to keep track of all the linear chromosomes, eukaryotes need the process of mitosis for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Endosymbiosis and the Evolution of the Eukaryotes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review prokaryotic </a:t>
            </a:r>
            <a:r>
              <a:rPr lang="en-US" dirty="0" smtClean="0"/>
              <a:t>metabolism</a:t>
            </a:r>
          </a:p>
          <a:p>
            <a:pPr lvl="2"/>
            <a:r>
              <a:rPr lang="en-US" dirty="0" smtClean="0"/>
              <a:t>Earth formed about 4.5 billion years ago</a:t>
            </a:r>
            <a:endParaRPr lang="en-US" dirty="0" smtClean="0"/>
          </a:p>
          <a:p>
            <a:pPr lvl="2"/>
            <a:r>
              <a:rPr lang="en-US" dirty="0" err="1" smtClean="0"/>
              <a:t>Prokayotes</a:t>
            </a:r>
            <a:r>
              <a:rPr lang="en-US" dirty="0" smtClean="0"/>
              <a:t> arose ~</a:t>
            </a:r>
            <a:r>
              <a:rPr lang="en-US" dirty="0" smtClean="0"/>
              <a:t>3.7-3.5 </a:t>
            </a:r>
            <a:r>
              <a:rPr lang="en-US" dirty="0" smtClean="0"/>
              <a:t>billion years ago</a:t>
            </a:r>
          </a:p>
          <a:p>
            <a:pPr lvl="3"/>
            <a:r>
              <a:rPr lang="en-US" dirty="0" smtClean="0"/>
              <a:t>First prokaryotes used anaerobic respiration, fermentation</a:t>
            </a:r>
          </a:p>
          <a:p>
            <a:pPr lvl="2"/>
            <a:r>
              <a:rPr lang="en-US" dirty="0" smtClean="0"/>
              <a:t>~3.5 billion years ago, some prokaryotes began to photosynthesize</a:t>
            </a:r>
          </a:p>
          <a:p>
            <a:pPr lvl="4"/>
            <a:r>
              <a:rPr lang="en-US" dirty="0" smtClean="0"/>
              <a:t>Remember that a by-product of photosynthesis is O</a:t>
            </a:r>
            <a:r>
              <a:rPr lang="en-US" baseline="-25000" dirty="0" smtClean="0"/>
              <a:t>2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This allowed the evolution of aerobic respiration, which was able to generate much higher levels of ATP (which is needed if you are a complex eukaryote)</a:t>
            </a:r>
          </a:p>
          <a:p>
            <a:pPr lvl="4"/>
            <a:endParaRPr lang="en-US" dirty="0"/>
          </a:p>
          <a:p>
            <a:pPr lvl="4"/>
            <a:r>
              <a:rPr lang="en-US" dirty="0" smtClean="0"/>
              <a:t>Eukaryotes arose ~2 – </a:t>
            </a:r>
            <a:r>
              <a:rPr lang="en-US" dirty="0" smtClean="0"/>
              <a:t>2.1 </a:t>
            </a:r>
            <a:r>
              <a:rPr lang="en-US" dirty="0" smtClean="0"/>
              <a:t>billion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820"/>
            <a:ext cx="7886700" cy="5945143"/>
          </a:xfrm>
        </p:spPr>
        <p:txBody>
          <a:bodyPr/>
          <a:lstStyle/>
          <a:p>
            <a:r>
              <a:rPr lang="en-US" dirty="0" smtClean="0"/>
              <a:t>Endosymbiotic Theory</a:t>
            </a:r>
          </a:p>
          <a:p>
            <a:pPr lvl="1"/>
            <a:r>
              <a:rPr lang="en-US" dirty="0" smtClean="0"/>
              <a:t>States that one prokaryotic cell engulfed another prokaryotic cell, resulting in both being dependent on each other and the engulfed cell began to function as the mitochondria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5" y="2137892"/>
            <a:ext cx="8078045" cy="454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18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0006"/>
            <a:ext cx="7886700" cy="5326957"/>
          </a:xfrm>
        </p:spPr>
        <p:txBody>
          <a:bodyPr/>
          <a:lstStyle/>
          <a:p>
            <a:r>
              <a:rPr lang="en-US" dirty="0" smtClean="0"/>
              <a:t>Evidence for the endosymbiotic theory</a:t>
            </a:r>
          </a:p>
          <a:p>
            <a:pPr lvl="2"/>
            <a:r>
              <a:rPr lang="en-US" dirty="0" smtClean="0"/>
              <a:t>Mitochondria and chloroplasts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rise from division of existing mitochondria in the cell</a:t>
            </a:r>
          </a:p>
          <a:p>
            <a:pPr lvl="5"/>
            <a:r>
              <a:rPr lang="en-US" dirty="0" smtClean="0"/>
              <a:t>This division process looks a lot like binary fission in prokaryotes</a:t>
            </a:r>
          </a:p>
          <a:p>
            <a:pPr lvl="3"/>
            <a:r>
              <a:rPr lang="en-US" dirty="0" smtClean="0"/>
              <a:t>Most mitochondria are shaped like alpha-</a:t>
            </a:r>
            <a:r>
              <a:rPr lang="en-US" dirty="0" err="1" smtClean="0"/>
              <a:t>proteobacteria</a:t>
            </a:r>
            <a:endParaRPr lang="en-US" dirty="0" smtClean="0"/>
          </a:p>
          <a:p>
            <a:pPr lvl="3"/>
            <a:r>
              <a:rPr lang="en-US" dirty="0"/>
              <a:t>H</a:t>
            </a:r>
            <a:r>
              <a:rPr lang="en-US" dirty="0" smtClean="0"/>
              <a:t>ave a circular chromosome</a:t>
            </a:r>
          </a:p>
        </p:txBody>
      </p:sp>
    </p:spTree>
    <p:extLst>
      <p:ext uri="{BB962C8B-B14F-4D97-AF65-F5344CB8AC3E}">
        <p14:creationId xmlns:p14="http://schemas.microsoft.com/office/powerpoint/2010/main" val="13044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1429554"/>
            <a:ext cx="8512935" cy="427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Modern science is shying away from the idea of traditional ranks such as “Kingdom” and “Phylum”</a:t>
            </a:r>
          </a:p>
          <a:p>
            <a:pPr lvl="2"/>
            <a:r>
              <a:rPr lang="en-US" sz="2400" dirty="0" smtClean="0"/>
              <a:t>The field of molecular genetics shows that some </a:t>
            </a:r>
            <a:r>
              <a:rPr lang="en-US" sz="2400" dirty="0" err="1" smtClean="0"/>
              <a:t>protists</a:t>
            </a:r>
            <a:r>
              <a:rPr lang="en-US" sz="2400" dirty="0" smtClean="0"/>
              <a:t> are more closely related to animals, plants or fungi then they are to other </a:t>
            </a:r>
            <a:r>
              <a:rPr lang="en-US" sz="2400" dirty="0" err="1" smtClean="0"/>
              <a:t>protists</a:t>
            </a:r>
            <a:endParaRPr lang="en-US" sz="2400" dirty="0" smtClean="0"/>
          </a:p>
          <a:p>
            <a:pPr lvl="3"/>
            <a:r>
              <a:rPr lang="en-US" sz="2400" dirty="0" smtClean="0"/>
              <a:t>Therefore, they cannot be classified in the same Kingdom anymore</a:t>
            </a:r>
          </a:p>
          <a:p>
            <a:pPr marL="1371600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5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Eukarya is now divided into 6 main Super Groups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protists</a:t>
            </a:r>
            <a:r>
              <a:rPr lang="en-US" dirty="0" smtClean="0"/>
              <a:t> that were once in Kingdom Protista are now spread over these super groups</a:t>
            </a:r>
          </a:p>
          <a:p>
            <a:pPr lvl="2"/>
            <a:r>
              <a:rPr lang="en-US" dirty="0" smtClean="0"/>
              <a:t>We’ll go over those 6 groups in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1643</Words>
  <Application>Microsoft Office PowerPoint</Application>
  <PresentationFormat>On-screen Show (4:3)</PresentationFormat>
  <Paragraphs>260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Office Theme</vt:lpstr>
      <vt:lpstr>Chapter 23 - Protists</vt:lpstr>
      <vt:lpstr>By the end of this chapter you should be able to:</vt:lpstr>
      <vt:lpstr>PowerPoint Presentation</vt:lpstr>
      <vt:lpstr>Characteristics of Eukaryotes</vt:lpstr>
      <vt:lpstr>Endosymbiosis and the Evolution of the Eukaryotes</vt:lpstr>
      <vt:lpstr>PowerPoint Presentation</vt:lpstr>
      <vt:lpstr>PowerPoint Presentation</vt:lpstr>
      <vt:lpstr>PowerPoint Presentation</vt:lpstr>
      <vt:lpstr>PowerPoint Presentation</vt:lpstr>
      <vt:lpstr>Protist Diversity</vt:lpstr>
      <vt:lpstr>Characteristics of Protists</vt:lpstr>
      <vt:lpstr>Characteristics of Protists</vt:lpstr>
      <vt:lpstr>Characteristics of Protists</vt:lpstr>
      <vt:lpstr>Characteristics of Protists</vt:lpstr>
      <vt:lpstr>PowerPoint Presentation</vt:lpstr>
      <vt:lpstr>Excavata</vt:lpstr>
      <vt:lpstr>Excavata</vt:lpstr>
      <vt:lpstr>Excavata</vt:lpstr>
      <vt:lpstr>Excavata</vt:lpstr>
      <vt:lpstr>Chromalveolata</vt:lpstr>
      <vt:lpstr>Chromalveolata</vt:lpstr>
      <vt:lpstr>Chromalveolata</vt:lpstr>
      <vt:lpstr>Chromalveolata</vt:lpstr>
      <vt:lpstr>PowerPoint Presentation</vt:lpstr>
      <vt:lpstr>Chromalveolata</vt:lpstr>
      <vt:lpstr>Chromalveolata</vt:lpstr>
      <vt:lpstr>Chromalveolata</vt:lpstr>
      <vt:lpstr>Rhizaria</vt:lpstr>
      <vt:lpstr>Archaeplastida</vt:lpstr>
      <vt:lpstr>Archeaplastida</vt:lpstr>
      <vt:lpstr>PowerPoint Presentation</vt:lpstr>
      <vt:lpstr>Amoebozoa</vt:lpstr>
      <vt:lpstr>Amoebozoa</vt:lpstr>
      <vt:lpstr>PowerPoint Presentation</vt:lpstr>
      <vt:lpstr>Opisthokonta</vt:lpstr>
      <vt:lpstr>Ecology of Protists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96</cp:revision>
  <dcterms:created xsi:type="dcterms:W3CDTF">2016-05-25T20:39:40Z</dcterms:created>
  <dcterms:modified xsi:type="dcterms:W3CDTF">2017-09-20T23:40:43Z</dcterms:modified>
</cp:coreProperties>
</file>