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0" r:id="rId3"/>
    <p:sldId id="361" r:id="rId4"/>
    <p:sldId id="363" r:id="rId5"/>
    <p:sldId id="365" r:id="rId6"/>
    <p:sldId id="366" r:id="rId7"/>
    <p:sldId id="370" r:id="rId8"/>
    <p:sldId id="371" r:id="rId9"/>
    <p:sldId id="367" r:id="rId10"/>
    <p:sldId id="362" r:id="rId11"/>
    <p:sldId id="364" r:id="rId12"/>
    <p:sldId id="368" r:id="rId13"/>
    <p:sldId id="372" r:id="rId14"/>
    <p:sldId id="3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D5FF"/>
    <a:srgbClr val="FFDE0D"/>
    <a:srgbClr val="E5D419"/>
    <a:srgbClr val="6CB255"/>
    <a:srgbClr val="212F62"/>
    <a:srgbClr val="72A510"/>
    <a:srgbClr val="A4EC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50" autoAdjust="0"/>
    <p:restoredTop sz="95185" autoAdjust="0"/>
  </p:normalViewPr>
  <p:slideViewPr>
    <p:cSldViewPr snapToGrid="0" snapToObjects="1">
      <p:cViewPr varScale="1">
        <p:scale>
          <a:sx n="70" d="100"/>
          <a:sy n="70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D041A-73BB-E643-A8C7-50D88C2F22F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EFEC5-3018-A548-B247-453C6EC1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5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D5FA1-3CAD-BA43-954D-D0C5F84195BD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9FF61-B5D3-4843-93D7-3A81A20BB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8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15,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199" y="1107618"/>
            <a:ext cx="4031619" cy="46076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06925" y="1107618"/>
            <a:ext cx="3913188" cy="4607382"/>
          </a:xfrm>
        </p:spPr>
        <p:txBody>
          <a:bodyPr/>
          <a:lstStyle>
            <a:lvl1pPr>
              <a:buClr>
                <a:srgbClr val="6CB255"/>
              </a:buClr>
              <a:defRPr>
                <a:solidFill>
                  <a:srgbClr val="212F62"/>
                </a:solidFill>
              </a:defRPr>
            </a:lvl1pPr>
            <a:lvl2pPr marL="731520" indent="-4572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3pPr>
            <a:lvl4pPr marL="17145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4pPr>
            <a:lvl5pPr marL="21717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199" y="1122386"/>
            <a:ext cx="8062913" cy="35000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4843982"/>
            <a:ext cx="8062912" cy="1166382"/>
          </a:xfrm>
        </p:spPr>
        <p:txBody>
          <a:bodyPr/>
          <a:lstStyle>
            <a:lvl1pPr>
              <a:buClr>
                <a:srgbClr val="6CB255"/>
              </a:buClr>
              <a:defRPr>
                <a:solidFill>
                  <a:srgbClr val="000000"/>
                </a:solidFill>
              </a:defRPr>
            </a:lvl1pPr>
            <a:lvl2pPr marL="731520" indent="-4572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3pPr>
            <a:lvl4pPr marL="17145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4pPr>
            <a:lvl5pPr marL="21717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 marL="788670" indent="-514350">
              <a:buFont typeface="+mj-lt"/>
              <a:buAutoNum type="alphaLcParenR"/>
              <a:defRPr sz="2800"/>
            </a:lvl2pPr>
            <a:lvl3pPr marL="1371600" indent="-457200">
              <a:buFont typeface="+mj-lt"/>
              <a:buAutoNum type="alphaLcParenR"/>
              <a:defRPr sz="2400"/>
            </a:lvl3pPr>
            <a:lvl4pPr marL="1828800" indent="-457200">
              <a:buFont typeface="+mj-lt"/>
              <a:buAutoNum type="alphaLcParenR"/>
              <a:defRPr sz="2000"/>
            </a:lvl4pPr>
            <a:lvl5pPr marL="2286000" indent="-457200">
              <a:buFont typeface="+mj-lt"/>
              <a:buAutoNum type="alphaLcParenR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15,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15,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0" y="789677"/>
            <a:ext cx="9144000" cy="7091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6CB25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500" dirty="0" smtClean="0"/>
              <a:t>College Physics</a:t>
            </a:r>
          </a:p>
          <a:p>
            <a:pPr algn="ctr"/>
            <a:endParaRPr lang="en-US" sz="1800" cap="none" dirty="0" smtClean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/>
            <a:r>
              <a:rPr lang="en-US" sz="2000" b="1" cap="none" dirty="0" smtClean="0">
                <a:solidFill>
                  <a:srgbClr val="212F62"/>
                </a:solidFill>
                <a:latin typeface="+mn-lt"/>
              </a:rPr>
              <a:t>Chapter # Chapter Title</a:t>
            </a:r>
          </a:p>
          <a:p>
            <a:pPr algn="ctr"/>
            <a:r>
              <a:rPr lang="en-US" sz="1600" cap="none" dirty="0" smtClean="0">
                <a:solidFill>
                  <a:schemeClr val="tx1"/>
                </a:solidFill>
                <a:latin typeface="+mn-lt"/>
              </a:rPr>
              <a:t>PowerPoint Image Slideshow</a:t>
            </a:r>
            <a:endParaRPr lang="en-US" sz="1600" cap="none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" name="Picture 8" descr="medium_covers_Page_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758" y="2517424"/>
            <a:ext cx="2010682" cy="260383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bliqueTopLeft"/>
            <a:lightRig rig="threePt" dir="t"/>
          </a:scene3d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E6290-4FCC-E343-A58B-70AA32B1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6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15,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044814" y="683895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4" r:id="rId2"/>
    <p:sldLayoutId id="2147483920" r:id="rId3"/>
    <p:sldLayoutId id="2147483913" r:id="rId4"/>
    <p:sldLayoutId id="2147483921" r:id="rId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spc="-60" baseline="0">
          <a:solidFill>
            <a:srgbClr val="6CB25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Clr>
          <a:srgbClr val="6CB255"/>
        </a:buClr>
        <a:buFont typeface="Arial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lH1ym916Fo" TargetMode="External"/><Relationship Id="rId2" Type="http://schemas.openxmlformats.org/officeDocument/2006/relationships/hyperlink" Target="https://www.youtube.com/watch?v=qgVFkRn8f10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29514" y="1347262"/>
            <a:ext cx="8600302" cy="31422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6CB25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1800" cap="none" dirty="0" smtClean="0">
              <a:solidFill>
                <a:srgbClr val="0000FF"/>
              </a:solidFill>
              <a:latin typeface="+mn-lt"/>
            </a:endParaRPr>
          </a:p>
          <a:p>
            <a:pPr algn="r"/>
            <a:r>
              <a:rPr lang="en-US" sz="4000" b="1" cap="none" dirty="0" smtClean="0">
                <a:solidFill>
                  <a:schemeClr val="tx2"/>
                </a:solidFill>
                <a:latin typeface="Comic Sans MS"/>
                <a:cs typeface="Comic Sans MS"/>
              </a:rPr>
              <a:t>Chapter 6 </a:t>
            </a:r>
          </a:p>
          <a:p>
            <a:pPr algn="r"/>
            <a:r>
              <a:rPr lang="en-US" sz="4000" b="1" cap="none" dirty="0" smtClean="0">
                <a:solidFill>
                  <a:schemeClr val="tx2"/>
                </a:solidFill>
                <a:latin typeface="Comic Sans MS"/>
                <a:cs typeface="Comic Sans MS"/>
              </a:rPr>
              <a:t>Metabolism</a:t>
            </a:r>
          </a:p>
          <a:p>
            <a:pPr algn="r"/>
            <a:endParaRPr lang="en-US" sz="1600" cap="none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3" name="Picture 2" descr="IRSC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785" y="669324"/>
            <a:ext cx="2399016" cy="2010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77823" y="6163690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omic Sans MS"/>
                <a:cs typeface="Comic Sans MS"/>
              </a:rPr>
              <a:t>Caption: </a:t>
            </a:r>
            <a:r>
              <a:rPr lang="en-US" sz="800" u="sng" dirty="0" smtClean="0">
                <a:latin typeface="Comic Sans MS"/>
                <a:cs typeface="Comic Sans MS"/>
              </a:rPr>
              <a:t>Mitochondria, Mammalian Lung - TEM</a:t>
            </a:r>
            <a:r>
              <a:rPr lang="en-US" sz="800" dirty="0" smtClean="0">
                <a:latin typeface="Comic Sans MS"/>
                <a:cs typeface="Comic Sans MS"/>
              </a:rPr>
              <a:t> (c)Louisa </a:t>
            </a:r>
          </a:p>
          <a:p>
            <a:r>
              <a:rPr lang="en-US" sz="800" dirty="0" smtClean="0">
                <a:latin typeface="Comic Sans MS"/>
                <a:cs typeface="Comic Sans MS"/>
              </a:rPr>
              <a:t>Howard</a:t>
            </a:r>
            <a:r>
              <a:rPr lang="de-DE" sz="800" dirty="0" smtClean="0">
                <a:latin typeface="Comic Sans MS"/>
                <a:cs typeface="Comic Sans MS"/>
              </a:rPr>
              <a:t>, </a:t>
            </a:r>
            <a:r>
              <a:rPr lang="de-DE" sz="800" u="sng" dirty="0" smtClean="0">
                <a:latin typeface="Comic Sans MS"/>
                <a:cs typeface="Comic Sans MS"/>
              </a:rPr>
              <a:t>Public domain</a:t>
            </a:r>
            <a:endParaRPr lang="en-US" sz="800" u="sng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3348" y="5639951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3" y="3160838"/>
            <a:ext cx="4416955" cy="2386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24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679" y="224036"/>
            <a:ext cx="5451894" cy="62461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034235" y="6545724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93515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6326"/>
            <a:ext cx="7620000" cy="4909838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Chemical energy is stored as potential energy in bonds of molecules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Metabolism of Carbohydrates: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Photosynthesis</a:t>
            </a:r>
          </a:p>
          <a:p>
            <a:pPr marL="3314700" lvl="6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Anabolic reaction that is endergonic (energy in, energy from the sun is transformed into bonds in sugar molecule)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Cellular Respiration</a:t>
            </a:r>
          </a:p>
          <a:p>
            <a:pPr marL="3314700" lvl="6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Catabolic reaction that is exergonic (sugar is broken down and energy is released), the energy from this results in:</a:t>
            </a:r>
          </a:p>
          <a:p>
            <a:pPr marL="3314700" lvl="6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Anabolic reaction that is endergonic (that energy is put into the bonds of an ATP molecule, that ATP molecule can now be used by the cell for energy)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14" y="4024826"/>
            <a:ext cx="2247239" cy="2570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13425" y="6595468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79284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6804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What is ATP?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300"/>
            <a:ext cx="7620000" cy="4897864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Adenosine Triphosphate - ATP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077" y="1746914"/>
            <a:ext cx="5125355" cy="4586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3068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Metabolism – don’t need to know all of this!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949" y="1634729"/>
            <a:ext cx="6910411" cy="50100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5000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2992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Redox Reactions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55594"/>
            <a:ext cx="8168185" cy="4870569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With reactions of photosynthesis and cellular respiration, we are going to be following the electrons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That will allow us to see the transformation of the energy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Remember, we have to get the energy from the sun transformed to ATP so our cells can use that energy</a:t>
            </a:r>
          </a:p>
          <a:p>
            <a:pPr marL="1485900" lvl="2" indent="-342900">
              <a:buClrTx/>
            </a:pPr>
            <a:endParaRPr lang="en-US" dirty="0">
              <a:latin typeface="Comic Sans MS" panose="030F0702030302020204" pitchFamily="66" charset="0"/>
            </a:endParaRP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REDOX reactions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Reduced – molecule gains electron (becomes more negative)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Oxidized – molecule loses an electron</a:t>
            </a:r>
          </a:p>
          <a:p>
            <a:pPr marL="2400300" lvl="4" indent="-342900">
              <a:buClrTx/>
            </a:pPr>
            <a:endParaRPr lang="en-US" dirty="0">
              <a:latin typeface="Comic Sans MS" panose="030F0702030302020204" pitchFamily="66" charset="0"/>
            </a:endParaRPr>
          </a:p>
          <a:p>
            <a:pPr marL="2400300" lvl="4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Remember this:  OIL RIG</a:t>
            </a:r>
          </a:p>
          <a:p>
            <a:pPr marL="3314700" lvl="6" indent="-342900">
              <a:buClrTx/>
            </a:pPr>
            <a:r>
              <a:rPr lang="en-US" sz="2000" dirty="0" smtClean="0">
                <a:latin typeface="Comic Sans MS" panose="030F0702030302020204" pitchFamily="66" charset="0"/>
              </a:rPr>
              <a:t>“</a:t>
            </a:r>
            <a:r>
              <a:rPr lang="en-US" sz="2000" u="sng" dirty="0" smtClean="0">
                <a:latin typeface="Comic Sans MS" panose="030F0702030302020204" pitchFamily="66" charset="0"/>
              </a:rPr>
              <a:t>o</a:t>
            </a:r>
            <a:r>
              <a:rPr lang="en-US" sz="2000" dirty="0" smtClean="0">
                <a:latin typeface="Comic Sans MS" panose="030F0702030302020204" pitchFamily="66" charset="0"/>
              </a:rPr>
              <a:t>xidized </a:t>
            </a:r>
            <a:r>
              <a:rPr lang="en-US" sz="2000" u="sng" dirty="0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t </a:t>
            </a:r>
            <a:r>
              <a:rPr lang="en-US" sz="2000" u="sng" dirty="0" smtClean="0">
                <a:latin typeface="Comic Sans MS" panose="030F0702030302020204" pitchFamily="66" charset="0"/>
              </a:rPr>
              <a:t>l</a:t>
            </a:r>
            <a:r>
              <a:rPr lang="en-US" sz="2000" dirty="0" smtClean="0">
                <a:latin typeface="Comic Sans MS" panose="030F0702030302020204" pitchFamily="66" charset="0"/>
              </a:rPr>
              <a:t>oses, </a:t>
            </a:r>
            <a:r>
              <a:rPr lang="en-US" sz="2000" u="sng" dirty="0" smtClean="0">
                <a:latin typeface="Comic Sans MS" panose="030F0702030302020204" pitchFamily="66" charset="0"/>
              </a:rPr>
              <a:t>r</a:t>
            </a:r>
            <a:r>
              <a:rPr lang="en-US" sz="2000" dirty="0" smtClean="0">
                <a:latin typeface="Comic Sans MS" panose="030F0702030302020204" pitchFamily="66" charset="0"/>
              </a:rPr>
              <a:t>educed </a:t>
            </a:r>
            <a:r>
              <a:rPr lang="en-US" sz="2000" u="sng" dirty="0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t </a:t>
            </a:r>
            <a:r>
              <a:rPr lang="en-US" sz="2000" u="sng" dirty="0" smtClean="0">
                <a:latin typeface="Comic Sans MS" panose="030F0702030302020204" pitchFamily="66" charset="0"/>
              </a:rPr>
              <a:t>g</a:t>
            </a:r>
            <a:r>
              <a:rPr lang="en-US" sz="2000" dirty="0" smtClean="0">
                <a:latin typeface="Comic Sans MS" panose="030F0702030302020204" pitchFamily="66" charset="0"/>
              </a:rPr>
              <a:t>ains”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662734">
            <a:off x="396638" y="4721767"/>
            <a:ext cx="1901304" cy="1267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846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Every task performed by living things requires energy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Cells constantly need energy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Keeps biochemical processes happening in order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Biology needs ORDER!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Chaos = Death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54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396"/>
            <a:ext cx="7620000" cy="5996768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Metabolism – all of the chemical reactions that take place inside cells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Some of these reactions use energy and build molecules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Anabolic Reactions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Some break down molecules and release energy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Catabolic Reactions</a:t>
            </a:r>
          </a:p>
          <a:p>
            <a:pPr marL="800100" lvl="1" indent="-342900">
              <a:buClrTx/>
            </a:pPr>
            <a:endParaRPr lang="en-US" dirty="0">
              <a:latin typeface="Comic Sans MS" panose="030F0702030302020204" pitchFamily="66" charset="0"/>
            </a:endParaRPr>
          </a:p>
          <a:p>
            <a:pPr marL="800100" lvl="1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800100" lvl="1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800100" lvl="1" indent="-342900">
              <a:buClrTx/>
            </a:pPr>
            <a:endParaRPr lang="en-US" dirty="0">
              <a:latin typeface="Comic Sans MS" panose="030F0702030302020204" pitchFamily="66" charset="0"/>
            </a:endParaRPr>
          </a:p>
          <a:p>
            <a:pPr marL="800100" lvl="1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Evolution of Metabolic Pathways: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120" y="4145602"/>
            <a:ext cx="4770407" cy="2277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034235" y="6545724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46" y="2301816"/>
            <a:ext cx="3827253" cy="1219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967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Potential energy – potential to do work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Kinetic energy – energy 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20" y="3088257"/>
            <a:ext cx="6635297" cy="29527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193320" y="6139001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5891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Endergonic – energy in, results in energy-storing molecules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Exergonic – energy out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36" y="3234906"/>
            <a:ext cx="7623302" cy="28049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193320" y="6139001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8589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660"/>
            <a:ext cx="8318310" cy="5880504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Activation energy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Input of energy to get reaction started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A catalyst is needed to lower this activation energy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Our reactions are catalyzed by enzymes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Without functioning enzymes, our chemical reactions would not happen efficiently or at all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How enzymes work, watch </a:t>
            </a:r>
            <a:r>
              <a:rPr lang="en-US" dirty="0">
                <a:latin typeface="Comic Sans MS" panose="030F0702030302020204" pitchFamily="66" charset="0"/>
              </a:rPr>
              <a:t>this video: </a:t>
            </a:r>
            <a:r>
              <a:rPr lang="en-US" dirty="0">
                <a:latin typeface="Comic Sans MS" panose="030F0702030302020204" pitchFamily="66" charset="0"/>
                <a:hlinkClick r:id="rId2"/>
              </a:rPr>
              <a:t>https://</a:t>
            </a:r>
            <a:r>
              <a:rPr lang="en-US" dirty="0" smtClean="0">
                <a:latin typeface="Comic Sans MS" panose="030F0702030302020204" pitchFamily="66" charset="0"/>
                <a:hlinkClick r:id="rId2"/>
              </a:rPr>
              <a:t>www.youtube.com/watch?v=qgVFkRn8f10</a:t>
            </a:r>
            <a:r>
              <a:rPr lang="en-US" dirty="0" smtClean="0">
                <a:latin typeface="Comic Sans MS" panose="030F0702030302020204" pitchFamily="66" charset="0"/>
              </a:rPr>
              <a:t> or</a:t>
            </a:r>
          </a:p>
          <a:p>
            <a:pPr marL="2400300" lvl="4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400300" lvl="4" indent="-342900">
              <a:buClrTx/>
            </a:pPr>
            <a:r>
              <a:rPr lang="en-US" dirty="0">
                <a:latin typeface="Comic Sans MS" panose="030F0702030302020204" pitchFamily="66" charset="0"/>
                <a:hlinkClick r:id="rId3"/>
              </a:rPr>
              <a:t>https://</a:t>
            </a:r>
            <a:r>
              <a:rPr lang="en-US" dirty="0" smtClean="0">
                <a:latin typeface="Comic Sans MS" panose="030F0702030302020204" pitchFamily="66" charset="0"/>
                <a:hlinkClick r:id="rId3"/>
              </a:rPr>
              <a:t>www.youtube.com/watch?v=rlH1ym916Fo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  <a:p>
            <a:pPr marL="2400300" lvl="4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297" y="4024740"/>
            <a:ext cx="3029803" cy="2558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228297" y="6640875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2539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71" y="1569492"/>
            <a:ext cx="8801026" cy="3542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47410" y="5715920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13769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Feedback inhibition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9" y="2511188"/>
            <a:ext cx="8741825" cy="29479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0816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The First Law of Thermodynamics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Energy cannot be created nor destroyed, it will just change form</a:t>
            </a:r>
          </a:p>
          <a:p>
            <a:pPr marL="1485900" lvl="2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The Second Law of Thermodynamics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As energy changes form, some of it will be lost as an unusable form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8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4092</TotalTime>
  <Words>443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Comic Sans MS</vt:lpstr>
      <vt:lpstr>Essential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Feedback inhibition</vt:lpstr>
      <vt:lpstr>PowerPoint Presentation</vt:lpstr>
      <vt:lpstr>PowerPoint Presentation</vt:lpstr>
      <vt:lpstr>PowerPoint Presentation</vt:lpstr>
      <vt:lpstr>What is ATP?</vt:lpstr>
      <vt:lpstr>Metabolism – don’t need to know all of this!</vt:lpstr>
      <vt:lpstr>Redox Reactions</vt:lpstr>
    </vt:vector>
  </TitlesOfParts>
  <Company>WNI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</dc:title>
  <dc:creator>Spuddy McSpare</dc:creator>
  <cp:lastModifiedBy>Jamey Capers</cp:lastModifiedBy>
  <cp:revision>165</cp:revision>
  <dcterms:created xsi:type="dcterms:W3CDTF">2012-06-04T02:13:36Z</dcterms:created>
  <dcterms:modified xsi:type="dcterms:W3CDTF">2017-09-15T18:49:17Z</dcterms:modified>
</cp:coreProperties>
</file>