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9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6" r:id="rId23"/>
    <p:sldId id="282" r:id="rId24"/>
    <p:sldId id="285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FA79-504A-46FD-967E-7AC78BC678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tochondria,_mammalian_lung_-_TEM_(2)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publicdomain/mark/1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imal_mitochondrion_diagram_en_(edit)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Open_Floodgates_-_Beaver_Lake_Dam_-_Northwest_Arkansas,_U.S._-_21_May_2011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Biology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92" y="464800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57879" y="4226011"/>
            <a:ext cx="3069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photo here representing</a:t>
            </a:r>
          </a:p>
          <a:p>
            <a:r>
              <a:rPr lang="en-US" dirty="0" smtClean="0"/>
              <a:t>chapter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8948" y="6192621"/>
            <a:ext cx="3265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Mitochondria mammalian lung </a:t>
            </a:r>
            <a:r>
              <a:rPr lang="en-US" sz="800" dirty="0" smtClean="0"/>
              <a:t>(c</a:t>
            </a:r>
            <a:r>
              <a:rPr lang="en-US" sz="800" dirty="0" smtClean="0"/>
              <a:t>) </a:t>
            </a:r>
            <a:r>
              <a:rPr lang="en-US" sz="800" dirty="0" smtClean="0"/>
              <a:t>Louisa Howard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8" y="3602038"/>
            <a:ext cx="3703392" cy="2505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Glycolysis happens in the cytosol</a:t>
            </a:r>
          </a:p>
          <a:p>
            <a:r>
              <a:rPr lang="en-US" dirty="0" smtClean="0"/>
              <a:t>In bacteria utilizing aerobic cellular respiration, the rest of the processes will just happen in the cell</a:t>
            </a:r>
          </a:p>
          <a:p>
            <a:endParaRPr lang="en-US" dirty="0"/>
          </a:p>
          <a:p>
            <a:r>
              <a:rPr lang="en-US" dirty="0" smtClean="0"/>
              <a:t>In eukaryotes, the pyruvate molecules move into the mitochondria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02" y="1957590"/>
            <a:ext cx="6662155" cy="4255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51178" y="6480209"/>
            <a:ext cx="31390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Animal Mitochondrion Diagram </a:t>
            </a:r>
            <a:r>
              <a:rPr lang="en-US" sz="800" dirty="0" smtClean="0"/>
              <a:t>(c</a:t>
            </a:r>
            <a:r>
              <a:rPr lang="en-US" sz="800" dirty="0" smtClean="0"/>
              <a:t>) </a:t>
            </a:r>
            <a:r>
              <a:rPr lang="en-US" sz="800" dirty="0" err="1" smtClean="0"/>
              <a:t>LadyofHats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612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Pyruvate Oxidation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Pyruvate Oxidation</a:t>
            </a:r>
          </a:p>
          <a:p>
            <a:pPr lvl="2"/>
            <a:r>
              <a:rPr lang="en-US" dirty="0" smtClean="0"/>
              <a:t>Happens in mitochondrial matrix</a:t>
            </a:r>
          </a:p>
          <a:p>
            <a:pPr lvl="2"/>
            <a:r>
              <a:rPr lang="en-US" dirty="0" smtClean="0"/>
              <a:t>2 molecules of pyruvate (3C) are oxidized</a:t>
            </a:r>
          </a:p>
          <a:p>
            <a:pPr lvl="2"/>
            <a:r>
              <a:rPr lang="en-US" dirty="0" smtClean="0"/>
              <a:t>Decarboxylation</a:t>
            </a:r>
          </a:p>
          <a:p>
            <a:pPr lvl="4"/>
            <a:r>
              <a:rPr lang="en-US" dirty="0" smtClean="0"/>
              <a:t>Some carbon is lost (results in production of 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Start with 2 molecules pyruvate (3C) and ends with 2 molecules </a:t>
            </a:r>
            <a:r>
              <a:rPr lang="en-US" dirty="0" err="1" smtClean="0"/>
              <a:t>Acetyle</a:t>
            </a:r>
            <a:r>
              <a:rPr lang="en-US" dirty="0" smtClean="0"/>
              <a:t> CoA (2C)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524000"/>
            <a:ext cx="8953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Citric Acid Cycle (Krebs)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Citric Acid Cycle</a:t>
            </a:r>
          </a:p>
          <a:p>
            <a:pPr lvl="2"/>
            <a:r>
              <a:rPr lang="en-US" dirty="0" smtClean="0"/>
              <a:t>Happens in the mitochondrial matrix</a:t>
            </a:r>
          </a:p>
          <a:p>
            <a:pPr lvl="2"/>
            <a:r>
              <a:rPr lang="en-US" dirty="0" smtClean="0"/>
              <a:t>8 steps</a:t>
            </a:r>
          </a:p>
          <a:p>
            <a:pPr lvl="2"/>
            <a:r>
              <a:rPr lang="en-US" dirty="0" smtClean="0"/>
              <a:t>For every glucose molecule, there are 2 turns of the citric acid cycle</a:t>
            </a:r>
          </a:p>
          <a:p>
            <a:pPr lvl="2"/>
            <a:r>
              <a:rPr lang="en-US" dirty="0" smtClean="0"/>
              <a:t>At the end of the citric acid cycle, the glucose molecule has been completely oxidized</a:t>
            </a:r>
          </a:p>
          <a:p>
            <a:pPr lvl="2"/>
            <a:r>
              <a:rPr lang="en-US" dirty="0" smtClean="0"/>
              <a:t>More decarboxylation</a:t>
            </a:r>
          </a:p>
          <a:p>
            <a:pPr lvl="2"/>
            <a:r>
              <a:rPr lang="en-US" dirty="0" smtClean="0"/>
              <a:t>Produces a little ATP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76212"/>
            <a:ext cx="85629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Oxidative Phosphorylation via the Electron Transport Chain (ETC)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Oxidative Phosphorylation</a:t>
            </a:r>
          </a:p>
          <a:p>
            <a:pPr lvl="2"/>
            <a:r>
              <a:rPr lang="en-US" dirty="0" smtClean="0"/>
              <a:t>Happens in the mitochondrial membrane</a:t>
            </a:r>
          </a:p>
          <a:p>
            <a:pPr lvl="2"/>
            <a:r>
              <a:rPr lang="en-US" dirty="0" smtClean="0"/>
              <a:t>Electron carriers that have been reduced during glycolysis, pyruvate oxidation and citric acid cycle bring the electrons over to the membrane and are oxidized – the drop off the electrons at the electron transport chain</a:t>
            </a:r>
          </a:p>
          <a:p>
            <a:pPr lvl="2"/>
            <a:r>
              <a:rPr lang="en-US" dirty="0" smtClean="0"/>
              <a:t>Oxygen is the final electron acceptor in the ETC</a:t>
            </a:r>
          </a:p>
          <a:p>
            <a:pPr lvl="2"/>
            <a:r>
              <a:rPr lang="en-US" dirty="0" smtClean="0"/>
              <a:t>The electron transport chain results in protons (H+) being pumped in the inner membrane space</a:t>
            </a:r>
          </a:p>
          <a:p>
            <a:pPr lvl="4"/>
            <a:r>
              <a:rPr lang="en-US" dirty="0" smtClean="0"/>
              <a:t>This creates a proton gradient – lots of potential energy</a:t>
            </a:r>
          </a:p>
          <a:p>
            <a:pPr lvl="4"/>
            <a:r>
              <a:rPr lang="en-US" dirty="0" smtClean="0"/>
              <a:t>Protons can only escape through ATP synthase</a:t>
            </a:r>
          </a:p>
          <a:p>
            <a:pPr lvl="6"/>
            <a:r>
              <a:rPr lang="en-US" dirty="0" smtClean="0"/>
              <a:t>Chemiosmosis </a:t>
            </a:r>
          </a:p>
          <a:p>
            <a:pPr lvl="6"/>
            <a:r>
              <a:rPr lang="en-US" dirty="0" smtClean="0"/>
              <a:t>Results in a lot of production of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838200"/>
            <a:ext cx="84105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638175"/>
            <a:ext cx="86677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585787"/>
            <a:ext cx="75628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36" y="120471"/>
            <a:ext cx="7886700" cy="793929"/>
          </a:xfrm>
        </p:spPr>
        <p:txBody>
          <a:bodyPr/>
          <a:lstStyle/>
          <a:p>
            <a:r>
              <a:rPr lang="en-US" dirty="0" smtClean="0"/>
              <a:t>Electrons and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/>
          <a:p>
            <a:r>
              <a:rPr lang="en-US" dirty="0" smtClean="0"/>
              <a:t>REDOX Reactions</a:t>
            </a:r>
          </a:p>
          <a:p>
            <a:pPr lvl="2"/>
            <a:r>
              <a:rPr lang="en-US" dirty="0" smtClean="0"/>
              <a:t>Reduced – molecule gains an electron</a:t>
            </a:r>
          </a:p>
          <a:p>
            <a:pPr lvl="2"/>
            <a:r>
              <a:rPr lang="en-US" dirty="0" smtClean="0"/>
              <a:t>Oxidized – molecule loses an electron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4" y="2332076"/>
            <a:ext cx="7060037" cy="4259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8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510" t="69336" r="28353" b="5080"/>
          <a:stretch/>
        </p:blipFill>
        <p:spPr>
          <a:xfrm rot="16200000">
            <a:off x="117229" y="2523924"/>
            <a:ext cx="3333537" cy="2381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1290" y="759853"/>
            <a:ext cx="896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proton gradient is like having water behind a dam, LOTS of potential energy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56" b="27775"/>
          <a:stretch/>
        </p:blipFill>
        <p:spPr>
          <a:xfrm>
            <a:off x="3816237" y="2047739"/>
            <a:ext cx="4838366" cy="359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6237" y="6089590"/>
            <a:ext cx="35221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4"/>
              </a:rPr>
              <a:t>Open flood gates – Beaver Lake Dam </a:t>
            </a:r>
            <a:r>
              <a:rPr lang="en-US" sz="800" dirty="0" smtClean="0"/>
              <a:t>(c</a:t>
            </a:r>
            <a:r>
              <a:rPr lang="en-US" sz="800" dirty="0" smtClean="0"/>
              <a:t>) </a:t>
            </a:r>
            <a:r>
              <a:rPr lang="en-US" sz="800" dirty="0" smtClean="0"/>
              <a:t>Doug </a:t>
            </a:r>
            <a:r>
              <a:rPr lang="en-US" sz="800" dirty="0" err="1" smtClean="0"/>
              <a:t>Wertman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42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3645"/>
            <a:ext cx="7886700" cy="4863318"/>
          </a:xfrm>
        </p:spPr>
        <p:txBody>
          <a:bodyPr/>
          <a:lstStyle/>
          <a:p>
            <a:r>
              <a:rPr lang="en-US" dirty="0" smtClean="0"/>
              <a:t>When a glucose is oxidized in aerobic respiration, ~32-36 ATP are generated</a:t>
            </a:r>
          </a:p>
          <a:p>
            <a:pPr lvl="2"/>
            <a:r>
              <a:rPr lang="en-US" dirty="0" smtClean="0"/>
              <a:t>Not all of the energy in the glucose molecule is converted to ATP</a:t>
            </a:r>
          </a:p>
          <a:p>
            <a:pPr lvl="2"/>
            <a:r>
              <a:rPr lang="en-US" dirty="0" smtClean="0"/>
              <a:t>In the process, some of the energy is lost as heat</a:t>
            </a:r>
          </a:p>
          <a:p>
            <a:pPr lvl="2"/>
            <a:r>
              <a:rPr lang="en-US" dirty="0" smtClean="0"/>
              <a:t>The ATP will be immediately used by the cell.  Have to continually produce ATP even when at rest (our cells are never “at rest”)</a:t>
            </a:r>
          </a:p>
        </p:txBody>
      </p:sp>
    </p:spTree>
    <p:extLst>
      <p:ext uri="{BB962C8B-B14F-4D97-AF65-F5344CB8AC3E}">
        <p14:creationId xmlns:p14="http://schemas.microsoft.com/office/powerpoint/2010/main" val="40549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Glucose is not always used for energy source</a:t>
            </a:r>
          </a:p>
          <a:p>
            <a:pPr lvl="2"/>
            <a:r>
              <a:rPr lang="en-US" dirty="0"/>
              <a:t>Other sugars can enter in different steps of glycolysis</a:t>
            </a:r>
          </a:p>
          <a:p>
            <a:pPr lvl="2"/>
            <a:r>
              <a:rPr lang="en-US" dirty="0"/>
              <a:t>Amino acids can enter the citric acid cycle</a:t>
            </a:r>
          </a:p>
          <a:p>
            <a:pPr lvl="2"/>
            <a:r>
              <a:rPr lang="en-US" dirty="0"/>
              <a:t>Lipids can also enter in at different spots during the process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07" y="4001294"/>
            <a:ext cx="4478585" cy="195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32707" y="6204177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639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oxygen is not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Anaerobic Respiration</a:t>
            </a:r>
          </a:p>
          <a:p>
            <a:pPr lvl="2"/>
            <a:r>
              <a:rPr lang="en-US" dirty="0" smtClean="0"/>
              <a:t>Glycolysis</a:t>
            </a:r>
          </a:p>
          <a:p>
            <a:pPr lvl="4"/>
            <a:r>
              <a:rPr lang="en-US" dirty="0" smtClean="0"/>
              <a:t>Produces 2 ATP</a:t>
            </a:r>
          </a:p>
          <a:p>
            <a:pPr lvl="4"/>
            <a:r>
              <a:rPr lang="en-US" dirty="0" smtClean="0"/>
              <a:t>Electron carriers are reduced, but there is no ETC to take the electrons to</a:t>
            </a:r>
          </a:p>
          <a:p>
            <a:pPr lvl="2"/>
            <a:r>
              <a:rPr lang="en-US" dirty="0" smtClean="0"/>
              <a:t>Fermentation (lactic acid fermentation, alcohol fermentation)</a:t>
            </a:r>
          </a:p>
          <a:p>
            <a:pPr lvl="4"/>
            <a:r>
              <a:rPr lang="en-US" dirty="0" smtClean="0"/>
              <a:t>Purpose of this is to oxidize the electron carriers so that they can be used again in glycolysis</a:t>
            </a:r>
          </a:p>
          <a:p>
            <a:pPr lvl="4"/>
            <a:r>
              <a:rPr lang="en-US" dirty="0" smtClean="0"/>
              <a:t>Results in pyruvate transformation into lactate or alcohol </a:t>
            </a:r>
          </a:p>
          <a:p>
            <a:pPr lvl="6"/>
            <a:r>
              <a:rPr lang="en-US" dirty="0" smtClean="0"/>
              <a:t>Organic compounds that still have a  lot of energy in them</a:t>
            </a:r>
          </a:p>
          <a:p>
            <a:pPr lvl="1"/>
            <a:r>
              <a:rPr lang="en-US" dirty="0" smtClean="0"/>
              <a:t>Whole process only results in 2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uses it?</a:t>
            </a:r>
          </a:p>
          <a:p>
            <a:pPr lvl="2"/>
            <a:r>
              <a:rPr lang="en-US" dirty="0"/>
              <a:t>Some bacteria, yeast</a:t>
            </a:r>
          </a:p>
          <a:p>
            <a:pPr lvl="2"/>
            <a:r>
              <a:rPr lang="en-US" dirty="0"/>
              <a:t>In animals, it can happen in our muscle cells when oxygen is low (part of fight and flight response)</a:t>
            </a:r>
          </a:p>
          <a:p>
            <a:r>
              <a:rPr lang="en-US" dirty="0" smtClean="0"/>
              <a:t>A multicellular plant or animal has to use aerobic respiration – we need all the ATP we can get!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54" y="437882"/>
            <a:ext cx="4429122" cy="567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8948" y="659639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986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Carriers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628650" y="1390918"/>
            <a:ext cx="8219136" cy="4786045"/>
          </a:xfrm>
        </p:spPr>
        <p:txBody>
          <a:bodyPr/>
          <a:lstStyle/>
          <a:p>
            <a:r>
              <a:rPr lang="en-US" dirty="0" smtClean="0"/>
              <a:t>We will talk about how electrons removed from molecules will be carried from the molecule to an electron transport chain by electron carriers</a:t>
            </a:r>
          </a:p>
          <a:p>
            <a:pPr lvl="2"/>
            <a:r>
              <a:rPr lang="en-US" dirty="0" smtClean="0"/>
              <a:t>Example: NAD+ and FAD+</a:t>
            </a:r>
            <a:endParaRPr lang="en-US" dirty="0"/>
          </a:p>
        </p:txBody>
      </p:sp>
      <p:pic>
        <p:nvPicPr>
          <p:cNvPr id="1026" name="Picture 2" descr="This illustration shows the molecular structure of NAD^{+} and NADH. Both compounds are composed of an adenine nucleotide and a nicotinamide nucleotide, which bond together to form a dinucleotide. The nicotinamide nucleotide is at the 5' end, and the adenine nucleotide is at the 3’ end. Nicotinamide is a nitrogenous base, meaning it has nitrogen in a six-membered carbon ring. In NADH, one extra hydrogen is associated with this ring, which is not found in NAD^{+}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68" y="3468217"/>
            <a:ext cx="476250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99" y="101266"/>
            <a:ext cx="7886700" cy="536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34096"/>
            <a:ext cx="7886700" cy="5442867"/>
          </a:xfrm>
        </p:spPr>
        <p:txBody>
          <a:bodyPr/>
          <a:lstStyle/>
          <a:p>
            <a:r>
              <a:rPr lang="en-US" dirty="0" smtClean="0"/>
              <a:t>ATP is the energy currency of the cell</a:t>
            </a:r>
          </a:p>
          <a:p>
            <a:pPr lvl="2"/>
            <a:r>
              <a:rPr lang="en-US" dirty="0" smtClean="0"/>
              <a:t>We take in food, the energy in the bonds of those food molecules is released and transformed into the bonds of the ATP molecule</a:t>
            </a:r>
          </a:p>
          <a:p>
            <a:pPr lvl="4"/>
            <a:r>
              <a:rPr lang="en-US" dirty="0" smtClean="0"/>
              <a:t>This transformation process happens during cellular respiration</a:t>
            </a:r>
          </a:p>
          <a:p>
            <a:pPr lvl="4"/>
            <a:r>
              <a:rPr lang="en-US" dirty="0" smtClean="0"/>
              <a:t>ADP is phosphorylated – now there is energy in the bonds of the ATP molecule</a:t>
            </a:r>
          </a:p>
          <a:p>
            <a:pPr lvl="5"/>
            <a:r>
              <a:rPr lang="en-US" dirty="0" smtClean="0"/>
              <a:t>Substrate level phosphorylation and Oxidative phosphorylation</a:t>
            </a:r>
          </a:p>
          <a:p>
            <a:pPr lvl="5"/>
            <a:r>
              <a:rPr lang="en-US" dirty="0" smtClean="0"/>
              <a:t>The energy in the bonds of the ATP molecule that was formed in cellular respiration is immediately used by the cell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08" y="4553553"/>
            <a:ext cx="820102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8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785937"/>
            <a:ext cx="7858125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8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Cellular Respiration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Anaerobic Respiration – does not use oxygen</a:t>
            </a:r>
          </a:p>
          <a:p>
            <a:pPr lvl="2"/>
            <a:r>
              <a:rPr lang="en-US" dirty="0"/>
              <a:t>Glycolysis </a:t>
            </a:r>
          </a:p>
          <a:p>
            <a:pPr lvl="2"/>
            <a:r>
              <a:rPr lang="en-US" dirty="0"/>
              <a:t>Fermentation</a:t>
            </a:r>
          </a:p>
          <a:p>
            <a:endParaRPr lang="en-US" dirty="0" smtClean="0"/>
          </a:p>
          <a:p>
            <a:r>
              <a:rPr lang="en-US" dirty="0" smtClean="0"/>
              <a:t>Aerobic Respiration – uses oxygen</a:t>
            </a:r>
          </a:p>
          <a:p>
            <a:pPr lvl="2"/>
            <a:r>
              <a:rPr lang="en-US" dirty="0" smtClean="0"/>
              <a:t>Glycolysis</a:t>
            </a:r>
          </a:p>
          <a:p>
            <a:pPr lvl="2"/>
            <a:r>
              <a:rPr lang="en-US" dirty="0" smtClean="0"/>
              <a:t>Pyruvate Oxidation</a:t>
            </a:r>
          </a:p>
          <a:p>
            <a:pPr lvl="2"/>
            <a:r>
              <a:rPr lang="en-US" dirty="0" smtClean="0"/>
              <a:t>Krebs (Citric Acid) Cycle</a:t>
            </a:r>
          </a:p>
          <a:p>
            <a:pPr lvl="2"/>
            <a:r>
              <a:rPr lang="en-US" dirty="0" smtClean="0"/>
              <a:t>Oxidative Phosphorylation, Electron Transport Chain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Results in complete oxidation of glucose, produces more ATP than anaerobic respiration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we’ll talk about aerobic respiration, using oxygen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Glycolysis</a:t>
            </a:r>
          </a:p>
          <a:p>
            <a:pPr lvl="2"/>
            <a:r>
              <a:rPr lang="en-US" dirty="0" smtClean="0"/>
              <a:t>All organisms do glycolysis, despite whether they are using oxygen or not</a:t>
            </a:r>
          </a:p>
          <a:p>
            <a:pPr lvl="2"/>
            <a:r>
              <a:rPr lang="en-US" dirty="0" smtClean="0"/>
              <a:t>Happens in the cytosol</a:t>
            </a:r>
          </a:p>
          <a:p>
            <a:pPr lvl="2"/>
            <a:r>
              <a:rPr lang="en-US" dirty="0" smtClean="0"/>
              <a:t>10 steps</a:t>
            </a:r>
          </a:p>
          <a:p>
            <a:pPr lvl="2"/>
            <a:r>
              <a:rPr lang="en-US" dirty="0" smtClean="0"/>
              <a:t>Need ATP to jump start the process</a:t>
            </a:r>
          </a:p>
          <a:p>
            <a:pPr lvl="2"/>
            <a:r>
              <a:rPr lang="en-US" dirty="0" smtClean="0"/>
              <a:t>Results in the net production of 2 ATP</a:t>
            </a:r>
          </a:p>
          <a:p>
            <a:pPr lvl="2"/>
            <a:r>
              <a:rPr lang="en-US" dirty="0" smtClean="0"/>
              <a:t>Start with glucose (6C), end with 2 molecules of pyruvate (3) 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81000"/>
            <a:ext cx="89820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14612</TotalTime>
  <Words>798</Words>
  <Application>Microsoft Office PowerPoint</Application>
  <PresentationFormat>On-screen Show (4:3)</PresentationFormat>
  <Paragraphs>100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Office Theme</vt:lpstr>
      <vt:lpstr>Chapter 7 Cellular Respiration</vt:lpstr>
      <vt:lpstr>Electrons and Energy</vt:lpstr>
      <vt:lpstr>Electron Carriers</vt:lpstr>
      <vt:lpstr>ATP</vt:lpstr>
      <vt:lpstr>PowerPoint Presentation</vt:lpstr>
      <vt:lpstr>Steps of Cellular Respiration </vt:lpstr>
      <vt:lpstr>PowerPoint Presentation</vt:lpstr>
      <vt:lpstr>1.  Glycolysis</vt:lpstr>
      <vt:lpstr>PowerPoint Presentation</vt:lpstr>
      <vt:lpstr>PowerPoint Presentation</vt:lpstr>
      <vt:lpstr>Mitochondria</vt:lpstr>
      <vt:lpstr>2.  Pyruvate Oxidation</vt:lpstr>
      <vt:lpstr>PowerPoint Presentation</vt:lpstr>
      <vt:lpstr>3.  Citric Acid Cycle (Krebs)</vt:lpstr>
      <vt:lpstr>PowerPoint Presentation</vt:lpstr>
      <vt:lpstr>4.  Oxidative Phosphorylation via the Electron Transport Chain (ETC)</vt:lpstr>
      <vt:lpstr>PowerPoint Presentation</vt:lpstr>
      <vt:lpstr>PowerPoint Presentation</vt:lpstr>
      <vt:lpstr>PowerPoint Presentation</vt:lpstr>
      <vt:lpstr>PowerPoint Presentation</vt:lpstr>
      <vt:lpstr>ATP Yield</vt:lpstr>
      <vt:lpstr>PowerPoint Presentation</vt:lpstr>
      <vt:lpstr>What happens when oxygen is not available?</vt:lpstr>
      <vt:lpstr>PowerPoint Presentation</vt:lpstr>
      <vt:lpstr>PowerPoint Presentation</vt:lpstr>
      <vt:lpstr>PowerPoint Presentation</vt:lpstr>
    </vt:vector>
  </TitlesOfParts>
  <Company>Indian River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Jennifer Capers</dc:creator>
  <cp:lastModifiedBy>Jamey Capers</cp:lastModifiedBy>
  <cp:revision>69</cp:revision>
  <dcterms:created xsi:type="dcterms:W3CDTF">2016-05-25T20:39:40Z</dcterms:created>
  <dcterms:modified xsi:type="dcterms:W3CDTF">2017-09-16T21:56:42Z</dcterms:modified>
</cp:coreProperties>
</file>