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1"/>
  </p:notesMasterIdLst>
  <p:sldIdLst>
    <p:sldId id="256" r:id="rId5"/>
    <p:sldId id="353" r:id="rId6"/>
    <p:sldId id="354" r:id="rId7"/>
    <p:sldId id="295" r:id="rId8"/>
    <p:sldId id="358" r:id="rId9"/>
    <p:sldId id="36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42" r:id="rId20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CC"/>
    <a:srgbClr val="320064"/>
    <a:srgbClr val="7984C6"/>
    <a:srgbClr val="56C7AA"/>
    <a:srgbClr val="717DBB"/>
    <a:srgbClr val="FF0066"/>
    <a:srgbClr val="6A9C7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116B8-6D51-4437-9421-C4A6A63ADACC}" v="64" dt="2019-08-20T10:23:19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Rodgers" userId="5e3defe6-5b42-466b-873a-c1f8a1081fc9" providerId="ADAL" clId="{FB3116B8-6D51-4437-9421-C4A6A63ADACC}"/>
    <pc:docChg chg="addSld delSld modSld">
      <pc:chgData name="Sarah Rodgers" userId="5e3defe6-5b42-466b-873a-c1f8a1081fc9" providerId="ADAL" clId="{FB3116B8-6D51-4437-9421-C4A6A63ADACC}" dt="2019-08-20T10:23:19.789" v="65"/>
      <pc:docMkLst>
        <pc:docMk/>
      </pc:docMkLst>
      <pc:sldChg chg="addSp modSp">
        <pc:chgData name="Sarah Rodgers" userId="5e3defe6-5b42-466b-873a-c1f8a1081fc9" providerId="ADAL" clId="{FB3116B8-6D51-4437-9421-C4A6A63ADACC}" dt="2019-08-20T10:20:09.522" v="6"/>
        <pc:sldMkLst>
          <pc:docMk/>
          <pc:sldMk cId="0" sldId="256"/>
        </pc:sldMkLst>
        <pc:spChg chg="add mod">
          <ac:chgData name="Sarah Rodgers" userId="5e3defe6-5b42-466b-873a-c1f8a1081fc9" providerId="ADAL" clId="{FB3116B8-6D51-4437-9421-C4A6A63ADACC}" dt="2019-08-20T10:20:09.522" v="6"/>
          <ac:spMkLst>
            <pc:docMk/>
            <pc:sldMk cId="0" sldId="256"/>
            <ac:spMk id="3" creationId="{62D42D58-F67A-4749-9146-0E1D026D8B5A}"/>
          </ac:spMkLst>
        </pc:spChg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560390932" sldId="257"/>
        </pc:sldMkLst>
      </pc:sldChg>
      <pc:sldChg chg="del">
        <pc:chgData name="Sarah Rodgers" userId="5e3defe6-5b42-466b-873a-c1f8a1081fc9" providerId="ADAL" clId="{FB3116B8-6D51-4437-9421-C4A6A63ADACC}" dt="2019-08-20T10:23:15.950" v="14" actId="2696"/>
        <pc:sldMkLst>
          <pc:docMk/>
          <pc:sldMk cId="2172413487" sldId="258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4087033465" sldId="259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3590856501" sldId="260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996437693" sldId="261"/>
        </pc:sldMkLst>
      </pc:sldChg>
      <pc:sldChg chg="del">
        <pc:chgData name="Sarah Rodgers" userId="5e3defe6-5b42-466b-873a-c1f8a1081fc9" providerId="ADAL" clId="{FB3116B8-6D51-4437-9421-C4A6A63ADACC}" dt="2019-08-20T10:23:16.027" v="18" actId="2696"/>
        <pc:sldMkLst>
          <pc:docMk/>
          <pc:sldMk cId="249256224" sldId="262"/>
        </pc:sldMkLst>
      </pc:sldChg>
      <pc:sldChg chg="del">
        <pc:chgData name="Sarah Rodgers" userId="5e3defe6-5b42-466b-873a-c1f8a1081fc9" providerId="ADAL" clId="{FB3116B8-6D51-4437-9421-C4A6A63ADACC}" dt="2019-08-20T10:23:16.064" v="19" actId="2696"/>
        <pc:sldMkLst>
          <pc:docMk/>
          <pc:sldMk cId="1561950780" sldId="263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823647110" sldId="264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111344307" sldId="265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1225141006" sldId="278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417811620" sldId="279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747268402" sldId="280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175010894" sldId="294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3874004408" sldId="295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4113170893" sldId="307"/>
        </pc:sldMkLst>
      </pc:sldChg>
      <pc:sldChg chg="del">
        <pc:chgData name="Sarah Rodgers" userId="5e3defe6-5b42-466b-873a-c1f8a1081fc9" providerId="ADAL" clId="{FB3116B8-6D51-4437-9421-C4A6A63ADACC}" dt="2019-08-20T10:23:16.219" v="29" actId="2696"/>
        <pc:sldMkLst>
          <pc:docMk/>
          <pc:sldMk cId="1867233670" sldId="308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3083624599" sldId="310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0622603" sldId="314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705131089" sldId="326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1193233754" sldId="329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676873452" sldId="334"/>
        </pc:sldMkLst>
      </pc:sldChg>
      <pc:sldChg chg="del">
        <pc:chgData name="Sarah Rodgers" userId="5e3defe6-5b42-466b-873a-c1f8a1081fc9" providerId="ADAL" clId="{FB3116B8-6D51-4437-9421-C4A6A63ADACC}" dt="2019-08-20T10:23:16.332" v="36" actId="2696"/>
        <pc:sldMkLst>
          <pc:docMk/>
          <pc:sldMk cId="2578206977" sldId="335"/>
        </pc:sldMkLst>
      </pc:sldChg>
      <pc:sldChg chg="del">
        <pc:chgData name="Sarah Rodgers" userId="5e3defe6-5b42-466b-873a-c1f8a1081fc9" providerId="ADAL" clId="{FB3116B8-6D51-4437-9421-C4A6A63ADACC}" dt="2019-08-20T10:23:16.348" v="37" actId="2696"/>
        <pc:sldMkLst>
          <pc:docMk/>
          <pc:sldMk cId="1688157230" sldId="336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1547122456" sldId="342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07857041" sldId="343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1361002577" sldId="344"/>
        </pc:sldMkLst>
      </pc:sldChg>
      <pc:sldChg chg="del">
        <pc:chgData name="Sarah Rodgers" userId="5e3defe6-5b42-466b-873a-c1f8a1081fc9" providerId="ADAL" clId="{FB3116B8-6D51-4437-9421-C4A6A63ADACC}" dt="2019-08-20T10:23:16.007" v="17" actId="2696"/>
        <pc:sldMkLst>
          <pc:docMk/>
          <pc:sldMk cId="1301857313" sldId="345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1540745707" sldId="346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1059766270" sldId="347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201819332" sldId="348"/>
        </pc:sldMkLst>
      </pc:sldChg>
      <pc:sldChg chg="add del">
        <pc:chgData name="Sarah Rodgers" userId="5e3defe6-5b42-466b-873a-c1f8a1081fc9" providerId="ADAL" clId="{FB3116B8-6D51-4437-9421-C4A6A63ADACC}" dt="2019-08-20T10:23:19.789" v="65"/>
        <pc:sldMkLst>
          <pc:docMk/>
          <pc:sldMk cId="292289119" sldId="349"/>
        </pc:sldMkLst>
      </pc:sldChg>
      <pc:sldChg chg="add">
        <pc:chgData name="Sarah Rodgers" userId="5e3defe6-5b42-466b-873a-c1f8a1081fc9" providerId="ADAL" clId="{FB3116B8-6D51-4437-9421-C4A6A63ADACC}" dt="2019-08-20T10:23:19.789" v="65"/>
        <pc:sldMkLst>
          <pc:docMk/>
          <pc:sldMk cId="22364459" sldId="350"/>
        </pc:sldMkLst>
      </pc:sldChg>
      <pc:sldChg chg="add del">
        <pc:chgData name="Sarah Rodgers" userId="5e3defe6-5b42-466b-873a-c1f8a1081fc9" providerId="ADAL" clId="{FB3116B8-6D51-4437-9421-C4A6A63ADACC}" dt="2019-08-20T10:23:16.392" v="39" actId="2696"/>
        <pc:sldMkLst>
          <pc:docMk/>
          <pc:sldMk cId="2539271806" sldId="350"/>
        </pc:sldMkLst>
      </pc:sldChg>
      <pc:sldChg chg="add">
        <pc:chgData name="Sarah Rodgers" userId="5e3defe6-5b42-466b-873a-c1f8a1081fc9" providerId="ADAL" clId="{FB3116B8-6D51-4437-9421-C4A6A63ADACC}" dt="2019-08-20T10:23:19.789" v="65"/>
        <pc:sldMkLst>
          <pc:docMk/>
          <pc:sldMk cId="190267260" sldId="351"/>
        </pc:sldMkLst>
      </pc:sldChg>
      <pc:sldChg chg="add del">
        <pc:chgData name="Sarah Rodgers" userId="5e3defe6-5b42-466b-873a-c1f8a1081fc9" providerId="ADAL" clId="{FB3116B8-6D51-4437-9421-C4A6A63ADACC}" dt="2019-08-20T10:23:16.409" v="40" actId="2696"/>
        <pc:sldMkLst>
          <pc:docMk/>
          <pc:sldMk cId="2358916947" sldId="351"/>
        </pc:sldMkLst>
      </pc:sldChg>
      <pc:sldChg chg="add del">
        <pc:chgData name="Sarah Rodgers" userId="5e3defe6-5b42-466b-873a-c1f8a1081fc9" providerId="ADAL" clId="{FB3116B8-6D51-4437-9421-C4A6A63ADACC}" dt="2019-08-20T10:23:16.436" v="41" actId="2696"/>
        <pc:sldMkLst>
          <pc:docMk/>
          <pc:sldMk cId="904597393" sldId="352"/>
        </pc:sldMkLst>
      </pc:sldChg>
      <pc:sldChg chg="add del">
        <pc:chgData name="Sarah Rodgers" userId="5e3defe6-5b42-466b-873a-c1f8a1081fc9" providerId="ADAL" clId="{FB3116B8-6D51-4437-9421-C4A6A63ADACC}" dt="2019-08-20T10:23:16.482" v="42" actId="2696"/>
        <pc:sldMkLst>
          <pc:docMk/>
          <pc:sldMk cId="2246194362" sldId="353"/>
        </pc:sldMkLst>
      </pc:sldChg>
      <pc:sldChg chg="add del">
        <pc:chgData name="Sarah Rodgers" userId="5e3defe6-5b42-466b-873a-c1f8a1081fc9" providerId="ADAL" clId="{FB3116B8-6D51-4437-9421-C4A6A63ADACC}" dt="2019-08-20T10:23:16.503" v="43" actId="2696"/>
        <pc:sldMkLst>
          <pc:docMk/>
          <pc:sldMk cId="782338930" sldId="354"/>
        </pc:sldMkLst>
      </pc:sldChg>
      <pc:sldChg chg="add del">
        <pc:chgData name="Sarah Rodgers" userId="5e3defe6-5b42-466b-873a-c1f8a1081fc9" providerId="ADAL" clId="{FB3116B8-6D51-4437-9421-C4A6A63ADACC}" dt="2019-08-20T10:23:16.531" v="44" actId="2696"/>
        <pc:sldMkLst>
          <pc:docMk/>
          <pc:sldMk cId="2190056370" sldId="355"/>
        </pc:sldMkLst>
      </pc:sldChg>
      <pc:sldChg chg="add del">
        <pc:chgData name="Sarah Rodgers" userId="5e3defe6-5b42-466b-873a-c1f8a1081fc9" providerId="ADAL" clId="{FB3116B8-6D51-4437-9421-C4A6A63ADACC}" dt="2019-08-20T10:23:16.558" v="45" actId="2696"/>
        <pc:sldMkLst>
          <pc:docMk/>
          <pc:sldMk cId="2582716155" sldId="356"/>
        </pc:sldMkLst>
      </pc:sldChg>
      <pc:sldChg chg="add del">
        <pc:chgData name="Sarah Rodgers" userId="5e3defe6-5b42-466b-873a-c1f8a1081fc9" providerId="ADAL" clId="{FB3116B8-6D51-4437-9421-C4A6A63ADACC}" dt="2019-08-20T10:23:16.634" v="46" actId="2696"/>
        <pc:sldMkLst>
          <pc:docMk/>
          <pc:sldMk cId="2178168663" sldId="357"/>
        </pc:sldMkLst>
      </pc:sldChg>
      <pc:sldChg chg="add del">
        <pc:chgData name="Sarah Rodgers" userId="5e3defe6-5b42-466b-873a-c1f8a1081fc9" providerId="ADAL" clId="{FB3116B8-6D51-4437-9421-C4A6A63ADACC}" dt="2019-08-20T10:23:16.674" v="47" actId="2696"/>
        <pc:sldMkLst>
          <pc:docMk/>
          <pc:sldMk cId="3815043749" sldId="358"/>
        </pc:sldMkLst>
      </pc:sldChg>
      <pc:sldChg chg="add del">
        <pc:chgData name="Sarah Rodgers" userId="5e3defe6-5b42-466b-873a-c1f8a1081fc9" providerId="ADAL" clId="{FB3116B8-6D51-4437-9421-C4A6A63ADACC}" dt="2019-08-20T10:23:16.683" v="48" actId="2696"/>
        <pc:sldMkLst>
          <pc:docMk/>
          <pc:sldMk cId="868090856" sldId="359"/>
        </pc:sldMkLst>
      </pc:sldChg>
      <pc:sldChg chg="add del">
        <pc:chgData name="Sarah Rodgers" userId="5e3defe6-5b42-466b-873a-c1f8a1081fc9" providerId="ADAL" clId="{FB3116B8-6D51-4437-9421-C4A6A63ADACC}" dt="2019-08-20T10:23:16.696" v="49" actId="2696"/>
        <pc:sldMkLst>
          <pc:docMk/>
          <pc:sldMk cId="1476760776" sldId="360"/>
        </pc:sldMkLst>
      </pc:sldChg>
      <pc:sldChg chg="add del">
        <pc:chgData name="Sarah Rodgers" userId="5e3defe6-5b42-466b-873a-c1f8a1081fc9" providerId="ADAL" clId="{FB3116B8-6D51-4437-9421-C4A6A63ADACC}" dt="2019-08-20T10:23:16.713" v="50" actId="2696"/>
        <pc:sldMkLst>
          <pc:docMk/>
          <pc:sldMk cId="3191491800" sldId="361"/>
        </pc:sldMkLst>
      </pc:sldChg>
      <pc:sldChg chg="add del">
        <pc:chgData name="Sarah Rodgers" userId="5e3defe6-5b42-466b-873a-c1f8a1081fc9" providerId="ADAL" clId="{FB3116B8-6D51-4437-9421-C4A6A63ADACC}" dt="2019-08-20T10:23:16.739" v="51" actId="2696"/>
        <pc:sldMkLst>
          <pc:docMk/>
          <pc:sldMk cId="200442730" sldId="362"/>
        </pc:sldMkLst>
      </pc:sldChg>
      <pc:sldChg chg="add del">
        <pc:chgData name="Sarah Rodgers" userId="5e3defe6-5b42-466b-873a-c1f8a1081fc9" providerId="ADAL" clId="{FB3116B8-6D51-4437-9421-C4A6A63ADACC}" dt="2019-08-20T10:23:16.757" v="52" actId="2696"/>
        <pc:sldMkLst>
          <pc:docMk/>
          <pc:sldMk cId="3306672578" sldId="363"/>
        </pc:sldMkLst>
      </pc:sldChg>
      <pc:sldChg chg="add del">
        <pc:chgData name="Sarah Rodgers" userId="5e3defe6-5b42-466b-873a-c1f8a1081fc9" providerId="ADAL" clId="{FB3116B8-6D51-4437-9421-C4A6A63ADACC}" dt="2019-08-20T10:23:16.777" v="53" actId="2696"/>
        <pc:sldMkLst>
          <pc:docMk/>
          <pc:sldMk cId="1009932806" sldId="364"/>
        </pc:sldMkLst>
      </pc:sldChg>
      <pc:sldChg chg="add del">
        <pc:chgData name="Sarah Rodgers" userId="5e3defe6-5b42-466b-873a-c1f8a1081fc9" providerId="ADAL" clId="{FB3116B8-6D51-4437-9421-C4A6A63ADACC}" dt="2019-08-20T10:23:16.799" v="54" actId="2696"/>
        <pc:sldMkLst>
          <pc:docMk/>
          <pc:sldMk cId="22364459" sldId="365"/>
        </pc:sldMkLst>
      </pc:sldChg>
      <pc:sldChg chg="add del">
        <pc:chgData name="Sarah Rodgers" userId="5e3defe6-5b42-466b-873a-c1f8a1081fc9" providerId="ADAL" clId="{FB3116B8-6D51-4437-9421-C4A6A63ADACC}" dt="2019-08-20T10:23:16.820" v="55" actId="2696"/>
        <pc:sldMkLst>
          <pc:docMk/>
          <pc:sldMk cId="1063068042" sldId="366"/>
        </pc:sldMkLst>
      </pc:sldChg>
      <pc:sldChg chg="add del">
        <pc:chgData name="Sarah Rodgers" userId="5e3defe6-5b42-466b-873a-c1f8a1081fc9" providerId="ADAL" clId="{FB3116B8-6D51-4437-9421-C4A6A63ADACC}" dt="2019-08-20T10:23:16.850" v="56" actId="2696"/>
        <pc:sldMkLst>
          <pc:docMk/>
          <pc:sldMk cId="190267260" sldId="367"/>
        </pc:sldMkLst>
      </pc:sldChg>
      <pc:sldChg chg="add del">
        <pc:chgData name="Sarah Rodgers" userId="5e3defe6-5b42-466b-873a-c1f8a1081fc9" providerId="ADAL" clId="{FB3116B8-6D51-4437-9421-C4A6A63ADACC}" dt="2019-08-20T10:23:16.873" v="57" actId="2696"/>
        <pc:sldMkLst>
          <pc:docMk/>
          <pc:sldMk cId="2537475128" sldId="368"/>
        </pc:sldMkLst>
      </pc:sldChg>
      <pc:sldChg chg="add del">
        <pc:chgData name="Sarah Rodgers" userId="5e3defe6-5b42-466b-873a-c1f8a1081fc9" providerId="ADAL" clId="{FB3116B8-6D51-4437-9421-C4A6A63ADACC}" dt="2019-08-20T10:23:16.886" v="58" actId="2696"/>
        <pc:sldMkLst>
          <pc:docMk/>
          <pc:sldMk cId="1782015839" sldId="369"/>
        </pc:sldMkLst>
      </pc:sldChg>
      <pc:sldChg chg="add del">
        <pc:chgData name="Sarah Rodgers" userId="5e3defe6-5b42-466b-873a-c1f8a1081fc9" providerId="ADAL" clId="{FB3116B8-6D51-4437-9421-C4A6A63ADACC}" dt="2019-08-20T10:23:16.900" v="59" actId="2696"/>
        <pc:sldMkLst>
          <pc:docMk/>
          <pc:sldMk cId="118137994" sldId="370"/>
        </pc:sldMkLst>
      </pc:sldChg>
      <pc:sldChg chg="add del">
        <pc:chgData name="Sarah Rodgers" userId="5e3defe6-5b42-466b-873a-c1f8a1081fc9" providerId="ADAL" clId="{FB3116B8-6D51-4437-9421-C4A6A63ADACC}" dt="2019-08-20T10:23:16.912" v="60" actId="2696"/>
        <pc:sldMkLst>
          <pc:docMk/>
          <pc:sldMk cId="3318258875" sldId="371"/>
        </pc:sldMkLst>
      </pc:sldChg>
      <pc:sldChg chg="add del">
        <pc:chgData name="Sarah Rodgers" userId="5e3defe6-5b42-466b-873a-c1f8a1081fc9" providerId="ADAL" clId="{FB3116B8-6D51-4437-9421-C4A6A63ADACC}" dt="2019-08-20T10:23:16.932" v="61" actId="2696"/>
        <pc:sldMkLst>
          <pc:docMk/>
          <pc:sldMk cId="97186651" sldId="372"/>
        </pc:sldMkLst>
      </pc:sldChg>
      <pc:sldChg chg="add del">
        <pc:chgData name="Sarah Rodgers" userId="5e3defe6-5b42-466b-873a-c1f8a1081fc9" providerId="ADAL" clId="{FB3116B8-6D51-4437-9421-C4A6A63ADACC}" dt="2019-08-20T10:23:16.949" v="62" actId="2696"/>
        <pc:sldMkLst>
          <pc:docMk/>
          <pc:sldMk cId="2040615999" sldId="373"/>
        </pc:sldMkLst>
      </pc:sldChg>
      <pc:sldChg chg="add del">
        <pc:chgData name="Sarah Rodgers" userId="5e3defe6-5b42-466b-873a-c1f8a1081fc9" providerId="ADAL" clId="{FB3116B8-6D51-4437-9421-C4A6A63ADACC}" dt="2019-08-20T10:23:16.957" v="63" actId="2696"/>
        <pc:sldMkLst>
          <pc:docMk/>
          <pc:sldMk cId="1906429861" sldId="374"/>
        </pc:sldMkLst>
      </pc:sldChg>
      <pc:sldChg chg="add del">
        <pc:chgData name="Sarah Rodgers" userId="5e3defe6-5b42-466b-873a-c1f8a1081fc9" providerId="ADAL" clId="{FB3116B8-6D51-4437-9421-C4A6A63ADACC}" dt="2019-08-20T10:23:16.968" v="64" actId="2696"/>
        <pc:sldMkLst>
          <pc:docMk/>
          <pc:sldMk cId="1294611145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4B519AAB-85C0-4866-886D-7186F3C561D1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CDE5C80-E8B2-4367-BCE7-DAE53EF5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E5C80-E8B2-4367-BCE7-DAE53EF5A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D5C1-5421-4AC0-8DFB-BC222342D3BA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3EFB-94E5-4897-AFF6-02B0547B93C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D2B-87C5-4880-92F2-875F490A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6E21-1965-4352-A612-D35DE1C159B2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51D-FBB5-4236-AB21-282492109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02D59-FF3C-4599-839A-86CF4A2D6FE9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5C9C-E60A-412C-AAF6-25498206608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8F9-5924-4A52-8D68-82E52F3EF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AF2-CF49-4E59-A3DB-3EF22F99C6F0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21A-598B-499B-BF7B-652E17024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ED7-9D08-462C-97BC-410DFA400F65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B694-4D23-466A-AEFB-5E50D49AF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134A-8191-4209-B6C9-10C3D10372F5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DC4-F30D-47C1-926E-74B6425E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8C0B-9452-4E5B-9544-EEA70E1F8A6E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9114-BE61-4605-AB95-4DC6497A6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0C01-F692-452A-B761-C14CC67D0E01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C47F-2DCF-4155-B109-DF76E370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D6815-7DCB-47AE-B040-B3CCC8445EE3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41F-E57E-4689-B3F9-547CDA8A4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D26EAF-4842-4952-A894-3C0F0A45CB36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48426-4A46-4BB7-80BE-D12F48C3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18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willoug@irsc.edu" TargetMode="External"/><Relationship Id="rId2" Type="http://schemas.openxmlformats.org/officeDocument/2006/relationships/hyperlink" Target="mailto:jcapers@irsc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ology-irsc.weebly.com/uploads/2/3/3/5/23350128/lab_safety_procedures_doc.docx" TargetMode="External"/><Relationship Id="rId4" Type="http://schemas.openxmlformats.org/officeDocument/2006/relationships/hyperlink" Target="file:///C:\Users\srodgers\Desktop\Lab%20Safety%20Procedures%20Doc.doc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-irsc.weebly.com/uploads/2/3/3/5/23350128/general_blood_and_wbc_presentation_for_week_1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uploads/2/3/3/5/23350128/bsc2010l_ex_1_metric_summer2019.pptx" TargetMode="External"/><Relationship Id="rId2" Type="http://schemas.openxmlformats.org/officeDocument/2006/relationships/hyperlink" Target="http://biology-irsc.weebly.com/uploads/2/3/3/5/23350128/bsc2010l_syllabus_weebly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full-time-faculty---websites-and-office-information.html" TargetMode="External"/><Relationship Id="rId2" Type="http://schemas.openxmlformats.org/officeDocument/2006/relationships/hyperlink" Target="http://biology-irsc.weebly.com/find-adjunct-faculty-and-tls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biology-irsc.weebly.com/laboratory-resources-click-here-for-infromation-on-the-labs-including-powerpoints-handouts-etc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biology-irsc.weebly.com/laboratory-schedules-click-here-for-current-semesters-schedule-of-all-the-labs-on-all-campus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-irsc.weebly.com/open-lab-informatio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-irsc.weebly.com/laboratory-schedules-click-here-for-current-semesters-schedule-of-all-the-labs-on-all-campuse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00" y="1150279"/>
            <a:ext cx="8476925" cy="230124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0" dirty="0" smtClean="0">
                <a:solidFill>
                  <a:srgbClr val="9900CC"/>
                </a:solidFill>
                <a:latin typeface="Century Gothic" panose="020B0502020202020204" pitchFamily="34" charset="0"/>
              </a:rPr>
              <a:t>Anatomy &amp; Physiology II </a:t>
            </a:r>
            <a:r>
              <a:rPr lang="en-US" sz="5400" b="0" dirty="0" smtClean="0">
                <a:solidFill>
                  <a:srgbClr val="9900CC"/>
                </a:solidFill>
                <a:latin typeface="Century Gothic" panose="020B0502020202020204" pitchFamily="34" charset="0"/>
              </a:rPr>
              <a:t>Laboratory</a:t>
            </a:r>
            <a:r>
              <a:rPr sz="5400" b="0" dirty="0">
                <a:solidFill>
                  <a:srgbClr val="9900CC"/>
                </a:solidFill>
                <a:latin typeface="Century Gothic" panose="020B0502020202020204" pitchFamily="34" charset="0"/>
              </a:rPr>
              <a:t/>
            </a:r>
            <a:br>
              <a:rPr sz="5400" b="0" dirty="0">
                <a:solidFill>
                  <a:srgbClr val="9900CC"/>
                </a:solidFill>
                <a:latin typeface="Century Gothic" panose="020B0502020202020204" pitchFamily="34" charset="0"/>
              </a:rPr>
            </a:br>
            <a:endParaRPr sz="5400" b="0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entury Gothic" panose="020B0502020202020204" pitchFamily="34" charset="0"/>
              </a:rPr>
              <a:t>Spring -</a:t>
            </a:r>
            <a:r>
              <a:rPr lang="en-US" altLang="en-US" sz="1400" dirty="0" smtClean="0">
                <a:latin typeface="Century Gothic" panose="020B0502020202020204" pitchFamily="34" charset="0"/>
              </a:rPr>
              <a:t>20</a:t>
            </a:r>
            <a:endParaRPr lang="en-US" alt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indoor, floor, kitchen, building&#10;&#10;Description automatically generated">
            <a:extLst>
              <a:ext uri="{FF2B5EF4-FFF2-40B4-BE49-F238E27FC236}">
                <a16:creationId xmlns:a16="http://schemas.microsoft.com/office/drawing/2014/main" id="{E19F3357-DB5A-40FA-84F4-94EF11B3D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8" y="3022495"/>
            <a:ext cx="7613004" cy="206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72873" y="930333"/>
            <a:ext cx="9148507" cy="6134100"/>
          </a:xfrm>
        </p:spPr>
        <p:txBody>
          <a:bodyPr/>
          <a:lstStyle/>
          <a:p>
            <a:pPr marL="136525" indent="0">
              <a:buNone/>
            </a:pPr>
            <a:r>
              <a:rPr lang="en-US" altLang="en-US" sz="2400" dirty="0" smtClean="0">
                <a:latin typeface="Century Gothic"/>
              </a:rPr>
              <a:t>Missing a Practical Exam</a:t>
            </a:r>
            <a:endParaRPr lang="en-US" sz="2400" dirty="0"/>
          </a:p>
          <a:p>
            <a:pPr marL="547370"/>
            <a:r>
              <a:rPr lang="en-US" altLang="en-US" sz="1800" u="sng" dirty="0">
                <a:latin typeface="Century Gothic"/>
              </a:rPr>
              <a:t>MUST be approved by a DEPARTMENT CHAIR </a:t>
            </a:r>
            <a:r>
              <a:rPr lang="en-US" altLang="en-US" sz="1800" dirty="0">
                <a:latin typeface="Century Gothic"/>
              </a:rPr>
              <a:t>via email within 24 hours of missing your test</a:t>
            </a:r>
          </a:p>
          <a:p>
            <a:pPr marL="868045" lvl="1"/>
            <a:r>
              <a:rPr lang="en-US" altLang="en-US" sz="1400" u="sng" dirty="0" smtClean="0">
                <a:latin typeface="Century Gothic"/>
              </a:rPr>
              <a:t>Dr. </a:t>
            </a:r>
            <a:r>
              <a:rPr lang="en-US" altLang="en-US" sz="1400" u="sng" dirty="0" smtClean="0">
                <a:latin typeface="Century Gothic"/>
              </a:rPr>
              <a:t>Jennifer Capers </a:t>
            </a:r>
            <a:r>
              <a:rPr lang="en-US" altLang="en-US" sz="1400" u="sng" dirty="0" smtClean="0">
                <a:latin typeface="Century Gothic"/>
                <a:hlinkClick r:id="rId2"/>
              </a:rPr>
              <a:t>jcapers@irsc.edu</a:t>
            </a:r>
            <a:r>
              <a:rPr lang="en-US" altLang="en-US" sz="1400" u="sng" dirty="0" smtClean="0">
                <a:latin typeface="Century Gothic"/>
              </a:rPr>
              <a:t> or Dr. Robin Willoughby </a:t>
            </a:r>
            <a:r>
              <a:rPr lang="en-US" altLang="en-US" sz="1400" u="sng" dirty="0" smtClean="0">
                <a:latin typeface="Century Gothic"/>
                <a:hlinkClick r:id="rId3"/>
              </a:rPr>
              <a:t>rwilloug@irsc.edu</a:t>
            </a:r>
            <a:r>
              <a:rPr lang="en-US" altLang="en-US" sz="1400" u="sng" dirty="0" smtClean="0">
                <a:latin typeface="Century Gothic"/>
              </a:rPr>
              <a:t> </a:t>
            </a:r>
            <a:endParaRPr lang="en-US" altLang="en-US" sz="1400" u="sng" dirty="0">
              <a:latin typeface="Century Gothic"/>
            </a:endParaRPr>
          </a:p>
          <a:p>
            <a:pPr marL="547370"/>
            <a:r>
              <a:rPr lang="en-US" altLang="en-US" sz="1800" dirty="0">
                <a:latin typeface="Century Gothic"/>
              </a:rPr>
              <a:t>Must </a:t>
            </a:r>
            <a:r>
              <a:rPr lang="en-US" altLang="en-US" sz="1800" dirty="0" smtClean="0">
                <a:latin typeface="Century Gothic"/>
              </a:rPr>
              <a:t>submit </a:t>
            </a:r>
            <a:r>
              <a:rPr lang="en-US" altLang="en-US" sz="1800" dirty="0">
                <a:highlight>
                  <a:srgbClr val="BF413E"/>
                </a:highlight>
                <a:latin typeface="Century Gothic"/>
              </a:rPr>
              <a:t>verifiable documentation </a:t>
            </a:r>
            <a:r>
              <a:rPr lang="en-US" altLang="en-US" sz="1800" dirty="0">
                <a:latin typeface="Century Gothic"/>
              </a:rPr>
              <a:t>(medical papers, ticket, etc...)</a:t>
            </a:r>
          </a:p>
          <a:p>
            <a:pPr marL="547370"/>
            <a:r>
              <a:rPr lang="en-US" altLang="en-US" sz="1800" dirty="0">
                <a:latin typeface="Century Gothic"/>
              </a:rPr>
              <a:t>Being "late" for an </a:t>
            </a:r>
            <a:r>
              <a:rPr lang="en-US" altLang="en-US" sz="1800" i="1" dirty="0">
                <a:latin typeface="Century Gothic"/>
              </a:rPr>
              <a:t>undocumented reason</a:t>
            </a:r>
            <a:r>
              <a:rPr lang="en-US" altLang="en-US" sz="1800" dirty="0">
                <a:latin typeface="Century Gothic"/>
              </a:rPr>
              <a:t>, will not be considered</a:t>
            </a:r>
          </a:p>
          <a:p>
            <a:pPr marL="547370"/>
            <a:r>
              <a:rPr lang="en-US" altLang="en-US" sz="1800" dirty="0">
                <a:latin typeface="Century Gothic"/>
              </a:rPr>
              <a:t>No approval = 0% on the test; No exceptions</a:t>
            </a:r>
          </a:p>
          <a:p>
            <a:pPr marL="547370"/>
            <a:r>
              <a:rPr lang="en-US" altLang="en-US" sz="1800" dirty="0">
                <a:latin typeface="Century Gothic"/>
              </a:rPr>
              <a:t>Monday after test week @ Main Campus ONLY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Times TBA testing week </a:t>
            </a:r>
          </a:p>
          <a:p>
            <a:pPr lvl="2">
              <a:buFont typeface="Wingdings" pitchFamily="18" charset="2"/>
              <a:buChar char=""/>
            </a:pPr>
            <a:r>
              <a:rPr lang="en-US" altLang="en-US" sz="1600" dirty="0">
                <a:solidFill>
                  <a:schemeClr val="accent6"/>
                </a:solidFill>
                <a:latin typeface="Century Gothic"/>
              </a:rPr>
              <a:t>STANDARIZED TEST</a:t>
            </a:r>
            <a:r>
              <a:rPr lang="en-US" altLang="en-US" sz="1600" dirty="0">
                <a:latin typeface="Century Gothic"/>
              </a:rPr>
              <a:t> –</a:t>
            </a:r>
            <a:r>
              <a:rPr lang="en-US" altLang="en-US" sz="1600" dirty="0">
                <a:solidFill>
                  <a:schemeClr val="accent2"/>
                </a:solidFill>
                <a:latin typeface="Century Gothic"/>
              </a:rPr>
              <a:t> </a:t>
            </a:r>
            <a:r>
              <a:rPr lang="en-US" altLang="en-US" sz="1600" i="1" dirty="0">
                <a:solidFill>
                  <a:schemeClr val="accent2"/>
                </a:solidFill>
                <a:latin typeface="Century Gothic"/>
              </a:rPr>
              <a:t>not your instructors</a:t>
            </a:r>
            <a:r>
              <a:rPr lang="en-US" altLang="en-US" sz="1600" i="1" dirty="0">
                <a:latin typeface="Century Gothic"/>
              </a:rPr>
              <a:t>!!!</a:t>
            </a:r>
            <a:endParaRPr lang="en-US" altLang="en-US" sz="1600" i="1" dirty="0">
              <a:latin typeface="Century Gothic" panose="020B0502020202020204" pitchFamily="34" charset="0"/>
            </a:endParaRPr>
          </a:p>
          <a:p>
            <a:pPr marL="904875" lvl="2" indent="0">
              <a:buNone/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marL="547370"/>
            <a:r>
              <a:rPr lang="en-US" altLang="en-US" sz="1800" dirty="0">
                <a:latin typeface="Century Gothic"/>
              </a:rPr>
              <a:t>Failure to attend an </a:t>
            </a:r>
            <a:r>
              <a:rPr lang="en-US" altLang="en-US" sz="1600" i="1" dirty="0">
                <a:latin typeface="Century Gothic"/>
              </a:rPr>
              <a:t>APPROVED</a:t>
            </a:r>
            <a:r>
              <a:rPr lang="en-US" altLang="en-US" sz="1800" dirty="0">
                <a:latin typeface="Century Gothic"/>
              </a:rPr>
              <a:t> make-up:</a:t>
            </a:r>
          </a:p>
          <a:p>
            <a:pPr lvl="2"/>
            <a:r>
              <a:rPr lang="en-US" altLang="en-US" sz="1600" dirty="0">
                <a:latin typeface="Century Gothic"/>
              </a:rPr>
              <a:t>Your test remains 0 earned points</a:t>
            </a:r>
          </a:p>
          <a:p>
            <a:pPr lvl="3"/>
            <a:r>
              <a:rPr lang="en-US" altLang="en-US" sz="1600" dirty="0">
                <a:latin typeface="Century Gothic" panose="020B0502020202020204" pitchFamily="34" charset="0"/>
              </a:rPr>
              <a:t>Final course grade is reported on your transcript</a:t>
            </a:r>
          </a:p>
          <a:p>
            <a:pPr lvl="2"/>
            <a:r>
              <a:rPr lang="en-US" altLang="en-US" sz="1600" dirty="0">
                <a:latin typeface="Century Gothic"/>
              </a:rPr>
              <a:t>If you communicate with your Instructor:</a:t>
            </a:r>
          </a:p>
          <a:p>
            <a:pPr lvl="3"/>
            <a:r>
              <a:rPr lang="en-US" altLang="en-US" sz="1600" dirty="0">
                <a:latin typeface="Century Gothic"/>
              </a:rPr>
              <a:t>‘I’ = Incomplete, if current grade is passing grade</a:t>
            </a:r>
            <a:endParaRPr lang="en-US" sz="1600" dirty="0">
              <a:latin typeface="Book Antiqua"/>
            </a:endParaRPr>
          </a:p>
          <a:p>
            <a:pPr lvl="3"/>
            <a:r>
              <a:rPr lang="en-US" altLang="en-US" sz="1600" dirty="0">
                <a:solidFill>
                  <a:schemeClr val="tx1">
                    <a:lumMod val="65000"/>
                  </a:schemeClr>
                </a:solidFill>
                <a:latin typeface="Century Gothic"/>
              </a:rPr>
              <a:t> 'W' = Instructor Withdrawal if current grade is Failing </a:t>
            </a:r>
            <a:r>
              <a:rPr lang="en-US" altLang="en-US" sz="1600" i="1" dirty="0">
                <a:solidFill>
                  <a:schemeClr val="tx1">
                    <a:lumMod val="65000"/>
                  </a:schemeClr>
                </a:solidFill>
                <a:latin typeface="Century Gothic"/>
              </a:rPr>
              <a:t>*student cannot attend final practical exam</a:t>
            </a:r>
            <a:endParaRPr lang="en-US" altLang="en-US" sz="1600" i="1" dirty="0">
              <a:solidFill>
                <a:schemeClr val="tx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779DBD-BF6D-46FC-9A4C-2C4A9AAD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90" y="-25603"/>
            <a:ext cx="7467600" cy="1143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Make Up-Policy for a Lab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2900" y="-1961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Laboratory Rules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2900" y="800100"/>
            <a:ext cx="8458200" cy="5825144"/>
          </a:xfrm>
        </p:spPr>
        <p:txBody>
          <a:bodyPr/>
          <a:lstStyle/>
          <a:p>
            <a:r>
              <a:rPr lang="en-US" altLang="en-US" sz="2000" dirty="0">
                <a:latin typeface="Century Gothic" panose="020B0502020202020204" pitchFamily="34" charset="0"/>
              </a:rPr>
              <a:t>Lab Attire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Shoes: closed-toe and closed-heel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Long pants or buy a lab coat (in bookstore)</a:t>
            </a:r>
          </a:p>
          <a:p>
            <a:pPr marL="1057275" lvl="2" indent="-342900"/>
            <a:r>
              <a:rPr lang="en-US" altLang="en-US" sz="1800" i="1" dirty="0">
                <a:latin typeface="Century Gothic" panose="020B0502020202020204" pitchFamily="34" charset="0"/>
              </a:rPr>
              <a:t>Recommendation: Leave Shoes &amp; Pants/Coat in Car!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Not dressed properly =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NOT allowed in lab! </a:t>
            </a:r>
            <a:b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</a:rPr>
              <a:t>(including Exam days = a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ZERO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</a:rPr>
              <a:t> “0” on the test)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Cell Phone Policy </a:t>
            </a:r>
            <a:r>
              <a:rPr lang="en-US" altLang="en-US" sz="2000" i="1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altLang="en-US" sz="1800" i="1" dirty="0">
                <a:latin typeface="Century Gothic" panose="020B0502020202020204" pitchFamily="34" charset="0"/>
              </a:rPr>
              <a:t>On silent, no video*, pics okay during actual experiments    </a:t>
            </a:r>
            <a:r>
              <a:rPr lang="en-US" altLang="en-US" sz="1400" i="1" dirty="0">
                <a:latin typeface="Century Gothic" panose="020B0502020202020204" pitchFamily="34" charset="0"/>
              </a:rPr>
              <a:t>(* lab is about focused application in the moment, recording decreases active learning)</a:t>
            </a:r>
            <a:endParaRPr lang="en-US" altLang="en-US" sz="18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latin typeface="Century Gothic" panose="020B0502020202020204" pitchFamily="34" charset="0"/>
              </a:rPr>
              <a:t>Disruptive Behavior  </a:t>
            </a:r>
            <a:r>
              <a:rPr lang="en-US" altLang="en-US" sz="2000" i="1" dirty="0">
                <a:latin typeface="Century Gothic" panose="020B0502020202020204" pitchFamily="34" charset="0"/>
              </a:rPr>
              <a:t>- will be asked to leave</a:t>
            </a:r>
          </a:p>
          <a:p>
            <a:r>
              <a:rPr lang="en-US" altLang="en-US" sz="2000" dirty="0">
                <a:latin typeface="Century Gothic" panose="020B0502020202020204" pitchFamily="34" charset="0"/>
              </a:rPr>
              <a:t>Cheating </a:t>
            </a:r>
          </a:p>
          <a:p>
            <a:pPr lvl="1"/>
            <a:r>
              <a:rPr lang="en-US" altLang="en-US" sz="1800" dirty="0">
                <a:latin typeface="Century Gothic" panose="020B0502020202020204" pitchFamily="34" charset="0"/>
              </a:rPr>
              <a:t>Zero Tolerance - 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Both</a:t>
            </a:r>
            <a:r>
              <a:rPr lang="en-US" altLang="en-US" sz="1800" dirty="0">
                <a:latin typeface="Century Gothic" panose="020B0502020202020204" pitchFamily="34" charset="0"/>
              </a:rPr>
              <a:t> students will be reported</a:t>
            </a:r>
          </a:p>
          <a:p>
            <a:pPr lvl="1"/>
            <a:r>
              <a:rPr lang="en-US" altLang="en-US" sz="1600" i="1" dirty="0">
                <a:latin typeface="Century Gothic" panose="020B0502020202020204" pitchFamily="34" charset="0"/>
              </a:rPr>
              <a:t>Are you coming to class to benefit your neighbor or yourself? You wouldn’t hand over your paycheck to your neighbor…don’t help your future competition!</a:t>
            </a:r>
          </a:p>
          <a:p>
            <a:pPr marL="547370" indent="-410845"/>
            <a:r>
              <a:rPr lang="en-US" altLang="en-US" sz="2000" dirty="0">
                <a:latin typeface="Century Gothic"/>
              </a:rPr>
              <a:t>If you require </a:t>
            </a:r>
            <a:r>
              <a:rPr lang="en-US" altLang="en-US" sz="2000" i="1" dirty="0">
                <a:solidFill>
                  <a:srgbClr val="99CCFF"/>
                </a:solidFill>
                <a:latin typeface="Century Gothic"/>
              </a:rPr>
              <a:t>additional services (extended time testing, note taker etc.) </a:t>
            </a:r>
            <a:r>
              <a:rPr lang="en-US" altLang="en-US" sz="2000" dirty="0">
                <a:latin typeface="Century Gothic"/>
              </a:rPr>
              <a:t>, see me after class or contact me this FIRST WEEK. </a:t>
            </a:r>
          </a:p>
          <a:p>
            <a:pPr lvl="1"/>
            <a:endParaRPr lang="en-US" altLang="en-US" sz="1600" i="1" dirty="0">
              <a:latin typeface="Century Gothic" panose="020B0502020202020204" pitchFamily="34" charset="0"/>
            </a:endParaRPr>
          </a:p>
          <a:p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/>
            <a:endParaRPr lang="en-US" altLang="en-US" sz="1800" dirty="0">
              <a:latin typeface="Century Gothic" panose="020B0502020202020204" pitchFamily="34" charset="0"/>
            </a:endParaRPr>
          </a:p>
          <a:p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8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385" y="4125136"/>
            <a:ext cx="3028949" cy="227171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5742" y="0"/>
            <a:ext cx="6477092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8265" y="959126"/>
            <a:ext cx="6477092" cy="4525963"/>
          </a:xfrm>
        </p:spPr>
        <p:txBody>
          <a:bodyPr/>
          <a:lstStyle/>
          <a:p>
            <a:r>
              <a:rPr lang="en-US" altLang="en-US">
                <a:latin typeface="Century Gothic" panose="020B0502020202020204" pitchFamily="34" charset="0"/>
              </a:rPr>
              <a:t>Be sure to familiarize yourself with safety procedures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Where does broken glass go?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What goes in the biohazard?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Eye wash station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Chemical Shower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Fire Blanket</a:t>
            </a:r>
          </a:p>
          <a:p>
            <a:pPr lvl="2"/>
            <a:r>
              <a:rPr lang="en-US" altLang="en-US">
                <a:latin typeface="Century Gothic" panose="020B0502020202020204" pitchFamily="34" charset="0"/>
              </a:rPr>
              <a:t>Fire Extinguisher </a:t>
            </a:r>
            <a:br>
              <a:rPr lang="en-US" altLang="en-US">
                <a:latin typeface="Century Gothic" panose="020B0502020202020204" pitchFamily="34" charset="0"/>
              </a:rPr>
            </a:br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2" descr="https://upload.wikimedia.org/wikipedia/commons/thumb/6/6d/Segnale_incendio.svg/451px-Segnale_incendi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89" y="2657387"/>
            <a:ext cx="1358587" cy="12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75132" y="3181818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Fire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084" r="-2" b="21059"/>
          <a:stretch/>
        </p:blipFill>
        <p:spPr>
          <a:xfrm>
            <a:off x="485033" y="4648200"/>
            <a:ext cx="2948259" cy="205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0000"/>
          <a:stretch/>
        </p:blipFill>
        <p:spPr>
          <a:xfrm rot="5400000">
            <a:off x="7041218" y="730391"/>
            <a:ext cx="1645638" cy="2266950"/>
          </a:xfrm>
          <a:prstGeom prst="rect">
            <a:avLst/>
          </a:prstGeom>
        </p:spPr>
      </p:pic>
      <p:pic>
        <p:nvPicPr>
          <p:cNvPr id="12" name="Picture 6" descr="https://upload.wikimedia.org/wikipedia/commons/0/00/Biohazard_symbol_%28black_and_yellow%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10" y="211392"/>
            <a:ext cx="1066800" cy="10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11087" y="458839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Biohazard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033" y="6259549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" panose="020B0604020202020204" pitchFamily="34" charset="0"/>
              </a:rPr>
              <a:t>Broken Glass   vs. Trash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8519" r="15556" b="30741"/>
          <a:stretch/>
        </p:blipFill>
        <p:spPr>
          <a:xfrm rot="5400000">
            <a:off x="3236573" y="3673039"/>
            <a:ext cx="3806621" cy="22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5742" y="0"/>
            <a:ext cx="6477092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68264" y="1061107"/>
            <a:ext cx="8647135" cy="4525963"/>
          </a:xfrm>
        </p:spPr>
        <p:txBody>
          <a:bodyPr/>
          <a:lstStyle/>
          <a:p>
            <a:r>
              <a:rPr lang="en-US" altLang="en-US" sz="2400" dirty="0" smtClean="0">
                <a:latin typeface="Century Gothic" panose="020B0502020202020204" pitchFamily="34" charset="0"/>
              </a:rPr>
              <a:t>Point out posted Evacuation Map &amp; Emergency </a:t>
            </a:r>
            <a:r>
              <a:rPr lang="en-US" altLang="en-US" sz="2400" dirty="0">
                <a:latin typeface="Century Gothic" panose="020B0502020202020204" pitchFamily="34" charset="0"/>
              </a:rPr>
              <a:t>Info</a:t>
            </a:r>
            <a:r>
              <a:rPr lang="en-US" altLang="en-US" dirty="0">
                <a:latin typeface="Century Gothic" panose="020B0502020202020204" pitchFamily="34" charset="0"/>
              </a:rPr>
              <a:t/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5556" r="6666" b="11481"/>
          <a:stretch/>
        </p:blipFill>
        <p:spPr>
          <a:xfrm rot="5400000">
            <a:off x="5068228" y="2457632"/>
            <a:ext cx="4572000" cy="312234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846FC4-0E0A-449F-BFBB-E5AC3EAE3CCD}"/>
              </a:ext>
            </a:extLst>
          </p:cNvPr>
          <p:cNvGrpSpPr/>
          <p:nvPr/>
        </p:nvGrpSpPr>
        <p:grpSpPr>
          <a:xfrm>
            <a:off x="305742" y="1733457"/>
            <a:ext cx="5303520" cy="3391086"/>
            <a:chOff x="336222" y="2438400"/>
            <a:chExt cx="5303520" cy="33910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5" t="22222" r="16665" b="16666"/>
            <a:stretch/>
          </p:blipFill>
          <p:spPr>
            <a:xfrm>
              <a:off x="336222" y="2438400"/>
              <a:ext cx="5303520" cy="33528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77380" y="3340355"/>
              <a:ext cx="741239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047999" y="4174654"/>
              <a:ext cx="0" cy="2449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124200" y="4419600"/>
              <a:ext cx="137160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648200" y="3962400"/>
              <a:ext cx="0" cy="3041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876800" y="3352800"/>
              <a:ext cx="381000" cy="3803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55792" y="5490932"/>
              <a:ext cx="1462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Main </a:t>
              </a:r>
              <a:r>
                <a:rPr lang="en-US" sz="1600" i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Campus</a:t>
              </a:r>
            </a:p>
          </p:txBody>
        </p:sp>
      </p:grpSp>
      <p:sp>
        <p:nvSpPr>
          <p:cNvPr id="4" name="TextBox 3">
            <a:hlinkHover r:id="rId4" action="ppaction://hlinkfile"/>
            <a:extLst>
              <a:ext uri="{FF2B5EF4-FFF2-40B4-BE49-F238E27FC236}">
                <a16:creationId xmlns:a16="http://schemas.microsoft.com/office/drawing/2014/main" id="{A5F16E89-103D-4A90-8418-BC124AE290F4}"/>
              </a:ext>
            </a:extLst>
          </p:cNvPr>
          <p:cNvSpPr txBox="1"/>
          <p:nvPr/>
        </p:nvSpPr>
        <p:spPr>
          <a:xfrm>
            <a:off x="694984" y="5466724"/>
            <a:ext cx="4349456" cy="646331"/>
          </a:xfrm>
          <a:prstGeom prst="rect">
            <a:avLst/>
          </a:prstGeom>
          <a:solidFill>
            <a:schemeClr val="bg1"/>
          </a:solidFill>
          <a:ln>
            <a:solidFill>
              <a:srgbClr val="C5A5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STATEMENT OF UNDERSTANDING of LAB MANAGEMENT PROCEDURES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57A0C-B127-420A-A46A-2F50182A683C}"/>
              </a:ext>
            </a:extLst>
          </p:cNvPr>
          <p:cNvSpPr txBox="1"/>
          <p:nvPr/>
        </p:nvSpPr>
        <p:spPr>
          <a:xfrm>
            <a:off x="943543" y="615758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&lt;Ctrl Click&gt; and read this document</a:t>
            </a:r>
          </a:p>
        </p:txBody>
      </p:sp>
    </p:spTree>
    <p:extLst>
      <p:ext uri="{BB962C8B-B14F-4D97-AF65-F5344CB8AC3E}">
        <p14:creationId xmlns:p14="http://schemas.microsoft.com/office/powerpoint/2010/main" val="305361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from a LAB: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85458" y="1425220"/>
            <a:ext cx="9075634" cy="4525963"/>
          </a:xfrm>
        </p:spPr>
        <p:txBody>
          <a:bodyPr/>
          <a:lstStyle/>
          <a:p>
            <a:pPr marL="868045" lvl="1"/>
            <a:r>
              <a:rPr lang="en-US" altLang="en-US" sz="2000" dirty="0">
                <a:solidFill>
                  <a:srgbClr val="FF00FF"/>
                </a:solidFill>
                <a:latin typeface="Century Gothic" panose="020B0502020202020204" pitchFamily="34" charset="0"/>
              </a:rPr>
              <a:t>FUN</a:t>
            </a:r>
            <a:r>
              <a:rPr lang="en-US" altLang="en-US" sz="2000" dirty="0">
                <a:latin typeface="Century Gothic" panose="020B0502020202020204" pitchFamily="34" charset="0"/>
              </a:rPr>
              <a:t>, Engaging, and a chance to learn out of your seat!</a:t>
            </a:r>
          </a:p>
          <a:p>
            <a:pPr marL="868045" lvl="1"/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Fast Paced </a:t>
            </a:r>
            <a:r>
              <a:rPr lang="en-US" altLang="en-US" sz="2000" dirty="0">
                <a:latin typeface="Century Gothic" panose="020B0502020202020204" pitchFamily="34" charset="0"/>
              </a:rPr>
              <a:t>with lots of info, jammed into a small time period</a:t>
            </a:r>
          </a:p>
          <a:p>
            <a:pPr marL="868045" lvl="1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Physical participation</a:t>
            </a:r>
            <a:r>
              <a:rPr lang="en-US" altLang="en-US" sz="2000" dirty="0">
                <a:latin typeface="Century Gothic" panose="020B0502020202020204" pitchFamily="34" charset="0"/>
              </a:rPr>
              <a:t>/movement/manipulation – YOU will be learning to demonstrate new skills weekly,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building confidence</a:t>
            </a:r>
            <a:r>
              <a:rPr lang="en-US" altLang="en-US" sz="2000" dirty="0">
                <a:latin typeface="Century Gothic" panose="020B0502020202020204" pitchFamily="34" charset="0"/>
              </a:rPr>
              <a:t>!</a:t>
            </a:r>
          </a:p>
          <a:p>
            <a:pPr marL="868045" lvl="1"/>
            <a:r>
              <a:rPr lang="en-US" altLang="en-US" sz="2000" dirty="0">
                <a:latin typeface="Century Gothic" panose="020B0502020202020204" pitchFamily="34" charset="0"/>
              </a:rPr>
              <a:t>Labs require </a:t>
            </a:r>
            <a:r>
              <a:rPr lang="en-US" altLang="en-US" sz="2000" dirty="0">
                <a:solidFill>
                  <a:srgbClr val="717DBB"/>
                </a:solidFill>
                <a:latin typeface="Century Gothic" panose="020B0502020202020204" pitchFamily="34" charset="0"/>
              </a:rPr>
              <a:t>learning time management </a:t>
            </a:r>
            <a:r>
              <a:rPr lang="en-US" altLang="en-US" sz="2000" dirty="0">
                <a:latin typeface="Century Gothic" panose="020B0502020202020204" pitchFamily="34" charset="0"/>
              </a:rPr>
              <a:t>as exercises build upon one another…keep up, don’t procrastinate! </a:t>
            </a:r>
          </a:p>
          <a:p>
            <a:pPr marL="868045" lvl="1"/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Expect to study </a:t>
            </a:r>
            <a:r>
              <a:rPr lang="en-US" altLang="en-US" sz="2000" dirty="0">
                <a:latin typeface="Century Gothic"/>
              </a:rPr>
              <a:t>for exams the same </a:t>
            </a:r>
            <a:r>
              <a:rPr lang="en-US" altLang="en-US" sz="2000" i="1" dirty="0">
                <a:latin typeface="Century Gothic"/>
              </a:rPr>
              <a:t>if not more </a:t>
            </a:r>
            <a:r>
              <a:rPr lang="en-US" altLang="en-US" sz="2000" dirty="0">
                <a:latin typeface="Century Gothic"/>
              </a:rPr>
              <a:t>than a Lecture, in various formats (groups, online, </a:t>
            </a:r>
            <a:r>
              <a:rPr lang="en-US" altLang="en-US" sz="2000" dirty="0" err="1">
                <a:latin typeface="Century Gothic"/>
              </a:rPr>
              <a:t>ol’fashion</a:t>
            </a:r>
            <a:r>
              <a:rPr lang="en-US" altLang="en-US" sz="2000" dirty="0">
                <a:latin typeface="Century Gothic"/>
              </a:rPr>
              <a:t> read/writing notes!)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Mandatory attendance</a:t>
            </a:r>
            <a:r>
              <a:rPr lang="en-US" altLang="en-US" sz="2000" dirty="0">
                <a:latin typeface="Century Gothic" panose="020B0502020202020204" pitchFamily="34" charset="0"/>
              </a:rPr>
              <a:t>, missing a Lab is detrimental to Exams</a:t>
            </a:r>
          </a:p>
          <a:p>
            <a:pPr marL="868045" lvl="1"/>
            <a:r>
              <a:rPr lang="en-US" altLang="en-US" sz="2000" dirty="0">
                <a:latin typeface="Century Gothic" panose="020B0502020202020204" pitchFamily="34" charset="0"/>
              </a:rPr>
              <a:t>Taking a lab will help you further </a:t>
            </a:r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define your career path </a:t>
            </a:r>
            <a:r>
              <a:rPr lang="en-US" altLang="en-US" sz="2000" dirty="0">
                <a:latin typeface="Century Gothic" panose="020B0502020202020204" pitchFamily="34" charset="0"/>
              </a:rPr>
              <a:t>and may open your eyes to a new direction you haven’t thought of!</a:t>
            </a:r>
          </a:p>
          <a:p>
            <a:pPr marL="904875" lvl="2" indent="0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marL="448945" lvl="1" indent="0">
              <a:buNone/>
            </a:pPr>
            <a:endParaRPr lang="en-US" alt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6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114993"/>
            <a:ext cx="87685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What’s a typical lab class consist of:</a:t>
            </a:r>
            <a:b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</a:b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111095" y="952500"/>
            <a:ext cx="9178895" cy="5610670"/>
          </a:xfrm>
        </p:spPr>
        <p:txBody>
          <a:bodyPr/>
          <a:lstStyle/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Start with </a:t>
            </a:r>
            <a:r>
              <a:rPr lang="en-US" altLang="en-US" sz="1600" dirty="0">
                <a:solidFill>
                  <a:srgbClr val="FF00FF"/>
                </a:solidFill>
                <a:latin typeface="Century Gothic" panose="020B0502020202020204" pitchFamily="34" charset="0"/>
              </a:rPr>
              <a:t>LAB C.O.D.E. </a:t>
            </a:r>
            <a:r>
              <a:rPr lang="en-US" altLang="en-US" sz="1600" dirty="0">
                <a:latin typeface="Century Gothic" panose="020B0502020202020204" pitchFamily="34" charset="0"/>
              </a:rPr>
              <a:t>attendance and answer any questions from last week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Since you already “pre-read” the day’s material (ah hem…), your instructor will briefly go over what the days experiment will consist of and highlight any procedure changes etc. 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You read and follow the lab book directions (yes this is a LARGE part of actual LAB…and you will have to be very comfortable doing so in the real world!)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Complete and Understand entire exercise and all associated questions in your lab manual, discuss with your group or neighbor!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Clean and reset experiments/models/workstation</a:t>
            </a:r>
          </a:p>
          <a:p>
            <a:pPr lvl="1"/>
            <a:r>
              <a:rPr lang="en-US" altLang="en-US" sz="1600" dirty="0">
                <a:solidFill>
                  <a:srgbClr val="FFC000"/>
                </a:solidFill>
                <a:latin typeface="Century Gothic" panose="020B0502020202020204" pitchFamily="34" charset="0"/>
              </a:rPr>
              <a:t>Return to seats so your instructor and classmates can go over results, review the key points, talk about what you should be taking away from today’s class period </a:t>
            </a:r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*this is a good time to think about what test questions an instructor would ask on a test!!!**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ASK QUESTIONS or for more Explanation if needed </a:t>
            </a:r>
            <a:r>
              <a:rPr lang="en-US" altLang="en-US" sz="1600" i="1" dirty="0">
                <a:latin typeface="Century Gothic" panose="020B0502020202020204" pitchFamily="34" charset="0"/>
              </a:rPr>
              <a:t>(THIS is the time to do this when your brain is fresh and you have the resources in the room!)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Review next weeks exercise (</a:t>
            </a:r>
            <a:r>
              <a:rPr lang="en-US" altLang="en-US" sz="1600" i="1" dirty="0">
                <a:latin typeface="Century Gothic" panose="020B0502020202020204" pitchFamily="34" charset="0"/>
              </a:rPr>
              <a:t>you will have 5 min of downtime at some point</a:t>
            </a:r>
            <a:r>
              <a:rPr lang="en-US" altLang="en-US" sz="1600" dirty="0">
                <a:latin typeface="Century Gothic" panose="020B0502020202020204" pitchFamily="34" charset="0"/>
              </a:rPr>
              <a:t>) – this is how you “prime your brain” to pick up on those topics in lecture</a:t>
            </a:r>
          </a:p>
          <a:p>
            <a:pPr lvl="1"/>
            <a:r>
              <a:rPr lang="en-US" altLang="en-US" sz="1600" dirty="0">
                <a:latin typeface="Century Gothic" panose="020B0502020202020204" pitchFamily="34" charset="0"/>
              </a:rPr>
              <a:t>Clean up before you leave/ PUSH IN YOUR CHAIRS!</a:t>
            </a:r>
          </a:p>
          <a:p>
            <a:pPr lvl="1"/>
            <a:endParaRPr lang="en-US" altLang="en-US" sz="1600" dirty="0">
              <a:latin typeface="Century Gothic" panose="020B0502020202020204" pitchFamily="34" charset="0"/>
            </a:endParaRPr>
          </a:p>
          <a:p>
            <a:endParaRPr lang="en-US" alt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A937-DCB0-4EB7-8239-2D263478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Exercise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1 Blood Cells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71B54-A49F-4C99-8FCF-50BB83FA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Welcome to </a:t>
            </a:r>
            <a:r>
              <a:rPr lang="en-US" altLang="en-US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AP 2 Lab</a:t>
            </a:r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4150" y="1219200"/>
            <a:ext cx="4279785" cy="4525963"/>
          </a:xfrm>
        </p:spPr>
        <p:txBody>
          <a:bodyPr/>
          <a:lstStyle/>
          <a:p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We are all going to go through the </a:t>
            </a: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2"/>
              </a:rPr>
              <a:t>Syllabus</a:t>
            </a:r>
            <a:r>
              <a:rPr lang="en-US" alt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Located on </a:t>
            </a:r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Weebly</a:t>
            </a:r>
            <a:r>
              <a:rPr lang="en-US" alt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with Link on Blackboard</a:t>
            </a:r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/>
            <a:endParaRPr lang="en-US" alt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WRITE IN YOUR EXACT COURSE REFERENCE #!!!</a:t>
            </a:r>
          </a:p>
          <a:p>
            <a:pPr marL="585788" lvl="1" indent="0">
              <a:buNone/>
            </a:pPr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n-US" altLang="en-US" sz="2000" i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BSC2094L-</a:t>
            </a:r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##-###</a:t>
            </a:r>
          </a:p>
          <a:p>
            <a:pPr lvl="1"/>
            <a:r>
              <a:rPr lang="en-US" altLang="en-US" sz="1600" i="1" dirty="0">
                <a:solidFill>
                  <a:srgbClr val="FFC000"/>
                </a:solidFill>
                <a:latin typeface="Century Gothic" panose="020B0502020202020204" pitchFamily="34" charset="0"/>
              </a:rPr>
              <a:t>You need this for ALL communication with any Faculty, Manager, Chair or Instructor!!!</a:t>
            </a:r>
            <a:endParaRPr lang="en-US" altLang="en-US" sz="1600" i="1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D31A4-168A-4733-8086-D35BF4037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73" y="1311712"/>
            <a:ext cx="4059017" cy="45959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AB5A65-DB8B-4FC0-BA00-68A7EC624CD8}"/>
              </a:ext>
            </a:extLst>
          </p:cNvPr>
          <p:cNvSpPr/>
          <p:nvPr/>
        </p:nvSpPr>
        <p:spPr>
          <a:xfrm>
            <a:off x="-124691" y="6042522"/>
            <a:ext cx="9268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10845"/>
            <a:r>
              <a:rPr lang="en-US" altLang="en-US" sz="2000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**NOTE: Labs are set up </a:t>
            </a:r>
            <a:r>
              <a:rPr lang="en-US" altLang="en-US" sz="2000" i="1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by “week” </a:t>
            </a:r>
            <a:r>
              <a:rPr lang="en-US" altLang="en-US" sz="2000" dirty="0">
                <a:solidFill>
                  <a:schemeClr val="bg1"/>
                </a:solidFill>
                <a:highlight>
                  <a:srgbClr val="FFFF00"/>
                </a:highlight>
                <a:latin typeface="Century Gothic"/>
              </a:rPr>
              <a:t>=  supplies/tools only out for the week</a:t>
            </a:r>
            <a:endParaRPr lang="en-US" altLang="en-US" sz="2000" dirty="0">
              <a:solidFill>
                <a:schemeClr val="bg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AECC029-C41C-4076-BD58-C760B93734FC}"/>
              </a:ext>
            </a:extLst>
          </p:cNvPr>
          <p:cNvSpPr/>
          <p:nvPr/>
        </p:nvSpPr>
        <p:spPr>
          <a:xfrm rot="19732567">
            <a:off x="3933184" y="2107942"/>
            <a:ext cx="1671564" cy="618142"/>
          </a:xfrm>
          <a:prstGeom prst="rightArrow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5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2564" y="-1524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/>
              </a:rPr>
              <a:t>Instructor Contact Information: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BA6C2-C1C6-4984-ABBF-6C58D5540D09}"/>
              </a:ext>
            </a:extLst>
          </p:cNvPr>
          <p:cNvSpPr/>
          <p:nvPr/>
        </p:nvSpPr>
        <p:spPr>
          <a:xfrm>
            <a:off x="414097" y="914400"/>
            <a:ext cx="8567171" cy="427809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/>
              </a:rPr>
              <a:t>IOR – name</a:t>
            </a:r>
            <a:r>
              <a:rPr lang="en-US" sz="2400" i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/>
              </a:rPr>
              <a:t>(Instructor of Record*)</a:t>
            </a:r>
          </a:p>
          <a:p>
            <a:pPr lvl="2"/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******</a:t>
            </a:r>
            <a:r>
              <a:rPr lang="en-US" sz="2400" u="sng" dirty="0">
                <a:solidFill>
                  <a:srgbClr val="56C7AA"/>
                </a:solidFill>
                <a:latin typeface="Century Gothic"/>
              </a:rPr>
              <a:t>@irsc.edu</a:t>
            </a:r>
          </a:p>
          <a:p>
            <a:pPr lvl="2"/>
            <a:r>
              <a:rPr lang="en-US" sz="2400" i="1" dirty="0">
                <a:solidFill>
                  <a:srgbClr val="FFFFFF"/>
                </a:solidFill>
                <a:latin typeface="Century Gothic"/>
              </a:rPr>
              <a:t>email to make appointment</a:t>
            </a:r>
            <a:r>
              <a:rPr lang="en-US" sz="2400" dirty="0">
                <a:solidFill>
                  <a:srgbClr val="FFFFFF"/>
                </a:solidFill>
                <a:latin typeface="Century Gothic"/>
              </a:rPr>
              <a:t>​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Century Gothic"/>
              </a:rPr>
              <a:t>EMAILS </a:t>
            </a:r>
            <a:r>
              <a:rPr lang="en-US" sz="2400" b="1" u="sng" dirty="0">
                <a:solidFill>
                  <a:srgbClr val="FFFF00"/>
                </a:solidFill>
                <a:latin typeface="Century Gothic"/>
              </a:rPr>
              <a:t>without REF # </a:t>
            </a:r>
            <a:r>
              <a:rPr lang="en-US" sz="2400" i="1" dirty="0">
                <a:solidFill>
                  <a:srgbClr val="FFFF00"/>
                </a:solidFill>
                <a:latin typeface="Century Gothic"/>
              </a:rPr>
              <a:t>MAY NOT BE ANSWERED</a:t>
            </a:r>
            <a:r>
              <a:rPr lang="en-US" sz="2400" dirty="0">
                <a:solidFill>
                  <a:srgbClr val="FFFF00"/>
                </a:solidFill>
                <a:latin typeface="Century Gothic"/>
              </a:rPr>
              <a:t>!!!!!!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56C7AA"/>
                </a:solidFill>
                <a:latin typeface="Century Gothic" panose="020B0502020202020204" pitchFamily="34" charset="0"/>
                <a:hlinkClick r:id="rId2"/>
              </a:rPr>
              <a:t>Instructors Contact Info</a:t>
            </a:r>
            <a:endParaRPr lang="en-US" sz="2400" u="sng" dirty="0">
              <a:solidFill>
                <a:srgbClr val="56C7AA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All Adjunct and TLS contact info</a:t>
            </a:r>
          </a:p>
          <a:p>
            <a:pPr marL="800100" lvl="1" indent="-342900">
              <a:buFontTx/>
              <a:buChar char="-"/>
            </a:pP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Biology Faculty info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&lt;</a:t>
            </a:r>
            <a:r>
              <a:rPr lang="en-U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3"/>
              </a:rPr>
              <a:t>click here&gt;</a:t>
            </a:r>
            <a:endParaRPr lang="en-US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LAB MANUAL: Required </a:t>
            </a:r>
            <a:r>
              <a:rPr lang="en-US" altLang="en-US" sz="2400" dirty="0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3</a:t>
            </a:r>
            <a:r>
              <a:rPr lang="en-US" altLang="en-US" sz="2400" baseline="30000" dirty="0">
                <a:solidFill>
                  <a:srgbClr val="FF0066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rd</a:t>
            </a:r>
            <a:r>
              <a:rPr lang="en-US" alt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 Ed. </a:t>
            </a:r>
          </a:p>
          <a:p>
            <a:pPr marL="800100" lvl="1" indent="-342900">
              <a:buFontTx/>
              <a:buChar char="-"/>
            </a:pPr>
            <a:endParaRPr lang="en-US" sz="20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8A0D9-8CEB-4ECF-B913-5ED3F49A6B5B}"/>
              </a:ext>
            </a:extLst>
          </p:cNvPr>
          <p:cNvSpPr/>
          <p:nvPr/>
        </p:nvSpPr>
        <p:spPr>
          <a:xfrm>
            <a:off x="345073" y="5192494"/>
            <a:ext cx="5161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indent="-410845"/>
            <a:r>
              <a:rPr lang="en-US" altLang="en-US" sz="2400" dirty="0">
                <a:latin typeface="Century Gothic"/>
              </a:rPr>
              <a:t>Lab Materials on </a:t>
            </a:r>
            <a:r>
              <a:rPr lang="en-US" altLang="en-US" sz="2400" dirty="0">
                <a:latin typeface="Century Gothic"/>
                <a:hlinkClick r:id="rId4"/>
              </a:rPr>
              <a:t> Weebly</a:t>
            </a:r>
            <a:r>
              <a:rPr lang="en-US" altLang="en-US" sz="2400" dirty="0">
                <a:latin typeface="Century Gothic"/>
              </a:rPr>
              <a:t> &amp; additional resources in </a:t>
            </a:r>
            <a:r>
              <a:rPr lang="en-US" altLang="en-US" sz="2400" dirty="0" err="1">
                <a:latin typeface="Century Gothic"/>
              </a:rPr>
              <a:t>BlackBoard</a:t>
            </a:r>
            <a:r>
              <a:rPr lang="en-US" altLang="en-US" sz="2400" dirty="0">
                <a:latin typeface="Century Gothic"/>
              </a:rPr>
              <a:t> 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sz="900" dirty="0">
                <a:solidFill>
                  <a:schemeClr val="bg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http://biology-irsc.weebly.com/laboratory-resources-click-here-for-infromation-on-the-labs-including-powerpoints-handouts-etc.html</a:t>
            </a:r>
            <a:endParaRPr lang="en-US" altLang="en-US" sz="9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79" y="3151372"/>
            <a:ext cx="2417273" cy="31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-139681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  <a:latin typeface="Century Gothic" panose="020B0502020202020204" pitchFamily="34" charset="0"/>
              </a:rPr>
              <a:t>Grading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47319" y="775578"/>
            <a:ext cx="8376063" cy="3146961"/>
          </a:xfrm>
        </p:spPr>
        <p:txBody>
          <a:bodyPr/>
          <a:lstStyle/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1                      100 pts</a:t>
            </a:r>
            <a:endParaRPr lang="en-US" sz="2000" dirty="0"/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2                     100 pts</a:t>
            </a:r>
            <a:endParaRPr lang="en-US" altLang="en-US" sz="2000" dirty="0">
              <a:latin typeface="Comic Sans MS" pitchFamily="66" charset="0"/>
            </a:endParaRPr>
          </a:p>
          <a:p>
            <a:pPr marL="36195" indent="0">
              <a:buNone/>
            </a:pPr>
            <a:r>
              <a:rPr lang="en-US" altLang="en-US" sz="2000" dirty="0">
                <a:latin typeface="Comic Sans MS"/>
              </a:rPr>
              <a:t>Exam 3                     100 pts</a:t>
            </a:r>
          </a:p>
          <a:p>
            <a:pPr marL="36195" indent="0">
              <a:buNone/>
            </a:pPr>
            <a:r>
              <a:rPr lang="en-US" altLang="en-US" sz="2000" dirty="0" smtClean="0">
                <a:latin typeface="Comic Sans MS"/>
              </a:rPr>
              <a:t>Assessment 1</a:t>
            </a:r>
            <a:r>
              <a:rPr lang="en-US" altLang="en-US" sz="2000" dirty="0">
                <a:latin typeface="Comic Sans MS"/>
              </a:rPr>
              <a:t>             50 </a:t>
            </a:r>
            <a:r>
              <a:rPr lang="en-US" altLang="en-US" sz="2000" dirty="0" smtClean="0">
                <a:latin typeface="Comic Sans MS"/>
              </a:rPr>
              <a:t>pts</a:t>
            </a:r>
          </a:p>
          <a:p>
            <a:pPr marL="36195" indent="0">
              <a:buNone/>
            </a:pPr>
            <a:r>
              <a:rPr lang="en-US" altLang="en-US" sz="2000" dirty="0" smtClean="0">
                <a:latin typeface="Comic Sans MS"/>
              </a:rPr>
              <a:t>Assessment 2</a:t>
            </a:r>
            <a:r>
              <a:rPr lang="en-US" altLang="en-US" sz="2000" dirty="0">
                <a:latin typeface="Comic Sans MS"/>
              </a:rPr>
              <a:t>         </a:t>
            </a:r>
            <a:r>
              <a:rPr lang="en-US" altLang="en-US" sz="2000" dirty="0" smtClean="0">
                <a:latin typeface="Comic Sans MS"/>
              </a:rPr>
              <a:t> </a:t>
            </a:r>
            <a:r>
              <a:rPr lang="en-US" altLang="en-US" sz="2000" dirty="0">
                <a:latin typeface="Comic Sans MS"/>
              </a:rPr>
              <a:t>   50 </a:t>
            </a:r>
            <a:r>
              <a:rPr lang="en-US" altLang="en-US" sz="2000" dirty="0" smtClean="0">
                <a:latin typeface="Comic Sans MS"/>
              </a:rPr>
              <a:t>pts</a:t>
            </a:r>
            <a:endParaRPr lang="en-US" altLang="en-US" sz="2000" dirty="0">
              <a:latin typeface="Comic Sans MS"/>
            </a:endParaRPr>
          </a:p>
          <a:p>
            <a:pPr marL="36195" indent="0">
              <a:buNone/>
            </a:pPr>
            <a:r>
              <a:rPr lang="en-US" altLang="en-US" sz="2000" dirty="0">
                <a:solidFill>
                  <a:schemeClr val="accent6"/>
                </a:solidFill>
                <a:latin typeface="Comic Sans MS"/>
              </a:rPr>
              <a:t>Total Possible pts    400 pts</a:t>
            </a:r>
          </a:p>
          <a:p>
            <a:pPr marL="36195" indent="0">
              <a:buNone/>
            </a:pPr>
            <a:r>
              <a:rPr lang="en-US" altLang="en-US" sz="2000" dirty="0">
                <a:solidFill>
                  <a:schemeClr val="accent3"/>
                </a:solidFill>
                <a:latin typeface="Comic Sans MS"/>
              </a:rPr>
              <a:t>Absences –3%           -12 pts</a:t>
            </a:r>
            <a:endParaRPr lang="en-US" altLang="en-US" sz="2000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5" y="3922539"/>
            <a:ext cx="8722715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*NOTICE* : YOUR GRADE IS MADE UP ENTIRELY from the 400 possible points </a:t>
            </a:r>
            <a:r>
              <a:rPr lang="en-US" i="1" dirty="0">
                <a:latin typeface="Arial"/>
                <a:cs typeface="Arial"/>
              </a:rPr>
              <a:t>YOU EARN </a:t>
            </a:r>
            <a:r>
              <a:rPr lang="en-US" i="1" dirty="0">
                <a:solidFill>
                  <a:srgbClr val="FFC000"/>
                </a:solidFill>
                <a:latin typeface="Arial"/>
                <a:cs typeface="Arial"/>
              </a:rPr>
              <a:t>from your THREE </a:t>
            </a:r>
            <a:r>
              <a:rPr lang="en-US" i="1" dirty="0" smtClean="0">
                <a:solidFill>
                  <a:srgbClr val="FFC000"/>
                </a:solidFill>
                <a:latin typeface="Arial"/>
                <a:cs typeface="Arial"/>
              </a:rPr>
              <a:t>TESTS and TWO ASSESSMENTS!!!</a:t>
            </a:r>
            <a:endParaRPr lang="en-US" i="1" dirty="0">
              <a:solidFill>
                <a:srgbClr val="FFC000"/>
              </a:solidFill>
              <a:latin typeface="Arial"/>
              <a:cs typeface="Arial"/>
            </a:endParaRPr>
          </a:p>
          <a:p>
            <a:pPr algn="ctr"/>
            <a:endParaRPr lang="en-US" i="1" dirty="0"/>
          </a:p>
          <a:p>
            <a:pPr algn="ctr"/>
            <a:r>
              <a:rPr lang="en-US" i="1" dirty="0"/>
              <a:t>= No Homework, No extra credit, No lab book points, No Blackboard Quiz points</a:t>
            </a:r>
          </a:p>
          <a:p>
            <a:pPr algn="ctr"/>
            <a:r>
              <a:rPr lang="en-US" i="1" dirty="0"/>
              <a:t> 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HOWEVER,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Attendance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can negatively influence your final grade -3% for EACH missed class!</a:t>
            </a:r>
          </a:p>
        </p:txBody>
      </p:sp>
    </p:spTree>
    <p:extLst>
      <p:ext uri="{BB962C8B-B14F-4D97-AF65-F5344CB8AC3E}">
        <p14:creationId xmlns:p14="http://schemas.microsoft.com/office/powerpoint/2010/main" val="38740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67790" y="-25603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Lab Exams = Practical's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154969" y="884281"/>
            <a:ext cx="5544590" cy="4774276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This is NOT a LECTURE!!!</a:t>
            </a:r>
          </a:p>
          <a:p>
            <a:pPr lvl="1"/>
            <a:r>
              <a:rPr lang="en-US" alt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Can’t take tests in the Testing center</a:t>
            </a:r>
          </a:p>
          <a:p>
            <a:pPr lvl="1"/>
            <a:r>
              <a:rPr lang="en-US" alt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No make-up unless Department Chair Approved!</a:t>
            </a:r>
          </a:p>
          <a:p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PLAN</a:t>
            </a:r>
            <a:r>
              <a:rPr lang="en-US" altLang="en-US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 NOW FOR THESE DATES!!!!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Book back up babysitter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Have back up transportation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Schedule early off of work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Plan to be here 30 min earlier </a:t>
            </a:r>
          </a:p>
          <a:p>
            <a:pPr marL="585788" lvl="1" indent="0">
              <a:buNone/>
            </a:pPr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	than class to anticipate traffic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Set two alarms (one battery)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Book back up babysitter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  <a:latin typeface="Century Gothic" panose="020B0502020202020204" pitchFamily="34" charset="0"/>
              </a:rPr>
              <a:t>Back-up pants and shoes in car</a:t>
            </a:r>
            <a:endParaRPr lang="en-US" altLang="en-US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56C7AA"/>
                </a:solidFill>
                <a:latin typeface="Century Gothic" panose="020B0502020202020204" pitchFamily="34" charset="0"/>
                <a:hlinkClick r:id="rId2"/>
              </a:rPr>
              <a:t>Lab Schedules</a:t>
            </a: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​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Century Gothic" panose="020B0502020202020204" pitchFamily="34" charset="0"/>
              </a:rPr>
              <a:t>All labs on all campus’ w/instructor contact emails</a:t>
            </a:r>
          </a:p>
          <a:p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D31A4-168A-4733-8086-D35BF4037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 r="43241" b="4798"/>
          <a:stretch/>
        </p:blipFill>
        <p:spPr>
          <a:xfrm>
            <a:off x="5735294" y="1573544"/>
            <a:ext cx="3221983" cy="451327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2A21119-6696-4AFB-AC1E-8B96C6BEBE4A}"/>
              </a:ext>
            </a:extLst>
          </p:cNvPr>
          <p:cNvSpPr/>
          <p:nvPr/>
        </p:nvSpPr>
        <p:spPr>
          <a:xfrm>
            <a:off x="5086040" y="2714364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E309566-6BE8-4F17-9425-E57CCD698CFC}"/>
              </a:ext>
            </a:extLst>
          </p:cNvPr>
          <p:cNvSpPr/>
          <p:nvPr/>
        </p:nvSpPr>
        <p:spPr>
          <a:xfrm>
            <a:off x="5086040" y="3870484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9487085-C9D0-40B6-870E-310F2932003A}"/>
              </a:ext>
            </a:extLst>
          </p:cNvPr>
          <p:cNvSpPr/>
          <p:nvPr/>
        </p:nvSpPr>
        <p:spPr>
          <a:xfrm>
            <a:off x="5086040" y="5624253"/>
            <a:ext cx="752302" cy="490451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0C0813-EBA0-4859-A8E4-BAC24DAF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82" y="1173271"/>
            <a:ext cx="4326461" cy="4774276"/>
          </a:xfrm>
        </p:spPr>
        <p:txBody>
          <a:bodyPr/>
          <a:lstStyle/>
          <a:p>
            <a:r>
              <a:rPr lang="en-US" alt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 </a:t>
            </a:r>
            <a:r>
              <a:rPr lang="en-US" alt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parts, 50 pts. Each</a:t>
            </a:r>
          </a:p>
          <a:p>
            <a:r>
              <a:rPr lang="en-US" altLang="en-US" sz="2000" dirty="0" smtClean="0">
                <a:solidFill>
                  <a:srgbClr val="FF00FF"/>
                </a:solidFill>
                <a:latin typeface="Century Gothic" panose="020B0502020202020204" pitchFamily="34" charset="0"/>
              </a:rPr>
              <a:t>Part 1 </a:t>
            </a:r>
            <a:r>
              <a:rPr lang="en-US" alt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– all answers from your book re: cardio system</a:t>
            </a:r>
          </a:p>
          <a:p>
            <a:r>
              <a:rPr lang="en-US" altLang="en-US" sz="2000" dirty="0" smtClean="0">
                <a:solidFill>
                  <a:srgbClr val="FF00FF"/>
                </a:solidFill>
                <a:latin typeface="Century Gothic" panose="020B0502020202020204" pitchFamily="34" charset="0"/>
              </a:rPr>
              <a:t>Part 2 </a:t>
            </a:r>
            <a:r>
              <a:rPr lang="en-US" alt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– Lab Report write-up </a:t>
            </a:r>
            <a:r>
              <a:rPr lang="en-US" altLang="en-US" sz="20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Urinanalysis</a:t>
            </a:r>
            <a:endParaRPr lang="en-US" alt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Both Blackboard </a:t>
            </a:r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online </a:t>
            </a:r>
            <a:r>
              <a:rPr lang="en-US" alt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Submissions </a:t>
            </a:r>
            <a:endParaRPr lang="en-US" alt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Due </a:t>
            </a:r>
            <a:r>
              <a:rPr lang="en-US" alt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on </a:t>
            </a:r>
            <a:r>
              <a:rPr lang="en-US" altLang="en-US" sz="2000" dirty="0" smtClean="0">
                <a:solidFill>
                  <a:srgbClr val="FF00FF"/>
                </a:solidFill>
                <a:latin typeface="Century Gothic" panose="020B0502020202020204" pitchFamily="34" charset="0"/>
              </a:rPr>
              <a:t>these dates </a:t>
            </a:r>
            <a:r>
              <a:rPr lang="en-US" altLang="en-US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and will CLOSE after </a:t>
            </a:r>
            <a:r>
              <a:rPr lang="en-US" altLang="en-US" sz="2000" i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= you will not be able to submit late so plan accordingly</a:t>
            </a:r>
            <a:endParaRPr lang="en-US" altLang="en-US" sz="2000" i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altLang="en-US" sz="20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Individual </a:t>
            </a:r>
            <a:r>
              <a:rPr lang="en-US" altLang="en-US" sz="2000" dirty="0">
                <a:solidFill>
                  <a:srgbClr val="FF0066"/>
                </a:solidFill>
                <a:latin typeface="Century Gothic" panose="020B0502020202020204" pitchFamily="34" charset="0"/>
              </a:rPr>
              <a:t>Assignment = plagiarism/copying will result in a ZERO “0”</a:t>
            </a:r>
          </a:p>
          <a:p>
            <a:r>
              <a:rPr lang="en-US" alt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Details to come after Practical 1</a:t>
            </a:r>
          </a:p>
          <a:p>
            <a:endParaRPr lang="en-US" altLang="en-US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BE17B8-9211-4D91-9CD7-34A7109C8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39002" r="23340" b="10037"/>
          <a:stretch/>
        </p:blipFill>
        <p:spPr>
          <a:xfrm>
            <a:off x="5048075" y="2560135"/>
            <a:ext cx="3638725" cy="2825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BF9E7-BEA7-4F88-A897-9D076D30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71"/>
            <a:ext cx="8229600" cy="1143000"/>
          </a:xfrm>
        </p:spPr>
        <p:txBody>
          <a:bodyPr anchor="t"/>
          <a:lstStyle/>
          <a:p>
            <a:r>
              <a:rPr lang="en-US" dirty="0" smtClean="0"/>
              <a:t>Lab Assessments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2B4D4-B24D-492E-B76A-7C4E8668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7D9560-67B8-4E23-8764-5F0F4874CF66}"/>
              </a:ext>
            </a:extLst>
          </p:cNvPr>
          <p:cNvSpPr/>
          <p:nvPr/>
        </p:nvSpPr>
        <p:spPr>
          <a:xfrm>
            <a:off x="4566908" y="5113955"/>
            <a:ext cx="416518" cy="271542"/>
          </a:xfrm>
          <a:prstGeom prst="rightArrow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0">
            <a:extLst>
              <a:ext uri="{FF2B5EF4-FFF2-40B4-BE49-F238E27FC236}">
                <a16:creationId xmlns:a16="http://schemas.microsoft.com/office/drawing/2014/main" id="{8E7D9560-67B8-4E23-8764-5F0F4874CF66}"/>
              </a:ext>
            </a:extLst>
          </p:cNvPr>
          <p:cNvSpPr/>
          <p:nvPr/>
        </p:nvSpPr>
        <p:spPr>
          <a:xfrm>
            <a:off x="4572000" y="2571564"/>
            <a:ext cx="416518" cy="271542"/>
          </a:xfrm>
          <a:prstGeom prst="rightArrow">
            <a:avLst/>
          </a:prstGeom>
          <a:solidFill>
            <a:srgbClr val="FF00FF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6794" y="1530018"/>
            <a:ext cx="7780270" cy="4774276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Come in to use your microscope or look at models from the week…</a:t>
            </a:r>
            <a:endParaRPr lang="en-US" alt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Main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Campus 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primarily (some at Pruitt/STEM)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8:30am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-4:45pm M-R and </a:t>
            </a: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only available during weeks WITHOUT scheduled Practical Exams. </a:t>
            </a:r>
            <a:endParaRPr lang="en-US" sz="1800" i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See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Weebly online for more details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http://biology-irsc.weebly.com/open-lab-information.html</a:t>
            </a:r>
            <a:endParaRPr lang="en-US" altLang="en-US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4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199" y="-76200"/>
            <a:ext cx="8281283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Attendance : </a:t>
            </a:r>
            <a:r>
              <a:rPr lang="en-US" altLang="en-US" sz="3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MANDITORY</a:t>
            </a:r>
            <a:r>
              <a:rPr lang="en-US" altLang="en-US" sz="36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/penalized</a:t>
            </a:r>
            <a:endParaRPr lang="en-US" altLang="en-US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7719" y="879603"/>
            <a:ext cx="8928562" cy="5870331"/>
          </a:xfrm>
        </p:spPr>
        <p:txBody>
          <a:bodyPr/>
          <a:lstStyle/>
          <a:p>
            <a:pPr marL="547370" indent="-410845"/>
            <a:r>
              <a:rPr lang="en-US" altLang="en-US" sz="2000" dirty="0">
                <a:latin typeface="Century Gothic" panose="020B0502020202020204" pitchFamily="34" charset="0"/>
              </a:rPr>
              <a:t>Attendance (mandatory to finish each lab)</a:t>
            </a:r>
          </a:p>
          <a:p>
            <a:pPr marL="868045" lvl="1"/>
            <a:r>
              <a:rPr lang="en-US" altLang="en-US" sz="1800" dirty="0">
                <a:solidFill>
                  <a:srgbClr val="FFC000"/>
                </a:solidFill>
                <a:latin typeface="Century Gothic"/>
              </a:rPr>
              <a:t>1 Freebee </a:t>
            </a:r>
            <a:r>
              <a:rPr lang="en-US" altLang="en-US" sz="1800" dirty="0">
                <a:latin typeface="Century Gothic"/>
              </a:rPr>
              <a:t>= 1 emergency absence is ‘free’ and will not penalize you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this is FOR the one time you may be sick, missed your flight, went to a wedding, too hung-over...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Eliminates need to email your instructor to ASK if you can be excused because you “bought tickets to your brothers wedding during July and didn’t know the schedule yet…”</a:t>
            </a:r>
            <a:endParaRPr lang="en-US" altLang="en-US" sz="1800" dirty="0">
              <a:latin typeface="Century Gothic" panose="020B0502020202020204" pitchFamily="34" charset="0"/>
            </a:endParaRP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n-US" altLang="en-US" sz="1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nd</a:t>
            </a:r>
            <a:r>
              <a:rPr lang="en-US" alt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Absence </a:t>
            </a:r>
            <a:r>
              <a:rPr lang="en-US" altLang="en-US" sz="1800" dirty="0">
                <a:latin typeface="Century Gothic" panose="020B0502020202020204" pitchFamily="34" charset="0"/>
              </a:rPr>
              <a:t>= </a:t>
            </a:r>
            <a:r>
              <a:rPr lang="en-US" altLang="en-US" sz="1800" dirty="0">
                <a:latin typeface="Century Gothic"/>
              </a:rPr>
              <a:t>then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-3% (or -12 points) off </a:t>
            </a:r>
            <a:r>
              <a:rPr lang="en-US" altLang="en-US" sz="1800" b="1" dirty="0">
                <a:solidFill>
                  <a:srgbClr val="FF0000"/>
                </a:solidFill>
                <a:latin typeface="Century Gothic"/>
              </a:rPr>
              <a:t>FINAL GRADE, NO EXCEPTIONS</a:t>
            </a:r>
          </a:p>
          <a:p>
            <a:pPr marL="868045" lvl="1"/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3</a:t>
            </a:r>
            <a:r>
              <a:rPr lang="en-US" altLang="en-US" sz="1800" b="1" baseline="30000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rd</a:t>
            </a:r>
            <a:r>
              <a:rPr lang="en-US" altLang="en-US" sz="1800" b="1" dirty="0">
                <a:solidFill>
                  <a:schemeClr val="bg1"/>
                </a:solidFill>
                <a:highlight>
                  <a:srgbClr val="FF0000"/>
                </a:highlight>
                <a:latin typeface="Century Gothic"/>
              </a:rPr>
              <a:t> Absence = another -3% off your FINAL GRADE </a:t>
            </a:r>
          </a:p>
          <a:p>
            <a:pPr marL="1133157" lvl="2"/>
            <a:r>
              <a:rPr lang="en-US" altLang="en-US" sz="1600" dirty="0">
                <a:latin typeface="Century Gothic"/>
              </a:rPr>
              <a:t>-6% equates to a loss of – 24 points, so that 80% you got on Practical 1 is now an F…you need to consider Withdrawing. </a:t>
            </a:r>
            <a:endParaRPr lang="en-US" altLang="en-US" sz="1600" dirty="0">
              <a:latin typeface="Century Gothic" panose="020B0502020202020204" pitchFamily="34" charset="0"/>
            </a:endParaRPr>
          </a:p>
          <a:p>
            <a:pPr marL="547370" indent="-410845"/>
            <a:r>
              <a:rPr lang="en-US" altLang="en-US" sz="2000" dirty="0">
                <a:latin typeface="Century Gothic"/>
              </a:rPr>
              <a:t>You missed lab… now what?? </a:t>
            </a:r>
            <a:r>
              <a:rPr lang="en-US" altLang="en-US" sz="2000" i="1" dirty="0">
                <a:latin typeface="Century Gothic"/>
              </a:rPr>
              <a:t>ALP – alternative lab participation</a:t>
            </a:r>
          </a:p>
          <a:p>
            <a:pPr marL="868045" lvl="1"/>
            <a:r>
              <a:rPr lang="en-US" altLang="en-US" sz="1800" dirty="0">
                <a:solidFill>
                  <a:srgbClr val="FF0000"/>
                </a:solidFill>
                <a:latin typeface="Century Gothic"/>
                <a:hlinkClick r:id="rId3"/>
              </a:rPr>
              <a:t>F</a:t>
            </a:r>
            <a:r>
              <a:rPr lang="en-US" altLang="en-US" sz="1800" dirty="0">
                <a:latin typeface="Century Gothic"/>
                <a:hlinkClick r:id="rId3"/>
              </a:rPr>
              <a:t>ind a Lab </a:t>
            </a:r>
            <a:r>
              <a:rPr lang="en-US" altLang="en-US" sz="18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altLang="en-US" sz="1800" dirty="0">
                <a:latin typeface="Century Gothic"/>
              </a:rPr>
              <a:t>that SAME WEEK, </a:t>
            </a:r>
            <a:r>
              <a:rPr lang="en-US" altLang="en-US" sz="1800" dirty="0">
                <a:solidFill>
                  <a:srgbClr val="56C7AA"/>
                </a:solidFill>
                <a:latin typeface="Century Gothic"/>
              </a:rPr>
              <a:t>email the instructor </a:t>
            </a:r>
            <a:r>
              <a:rPr lang="en-US" altLang="en-US" sz="1800" dirty="0">
                <a:latin typeface="Century Gothic"/>
              </a:rPr>
              <a:t>to see if you can attend their class, </a:t>
            </a:r>
            <a:r>
              <a:rPr lang="en-US" sz="1800" dirty="0">
                <a:latin typeface="Century Gothic"/>
              </a:rPr>
              <a:t>so </a:t>
            </a:r>
            <a:r>
              <a:rPr lang="en-US" altLang="en-US" sz="1800" dirty="0">
                <a:latin typeface="Century Gothic"/>
              </a:rPr>
              <a:t>you don’t miss content that you WILL be tested on!</a:t>
            </a:r>
          </a:p>
          <a:p>
            <a:pPr marL="868045" lvl="1"/>
            <a:r>
              <a:rPr lang="en-US" sz="1000" dirty="0">
                <a:solidFill>
                  <a:schemeClr val="bg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http://biology-irsc.weebly.com/laboratory-schedules-click-here-for-current-semesters-schedule-of-all-the-labs-on-all-campuses.html</a:t>
            </a:r>
            <a:endParaRPr lang="en-US" altLang="en-US" sz="1800" dirty="0">
              <a:latin typeface="Century Gothic"/>
            </a:endParaRPr>
          </a:p>
          <a:p>
            <a:pPr marL="868045" lvl="1"/>
            <a:r>
              <a:rPr lang="en-US" altLang="en-US" sz="1800" i="1" dirty="0">
                <a:latin typeface="Century Gothic"/>
              </a:rPr>
              <a:t>Note: Attending another instructor’s lab does not count as “attending your lab.”</a:t>
            </a:r>
          </a:p>
          <a:p>
            <a:pPr marL="585470" lvl="1" indent="0">
              <a:buNone/>
            </a:pPr>
            <a:endParaRPr lang="en-US" altLang="en-US" sz="800" dirty="0">
              <a:solidFill>
                <a:schemeClr val="bg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234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 anchor="t"/>
          <a:lstStyle/>
          <a:p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    Taking attendance: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911526"/>
            <a:ext cx="8839200" cy="56877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entury Gothic" panose="020B0502020202020204" pitchFamily="34" charset="0"/>
              </a:rPr>
              <a:t>I will take attendance in every Lab at the beginning of class.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latin typeface="Century Gothic"/>
              </a:rPr>
              <a:t>To be considered present, you must follow </a:t>
            </a:r>
            <a:r>
              <a:rPr lang="en-US" altLang="en-US" sz="2400" b="1" dirty="0">
                <a:solidFill>
                  <a:srgbClr val="FF00FF"/>
                </a:solidFill>
                <a:latin typeface="Century Gothic"/>
              </a:rPr>
              <a:t>Lab CODE</a:t>
            </a:r>
            <a:r>
              <a:rPr lang="en-US" altLang="en-US" sz="2400" b="1" dirty="0">
                <a:latin typeface="Century Gothic"/>
              </a:rPr>
              <a:t>:</a:t>
            </a:r>
          </a:p>
          <a:p>
            <a:pPr lvl="1">
              <a:lnSpc>
                <a:spcPct val="90000"/>
              </a:lnSpc>
            </a:pPr>
            <a:endParaRPr lang="en-US" altLang="en-US" sz="2400" b="1" dirty="0">
              <a:highlight>
                <a:srgbClr val="FF00FF"/>
              </a:highlight>
              <a:latin typeface="Century Gothic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C</a:t>
            </a:r>
            <a:r>
              <a:rPr lang="en-US" altLang="en-US" sz="2400" dirty="0">
                <a:latin typeface="Century Gothic"/>
              </a:rPr>
              <a:t>orrectly Dressed (closed toed shoes, long pants)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O</a:t>
            </a:r>
            <a:r>
              <a:rPr lang="en-US" altLang="en-US" sz="2400" dirty="0">
                <a:latin typeface="Century Gothic"/>
              </a:rPr>
              <a:t>n Time in your seat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/>
              </a:rPr>
              <a:t>D</a:t>
            </a:r>
            <a:r>
              <a:rPr lang="en-US" altLang="en-US" sz="2400" dirty="0">
                <a:latin typeface="Century Gothic"/>
              </a:rPr>
              <a:t>rinks outside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00FF"/>
                </a:highlight>
                <a:latin typeface="Century Gothic" panose="020B0502020202020204" pitchFamily="34" charset="0"/>
              </a:rPr>
              <a:t>E</a:t>
            </a:r>
            <a:r>
              <a:rPr lang="en-US" altLang="en-US" sz="2400" dirty="0">
                <a:latin typeface="Century Gothic" panose="020B0502020202020204" pitchFamily="34" charset="0"/>
              </a:rPr>
              <a:t>lectronics off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POP QUIZ!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 on time, book out, but have sandals on…are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seat, correctly dressed, and your cell phone rings…are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Your dressed correctly, coffee is outside the classroom but you are not in your seat when class begins…are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Q. You have closed toed shoes on, you are in your seat on time, but are wearing shorts with no lab coat… are you present?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Q. You are in your seat on time, wearing your closed toed shoes and pants, pencil ready next to your water bottle…are you present?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7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079BCDF1824CA5D3E15F502CAAC7" ma:contentTypeVersion="12" ma:contentTypeDescription="Create a new document." ma:contentTypeScope="" ma:versionID="38b1d38b1ef9bd95d2abf62435fb535f">
  <xsd:schema xmlns:xsd="http://www.w3.org/2001/XMLSchema" xmlns:xs="http://www.w3.org/2001/XMLSchema" xmlns:p="http://schemas.microsoft.com/office/2006/metadata/properties" xmlns:ns3="b49e3313-570c-44fc-837d-8fd633de68a7" xmlns:ns4="3acb7718-e465-4421-92dc-945d9750b06b" targetNamespace="http://schemas.microsoft.com/office/2006/metadata/properties" ma:root="true" ma:fieldsID="eb193a6e07738e08a50613916902b5a6" ns3:_="" ns4:_="">
    <xsd:import namespace="b49e3313-570c-44fc-837d-8fd633de68a7"/>
    <xsd:import namespace="3acb7718-e465-4421-92dc-945d9750b0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e3313-570c-44fc-837d-8fd633de68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b7718-e465-4421-92dc-945d9750b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1F90B8-F349-4722-8DDF-D90E364E2E98}">
  <ds:schemaRefs>
    <ds:schemaRef ds:uri="3acb7718-e465-4421-92dc-945d9750b06b"/>
    <ds:schemaRef ds:uri="b49e3313-570c-44fc-837d-8fd633de68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225D5A-F66E-402F-B8CC-636110159159}">
  <ds:schemaRefs>
    <ds:schemaRef ds:uri="http://purl.org/dc/terms/"/>
    <ds:schemaRef ds:uri="http://schemas.openxmlformats.org/package/2006/metadata/core-properties"/>
    <ds:schemaRef ds:uri="b49e3313-570c-44fc-837d-8fd633de68a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acb7718-e465-4421-92dc-945d9750b06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1B0F69-98F4-4926-8C73-2CF04984C1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95</TotalTime>
  <Words>1307</Words>
  <Application>Microsoft Office PowerPoint</Application>
  <PresentationFormat>On-screen Show (4:3)</PresentationFormat>
  <Paragraphs>169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Century Gothic</vt:lpstr>
      <vt:lpstr>Comic Sans MS</vt:lpstr>
      <vt:lpstr>Lucida Sans</vt:lpstr>
      <vt:lpstr>Times New Roman</vt:lpstr>
      <vt:lpstr>Wingdings</vt:lpstr>
      <vt:lpstr>Wingdings 2</vt:lpstr>
      <vt:lpstr>Wingdings 3</vt:lpstr>
      <vt:lpstr>bio 1</vt:lpstr>
      <vt:lpstr>Anatomy &amp; Physiology II Laboratory </vt:lpstr>
      <vt:lpstr>Welcome to AP 2 Lab!</vt:lpstr>
      <vt:lpstr>Instructor Contact Information:</vt:lpstr>
      <vt:lpstr>Grading</vt:lpstr>
      <vt:lpstr>Lab Exams = Practical's</vt:lpstr>
      <vt:lpstr>Lab Assessments</vt:lpstr>
      <vt:lpstr>Open Lab</vt:lpstr>
      <vt:lpstr>Attendance : MANDITORY/penalized</vt:lpstr>
      <vt:lpstr>    Taking attendance:</vt:lpstr>
      <vt:lpstr>Make Up-Policy for a Lab</vt:lpstr>
      <vt:lpstr>Laboratory Rules</vt:lpstr>
      <vt:lpstr>Safety</vt:lpstr>
      <vt:lpstr>Safety</vt:lpstr>
      <vt:lpstr>What to Expect from a LAB:</vt:lpstr>
      <vt:lpstr>What’s a typical lab class consist of: </vt:lpstr>
      <vt:lpstr>PowerPoint Presentation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Biolody I Lab BSC 2010L Ex 1</dc:title>
  <dc:creator>IRSC Biology Department</dc:creator>
  <cp:lastModifiedBy>Sarah Rodgers</cp:lastModifiedBy>
  <cp:revision>13</cp:revision>
  <cp:lastPrinted>2018-01-16T15:48:15Z</cp:lastPrinted>
  <dcterms:created xsi:type="dcterms:W3CDTF">2009-01-09T14:49:52Z</dcterms:created>
  <dcterms:modified xsi:type="dcterms:W3CDTF">2020-01-06T21:33:23Z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0x0101009984079BCDF1824CA5D3E15F502CAAC7</vt:lpwstr>
  </property>
</Properties>
</file>