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44"/>
  </p:notesMasterIdLst>
  <p:handoutMasterIdLst>
    <p:handoutMasterId r:id="rId45"/>
  </p:handoutMasterIdLst>
  <p:sldIdLst>
    <p:sldId id="306" r:id="rId2"/>
    <p:sldId id="307" r:id="rId3"/>
    <p:sldId id="308" r:id="rId4"/>
    <p:sldId id="277" r:id="rId5"/>
    <p:sldId id="310" r:id="rId6"/>
    <p:sldId id="309" r:id="rId7"/>
    <p:sldId id="311" r:id="rId8"/>
    <p:sldId id="282" r:id="rId9"/>
    <p:sldId id="312" r:id="rId10"/>
    <p:sldId id="284" r:id="rId11"/>
    <p:sldId id="287" r:id="rId12"/>
    <p:sldId id="313" r:id="rId13"/>
    <p:sldId id="314" r:id="rId14"/>
    <p:sldId id="288" r:id="rId15"/>
    <p:sldId id="289" r:id="rId16"/>
    <p:sldId id="315" r:id="rId17"/>
    <p:sldId id="283" r:id="rId18"/>
    <p:sldId id="291" r:id="rId19"/>
    <p:sldId id="316" r:id="rId20"/>
    <p:sldId id="273" r:id="rId21"/>
    <p:sldId id="290" r:id="rId22"/>
    <p:sldId id="293" r:id="rId23"/>
    <p:sldId id="292" r:id="rId24"/>
    <p:sldId id="296" r:id="rId25"/>
    <p:sldId id="297" r:id="rId26"/>
    <p:sldId id="294" r:id="rId27"/>
    <p:sldId id="317" r:id="rId28"/>
    <p:sldId id="318" r:id="rId29"/>
    <p:sldId id="319" r:id="rId30"/>
    <p:sldId id="320" r:id="rId31"/>
    <p:sldId id="321" r:id="rId32"/>
    <p:sldId id="298" r:id="rId33"/>
    <p:sldId id="295" r:id="rId34"/>
    <p:sldId id="285" r:id="rId35"/>
    <p:sldId id="299" r:id="rId36"/>
    <p:sldId id="322" r:id="rId37"/>
    <p:sldId id="300" r:id="rId38"/>
    <p:sldId id="301" r:id="rId39"/>
    <p:sldId id="302" r:id="rId40"/>
    <p:sldId id="303" r:id="rId41"/>
    <p:sldId id="304" r:id="rId42"/>
    <p:sldId id="30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6" autoAdjust="0"/>
    <p:restoredTop sz="95405" autoAdjust="0"/>
  </p:normalViewPr>
  <p:slideViewPr>
    <p:cSldViewPr snapToGrid="0" snapToObjects="1">
      <p:cViewPr varScale="1">
        <p:scale>
          <a:sx n="89" d="100"/>
          <a:sy n="89" d="100"/>
        </p:scale>
        <p:origin x="1397"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5/26/2017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F4A3E4-24CB-453A-8557-EA7DE293E9FF}" type="datetimeFigureOut">
              <a:rPr lang="en-US" smtClean="0"/>
              <a:t>5/26/2017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49A94-7FFB-486C-AC69-7FF039570420}" type="slidenum">
              <a:rPr lang="en-US" smtClean="0"/>
              <a:t>‹#›</a:t>
            </a:fld>
            <a:endParaRPr lang="en-US"/>
          </a:p>
        </p:txBody>
      </p:sp>
    </p:spTree>
    <p:extLst>
      <p:ext uri="{BB962C8B-B14F-4D97-AF65-F5344CB8AC3E}">
        <p14:creationId xmlns:p14="http://schemas.microsoft.com/office/powerpoint/2010/main" val="201347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49A94-7FFB-486C-AC69-7FF039570420}" type="slidenum">
              <a:rPr lang="en-US" smtClean="0"/>
              <a:t>4</a:t>
            </a:fld>
            <a:endParaRPr lang="en-US"/>
          </a:p>
        </p:txBody>
      </p:sp>
    </p:spTree>
    <p:extLst>
      <p:ext uri="{BB962C8B-B14F-4D97-AF65-F5344CB8AC3E}">
        <p14:creationId xmlns:p14="http://schemas.microsoft.com/office/powerpoint/2010/main" val="4016653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May 26,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May 26,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May 26,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May 26,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smtClean="0"/>
              <a:t>College Physics</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 Chapter Title</a:t>
            </a:r>
          </a:p>
          <a:p>
            <a:pPr algn="ct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May 26,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834" y="1897808"/>
            <a:ext cx="8062912" cy="1958196"/>
          </a:xfrm>
        </p:spPr>
        <p:txBody>
          <a:bodyPr>
            <a:normAutofit/>
          </a:bodyPr>
          <a:lstStyle/>
          <a:p>
            <a:pPr algn="ctr"/>
            <a:r>
              <a:rPr lang="en-US" sz="3600" dirty="0" smtClean="0"/>
              <a:t>Chapter 25</a:t>
            </a:r>
            <a:br>
              <a:rPr lang="en-US" sz="3600" dirty="0" smtClean="0"/>
            </a:br>
            <a:r>
              <a:rPr lang="en-US" sz="3600" dirty="0"/>
              <a:t/>
            </a:r>
            <a:br>
              <a:rPr lang="en-US" sz="3600" dirty="0"/>
            </a:br>
            <a:r>
              <a:rPr lang="en-US" sz="3600" dirty="0" smtClean="0"/>
              <a:t>seedless plants</a:t>
            </a:r>
            <a:endParaRPr lang="en-US" sz="3600" dirty="0"/>
          </a:p>
        </p:txBody>
      </p:sp>
    </p:spTree>
    <p:extLst>
      <p:ext uri="{BB962C8B-B14F-4D97-AF65-F5344CB8AC3E}">
        <p14:creationId xmlns:p14="http://schemas.microsoft.com/office/powerpoint/2010/main" val="3906670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25_01_06.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a:xfrm>
            <a:off x="457198" y="1338047"/>
            <a:ext cx="8062913" cy="3500071"/>
          </a:xfrm>
        </p:spPr>
      </p:pic>
      <p:sp>
        <p:nvSpPr>
          <p:cNvPr id="7" name="Text Placeholder 6"/>
          <p:cNvSpPr>
            <a:spLocks noGrp="1"/>
          </p:cNvSpPr>
          <p:nvPr>
            <p:ph type="body" sz="quarter" idx="14"/>
          </p:nvPr>
        </p:nvSpPr>
        <p:spPr>
          <a:xfrm>
            <a:off x="457199" y="5111401"/>
            <a:ext cx="8062912" cy="1166382"/>
          </a:xfrm>
        </p:spPr>
        <p:txBody>
          <a:bodyPr>
            <a:noAutofit/>
          </a:bodyPr>
          <a:lstStyle/>
          <a:p>
            <a:r>
              <a:rPr lang="en-US" sz="2400" dirty="0"/>
              <a:t>Spore-producing sacs called </a:t>
            </a:r>
            <a:r>
              <a:rPr lang="en-US" sz="2400" dirty="0">
                <a:solidFill>
                  <a:srgbClr val="FF0000"/>
                </a:solidFill>
              </a:rPr>
              <a:t>sporangia</a:t>
            </a:r>
            <a:r>
              <a:rPr lang="en-US" sz="2400" dirty="0"/>
              <a:t> grow at the ends of long, thin stalks in this </a:t>
            </a:r>
            <a:r>
              <a:rPr lang="en-US" sz="2400" dirty="0" smtClean="0"/>
              <a:t>photo of </a:t>
            </a:r>
            <a:r>
              <a:rPr lang="en-US" sz="2400" dirty="0"/>
              <a:t>the moss </a:t>
            </a:r>
            <a:r>
              <a:rPr lang="en-US" sz="2400" i="1" dirty="0" err="1"/>
              <a:t>Esporangios</a:t>
            </a:r>
            <a:r>
              <a:rPr lang="en-US" sz="2400" i="1" dirty="0"/>
              <a:t> </a:t>
            </a:r>
            <a:r>
              <a:rPr lang="en-US" sz="2400" i="1" dirty="0" err="1"/>
              <a:t>bryum</a:t>
            </a:r>
            <a:r>
              <a:rPr lang="en-US" sz="2400" dirty="0"/>
              <a:t>. </a:t>
            </a:r>
          </a:p>
        </p:txBody>
      </p:sp>
      <p:sp>
        <p:nvSpPr>
          <p:cNvPr id="8" name="Title 4"/>
          <p:cNvSpPr>
            <a:spLocks noGrp="1"/>
          </p:cNvSpPr>
          <p:nvPr>
            <p:ph type="title"/>
          </p:nvPr>
        </p:nvSpPr>
        <p:spPr>
          <a:xfrm>
            <a:off x="457200" y="241326"/>
            <a:ext cx="8062912" cy="659535"/>
          </a:xfrm>
        </p:spPr>
        <p:txBody>
          <a:bodyPr>
            <a:normAutofit/>
          </a:bodyPr>
          <a:lstStyle/>
          <a:p>
            <a:r>
              <a:rPr lang="en-US" sz="3000" dirty="0" smtClean="0"/>
              <a:t>25.1 early plant life</a:t>
            </a:r>
            <a:endParaRPr lang="en-US" sz="3000" dirty="0"/>
          </a:p>
        </p:txBody>
      </p:sp>
    </p:spTree>
    <p:extLst>
      <p:ext uri="{BB962C8B-B14F-4D97-AF65-F5344CB8AC3E}">
        <p14:creationId xmlns:p14="http://schemas.microsoft.com/office/powerpoint/2010/main" val="1215562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25_01_05.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3797" r="-43797"/>
          <a:stretch>
            <a:fillRect/>
          </a:stretch>
        </p:blipFill>
        <p:spPr>
          <a:xfrm>
            <a:off x="1378358" y="1706275"/>
            <a:ext cx="6893453" cy="2992414"/>
          </a:xfrm>
        </p:spPr>
      </p:pic>
      <p:sp>
        <p:nvSpPr>
          <p:cNvPr id="7" name="Text Placeholder 6"/>
          <p:cNvSpPr>
            <a:spLocks noGrp="1"/>
          </p:cNvSpPr>
          <p:nvPr>
            <p:ph type="body" sz="quarter" idx="14"/>
          </p:nvPr>
        </p:nvSpPr>
        <p:spPr>
          <a:xfrm>
            <a:off x="457199" y="4920911"/>
            <a:ext cx="8062912" cy="1376371"/>
          </a:xfrm>
        </p:spPr>
        <p:txBody>
          <a:bodyPr>
            <a:noAutofit/>
          </a:bodyPr>
          <a:lstStyle/>
          <a:p>
            <a:r>
              <a:rPr lang="en-US" dirty="0"/>
              <a:t>Addition of new cells in a root occurs at the </a:t>
            </a:r>
            <a:r>
              <a:rPr lang="en-US" dirty="0">
                <a:solidFill>
                  <a:srgbClr val="FF0000"/>
                </a:solidFill>
              </a:rPr>
              <a:t>apical meristem</a:t>
            </a:r>
            <a:r>
              <a:rPr lang="en-US" dirty="0"/>
              <a:t>. Subsequent enlargement </a:t>
            </a:r>
            <a:r>
              <a:rPr lang="en-US" dirty="0" smtClean="0"/>
              <a:t>of these </a:t>
            </a:r>
            <a:r>
              <a:rPr lang="en-US" dirty="0"/>
              <a:t>cells causes the organ to grow and elongate. The </a:t>
            </a:r>
            <a:r>
              <a:rPr lang="en-US" dirty="0">
                <a:solidFill>
                  <a:srgbClr val="FF0000"/>
                </a:solidFill>
              </a:rPr>
              <a:t>root cap </a:t>
            </a:r>
            <a:r>
              <a:rPr lang="en-US" dirty="0"/>
              <a:t>protects the fragile apical </a:t>
            </a:r>
            <a:r>
              <a:rPr lang="en-US" dirty="0" smtClean="0"/>
              <a:t>meristem as </a:t>
            </a:r>
            <a:r>
              <a:rPr lang="en-US" dirty="0"/>
              <a:t>the root tip is pushed through the soil by cell elongation.</a:t>
            </a:r>
          </a:p>
        </p:txBody>
      </p:sp>
      <p:sp>
        <p:nvSpPr>
          <p:cNvPr id="8" name="Title 4"/>
          <p:cNvSpPr>
            <a:spLocks noGrp="1"/>
          </p:cNvSpPr>
          <p:nvPr>
            <p:ph type="title"/>
          </p:nvPr>
        </p:nvSpPr>
        <p:spPr>
          <a:xfrm>
            <a:off x="457199" y="163915"/>
            <a:ext cx="8062912" cy="659535"/>
          </a:xfrm>
        </p:spPr>
        <p:txBody>
          <a:bodyPr>
            <a:normAutofit/>
          </a:bodyPr>
          <a:lstStyle/>
          <a:p>
            <a:r>
              <a:rPr lang="en-US" sz="3000" dirty="0" smtClean="0"/>
              <a:t>25.1 early plant life</a:t>
            </a:r>
            <a:endParaRPr lang="en-US" sz="3000" dirty="0"/>
          </a:p>
        </p:txBody>
      </p:sp>
      <p:sp>
        <p:nvSpPr>
          <p:cNvPr id="9" name="Rectangle 8"/>
          <p:cNvSpPr/>
          <p:nvPr/>
        </p:nvSpPr>
        <p:spPr>
          <a:xfrm>
            <a:off x="457200" y="960833"/>
            <a:ext cx="3142207" cy="523220"/>
          </a:xfrm>
          <a:prstGeom prst="rect">
            <a:avLst/>
          </a:prstGeom>
        </p:spPr>
        <p:txBody>
          <a:bodyPr wrap="none">
            <a:spAutoFit/>
          </a:bodyPr>
          <a:lstStyle/>
          <a:p>
            <a:r>
              <a:rPr lang="en-US" sz="2800" b="1" dirty="0" smtClean="0">
                <a:solidFill>
                  <a:srgbClr val="92D050"/>
                </a:solidFill>
              </a:rPr>
              <a:t>Apical Meristems</a:t>
            </a:r>
            <a:endParaRPr lang="en-US" sz="2800" b="1" dirty="0">
              <a:solidFill>
                <a:srgbClr val="92D050"/>
              </a:solidFill>
            </a:endParaRPr>
          </a:p>
        </p:txBody>
      </p:sp>
    </p:spTree>
    <p:extLst>
      <p:ext uri="{BB962C8B-B14F-4D97-AF65-F5344CB8AC3E}">
        <p14:creationId xmlns:p14="http://schemas.microsoft.com/office/powerpoint/2010/main" val="1551797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457199" y="163915"/>
            <a:ext cx="8062912" cy="659535"/>
          </a:xfrm>
        </p:spPr>
        <p:txBody>
          <a:bodyPr>
            <a:normAutofit/>
          </a:bodyPr>
          <a:lstStyle/>
          <a:p>
            <a:r>
              <a:rPr lang="en-US" sz="3000" dirty="0" smtClean="0"/>
              <a:t>25.1 early plant life</a:t>
            </a:r>
            <a:endParaRPr lang="en-US" sz="3000" dirty="0"/>
          </a:p>
        </p:txBody>
      </p:sp>
      <p:sp>
        <p:nvSpPr>
          <p:cNvPr id="9" name="Rectangle 8"/>
          <p:cNvSpPr/>
          <p:nvPr/>
        </p:nvSpPr>
        <p:spPr>
          <a:xfrm>
            <a:off x="457200" y="861257"/>
            <a:ext cx="6043129" cy="523220"/>
          </a:xfrm>
          <a:prstGeom prst="rect">
            <a:avLst/>
          </a:prstGeom>
        </p:spPr>
        <p:txBody>
          <a:bodyPr wrap="none">
            <a:spAutoFit/>
          </a:bodyPr>
          <a:lstStyle/>
          <a:p>
            <a:r>
              <a:rPr lang="en-US" sz="2800" b="1" dirty="0" smtClean="0">
                <a:solidFill>
                  <a:srgbClr val="92D050"/>
                </a:solidFill>
              </a:rPr>
              <a:t>Additional Land Plant Adaptations</a:t>
            </a:r>
            <a:endParaRPr lang="en-US" sz="2800" b="1" dirty="0">
              <a:solidFill>
                <a:srgbClr val="92D050"/>
              </a:solidFill>
            </a:endParaRPr>
          </a:p>
        </p:txBody>
      </p:sp>
      <p:sp>
        <p:nvSpPr>
          <p:cNvPr id="10" name="Text Placeholder 3"/>
          <p:cNvSpPr>
            <a:spLocks noGrp="1"/>
          </p:cNvSpPr>
          <p:nvPr>
            <p:ph type="body" sz="quarter" idx="14"/>
          </p:nvPr>
        </p:nvSpPr>
        <p:spPr>
          <a:xfrm>
            <a:off x="457200" y="1470166"/>
            <a:ext cx="8428007" cy="3898802"/>
          </a:xfrm>
        </p:spPr>
        <p:txBody>
          <a:bodyPr>
            <a:noAutofit/>
          </a:bodyPr>
          <a:lstStyle/>
          <a:p>
            <a:pPr marL="457200" indent="-457200">
              <a:buFont typeface="Arial" panose="020B0604020202020204" pitchFamily="34" charset="0"/>
              <a:buChar char="•"/>
            </a:pPr>
            <a:r>
              <a:rPr lang="en-US" sz="2400" dirty="0" smtClean="0"/>
              <a:t>Early land plants did not grow more than a few inches off the ground. </a:t>
            </a:r>
          </a:p>
          <a:p>
            <a:pPr marL="457200" indent="-457200">
              <a:buFont typeface="Arial" panose="020B0604020202020204" pitchFamily="34" charset="0"/>
              <a:buChar char="•"/>
            </a:pPr>
            <a:r>
              <a:rPr lang="en-US" sz="2400" dirty="0" smtClean="0"/>
              <a:t>By developing and shoot and growing taller, individual plants captured more light.</a:t>
            </a:r>
          </a:p>
          <a:p>
            <a:pPr marL="457200" indent="-457200">
              <a:buFont typeface="Arial" panose="020B0604020202020204" pitchFamily="34" charset="0"/>
              <a:buChar char="•"/>
            </a:pPr>
            <a:r>
              <a:rPr lang="en-US" sz="2400" dirty="0" smtClean="0"/>
              <a:t>Land plants incorporated more rigid molecules in their stems for support.</a:t>
            </a:r>
          </a:p>
          <a:p>
            <a:pPr marL="457200" indent="-457200">
              <a:buFont typeface="Arial" panose="020B0604020202020204" pitchFamily="34" charset="0"/>
              <a:buChar char="•"/>
            </a:pPr>
            <a:r>
              <a:rPr lang="en-US" sz="2400" dirty="0" smtClean="0"/>
              <a:t>The vascular tissues were developed for the transport of water and food derived from photosynthesis.</a:t>
            </a:r>
          </a:p>
          <a:p>
            <a:pPr marL="1188720" lvl="1">
              <a:buFont typeface="Arial" panose="020B0604020202020204" pitchFamily="34" charset="0"/>
              <a:buChar char="•"/>
            </a:pPr>
            <a:r>
              <a:rPr lang="en-US" sz="2400" dirty="0" smtClean="0">
                <a:solidFill>
                  <a:srgbClr val="FF0000"/>
                </a:solidFill>
              </a:rPr>
              <a:t>Xylem</a:t>
            </a:r>
            <a:r>
              <a:rPr lang="en-US" sz="2400" dirty="0" smtClean="0"/>
              <a:t> conduct water and minerals from soil up to the shoot.</a:t>
            </a:r>
          </a:p>
          <a:p>
            <a:pPr marL="1188720" lvl="1">
              <a:buFont typeface="Arial" panose="020B0604020202020204" pitchFamily="34" charset="0"/>
              <a:buChar char="•"/>
            </a:pPr>
            <a:r>
              <a:rPr lang="en-US" sz="2400" dirty="0" smtClean="0">
                <a:solidFill>
                  <a:srgbClr val="FF0000"/>
                </a:solidFill>
              </a:rPr>
              <a:t>Phloem</a:t>
            </a:r>
            <a:r>
              <a:rPr lang="en-US" sz="2400" dirty="0" smtClean="0"/>
              <a:t> transport food throughout the entire plant.</a:t>
            </a:r>
          </a:p>
        </p:txBody>
      </p:sp>
    </p:spTree>
    <p:extLst>
      <p:ext uri="{BB962C8B-B14F-4D97-AF65-F5344CB8AC3E}">
        <p14:creationId xmlns:p14="http://schemas.microsoft.com/office/powerpoint/2010/main" val="2919515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457199" y="163915"/>
            <a:ext cx="8062912" cy="659535"/>
          </a:xfrm>
        </p:spPr>
        <p:txBody>
          <a:bodyPr>
            <a:normAutofit/>
          </a:bodyPr>
          <a:lstStyle/>
          <a:p>
            <a:r>
              <a:rPr lang="en-US" sz="3000" dirty="0" smtClean="0"/>
              <a:t>25.1 early plant life</a:t>
            </a:r>
            <a:endParaRPr lang="en-US" sz="3000" dirty="0"/>
          </a:p>
        </p:txBody>
      </p:sp>
      <p:sp>
        <p:nvSpPr>
          <p:cNvPr id="9" name="Rectangle 8"/>
          <p:cNvSpPr/>
          <p:nvPr/>
        </p:nvSpPr>
        <p:spPr>
          <a:xfrm>
            <a:off x="457200" y="861257"/>
            <a:ext cx="6043129" cy="523220"/>
          </a:xfrm>
          <a:prstGeom prst="rect">
            <a:avLst/>
          </a:prstGeom>
        </p:spPr>
        <p:txBody>
          <a:bodyPr wrap="none">
            <a:spAutoFit/>
          </a:bodyPr>
          <a:lstStyle/>
          <a:p>
            <a:r>
              <a:rPr lang="en-US" sz="2800" b="1" dirty="0" smtClean="0">
                <a:solidFill>
                  <a:srgbClr val="92D050"/>
                </a:solidFill>
              </a:rPr>
              <a:t>Additional Land Plant Adaptations</a:t>
            </a:r>
            <a:endParaRPr lang="en-US" sz="2800" b="1" dirty="0">
              <a:solidFill>
                <a:srgbClr val="92D050"/>
              </a:solidFill>
            </a:endParaRPr>
          </a:p>
        </p:txBody>
      </p:sp>
      <p:sp>
        <p:nvSpPr>
          <p:cNvPr id="10" name="Text Placeholder 3"/>
          <p:cNvSpPr>
            <a:spLocks noGrp="1"/>
          </p:cNvSpPr>
          <p:nvPr>
            <p:ph type="body" sz="quarter" idx="14"/>
          </p:nvPr>
        </p:nvSpPr>
        <p:spPr>
          <a:xfrm>
            <a:off x="457200" y="1470166"/>
            <a:ext cx="8428007" cy="3898802"/>
          </a:xfrm>
        </p:spPr>
        <p:txBody>
          <a:bodyPr>
            <a:noAutofit/>
          </a:bodyPr>
          <a:lstStyle/>
          <a:p>
            <a:pPr marL="457200" indent="-457200">
              <a:buFont typeface="Arial" panose="020B0604020202020204" pitchFamily="34" charset="0"/>
              <a:buChar char="•"/>
            </a:pPr>
            <a:r>
              <a:rPr lang="en-US" sz="2400" dirty="0" smtClean="0"/>
              <a:t>Waxy </a:t>
            </a:r>
            <a:r>
              <a:rPr lang="en-US" sz="2400" dirty="0" smtClean="0">
                <a:solidFill>
                  <a:srgbClr val="FF0000"/>
                </a:solidFill>
              </a:rPr>
              <a:t>cuticle</a:t>
            </a:r>
            <a:r>
              <a:rPr lang="en-US" sz="2400" dirty="0" smtClean="0"/>
              <a:t> protects leaves and stem from desiccation. </a:t>
            </a:r>
          </a:p>
          <a:p>
            <a:pPr marL="457200" indent="-457200">
              <a:buFont typeface="Arial" panose="020B0604020202020204" pitchFamily="34" charset="0"/>
              <a:buChar char="•"/>
            </a:pPr>
            <a:r>
              <a:rPr lang="en-US" sz="2400" dirty="0" smtClean="0"/>
              <a:t>However, it also prevents intake of CO</a:t>
            </a:r>
            <a:r>
              <a:rPr lang="en-US" sz="2400" baseline="-25000" dirty="0" smtClean="0"/>
              <a:t>2</a:t>
            </a:r>
            <a:r>
              <a:rPr lang="en-US" sz="2400" dirty="0" smtClean="0"/>
              <a:t>.</a:t>
            </a:r>
          </a:p>
          <a:p>
            <a:pPr marL="457200" indent="-457200">
              <a:buFont typeface="Arial" panose="020B0604020202020204" pitchFamily="34" charset="0"/>
              <a:buChar char="•"/>
            </a:pPr>
            <a:r>
              <a:rPr lang="en-US" sz="2400" dirty="0" smtClean="0">
                <a:solidFill>
                  <a:srgbClr val="FF0000"/>
                </a:solidFill>
              </a:rPr>
              <a:t>Stomata</a:t>
            </a:r>
            <a:r>
              <a:rPr lang="en-US" sz="2400" dirty="0" smtClean="0"/>
              <a:t> can overcome this proble</a:t>
            </a:r>
            <a:r>
              <a:rPr lang="en-US" sz="2400" dirty="0"/>
              <a:t>m</a:t>
            </a:r>
            <a:r>
              <a:rPr lang="en-US" sz="2400" dirty="0" smtClean="0"/>
              <a:t>.</a:t>
            </a:r>
          </a:p>
          <a:p>
            <a:pPr marL="457200" indent="-457200">
              <a:buFont typeface="Arial" panose="020B0604020202020204" pitchFamily="34" charset="0"/>
              <a:buChar char="•"/>
            </a:pPr>
            <a:r>
              <a:rPr lang="en-US" sz="2400" dirty="0" smtClean="0"/>
              <a:t>Protective flavonoids and other pigments are developed to prevent photodynamic damage from UVB.</a:t>
            </a:r>
          </a:p>
          <a:p>
            <a:pPr marL="457200" indent="-457200">
              <a:buFont typeface="Arial" panose="020B0604020202020204" pitchFamily="34" charset="0"/>
              <a:buChar char="•"/>
            </a:pPr>
            <a:r>
              <a:rPr lang="en-US" sz="2400" dirty="0" smtClean="0"/>
              <a:t>Poisonous secondary metabolites such as alkaloids are used to deter predators.</a:t>
            </a:r>
          </a:p>
          <a:p>
            <a:pPr marL="457200" indent="-457200">
              <a:buFont typeface="Arial" panose="020B0604020202020204" pitchFamily="34" charset="0"/>
              <a:buChar char="•"/>
            </a:pPr>
            <a:r>
              <a:rPr lang="en-US" sz="2400" dirty="0" smtClean="0"/>
              <a:t>In contrast, plants co-evolved with animals by developing sweet and nutritious metabolites for animal to aids in pollination and dispersing pollen grains and seeds.  </a:t>
            </a:r>
          </a:p>
        </p:txBody>
      </p:sp>
    </p:spTree>
    <p:extLst>
      <p:ext uri="{BB962C8B-B14F-4D97-AF65-F5344CB8AC3E}">
        <p14:creationId xmlns:p14="http://schemas.microsoft.com/office/powerpoint/2010/main" val="1962842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25_01_03ab.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060" r="-28060"/>
          <a:stretch>
            <a:fillRect/>
          </a:stretch>
        </p:blipFill>
        <p:spPr>
          <a:xfrm>
            <a:off x="457198" y="1717609"/>
            <a:ext cx="8062913" cy="3500071"/>
          </a:xfrm>
        </p:spPr>
      </p:pic>
      <p:sp>
        <p:nvSpPr>
          <p:cNvPr id="7" name="Text Placeholder 6"/>
          <p:cNvSpPr>
            <a:spLocks noGrp="1"/>
          </p:cNvSpPr>
          <p:nvPr>
            <p:ph type="body" sz="quarter" idx="14"/>
          </p:nvPr>
        </p:nvSpPr>
        <p:spPr>
          <a:xfrm>
            <a:off x="560717" y="5361567"/>
            <a:ext cx="8062912" cy="1166382"/>
          </a:xfrm>
        </p:spPr>
        <p:txBody>
          <a:bodyPr>
            <a:normAutofit/>
          </a:bodyPr>
          <a:lstStyle/>
          <a:p>
            <a:r>
              <a:rPr lang="en-US" dirty="0"/>
              <a:t>This </a:t>
            </a:r>
            <a:r>
              <a:rPr lang="en-US" dirty="0" err="1" smtClean="0"/>
              <a:t>Rhyniechert</a:t>
            </a:r>
            <a:r>
              <a:rPr lang="en-US" dirty="0" smtClean="0"/>
              <a:t> </a:t>
            </a:r>
            <a:r>
              <a:rPr lang="en-US" dirty="0"/>
              <a:t>contains fossilized material from vascular plants. The area inside </a:t>
            </a:r>
            <a:r>
              <a:rPr lang="en-US" dirty="0" smtClean="0"/>
              <a:t>the circle </a:t>
            </a:r>
            <a:r>
              <a:rPr lang="en-US" dirty="0"/>
              <a:t>contains bulbous underground stems called corms, and root-like structures called rhizoids</a:t>
            </a:r>
            <a:r>
              <a:rPr lang="en-US" dirty="0" smtClean="0"/>
              <a:t>. </a:t>
            </a:r>
            <a:endParaRPr lang="en-US" dirty="0"/>
          </a:p>
        </p:txBody>
      </p:sp>
      <p:sp>
        <p:nvSpPr>
          <p:cNvPr id="8" name="Title 4"/>
          <p:cNvSpPr>
            <a:spLocks noGrp="1"/>
          </p:cNvSpPr>
          <p:nvPr>
            <p:ph type="title"/>
          </p:nvPr>
        </p:nvSpPr>
        <p:spPr>
          <a:xfrm>
            <a:off x="457199" y="163915"/>
            <a:ext cx="8062912" cy="659535"/>
          </a:xfrm>
        </p:spPr>
        <p:txBody>
          <a:bodyPr>
            <a:normAutofit/>
          </a:bodyPr>
          <a:lstStyle/>
          <a:p>
            <a:r>
              <a:rPr lang="en-US" sz="3000" dirty="0" smtClean="0"/>
              <a:t>25.1 early plant life</a:t>
            </a:r>
            <a:endParaRPr lang="en-US" sz="3000" dirty="0"/>
          </a:p>
        </p:txBody>
      </p:sp>
      <p:sp>
        <p:nvSpPr>
          <p:cNvPr id="9" name="Rectangle 8"/>
          <p:cNvSpPr/>
          <p:nvPr/>
        </p:nvSpPr>
        <p:spPr>
          <a:xfrm>
            <a:off x="457200" y="861257"/>
            <a:ext cx="4397358" cy="523220"/>
          </a:xfrm>
          <a:prstGeom prst="rect">
            <a:avLst/>
          </a:prstGeom>
        </p:spPr>
        <p:txBody>
          <a:bodyPr wrap="none">
            <a:spAutoFit/>
          </a:bodyPr>
          <a:lstStyle/>
          <a:p>
            <a:r>
              <a:rPr lang="en-US" sz="2800" b="1" dirty="0" smtClean="0">
                <a:solidFill>
                  <a:srgbClr val="92D050"/>
                </a:solidFill>
              </a:rPr>
              <a:t>Evolution of Land Plants</a:t>
            </a:r>
            <a:endParaRPr lang="en-US" sz="2800" b="1" dirty="0">
              <a:solidFill>
                <a:srgbClr val="92D050"/>
              </a:solidFill>
            </a:endParaRPr>
          </a:p>
        </p:txBody>
      </p:sp>
    </p:spTree>
    <p:extLst>
      <p:ext uri="{BB962C8B-B14F-4D97-AF65-F5344CB8AC3E}">
        <p14:creationId xmlns:p14="http://schemas.microsoft.com/office/powerpoint/2010/main" val="2480979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25_01_04.p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960" r="-11960"/>
          <a:stretch>
            <a:fillRect/>
          </a:stretch>
        </p:blipFill>
        <p:spPr>
          <a:xfrm>
            <a:off x="457199" y="1847005"/>
            <a:ext cx="8062913" cy="3500071"/>
          </a:xfrm>
        </p:spPr>
      </p:pic>
      <p:sp>
        <p:nvSpPr>
          <p:cNvPr id="8" name="Title 4"/>
          <p:cNvSpPr>
            <a:spLocks noGrp="1"/>
          </p:cNvSpPr>
          <p:nvPr>
            <p:ph type="title"/>
          </p:nvPr>
        </p:nvSpPr>
        <p:spPr>
          <a:xfrm>
            <a:off x="457199" y="258806"/>
            <a:ext cx="8062912" cy="659535"/>
          </a:xfrm>
        </p:spPr>
        <p:txBody>
          <a:bodyPr>
            <a:normAutofit/>
          </a:bodyPr>
          <a:lstStyle/>
          <a:p>
            <a:r>
              <a:rPr lang="en-US" sz="3000" dirty="0" smtClean="0"/>
              <a:t>25.1 early plant life</a:t>
            </a:r>
            <a:endParaRPr lang="en-US" sz="3000" dirty="0"/>
          </a:p>
        </p:txBody>
      </p:sp>
      <p:sp>
        <p:nvSpPr>
          <p:cNvPr id="9" name="Rectangle 8"/>
          <p:cNvSpPr/>
          <p:nvPr/>
        </p:nvSpPr>
        <p:spPr>
          <a:xfrm>
            <a:off x="457199" y="999280"/>
            <a:ext cx="6155852" cy="523220"/>
          </a:xfrm>
          <a:prstGeom prst="rect">
            <a:avLst/>
          </a:prstGeom>
        </p:spPr>
        <p:txBody>
          <a:bodyPr wrap="none">
            <a:spAutoFit/>
          </a:bodyPr>
          <a:lstStyle/>
          <a:p>
            <a:r>
              <a:rPr lang="en-US" sz="2800" b="1" dirty="0" smtClean="0">
                <a:solidFill>
                  <a:srgbClr val="92D050"/>
                </a:solidFill>
              </a:rPr>
              <a:t>The Major Divisions of Land Plants</a:t>
            </a:r>
            <a:endParaRPr lang="en-US" sz="2800" b="1" dirty="0">
              <a:solidFill>
                <a:srgbClr val="92D050"/>
              </a:solidFill>
            </a:endParaRPr>
          </a:p>
        </p:txBody>
      </p:sp>
    </p:spTree>
    <p:extLst>
      <p:ext uri="{BB962C8B-B14F-4D97-AF65-F5344CB8AC3E}">
        <p14:creationId xmlns:p14="http://schemas.microsoft.com/office/powerpoint/2010/main" val="2569560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837380"/>
            <a:ext cx="2603598" cy="523220"/>
          </a:xfrm>
          <a:prstGeom prst="rect">
            <a:avLst/>
          </a:prstGeom>
        </p:spPr>
        <p:txBody>
          <a:bodyPr wrap="none">
            <a:spAutoFit/>
          </a:bodyPr>
          <a:lstStyle/>
          <a:p>
            <a:r>
              <a:rPr lang="en-US" sz="2800" b="1" dirty="0" err="1" smtClean="0">
                <a:solidFill>
                  <a:srgbClr val="92D050"/>
                </a:solidFill>
              </a:rPr>
              <a:t>Streptophytes</a:t>
            </a:r>
            <a:endParaRPr lang="en-US" sz="2800" b="1" dirty="0">
              <a:solidFill>
                <a:srgbClr val="92D050"/>
              </a:solidFill>
            </a:endParaRPr>
          </a:p>
        </p:txBody>
      </p:sp>
      <p:sp>
        <p:nvSpPr>
          <p:cNvPr id="10" name="Text Placeholder 3"/>
          <p:cNvSpPr>
            <a:spLocks noGrp="1"/>
          </p:cNvSpPr>
          <p:nvPr>
            <p:ph type="body" sz="quarter" idx="14"/>
          </p:nvPr>
        </p:nvSpPr>
        <p:spPr>
          <a:xfrm>
            <a:off x="457200" y="1590936"/>
            <a:ext cx="8428007" cy="3898802"/>
          </a:xfrm>
        </p:spPr>
        <p:txBody>
          <a:bodyPr>
            <a:noAutofit/>
          </a:bodyPr>
          <a:lstStyle/>
          <a:p>
            <a:pPr marL="457200" indent="-457200">
              <a:buFont typeface="Arial" panose="020B0604020202020204" pitchFamily="34" charset="0"/>
              <a:buChar char="•"/>
            </a:pPr>
            <a:r>
              <a:rPr lang="en-US" sz="2400" dirty="0" smtClean="0"/>
              <a:t>Land plants and closely related green algae are part of a new monophyletic group “</a:t>
            </a:r>
            <a:r>
              <a:rPr lang="en-US" sz="2400" dirty="0" err="1" smtClean="0">
                <a:solidFill>
                  <a:srgbClr val="FF0000"/>
                </a:solidFill>
              </a:rPr>
              <a:t>Streptophyta</a:t>
            </a:r>
            <a:r>
              <a:rPr lang="en-US" sz="2400" dirty="0" smtClean="0"/>
              <a:t>”. </a:t>
            </a:r>
          </a:p>
          <a:p>
            <a:pPr marL="457200" indent="-457200">
              <a:buFont typeface="Arial" panose="020B0604020202020204" pitchFamily="34" charset="0"/>
              <a:buChar char="•"/>
            </a:pPr>
            <a:r>
              <a:rPr lang="en-US" sz="2400" dirty="0" smtClean="0"/>
              <a:t>Green algae contains carotenoids and chlorophyll a and b as in land plants. </a:t>
            </a:r>
          </a:p>
          <a:p>
            <a:pPr marL="457200" indent="-457200">
              <a:buFont typeface="Arial" panose="020B0604020202020204" pitchFamily="34" charset="0"/>
              <a:buChar char="•"/>
            </a:pPr>
            <a:r>
              <a:rPr lang="en-US" sz="2400" dirty="0" smtClean="0"/>
              <a:t>They both store carbohydrates as starch.</a:t>
            </a:r>
          </a:p>
          <a:p>
            <a:pPr marL="457200" indent="-457200">
              <a:buFont typeface="Arial" panose="020B0604020202020204" pitchFamily="34" charset="0"/>
              <a:buChar char="•"/>
            </a:pPr>
            <a:r>
              <a:rPr lang="en-US" sz="2400" dirty="0" smtClean="0"/>
              <a:t>Cell in green algae divide along their cell plates called </a:t>
            </a:r>
            <a:r>
              <a:rPr lang="en-US" sz="2400" dirty="0" err="1" smtClean="0">
                <a:solidFill>
                  <a:srgbClr val="FF0000"/>
                </a:solidFill>
              </a:rPr>
              <a:t>phragmoplasts</a:t>
            </a:r>
            <a:r>
              <a:rPr lang="en-US" sz="2400" dirty="0" smtClean="0"/>
              <a:t>.</a:t>
            </a:r>
          </a:p>
          <a:p>
            <a:pPr marL="457200" indent="-457200">
              <a:buFont typeface="Arial" panose="020B0604020202020204" pitchFamily="34" charset="0"/>
              <a:buChar char="•"/>
            </a:pPr>
            <a:r>
              <a:rPr lang="en-US" sz="2400" dirty="0" smtClean="0"/>
              <a:t>The remaining green algae belong to a group called </a:t>
            </a:r>
            <a:r>
              <a:rPr lang="en-US" sz="2400" dirty="0" err="1" smtClean="0">
                <a:solidFill>
                  <a:srgbClr val="FF0000"/>
                </a:solidFill>
              </a:rPr>
              <a:t>Chlorophyta</a:t>
            </a:r>
            <a:r>
              <a:rPr lang="en-US" sz="2400" dirty="0" smtClean="0"/>
              <a:t>.</a:t>
            </a:r>
          </a:p>
        </p:txBody>
      </p:sp>
      <p:sp>
        <p:nvSpPr>
          <p:cNvPr id="6" name="Title 4"/>
          <p:cNvSpPr>
            <a:spLocks noGrp="1"/>
          </p:cNvSpPr>
          <p:nvPr>
            <p:ph type="title"/>
          </p:nvPr>
        </p:nvSpPr>
        <p:spPr>
          <a:xfrm>
            <a:off x="457199" y="163915"/>
            <a:ext cx="8062912" cy="659535"/>
          </a:xfrm>
        </p:spPr>
        <p:txBody>
          <a:bodyPr>
            <a:normAutofit/>
          </a:bodyPr>
          <a:lstStyle/>
          <a:p>
            <a:r>
              <a:rPr lang="en-US" sz="3000" dirty="0" smtClean="0"/>
              <a:t>25.2 green algae</a:t>
            </a:r>
            <a:endParaRPr lang="en-US" sz="3000" dirty="0"/>
          </a:p>
        </p:txBody>
      </p:sp>
    </p:spTree>
    <p:extLst>
      <p:ext uri="{BB962C8B-B14F-4D97-AF65-F5344CB8AC3E}">
        <p14:creationId xmlns:p14="http://schemas.microsoft.com/office/powerpoint/2010/main" val="4194528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25_02_01abcd.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364" r="-58364"/>
          <a:stretch>
            <a:fillRect/>
          </a:stretch>
        </p:blipFill>
        <p:spPr>
          <a:xfrm>
            <a:off x="543465" y="1189229"/>
            <a:ext cx="8062913" cy="3500071"/>
          </a:xfrm>
        </p:spPr>
      </p:pic>
      <p:sp>
        <p:nvSpPr>
          <p:cNvPr id="7" name="Text Placeholder 6"/>
          <p:cNvSpPr>
            <a:spLocks noGrp="1"/>
          </p:cNvSpPr>
          <p:nvPr>
            <p:ph type="body" sz="quarter" idx="14"/>
          </p:nvPr>
        </p:nvSpPr>
        <p:spPr>
          <a:xfrm>
            <a:off x="543465" y="5055079"/>
            <a:ext cx="8062912" cy="1472870"/>
          </a:xfrm>
        </p:spPr>
        <p:txBody>
          <a:bodyPr>
            <a:noAutofit/>
          </a:bodyPr>
          <a:lstStyle/>
          <a:p>
            <a:r>
              <a:rPr lang="en-US" dirty="0" err="1"/>
              <a:t>Chlorophyta</a:t>
            </a:r>
            <a:r>
              <a:rPr lang="en-US" dirty="0"/>
              <a:t> include </a:t>
            </a:r>
            <a:r>
              <a:rPr lang="en-US" dirty="0">
                <a:solidFill>
                  <a:srgbClr val="6CB255"/>
                </a:solidFill>
              </a:rPr>
              <a:t>(a)</a:t>
            </a:r>
            <a:r>
              <a:rPr lang="en-US" dirty="0"/>
              <a:t> </a:t>
            </a:r>
            <a:r>
              <a:rPr lang="en-US" i="1" dirty="0"/>
              <a:t>Spirogyra</a:t>
            </a:r>
            <a:r>
              <a:rPr lang="en-US" dirty="0"/>
              <a:t>, </a:t>
            </a:r>
            <a:r>
              <a:rPr lang="en-US" dirty="0">
                <a:solidFill>
                  <a:srgbClr val="6CB255"/>
                </a:solidFill>
              </a:rPr>
              <a:t>(b)</a:t>
            </a:r>
            <a:r>
              <a:rPr lang="en-US" dirty="0"/>
              <a:t> </a:t>
            </a:r>
            <a:r>
              <a:rPr lang="en-US" dirty="0" smtClean="0"/>
              <a:t>Desmids</a:t>
            </a:r>
            <a:r>
              <a:rPr lang="en-US" dirty="0"/>
              <a:t>, </a:t>
            </a:r>
            <a:r>
              <a:rPr lang="en-US" dirty="0">
                <a:solidFill>
                  <a:srgbClr val="6CB255"/>
                </a:solidFill>
              </a:rPr>
              <a:t>(c)</a:t>
            </a:r>
            <a:r>
              <a:rPr lang="en-US" dirty="0"/>
              <a:t> </a:t>
            </a:r>
            <a:r>
              <a:rPr lang="en-US" i="1" dirty="0" err="1"/>
              <a:t>Chlamydomonas</a:t>
            </a:r>
            <a:r>
              <a:rPr lang="en-US" dirty="0"/>
              <a:t>, and </a:t>
            </a:r>
            <a:r>
              <a:rPr lang="en-US" dirty="0">
                <a:solidFill>
                  <a:srgbClr val="6CB255"/>
                </a:solidFill>
              </a:rPr>
              <a:t>(d)</a:t>
            </a:r>
            <a:r>
              <a:rPr lang="en-US" dirty="0"/>
              <a:t> </a:t>
            </a:r>
            <a:r>
              <a:rPr lang="en-US" i="1" dirty="0" smtClean="0"/>
              <a:t>Ulva. </a:t>
            </a:r>
            <a:r>
              <a:rPr lang="en-US" dirty="0" smtClean="0">
                <a:solidFill>
                  <a:srgbClr val="FF0000"/>
                </a:solidFill>
              </a:rPr>
              <a:t>Desmids</a:t>
            </a:r>
            <a:r>
              <a:rPr lang="en-US" dirty="0" smtClean="0"/>
              <a:t> </a:t>
            </a:r>
            <a:r>
              <a:rPr lang="en-US" dirty="0"/>
              <a:t>and </a:t>
            </a:r>
            <a:r>
              <a:rPr lang="en-US" i="1" dirty="0" err="1">
                <a:solidFill>
                  <a:srgbClr val="FF0000"/>
                </a:solidFill>
              </a:rPr>
              <a:t>Chlamydomonas</a:t>
            </a:r>
            <a:r>
              <a:rPr lang="en-US" i="1" dirty="0"/>
              <a:t> </a:t>
            </a:r>
            <a:r>
              <a:rPr lang="en-US" dirty="0"/>
              <a:t>are single-celled organisms, </a:t>
            </a:r>
            <a:r>
              <a:rPr lang="en-US" i="1" dirty="0">
                <a:solidFill>
                  <a:srgbClr val="FF0000"/>
                </a:solidFill>
              </a:rPr>
              <a:t>Spirogyra</a:t>
            </a:r>
            <a:r>
              <a:rPr lang="en-US" i="1" dirty="0"/>
              <a:t> </a:t>
            </a:r>
            <a:r>
              <a:rPr lang="en-US" dirty="0"/>
              <a:t>forms chains of cells, </a:t>
            </a:r>
            <a:r>
              <a:rPr lang="en-US" dirty="0" smtClean="0"/>
              <a:t>and </a:t>
            </a:r>
            <a:r>
              <a:rPr lang="en-US" i="1" dirty="0" smtClean="0">
                <a:solidFill>
                  <a:srgbClr val="FF0000"/>
                </a:solidFill>
              </a:rPr>
              <a:t>Ulva</a:t>
            </a:r>
            <a:r>
              <a:rPr lang="en-US" i="1" dirty="0" smtClean="0"/>
              <a:t> </a:t>
            </a:r>
            <a:r>
              <a:rPr lang="en-US" dirty="0"/>
              <a:t>forms colonies resembling </a:t>
            </a:r>
            <a:r>
              <a:rPr lang="en-US" dirty="0" smtClean="0"/>
              <a:t>leaves</a:t>
            </a:r>
            <a:endParaRPr lang="en-US" dirty="0"/>
          </a:p>
        </p:txBody>
      </p:sp>
      <p:sp>
        <p:nvSpPr>
          <p:cNvPr id="8" name="Title 4"/>
          <p:cNvSpPr>
            <a:spLocks noGrp="1"/>
          </p:cNvSpPr>
          <p:nvPr>
            <p:ph type="title"/>
          </p:nvPr>
        </p:nvSpPr>
        <p:spPr>
          <a:xfrm>
            <a:off x="457199" y="163915"/>
            <a:ext cx="8062912" cy="659535"/>
          </a:xfrm>
        </p:spPr>
        <p:txBody>
          <a:bodyPr>
            <a:normAutofit/>
          </a:bodyPr>
          <a:lstStyle/>
          <a:p>
            <a:r>
              <a:rPr lang="en-US" sz="3000" dirty="0" smtClean="0"/>
              <a:t>25.2 green algae</a:t>
            </a:r>
            <a:endParaRPr lang="en-US" sz="3000" dirty="0"/>
          </a:p>
        </p:txBody>
      </p:sp>
    </p:spTree>
    <p:extLst>
      <p:ext uri="{BB962C8B-B14F-4D97-AF65-F5344CB8AC3E}">
        <p14:creationId xmlns:p14="http://schemas.microsoft.com/office/powerpoint/2010/main" val="2613299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25_02_02.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a:xfrm>
            <a:off x="457201" y="1959149"/>
            <a:ext cx="8062913" cy="3500071"/>
          </a:xfrm>
        </p:spPr>
      </p:pic>
      <p:sp>
        <p:nvSpPr>
          <p:cNvPr id="7" name="Text Placeholder 6"/>
          <p:cNvSpPr>
            <a:spLocks noGrp="1"/>
          </p:cNvSpPr>
          <p:nvPr>
            <p:ph type="body" sz="quarter" idx="14"/>
          </p:nvPr>
        </p:nvSpPr>
        <p:spPr>
          <a:xfrm>
            <a:off x="457202" y="5697997"/>
            <a:ext cx="8062912" cy="642418"/>
          </a:xfrm>
        </p:spPr>
        <p:txBody>
          <a:bodyPr>
            <a:normAutofit lnSpcReduction="10000"/>
          </a:bodyPr>
          <a:lstStyle/>
          <a:p>
            <a:r>
              <a:rPr lang="en-US" dirty="0"/>
              <a:t>The representative alga, </a:t>
            </a:r>
            <a:r>
              <a:rPr lang="en-US" i="1" dirty="0" err="1"/>
              <a:t>Chara</a:t>
            </a:r>
            <a:r>
              <a:rPr lang="en-US" i="1" dirty="0"/>
              <a:t>, </a:t>
            </a:r>
            <a:r>
              <a:rPr lang="en-US" dirty="0"/>
              <a:t>is a noxious weed in Florida, where it clogs </a:t>
            </a:r>
            <a:r>
              <a:rPr lang="en-US" dirty="0" smtClean="0"/>
              <a:t>waterways.</a:t>
            </a:r>
            <a:endParaRPr lang="en-US" dirty="0"/>
          </a:p>
        </p:txBody>
      </p:sp>
      <p:sp>
        <p:nvSpPr>
          <p:cNvPr id="8" name="Title 4"/>
          <p:cNvSpPr>
            <a:spLocks noGrp="1"/>
          </p:cNvSpPr>
          <p:nvPr>
            <p:ph type="title"/>
          </p:nvPr>
        </p:nvSpPr>
        <p:spPr>
          <a:xfrm>
            <a:off x="457199" y="245267"/>
            <a:ext cx="8062912" cy="659535"/>
          </a:xfrm>
        </p:spPr>
        <p:txBody>
          <a:bodyPr>
            <a:normAutofit/>
          </a:bodyPr>
          <a:lstStyle/>
          <a:p>
            <a:r>
              <a:rPr lang="en-US" sz="3000" dirty="0" smtClean="0"/>
              <a:t>25.2 green algae</a:t>
            </a:r>
            <a:endParaRPr lang="en-US" sz="3000" dirty="0"/>
          </a:p>
        </p:txBody>
      </p:sp>
      <p:sp>
        <p:nvSpPr>
          <p:cNvPr id="5" name="Rectangle 4"/>
          <p:cNvSpPr/>
          <p:nvPr/>
        </p:nvSpPr>
        <p:spPr>
          <a:xfrm>
            <a:off x="208541" y="995019"/>
            <a:ext cx="8935459" cy="523220"/>
          </a:xfrm>
          <a:prstGeom prst="rect">
            <a:avLst/>
          </a:prstGeom>
        </p:spPr>
        <p:txBody>
          <a:bodyPr wrap="none">
            <a:spAutoFit/>
          </a:bodyPr>
          <a:lstStyle/>
          <a:p>
            <a:r>
              <a:rPr lang="en-US" sz="2800" b="1" dirty="0" err="1" smtClean="0">
                <a:solidFill>
                  <a:srgbClr val="92D050"/>
                </a:solidFill>
              </a:rPr>
              <a:t>Charales</a:t>
            </a:r>
            <a:r>
              <a:rPr lang="en-US" sz="2800" b="1" dirty="0" smtClean="0">
                <a:solidFill>
                  <a:srgbClr val="92D050"/>
                </a:solidFill>
              </a:rPr>
              <a:t> : The closest living relative of land plants </a:t>
            </a:r>
            <a:endParaRPr lang="en-US" sz="2800" b="1" dirty="0">
              <a:solidFill>
                <a:srgbClr val="92D050"/>
              </a:solidFill>
            </a:endParaRPr>
          </a:p>
        </p:txBody>
      </p:sp>
    </p:spTree>
    <p:extLst>
      <p:ext uri="{BB962C8B-B14F-4D97-AF65-F5344CB8AC3E}">
        <p14:creationId xmlns:p14="http://schemas.microsoft.com/office/powerpoint/2010/main" val="190937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a:xfrm>
            <a:off x="396815" y="1107617"/>
            <a:ext cx="8123298" cy="5256973"/>
          </a:xfrm>
        </p:spPr>
        <p:txBody>
          <a:bodyPr>
            <a:noAutofit/>
          </a:bodyPr>
          <a:lstStyle/>
          <a:p>
            <a:pPr marL="342900" indent="-342900">
              <a:buFont typeface="Arial" panose="020B0604020202020204" pitchFamily="34" charset="0"/>
              <a:buChar char="•"/>
            </a:pPr>
            <a:r>
              <a:rPr lang="en-US" sz="2400" dirty="0" smtClean="0">
                <a:solidFill>
                  <a:schemeClr val="tx1"/>
                </a:solidFill>
              </a:rPr>
              <a:t>More than 25,000 species of bryophytes thrive in mostly damp habitats, although some live in desserts.</a:t>
            </a:r>
          </a:p>
          <a:p>
            <a:pPr marL="342900" indent="-342900">
              <a:buFont typeface="Arial" panose="020B0604020202020204" pitchFamily="34" charset="0"/>
              <a:buChar char="•"/>
            </a:pPr>
            <a:r>
              <a:rPr lang="en-US" sz="2400" dirty="0" smtClean="0">
                <a:solidFill>
                  <a:schemeClr val="tx1"/>
                </a:solidFill>
              </a:rPr>
              <a:t>They generally lack lignin and do not have actual vascular tissue.  Water and nutrients circulate inside specialized conducting cells.</a:t>
            </a:r>
          </a:p>
          <a:p>
            <a:pPr marL="342900" indent="-342900">
              <a:buFont typeface="Arial" panose="020B0604020202020204" pitchFamily="34" charset="0"/>
              <a:buChar char="•"/>
            </a:pPr>
            <a:r>
              <a:rPr lang="en-US" sz="2400" dirty="0" smtClean="0">
                <a:solidFill>
                  <a:schemeClr val="tx1"/>
                </a:solidFill>
              </a:rPr>
              <a:t>Bryophytes are commonly called </a:t>
            </a:r>
            <a:r>
              <a:rPr lang="en-US" sz="2400" dirty="0" smtClean="0">
                <a:solidFill>
                  <a:srgbClr val="FF0000"/>
                </a:solidFill>
              </a:rPr>
              <a:t>nonvascular plants</a:t>
            </a:r>
            <a:r>
              <a:rPr lang="en-US" sz="2400" dirty="0" smtClean="0">
                <a:solidFill>
                  <a:schemeClr val="tx1"/>
                </a:solidFill>
              </a:rPr>
              <a:t>.</a:t>
            </a:r>
          </a:p>
          <a:p>
            <a:pPr marL="342900" indent="-342900">
              <a:buFont typeface="Arial" panose="020B0604020202020204" pitchFamily="34" charset="0"/>
              <a:buChar char="•"/>
            </a:pPr>
            <a:r>
              <a:rPr lang="en-US" sz="2400" dirty="0" smtClean="0">
                <a:solidFill>
                  <a:schemeClr val="tx1"/>
                </a:solidFill>
              </a:rPr>
              <a:t>All the conspicuous vegetative organs are gametophyte.  The sporophyte are barely noticeable and supported by gametophyte.</a:t>
            </a:r>
          </a:p>
          <a:p>
            <a:pPr marL="342900" indent="-342900">
              <a:buFont typeface="Arial" panose="020B0604020202020204" pitchFamily="34" charset="0"/>
              <a:buChar char="•"/>
            </a:pPr>
            <a:r>
              <a:rPr lang="en-US" sz="2400" dirty="0" smtClean="0">
                <a:solidFill>
                  <a:schemeClr val="tx1"/>
                </a:solidFill>
              </a:rPr>
              <a:t>There are three phyla: </a:t>
            </a:r>
            <a:r>
              <a:rPr lang="en-US" sz="2400" dirty="0" err="1" smtClean="0">
                <a:solidFill>
                  <a:srgbClr val="FF0000"/>
                </a:solidFill>
              </a:rPr>
              <a:t>Hepaticophyta</a:t>
            </a:r>
            <a:r>
              <a:rPr lang="en-US" sz="2400" dirty="0" smtClean="0">
                <a:solidFill>
                  <a:schemeClr val="tx1"/>
                </a:solidFill>
              </a:rPr>
              <a:t> (</a:t>
            </a:r>
            <a:r>
              <a:rPr lang="en-US" sz="2400" dirty="0" err="1" smtClean="0">
                <a:solidFill>
                  <a:schemeClr val="tx1"/>
                </a:solidFill>
              </a:rPr>
              <a:t>Liverorts</a:t>
            </a:r>
            <a:r>
              <a:rPr lang="en-US" sz="2400" dirty="0" smtClean="0">
                <a:solidFill>
                  <a:schemeClr val="tx1"/>
                </a:solidFill>
              </a:rPr>
              <a:t>), </a:t>
            </a:r>
            <a:r>
              <a:rPr lang="en-US" sz="2400" dirty="0" err="1" smtClean="0">
                <a:solidFill>
                  <a:srgbClr val="FF0000"/>
                </a:solidFill>
              </a:rPr>
              <a:t>Anthocerotophyta</a:t>
            </a:r>
            <a:r>
              <a:rPr lang="en-US" sz="2400" dirty="0" smtClean="0">
                <a:solidFill>
                  <a:schemeClr val="tx1"/>
                </a:solidFill>
              </a:rPr>
              <a:t> (Hornworts), and </a:t>
            </a:r>
            <a:r>
              <a:rPr lang="en-US" sz="2400" dirty="0" err="1" smtClean="0">
                <a:solidFill>
                  <a:srgbClr val="FF0000"/>
                </a:solidFill>
              </a:rPr>
              <a:t>Bryophyta</a:t>
            </a:r>
            <a:r>
              <a:rPr lang="en-US" sz="2400" dirty="0" smtClean="0">
                <a:solidFill>
                  <a:schemeClr val="tx1"/>
                </a:solidFill>
              </a:rPr>
              <a:t> (Mosses)</a:t>
            </a:r>
            <a:endParaRPr lang="en-US" sz="2400" dirty="0">
              <a:solidFill>
                <a:schemeClr val="tx1"/>
              </a:solidFill>
            </a:endParaRPr>
          </a:p>
        </p:txBody>
      </p:sp>
      <p:sp>
        <p:nvSpPr>
          <p:cNvPr id="6" name="Title 4"/>
          <p:cNvSpPr>
            <a:spLocks noGrp="1"/>
          </p:cNvSpPr>
          <p:nvPr>
            <p:ph type="title"/>
          </p:nvPr>
        </p:nvSpPr>
        <p:spPr>
          <a:xfrm>
            <a:off x="327803" y="133123"/>
            <a:ext cx="8062912" cy="659535"/>
          </a:xfrm>
        </p:spPr>
        <p:txBody>
          <a:bodyPr>
            <a:normAutofit/>
          </a:bodyPr>
          <a:lstStyle/>
          <a:p>
            <a:r>
              <a:rPr lang="en-US" sz="3000" dirty="0" smtClean="0"/>
              <a:t>25.3 bryophytes</a:t>
            </a:r>
            <a:endParaRPr lang="en-US" sz="3000" dirty="0"/>
          </a:p>
        </p:txBody>
      </p:sp>
    </p:spTree>
    <p:extLst>
      <p:ext uri="{BB962C8B-B14F-4D97-AF65-F5344CB8AC3E}">
        <p14:creationId xmlns:p14="http://schemas.microsoft.com/office/powerpoint/2010/main" val="393060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37"/>
            <a:ext cx="8062912" cy="659535"/>
          </a:xfrm>
        </p:spPr>
        <p:txBody>
          <a:bodyPr>
            <a:normAutofit/>
          </a:bodyPr>
          <a:lstStyle/>
          <a:p>
            <a:r>
              <a:rPr lang="en-US" sz="3200" dirty="0" smtClean="0"/>
              <a:t>Chapter outlines</a:t>
            </a:r>
            <a:endParaRPr lang="en-US" sz="3200" dirty="0"/>
          </a:p>
        </p:txBody>
      </p:sp>
      <p:sp>
        <p:nvSpPr>
          <p:cNvPr id="4" name="Text Placeholder 3"/>
          <p:cNvSpPr>
            <a:spLocks noGrp="1"/>
          </p:cNvSpPr>
          <p:nvPr>
            <p:ph type="body" sz="quarter" idx="14"/>
          </p:nvPr>
        </p:nvSpPr>
        <p:spPr>
          <a:xfrm>
            <a:off x="353683" y="1578268"/>
            <a:ext cx="8428007" cy="3898802"/>
          </a:xfrm>
        </p:spPr>
        <p:txBody>
          <a:bodyPr>
            <a:noAutofit/>
          </a:bodyPr>
          <a:lstStyle/>
          <a:p>
            <a:r>
              <a:rPr lang="en-US" sz="2800" dirty="0" smtClean="0"/>
              <a:t>25.1  Early Plant Life</a:t>
            </a:r>
          </a:p>
          <a:p>
            <a:r>
              <a:rPr lang="en-US" sz="2800" dirty="0" smtClean="0"/>
              <a:t>25.2  Green Algae: Precursors of Land Plants</a:t>
            </a:r>
          </a:p>
          <a:p>
            <a:r>
              <a:rPr lang="en-US" sz="2800" dirty="0" smtClean="0"/>
              <a:t>25.3  Bryophytes</a:t>
            </a:r>
          </a:p>
          <a:p>
            <a:r>
              <a:rPr lang="en-US" sz="2800" dirty="0" smtClean="0"/>
              <a:t>25.4  Seedless Vascular Plants</a:t>
            </a:r>
          </a:p>
        </p:txBody>
      </p:sp>
    </p:spTree>
    <p:extLst>
      <p:ext uri="{BB962C8B-B14F-4D97-AF65-F5344CB8AC3E}">
        <p14:creationId xmlns:p14="http://schemas.microsoft.com/office/powerpoint/2010/main" val="2442528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Placeholder 2" descr="Figure_B25_03_01.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28" r="-3728"/>
          <a:stretch>
            <a:fillRect/>
          </a:stretch>
        </p:blipFill>
        <p:spPr>
          <a:xfrm>
            <a:off x="4887463" y="792658"/>
            <a:ext cx="4032250" cy="5256213"/>
          </a:xfrm>
        </p:spPr>
      </p:pic>
      <p:sp>
        <p:nvSpPr>
          <p:cNvPr id="14" name="Text Placeholder 13"/>
          <p:cNvSpPr>
            <a:spLocks noGrp="1"/>
          </p:cNvSpPr>
          <p:nvPr>
            <p:ph type="body" sz="quarter" idx="14"/>
          </p:nvPr>
        </p:nvSpPr>
        <p:spPr>
          <a:xfrm>
            <a:off x="446071" y="1601027"/>
            <a:ext cx="3913188" cy="5256973"/>
          </a:xfrm>
        </p:spPr>
        <p:txBody>
          <a:bodyPr>
            <a:noAutofit/>
          </a:bodyPr>
          <a:lstStyle/>
          <a:p>
            <a:r>
              <a:rPr lang="en-US" sz="2400" dirty="0">
                <a:solidFill>
                  <a:schemeClr val="tx1"/>
                </a:solidFill>
              </a:rPr>
              <a:t>This 1904 drawing shows the variety of forms </a:t>
            </a:r>
            <a:r>
              <a:rPr lang="en-US" sz="2400" dirty="0" smtClean="0">
                <a:solidFill>
                  <a:schemeClr val="tx1"/>
                </a:solidFill>
              </a:rPr>
              <a:t>of liverworts, </a:t>
            </a:r>
            <a:r>
              <a:rPr lang="en-US" sz="2400" dirty="0" err="1">
                <a:solidFill>
                  <a:srgbClr val="FF0000"/>
                </a:solidFill>
              </a:rPr>
              <a:t>Hepaticophyta</a:t>
            </a:r>
            <a:r>
              <a:rPr lang="en-US" sz="2400" dirty="0">
                <a:solidFill>
                  <a:schemeClr val="tx1"/>
                </a:solidFill>
              </a:rPr>
              <a:t>.</a:t>
            </a:r>
          </a:p>
        </p:txBody>
      </p:sp>
      <p:sp>
        <p:nvSpPr>
          <p:cNvPr id="6" name="Title 4"/>
          <p:cNvSpPr>
            <a:spLocks noGrp="1"/>
          </p:cNvSpPr>
          <p:nvPr>
            <p:ph type="title"/>
          </p:nvPr>
        </p:nvSpPr>
        <p:spPr>
          <a:xfrm>
            <a:off x="327803" y="133123"/>
            <a:ext cx="8062912" cy="659535"/>
          </a:xfrm>
        </p:spPr>
        <p:txBody>
          <a:bodyPr>
            <a:normAutofit/>
          </a:bodyPr>
          <a:lstStyle/>
          <a:p>
            <a:r>
              <a:rPr lang="en-US" sz="3000" dirty="0" smtClean="0"/>
              <a:t>25.3 bryophytes</a:t>
            </a:r>
            <a:endParaRPr lang="en-US" sz="3000" dirty="0"/>
          </a:p>
        </p:txBody>
      </p:sp>
      <p:sp>
        <p:nvSpPr>
          <p:cNvPr id="7" name="Rectangle 6"/>
          <p:cNvSpPr/>
          <p:nvPr/>
        </p:nvSpPr>
        <p:spPr>
          <a:xfrm>
            <a:off x="457200" y="837380"/>
            <a:ext cx="2664512" cy="523220"/>
          </a:xfrm>
          <a:prstGeom prst="rect">
            <a:avLst/>
          </a:prstGeom>
        </p:spPr>
        <p:txBody>
          <a:bodyPr wrap="none">
            <a:spAutoFit/>
          </a:bodyPr>
          <a:lstStyle/>
          <a:p>
            <a:r>
              <a:rPr lang="en-US" sz="2800" b="1" dirty="0" err="1" smtClean="0">
                <a:solidFill>
                  <a:srgbClr val="92D050"/>
                </a:solidFill>
              </a:rPr>
              <a:t>Hepaticophyta</a:t>
            </a:r>
            <a:endParaRPr lang="en-US" sz="2800" b="1" dirty="0">
              <a:solidFill>
                <a:srgbClr val="92D050"/>
              </a:solidFill>
            </a:endParaRPr>
          </a:p>
        </p:txBody>
      </p:sp>
    </p:spTree>
    <p:extLst>
      <p:ext uri="{BB962C8B-B14F-4D97-AF65-F5344CB8AC3E}">
        <p14:creationId xmlns:p14="http://schemas.microsoft.com/office/powerpoint/2010/main" val="3285096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25_03_02.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022" r="-37022"/>
          <a:stretch>
            <a:fillRect/>
          </a:stretch>
        </p:blipFill>
        <p:spPr>
          <a:xfrm>
            <a:off x="534837" y="1533183"/>
            <a:ext cx="8062913" cy="3500071"/>
          </a:xfrm>
        </p:spPr>
      </p:pic>
      <p:sp>
        <p:nvSpPr>
          <p:cNvPr id="7" name="Text Placeholder 6"/>
          <p:cNvSpPr>
            <a:spLocks noGrp="1"/>
          </p:cNvSpPr>
          <p:nvPr>
            <p:ph type="body" sz="quarter" idx="14"/>
          </p:nvPr>
        </p:nvSpPr>
        <p:spPr>
          <a:xfrm>
            <a:off x="534838" y="5369496"/>
            <a:ext cx="8062912" cy="651044"/>
          </a:xfrm>
        </p:spPr>
        <p:txBody>
          <a:bodyPr>
            <a:noAutofit/>
          </a:bodyPr>
          <a:lstStyle/>
          <a:p>
            <a:r>
              <a:rPr lang="en-US" dirty="0"/>
              <a:t>A liverwort, </a:t>
            </a:r>
            <a:r>
              <a:rPr lang="en-US" i="1" dirty="0" err="1"/>
              <a:t>Lunularia</a:t>
            </a:r>
            <a:r>
              <a:rPr lang="en-US" i="1" dirty="0"/>
              <a:t> </a:t>
            </a:r>
            <a:r>
              <a:rPr lang="en-US" i="1" dirty="0" err="1"/>
              <a:t>cruciata</a:t>
            </a:r>
            <a:r>
              <a:rPr lang="en-US" dirty="0"/>
              <a:t>, displays its </a:t>
            </a:r>
            <a:r>
              <a:rPr lang="en-US" dirty="0" err="1"/>
              <a:t>lobate</a:t>
            </a:r>
            <a:r>
              <a:rPr lang="en-US" dirty="0"/>
              <a:t>, flat </a:t>
            </a:r>
            <a:r>
              <a:rPr lang="en-US" dirty="0" err="1"/>
              <a:t>thallus</a:t>
            </a:r>
            <a:r>
              <a:rPr lang="en-US" dirty="0"/>
              <a:t>. The organism in </a:t>
            </a:r>
            <a:r>
              <a:rPr lang="en-US" dirty="0" smtClean="0"/>
              <a:t>the photograph </a:t>
            </a:r>
            <a:r>
              <a:rPr lang="en-US" dirty="0"/>
              <a:t>is in the gametophyte stage.</a:t>
            </a:r>
          </a:p>
        </p:txBody>
      </p:sp>
      <p:sp>
        <p:nvSpPr>
          <p:cNvPr id="6" name="Title 4"/>
          <p:cNvSpPr>
            <a:spLocks noGrp="1"/>
          </p:cNvSpPr>
          <p:nvPr>
            <p:ph type="title"/>
          </p:nvPr>
        </p:nvSpPr>
        <p:spPr>
          <a:xfrm>
            <a:off x="327803" y="133123"/>
            <a:ext cx="8062912" cy="659535"/>
          </a:xfrm>
        </p:spPr>
        <p:txBody>
          <a:bodyPr>
            <a:normAutofit/>
          </a:bodyPr>
          <a:lstStyle/>
          <a:p>
            <a:r>
              <a:rPr lang="en-US" sz="3000" dirty="0" smtClean="0"/>
              <a:t>25.3 bryophytes</a:t>
            </a:r>
            <a:endParaRPr lang="en-US" sz="3000" dirty="0"/>
          </a:p>
        </p:txBody>
      </p:sp>
      <p:sp>
        <p:nvSpPr>
          <p:cNvPr id="8" name="Rectangle 7"/>
          <p:cNvSpPr/>
          <p:nvPr/>
        </p:nvSpPr>
        <p:spPr>
          <a:xfrm>
            <a:off x="457200" y="837380"/>
            <a:ext cx="2664512" cy="523220"/>
          </a:xfrm>
          <a:prstGeom prst="rect">
            <a:avLst/>
          </a:prstGeom>
        </p:spPr>
        <p:txBody>
          <a:bodyPr wrap="none">
            <a:spAutoFit/>
          </a:bodyPr>
          <a:lstStyle/>
          <a:p>
            <a:r>
              <a:rPr lang="en-US" sz="2800" b="1" dirty="0" err="1" smtClean="0">
                <a:solidFill>
                  <a:srgbClr val="92D050"/>
                </a:solidFill>
              </a:rPr>
              <a:t>Hepaticophyta</a:t>
            </a:r>
            <a:endParaRPr lang="en-US" sz="2800" b="1" dirty="0">
              <a:solidFill>
                <a:srgbClr val="92D050"/>
              </a:solidFill>
            </a:endParaRPr>
          </a:p>
        </p:txBody>
      </p:sp>
    </p:spTree>
    <p:extLst>
      <p:ext uri="{BB962C8B-B14F-4D97-AF65-F5344CB8AC3E}">
        <p14:creationId xmlns:p14="http://schemas.microsoft.com/office/powerpoint/2010/main" val="3050300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Placeholder 1" descr="Figure_B25_03_03.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658" b="-11658"/>
          <a:stretch>
            <a:fillRect/>
          </a:stretch>
        </p:blipFill>
        <p:spPr>
          <a:xfrm>
            <a:off x="395765" y="1245639"/>
            <a:ext cx="4227994" cy="5513544"/>
          </a:xfrm>
        </p:spPr>
      </p:pic>
      <p:sp>
        <p:nvSpPr>
          <p:cNvPr id="14" name="Text Placeholder 13"/>
          <p:cNvSpPr>
            <a:spLocks noGrp="1"/>
          </p:cNvSpPr>
          <p:nvPr>
            <p:ph type="body" sz="quarter" idx="14"/>
          </p:nvPr>
        </p:nvSpPr>
        <p:spPr>
          <a:xfrm>
            <a:off x="4882550" y="815079"/>
            <a:ext cx="3913188" cy="5256973"/>
          </a:xfrm>
        </p:spPr>
        <p:txBody>
          <a:bodyPr>
            <a:noAutofit/>
          </a:bodyPr>
          <a:lstStyle/>
          <a:p>
            <a:pPr marL="285750" indent="-285750">
              <a:buFont typeface="Arial" panose="020B0604020202020204" pitchFamily="34" charset="0"/>
              <a:buChar char="•"/>
            </a:pPr>
            <a:r>
              <a:rPr lang="en-US" dirty="0">
                <a:solidFill>
                  <a:srgbClr val="000000"/>
                </a:solidFill>
              </a:rPr>
              <a:t>The life cycle of a typical liverwort </a:t>
            </a:r>
            <a:r>
              <a:rPr lang="en-US" dirty="0" smtClean="0">
                <a:solidFill>
                  <a:srgbClr val="000000"/>
                </a:solidFill>
              </a:rPr>
              <a:t>starts with haploid spores developed in sporangium on sporophyte by meiosis.</a:t>
            </a:r>
          </a:p>
          <a:p>
            <a:pPr marL="285750" indent="-285750">
              <a:buFont typeface="Arial" panose="020B0604020202020204" pitchFamily="34" charset="0"/>
              <a:buChar char="•"/>
            </a:pPr>
            <a:r>
              <a:rPr lang="en-US" dirty="0" smtClean="0">
                <a:solidFill>
                  <a:srgbClr val="000000"/>
                </a:solidFill>
              </a:rPr>
              <a:t>Male and female </a:t>
            </a:r>
            <a:r>
              <a:rPr lang="en-US" dirty="0" err="1" smtClean="0">
                <a:solidFill>
                  <a:srgbClr val="000000"/>
                </a:solidFill>
              </a:rPr>
              <a:t>gametangia</a:t>
            </a:r>
            <a:r>
              <a:rPr lang="en-US" dirty="0" smtClean="0">
                <a:solidFill>
                  <a:srgbClr val="000000"/>
                </a:solidFill>
              </a:rPr>
              <a:t> develop on separate individual gametophyte. </a:t>
            </a:r>
          </a:p>
          <a:p>
            <a:pPr marL="285750" indent="-285750">
              <a:buFont typeface="Arial" panose="020B0604020202020204" pitchFamily="34" charset="0"/>
              <a:buChar char="•"/>
            </a:pPr>
            <a:r>
              <a:rPr lang="en-US" dirty="0" smtClean="0">
                <a:solidFill>
                  <a:srgbClr val="000000"/>
                </a:solidFill>
              </a:rPr>
              <a:t>Once fertilized, zygote grows into a small sporophyte and still attached to the parent gametophyte.</a:t>
            </a:r>
          </a:p>
          <a:p>
            <a:pPr marL="285750" indent="-285750">
              <a:buFont typeface="Arial" panose="020B0604020202020204" pitchFamily="34" charset="0"/>
              <a:buChar char="•"/>
            </a:pPr>
            <a:r>
              <a:rPr lang="en-US" dirty="0" smtClean="0">
                <a:solidFill>
                  <a:srgbClr val="000000"/>
                </a:solidFill>
              </a:rPr>
              <a:t>Asexual reproduction involves production of </a:t>
            </a:r>
            <a:r>
              <a:rPr lang="en-US" dirty="0" err="1" smtClean="0">
                <a:solidFill>
                  <a:srgbClr val="FF0000"/>
                </a:solidFill>
              </a:rPr>
              <a:t>gemmae</a:t>
            </a:r>
            <a:r>
              <a:rPr lang="en-US" dirty="0" smtClean="0">
                <a:solidFill>
                  <a:srgbClr val="000000"/>
                </a:solidFill>
              </a:rPr>
              <a:t> that can develop into gametophyte. </a:t>
            </a:r>
            <a:endParaRPr lang="en-US" dirty="0">
              <a:solidFill>
                <a:srgbClr val="000000"/>
              </a:solidFill>
            </a:endParaRPr>
          </a:p>
        </p:txBody>
      </p:sp>
      <p:sp>
        <p:nvSpPr>
          <p:cNvPr id="6" name="Title 4"/>
          <p:cNvSpPr>
            <a:spLocks noGrp="1"/>
          </p:cNvSpPr>
          <p:nvPr>
            <p:ph type="title"/>
          </p:nvPr>
        </p:nvSpPr>
        <p:spPr>
          <a:xfrm>
            <a:off x="327803" y="279772"/>
            <a:ext cx="8062912" cy="659535"/>
          </a:xfrm>
        </p:spPr>
        <p:txBody>
          <a:bodyPr>
            <a:normAutofit/>
          </a:bodyPr>
          <a:lstStyle/>
          <a:p>
            <a:r>
              <a:rPr lang="en-US" sz="3000" dirty="0" smtClean="0"/>
              <a:t>25.3 bryophytes</a:t>
            </a:r>
            <a:endParaRPr lang="en-US" sz="3000" dirty="0"/>
          </a:p>
        </p:txBody>
      </p:sp>
      <p:sp>
        <p:nvSpPr>
          <p:cNvPr id="7" name="Rectangle 6"/>
          <p:cNvSpPr/>
          <p:nvPr/>
        </p:nvSpPr>
        <p:spPr>
          <a:xfrm>
            <a:off x="327803" y="984029"/>
            <a:ext cx="2664512" cy="523220"/>
          </a:xfrm>
          <a:prstGeom prst="rect">
            <a:avLst/>
          </a:prstGeom>
        </p:spPr>
        <p:txBody>
          <a:bodyPr wrap="none">
            <a:spAutoFit/>
          </a:bodyPr>
          <a:lstStyle/>
          <a:p>
            <a:r>
              <a:rPr lang="en-US" sz="2800" b="1" dirty="0" err="1" smtClean="0">
                <a:solidFill>
                  <a:srgbClr val="92D050"/>
                </a:solidFill>
              </a:rPr>
              <a:t>Hepaticophyta</a:t>
            </a:r>
            <a:endParaRPr lang="en-US" sz="2800" b="1" dirty="0">
              <a:solidFill>
                <a:srgbClr val="92D050"/>
              </a:solidFill>
            </a:endParaRPr>
          </a:p>
        </p:txBody>
      </p:sp>
    </p:spTree>
    <p:extLst>
      <p:ext uri="{BB962C8B-B14F-4D97-AF65-F5344CB8AC3E}">
        <p14:creationId xmlns:p14="http://schemas.microsoft.com/office/powerpoint/2010/main" val="1415555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25_03_04.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963" r="-35963"/>
          <a:stretch>
            <a:fillRect/>
          </a:stretch>
        </p:blipFill>
        <p:spPr>
          <a:xfrm>
            <a:off x="396814" y="1811139"/>
            <a:ext cx="8062913" cy="3500071"/>
          </a:xfrm>
        </p:spPr>
      </p:pic>
      <p:sp>
        <p:nvSpPr>
          <p:cNvPr id="7" name="Text Placeholder 6"/>
          <p:cNvSpPr>
            <a:spLocks noGrp="1"/>
          </p:cNvSpPr>
          <p:nvPr>
            <p:ph type="body" sz="quarter" idx="14"/>
          </p:nvPr>
        </p:nvSpPr>
        <p:spPr>
          <a:xfrm>
            <a:off x="629728" y="5602410"/>
            <a:ext cx="8062912" cy="426758"/>
          </a:xfrm>
        </p:spPr>
        <p:txBody>
          <a:bodyPr>
            <a:noAutofit/>
          </a:bodyPr>
          <a:lstStyle/>
          <a:p>
            <a:r>
              <a:rPr lang="en-US" sz="2400" dirty="0"/>
              <a:t>Hornworts grow a tall and slender sporophyte. </a:t>
            </a:r>
          </a:p>
        </p:txBody>
      </p:sp>
      <p:sp>
        <p:nvSpPr>
          <p:cNvPr id="6" name="Title 4"/>
          <p:cNvSpPr>
            <a:spLocks noGrp="1"/>
          </p:cNvSpPr>
          <p:nvPr>
            <p:ph type="title"/>
          </p:nvPr>
        </p:nvSpPr>
        <p:spPr>
          <a:xfrm>
            <a:off x="327803" y="279772"/>
            <a:ext cx="8062912" cy="659535"/>
          </a:xfrm>
        </p:spPr>
        <p:txBody>
          <a:bodyPr>
            <a:normAutofit/>
          </a:bodyPr>
          <a:lstStyle/>
          <a:p>
            <a:r>
              <a:rPr lang="en-US" sz="3000" dirty="0" smtClean="0"/>
              <a:t>25.3 bryophytes</a:t>
            </a:r>
            <a:endParaRPr lang="en-US" sz="3000" dirty="0"/>
          </a:p>
        </p:txBody>
      </p:sp>
      <p:sp>
        <p:nvSpPr>
          <p:cNvPr id="8" name="Rectangle 7"/>
          <p:cNvSpPr/>
          <p:nvPr/>
        </p:nvSpPr>
        <p:spPr>
          <a:xfrm>
            <a:off x="327803" y="984029"/>
            <a:ext cx="3283271" cy="523220"/>
          </a:xfrm>
          <a:prstGeom prst="rect">
            <a:avLst/>
          </a:prstGeom>
        </p:spPr>
        <p:txBody>
          <a:bodyPr wrap="none">
            <a:spAutoFit/>
          </a:bodyPr>
          <a:lstStyle/>
          <a:p>
            <a:r>
              <a:rPr lang="en-US" sz="2800" b="1" dirty="0" err="1" smtClean="0">
                <a:solidFill>
                  <a:srgbClr val="92D050"/>
                </a:solidFill>
              </a:rPr>
              <a:t>Anthocerotophyta</a:t>
            </a:r>
            <a:endParaRPr lang="en-US" sz="2800" b="1" dirty="0">
              <a:solidFill>
                <a:srgbClr val="92D050"/>
              </a:solidFill>
            </a:endParaRPr>
          </a:p>
        </p:txBody>
      </p:sp>
    </p:spTree>
    <p:extLst>
      <p:ext uri="{BB962C8B-B14F-4D97-AF65-F5344CB8AC3E}">
        <p14:creationId xmlns:p14="http://schemas.microsoft.com/office/powerpoint/2010/main" val="2016682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Placeholder 1" descr="Figure_B25_03_05.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3587" b="-13587"/>
          <a:stretch>
            <a:fillRect/>
          </a:stretch>
        </p:blipFill>
        <p:spPr>
          <a:xfrm>
            <a:off x="327009" y="1108075"/>
            <a:ext cx="4032250" cy="5256213"/>
          </a:xfrm>
        </p:spPr>
      </p:pic>
      <p:sp>
        <p:nvSpPr>
          <p:cNvPr id="14" name="Text Placeholder 13"/>
          <p:cNvSpPr>
            <a:spLocks noGrp="1"/>
          </p:cNvSpPr>
          <p:nvPr>
            <p:ph type="body" sz="quarter" idx="14"/>
          </p:nvPr>
        </p:nvSpPr>
        <p:spPr>
          <a:xfrm>
            <a:off x="4770826" y="1153882"/>
            <a:ext cx="3913188" cy="5256973"/>
          </a:xfrm>
        </p:spPr>
        <p:txBody>
          <a:bodyPr>
            <a:noAutofit/>
          </a:bodyPr>
          <a:lstStyle/>
          <a:p>
            <a:pPr marL="285750" indent="-285750">
              <a:buFont typeface="Arial" panose="020B0604020202020204" pitchFamily="34" charset="0"/>
              <a:buChar char="•"/>
            </a:pPr>
            <a:r>
              <a:rPr lang="en-US" dirty="0">
                <a:solidFill>
                  <a:srgbClr val="000000"/>
                </a:solidFill>
              </a:rPr>
              <a:t>The alternation of generation in hornworts is shown. </a:t>
            </a:r>
            <a:endParaRPr lang="en-US" dirty="0" smtClean="0">
              <a:solidFill>
                <a:srgbClr val="000000"/>
              </a:solidFill>
            </a:endParaRPr>
          </a:p>
          <a:p>
            <a:pPr marL="285750" indent="-285750">
              <a:buFont typeface="Arial" panose="020B0604020202020204" pitchFamily="34" charset="0"/>
              <a:buChar char="•"/>
            </a:pPr>
            <a:r>
              <a:rPr lang="en-US" dirty="0" smtClean="0">
                <a:solidFill>
                  <a:srgbClr val="000000"/>
                </a:solidFill>
              </a:rPr>
              <a:t>The gametophyte grows as flat thalli on the soil embedded with </a:t>
            </a:r>
            <a:r>
              <a:rPr lang="en-US" dirty="0" err="1" smtClean="0">
                <a:solidFill>
                  <a:srgbClr val="000000"/>
                </a:solidFill>
              </a:rPr>
              <a:t>gametangia</a:t>
            </a:r>
            <a:r>
              <a:rPr lang="en-US" dirty="0" smtClean="0">
                <a:solidFill>
                  <a:srgbClr val="000000"/>
                </a:solidFill>
              </a:rPr>
              <a:t>.</a:t>
            </a:r>
          </a:p>
          <a:p>
            <a:pPr marL="285750" indent="-285750">
              <a:buFont typeface="Arial" panose="020B0604020202020204" pitchFamily="34" charset="0"/>
              <a:buChar char="•"/>
            </a:pPr>
            <a:r>
              <a:rPr lang="en-US" dirty="0" smtClean="0">
                <a:solidFill>
                  <a:srgbClr val="000000"/>
                </a:solidFill>
              </a:rPr>
              <a:t>Sperms swim to archegonia and fertilize eggs.</a:t>
            </a:r>
          </a:p>
          <a:p>
            <a:pPr marL="285750" indent="-285750">
              <a:buFont typeface="Arial" panose="020B0604020202020204" pitchFamily="34" charset="0"/>
              <a:buChar char="•"/>
            </a:pPr>
            <a:r>
              <a:rPr lang="en-US" dirty="0" smtClean="0">
                <a:solidFill>
                  <a:srgbClr val="000000"/>
                </a:solidFill>
              </a:rPr>
              <a:t>The zygote develops into a long slender sporophyte that eventually splits open, releasing spores by </a:t>
            </a:r>
            <a:r>
              <a:rPr lang="en-US" dirty="0" err="1" smtClean="0">
                <a:solidFill>
                  <a:srgbClr val="FF0000"/>
                </a:solidFill>
              </a:rPr>
              <a:t>pseudoelaters</a:t>
            </a:r>
            <a:r>
              <a:rPr lang="en-US" dirty="0" smtClean="0">
                <a:solidFill>
                  <a:srgbClr val="000000"/>
                </a:solidFill>
              </a:rPr>
              <a:t>. </a:t>
            </a:r>
            <a:endParaRPr lang="en-US" dirty="0">
              <a:solidFill>
                <a:srgbClr val="000000"/>
              </a:solidFill>
            </a:endParaRPr>
          </a:p>
        </p:txBody>
      </p:sp>
      <p:sp>
        <p:nvSpPr>
          <p:cNvPr id="6" name="Title 4"/>
          <p:cNvSpPr>
            <a:spLocks noGrp="1"/>
          </p:cNvSpPr>
          <p:nvPr>
            <p:ph type="title"/>
          </p:nvPr>
        </p:nvSpPr>
        <p:spPr>
          <a:xfrm>
            <a:off x="327803" y="279772"/>
            <a:ext cx="8062912" cy="659535"/>
          </a:xfrm>
        </p:spPr>
        <p:txBody>
          <a:bodyPr>
            <a:normAutofit/>
          </a:bodyPr>
          <a:lstStyle/>
          <a:p>
            <a:r>
              <a:rPr lang="en-US" sz="3000" dirty="0" smtClean="0"/>
              <a:t>25.3 bryophytes</a:t>
            </a:r>
            <a:endParaRPr lang="en-US" sz="3000" dirty="0"/>
          </a:p>
        </p:txBody>
      </p:sp>
      <p:sp>
        <p:nvSpPr>
          <p:cNvPr id="7" name="Rectangle 6"/>
          <p:cNvSpPr/>
          <p:nvPr/>
        </p:nvSpPr>
        <p:spPr>
          <a:xfrm>
            <a:off x="327803" y="984029"/>
            <a:ext cx="3283271" cy="523220"/>
          </a:xfrm>
          <a:prstGeom prst="rect">
            <a:avLst/>
          </a:prstGeom>
        </p:spPr>
        <p:txBody>
          <a:bodyPr wrap="none">
            <a:spAutoFit/>
          </a:bodyPr>
          <a:lstStyle/>
          <a:p>
            <a:r>
              <a:rPr lang="en-US" sz="2800" b="1" dirty="0" err="1" smtClean="0">
                <a:solidFill>
                  <a:srgbClr val="92D050"/>
                </a:solidFill>
              </a:rPr>
              <a:t>Anthocerotophyta</a:t>
            </a:r>
            <a:endParaRPr lang="en-US" sz="2800" b="1" dirty="0">
              <a:solidFill>
                <a:srgbClr val="92D050"/>
              </a:solidFill>
            </a:endParaRPr>
          </a:p>
        </p:txBody>
      </p:sp>
    </p:spTree>
    <p:extLst>
      <p:ext uri="{BB962C8B-B14F-4D97-AF65-F5344CB8AC3E}">
        <p14:creationId xmlns:p14="http://schemas.microsoft.com/office/powerpoint/2010/main" val="8524593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Placeholder 1" descr="Figure_B25_03_06.p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799" r="-7799"/>
          <a:stretch>
            <a:fillRect/>
          </a:stretch>
        </p:blipFill>
        <p:spPr>
          <a:xfrm>
            <a:off x="141737" y="1317119"/>
            <a:ext cx="4030663" cy="5256213"/>
          </a:xfrm>
        </p:spPr>
      </p:pic>
      <p:sp>
        <p:nvSpPr>
          <p:cNvPr id="14" name="Text Placeholder 13"/>
          <p:cNvSpPr>
            <a:spLocks noGrp="1"/>
          </p:cNvSpPr>
          <p:nvPr>
            <p:ph type="body" sz="quarter" idx="14"/>
          </p:nvPr>
        </p:nvSpPr>
        <p:spPr>
          <a:xfrm>
            <a:off x="4359259" y="942752"/>
            <a:ext cx="4500069" cy="5136058"/>
          </a:xfrm>
        </p:spPr>
        <p:txBody>
          <a:bodyPr>
            <a:noAutofit/>
          </a:bodyPr>
          <a:lstStyle/>
          <a:p>
            <a:pPr marL="342900" indent="-342900">
              <a:buFont typeface="Arial" panose="020B0604020202020204" pitchFamily="34" charset="0"/>
              <a:buChar char="•"/>
            </a:pPr>
            <a:r>
              <a:rPr lang="en-US" dirty="0" smtClean="0">
                <a:solidFill>
                  <a:srgbClr val="000000"/>
                </a:solidFill>
              </a:rPr>
              <a:t>Haploid </a:t>
            </a:r>
            <a:r>
              <a:rPr lang="en-US" dirty="0">
                <a:solidFill>
                  <a:srgbClr val="000000"/>
                </a:solidFill>
              </a:rPr>
              <a:t>spore </a:t>
            </a:r>
            <a:r>
              <a:rPr lang="en-US" dirty="0" smtClean="0">
                <a:solidFill>
                  <a:srgbClr val="000000"/>
                </a:solidFill>
              </a:rPr>
              <a:t>germinates to,  first, form </a:t>
            </a:r>
            <a:r>
              <a:rPr lang="en-US" dirty="0" err="1" smtClean="0">
                <a:solidFill>
                  <a:srgbClr val="000000"/>
                </a:solidFill>
              </a:rPr>
              <a:t>protonema</a:t>
            </a:r>
            <a:r>
              <a:rPr lang="en-US" dirty="0" smtClean="0">
                <a:solidFill>
                  <a:srgbClr val="000000"/>
                </a:solidFill>
              </a:rPr>
              <a:t>.</a:t>
            </a:r>
          </a:p>
          <a:p>
            <a:pPr marL="342900" indent="-342900">
              <a:buFont typeface="Arial" panose="020B0604020202020204" pitchFamily="34" charset="0"/>
              <a:buChar char="•"/>
            </a:pPr>
            <a:r>
              <a:rPr lang="en-US" dirty="0" smtClean="0">
                <a:solidFill>
                  <a:srgbClr val="000000"/>
                </a:solidFill>
              </a:rPr>
              <a:t>Gametophyte consists of photosynthetic stem and foliage-like structures, and rhizoids form at the base of gametophores. </a:t>
            </a:r>
          </a:p>
          <a:p>
            <a:pPr marL="342900" indent="-342900">
              <a:buFont typeface="Arial" panose="020B0604020202020204" pitchFamily="34" charset="0"/>
              <a:buChar char="•"/>
            </a:pPr>
            <a:r>
              <a:rPr lang="en-US" dirty="0" err="1" smtClean="0">
                <a:solidFill>
                  <a:srgbClr val="000000"/>
                </a:solidFill>
              </a:rPr>
              <a:t>Gametangia</a:t>
            </a:r>
            <a:r>
              <a:rPr lang="en-US" dirty="0" smtClean="0">
                <a:solidFill>
                  <a:srgbClr val="000000"/>
                </a:solidFill>
              </a:rPr>
              <a:t> of both sex develop on separate gametophores.</a:t>
            </a:r>
          </a:p>
          <a:p>
            <a:pPr marL="342900" indent="-342900">
              <a:buFont typeface="Arial" panose="020B0604020202020204" pitchFamily="34" charset="0"/>
              <a:buChar char="•"/>
            </a:pPr>
            <a:r>
              <a:rPr lang="en-US" dirty="0" smtClean="0">
                <a:solidFill>
                  <a:srgbClr val="000000"/>
                </a:solidFill>
              </a:rPr>
              <a:t>The </a:t>
            </a:r>
            <a:r>
              <a:rPr lang="en-US" dirty="0" smtClean="0">
                <a:solidFill>
                  <a:srgbClr val="FF0000"/>
                </a:solidFill>
              </a:rPr>
              <a:t>antheridium</a:t>
            </a:r>
            <a:r>
              <a:rPr lang="en-US" dirty="0" smtClean="0">
                <a:solidFill>
                  <a:srgbClr val="000000"/>
                </a:solidFill>
              </a:rPr>
              <a:t> produces many sperms, whereas the </a:t>
            </a:r>
            <a:r>
              <a:rPr lang="en-US" dirty="0" err="1" smtClean="0">
                <a:solidFill>
                  <a:srgbClr val="FF0000"/>
                </a:solidFill>
              </a:rPr>
              <a:t>archegonium</a:t>
            </a:r>
            <a:r>
              <a:rPr lang="en-US" dirty="0" smtClean="0">
                <a:solidFill>
                  <a:srgbClr val="000000"/>
                </a:solidFill>
              </a:rPr>
              <a:t> produce a single egg. </a:t>
            </a:r>
          </a:p>
          <a:p>
            <a:pPr marL="342900" indent="-342900">
              <a:buFont typeface="Arial" panose="020B0604020202020204" pitchFamily="34" charset="0"/>
              <a:buChar char="•"/>
            </a:pPr>
            <a:r>
              <a:rPr lang="en-US" dirty="0" smtClean="0">
                <a:solidFill>
                  <a:srgbClr val="000000"/>
                </a:solidFill>
              </a:rPr>
              <a:t>The zygote develops into sporophyte after fertilization and still attached by it </a:t>
            </a:r>
            <a:r>
              <a:rPr lang="en-US" dirty="0" smtClean="0">
                <a:solidFill>
                  <a:srgbClr val="FF0000"/>
                </a:solidFill>
              </a:rPr>
              <a:t>foot</a:t>
            </a:r>
            <a:r>
              <a:rPr lang="en-US" dirty="0" smtClean="0">
                <a:solidFill>
                  <a:srgbClr val="000000"/>
                </a:solidFill>
              </a:rPr>
              <a:t> to the gametophyte. </a:t>
            </a:r>
            <a:endParaRPr lang="en-US" dirty="0">
              <a:solidFill>
                <a:srgbClr val="000000"/>
              </a:solidFill>
            </a:endParaRPr>
          </a:p>
        </p:txBody>
      </p:sp>
      <p:sp>
        <p:nvSpPr>
          <p:cNvPr id="6" name="Title 4"/>
          <p:cNvSpPr>
            <a:spLocks noGrp="1"/>
          </p:cNvSpPr>
          <p:nvPr>
            <p:ph type="title"/>
          </p:nvPr>
        </p:nvSpPr>
        <p:spPr>
          <a:xfrm>
            <a:off x="327803" y="72744"/>
            <a:ext cx="8062912" cy="659535"/>
          </a:xfrm>
        </p:spPr>
        <p:txBody>
          <a:bodyPr>
            <a:normAutofit/>
          </a:bodyPr>
          <a:lstStyle/>
          <a:p>
            <a:r>
              <a:rPr lang="en-US" sz="3000" dirty="0" smtClean="0"/>
              <a:t>25.3 bryophytes</a:t>
            </a:r>
            <a:endParaRPr lang="en-US" sz="3000" dirty="0"/>
          </a:p>
        </p:txBody>
      </p:sp>
      <p:sp>
        <p:nvSpPr>
          <p:cNvPr id="7" name="Rectangle 6"/>
          <p:cNvSpPr/>
          <p:nvPr/>
        </p:nvSpPr>
        <p:spPr>
          <a:xfrm>
            <a:off x="339280" y="681142"/>
            <a:ext cx="2063385" cy="523220"/>
          </a:xfrm>
          <a:prstGeom prst="rect">
            <a:avLst/>
          </a:prstGeom>
        </p:spPr>
        <p:txBody>
          <a:bodyPr wrap="none">
            <a:spAutoFit/>
          </a:bodyPr>
          <a:lstStyle/>
          <a:p>
            <a:r>
              <a:rPr lang="en-US" sz="2800" b="1" dirty="0" err="1" smtClean="0">
                <a:solidFill>
                  <a:srgbClr val="92D050"/>
                </a:solidFill>
              </a:rPr>
              <a:t>Bryophyta</a:t>
            </a:r>
            <a:r>
              <a:rPr lang="en-US" sz="2800" b="1" dirty="0" smtClean="0">
                <a:solidFill>
                  <a:srgbClr val="92D050"/>
                </a:solidFill>
              </a:rPr>
              <a:t> </a:t>
            </a:r>
            <a:endParaRPr lang="en-US" sz="2800" b="1" dirty="0">
              <a:solidFill>
                <a:srgbClr val="92D050"/>
              </a:solidFill>
            </a:endParaRPr>
          </a:p>
        </p:txBody>
      </p:sp>
    </p:spTree>
    <p:extLst>
      <p:ext uri="{BB962C8B-B14F-4D97-AF65-F5344CB8AC3E}">
        <p14:creationId xmlns:p14="http://schemas.microsoft.com/office/powerpoint/2010/main" val="4443275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Figure_B25_03_07.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517" r="-31517"/>
          <a:stretch>
            <a:fillRect/>
          </a:stretch>
        </p:blipFill>
        <p:spPr>
          <a:xfrm>
            <a:off x="569342" y="1683103"/>
            <a:ext cx="8062913" cy="3500071"/>
          </a:xfrm>
        </p:spPr>
      </p:pic>
      <p:sp>
        <p:nvSpPr>
          <p:cNvPr id="7" name="Text Placeholder 6"/>
          <p:cNvSpPr>
            <a:spLocks noGrp="1"/>
          </p:cNvSpPr>
          <p:nvPr>
            <p:ph type="body" sz="quarter" idx="14"/>
          </p:nvPr>
        </p:nvSpPr>
        <p:spPr>
          <a:xfrm>
            <a:off x="785004" y="5404699"/>
            <a:ext cx="8062912" cy="1166382"/>
          </a:xfrm>
        </p:spPr>
        <p:txBody>
          <a:bodyPr>
            <a:normAutofit/>
          </a:bodyPr>
          <a:lstStyle/>
          <a:p>
            <a:r>
              <a:rPr lang="en-US" dirty="0"/>
              <a:t>This photograph shows the long slender stems, called </a:t>
            </a:r>
            <a:r>
              <a:rPr lang="en-US" dirty="0">
                <a:solidFill>
                  <a:srgbClr val="FF0000"/>
                </a:solidFill>
              </a:rPr>
              <a:t>setae</a:t>
            </a:r>
            <a:r>
              <a:rPr lang="en-US" dirty="0"/>
              <a:t>, connected to </a:t>
            </a:r>
            <a:r>
              <a:rPr lang="en-US" dirty="0" smtClean="0">
                <a:solidFill>
                  <a:srgbClr val="FF0000"/>
                </a:solidFill>
              </a:rPr>
              <a:t>capsules</a:t>
            </a:r>
            <a:r>
              <a:rPr lang="en-US" dirty="0" smtClean="0"/>
              <a:t> of </a:t>
            </a:r>
            <a:r>
              <a:rPr lang="en-US" dirty="0"/>
              <a:t>the moss </a:t>
            </a:r>
            <a:r>
              <a:rPr lang="en-US" i="1" dirty="0" err="1"/>
              <a:t>Thamnobryum</a:t>
            </a:r>
            <a:r>
              <a:rPr lang="en-US" i="1" dirty="0"/>
              <a:t> </a:t>
            </a:r>
            <a:r>
              <a:rPr lang="en-US" i="1" dirty="0" err="1"/>
              <a:t>alopecurum</a:t>
            </a:r>
            <a:r>
              <a:rPr lang="en-US" dirty="0"/>
              <a:t>. </a:t>
            </a:r>
          </a:p>
        </p:txBody>
      </p:sp>
      <p:sp>
        <p:nvSpPr>
          <p:cNvPr id="6" name="Title 4"/>
          <p:cNvSpPr>
            <a:spLocks noGrp="1"/>
          </p:cNvSpPr>
          <p:nvPr>
            <p:ph type="title"/>
          </p:nvPr>
        </p:nvSpPr>
        <p:spPr>
          <a:xfrm>
            <a:off x="327803" y="236642"/>
            <a:ext cx="8062912" cy="659535"/>
          </a:xfrm>
        </p:spPr>
        <p:txBody>
          <a:bodyPr>
            <a:normAutofit/>
          </a:bodyPr>
          <a:lstStyle/>
          <a:p>
            <a:r>
              <a:rPr lang="en-US" sz="3000" dirty="0" smtClean="0"/>
              <a:t>25.3 bryophytes</a:t>
            </a:r>
            <a:endParaRPr lang="en-US" sz="3000" dirty="0"/>
          </a:p>
        </p:txBody>
      </p:sp>
      <p:sp>
        <p:nvSpPr>
          <p:cNvPr id="8" name="Rectangle 7"/>
          <p:cNvSpPr/>
          <p:nvPr/>
        </p:nvSpPr>
        <p:spPr>
          <a:xfrm>
            <a:off x="327803" y="897769"/>
            <a:ext cx="1963999" cy="523220"/>
          </a:xfrm>
          <a:prstGeom prst="rect">
            <a:avLst/>
          </a:prstGeom>
        </p:spPr>
        <p:txBody>
          <a:bodyPr wrap="none">
            <a:spAutoFit/>
          </a:bodyPr>
          <a:lstStyle/>
          <a:p>
            <a:r>
              <a:rPr lang="en-US" sz="2800" b="1" dirty="0" err="1" smtClean="0">
                <a:solidFill>
                  <a:srgbClr val="92D050"/>
                </a:solidFill>
              </a:rPr>
              <a:t>Bryophyta</a:t>
            </a:r>
            <a:endParaRPr lang="en-US" sz="2800" b="1" dirty="0">
              <a:solidFill>
                <a:srgbClr val="92D050"/>
              </a:solidFill>
            </a:endParaRPr>
          </a:p>
        </p:txBody>
      </p:sp>
    </p:spTree>
    <p:extLst>
      <p:ext uri="{BB962C8B-B14F-4D97-AF65-F5344CB8AC3E}">
        <p14:creationId xmlns:p14="http://schemas.microsoft.com/office/powerpoint/2010/main" val="3899101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327803" y="279772"/>
            <a:ext cx="8062912" cy="659535"/>
          </a:xfrm>
        </p:spPr>
        <p:txBody>
          <a:bodyPr>
            <a:normAutofit/>
          </a:bodyPr>
          <a:lstStyle/>
          <a:p>
            <a:r>
              <a:rPr lang="en-US" sz="3000" dirty="0" smtClean="0"/>
              <a:t>25.4 seedless vascular plants</a:t>
            </a:r>
            <a:endParaRPr lang="en-US" sz="3000" dirty="0"/>
          </a:p>
        </p:txBody>
      </p:sp>
      <p:sp>
        <p:nvSpPr>
          <p:cNvPr id="4" name="Text Placeholder 3"/>
          <p:cNvSpPr>
            <a:spLocks noGrp="1"/>
          </p:cNvSpPr>
          <p:nvPr>
            <p:ph type="body" sz="quarter" idx="14"/>
          </p:nvPr>
        </p:nvSpPr>
        <p:spPr>
          <a:xfrm>
            <a:off x="577970" y="1246767"/>
            <a:ext cx="8062912" cy="5007384"/>
          </a:xfrm>
        </p:spPr>
        <p:txBody>
          <a:bodyPr>
            <a:normAutofit/>
          </a:bodyPr>
          <a:lstStyle/>
          <a:p>
            <a:pPr marL="342900" indent="-342900">
              <a:buFont typeface="Arial" panose="020B0604020202020204" pitchFamily="34" charset="0"/>
              <a:buChar char="•"/>
            </a:pPr>
            <a:r>
              <a:rPr lang="en-US" dirty="0" smtClean="0"/>
              <a:t>Bryophytes may have been successful at the transition from an aquatic habitat to land, but they are still dependent on water for reproduction and absorb moisture and nutrients through the gametophyte surface.</a:t>
            </a:r>
          </a:p>
          <a:p>
            <a:pPr marL="342900" indent="-342900">
              <a:buFont typeface="Arial" panose="020B0604020202020204" pitchFamily="34" charset="0"/>
              <a:buChar char="•"/>
            </a:pPr>
            <a:r>
              <a:rPr lang="en-US" dirty="0" smtClean="0"/>
              <a:t>The lack of roots and reinforced conducting cells limit Bryophytes to small sizes.</a:t>
            </a:r>
          </a:p>
          <a:p>
            <a:pPr marL="342900" indent="-342900">
              <a:buFont typeface="Arial" panose="020B0604020202020204" pitchFamily="34" charset="0"/>
              <a:buChar char="•"/>
            </a:pPr>
            <a:r>
              <a:rPr lang="en-US" dirty="0" smtClean="0"/>
              <a:t>On the other hand, vascular plants can achieve enormous heights, thus competing successfully for sunlight.</a:t>
            </a:r>
          </a:p>
          <a:p>
            <a:pPr marL="342900" indent="-342900">
              <a:buFont typeface="Arial" panose="020B0604020202020204" pitchFamily="34" charset="0"/>
              <a:buChar char="•"/>
            </a:pPr>
            <a:r>
              <a:rPr lang="en-US" dirty="0" smtClean="0"/>
              <a:t>In seedless vascular plants, </a:t>
            </a:r>
            <a:r>
              <a:rPr lang="en-US" dirty="0" smtClean="0"/>
              <a:t>the diploid sporophyte is the dominant phase of the life cycle.  </a:t>
            </a:r>
          </a:p>
          <a:p>
            <a:pPr marL="342900" indent="-342900">
              <a:buFont typeface="Arial" panose="020B0604020202020204" pitchFamily="34" charset="0"/>
              <a:buChar char="•"/>
            </a:pPr>
            <a:r>
              <a:rPr lang="en-US" dirty="0" smtClean="0"/>
              <a:t>However, reproduction still depend on water during fertilization, thus, ferns and their relatives are more abundant in damp environments.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510465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327803" y="238234"/>
            <a:ext cx="8062912" cy="659535"/>
          </a:xfrm>
        </p:spPr>
        <p:txBody>
          <a:bodyPr>
            <a:normAutofit/>
          </a:bodyPr>
          <a:lstStyle/>
          <a:p>
            <a:r>
              <a:rPr lang="en-US" sz="3000" dirty="0" smtClean="0"/>
              <a:t>25.4 seedless vascular plants</a:t>
            </a:r>
            <a:endParaRPr lang="en-US" sz="3000" dirty="0"/>
          </a:p>
        </p:txBody>
      </p:sp>
      <p:sp>
        <p:nvSpPr>
          <p:cNvPr id="4" name="Text Placeholder 3"/>
          <p:cNvSpPr>
            <a:spLocks noGrp="1"/>
          </p:cNvSpPr>
          <p:nvPr>
            <p:ph type="body" sz="quarter" idx="14"/>
          </p:nvPr>
        </p:nvSpPr>
        <p:spPr>
          <a:xfrm>
            <a:off x="327803" y="1561866"/>
            <a:ext cx="8062912" cy="4873439"/>
          </a:xfrm>
        </p:spPr>
        <p:txBody>
          <a:bodyPr>
            <a:normAutofit/>
          </a:bodyPr>
          <a:lstStyle/>
          <a:p>
            <a:pPr marL="342900" indent="-342900">
              <a:buFont typeface="Arial" panose="020B0604020202020204" pitchFamily="34" charset="0"/>
              <a:buChar char="•"/>
            </a:pPr>
            <a:r>
              <a:rPr lang="en-US" dirty="0" smtClean="0">
                <a:solidFill>
                  <a:srgbClr val="FF0000"/>
                </a:solidFill>
              </a:rPr>
              <a:t>Xylem</a:t>
            </a:r>
            <a:r>
              <a:rPr lang="en-US" dirty="0" smtClean="0"/>
              <a:t> is the tissue responsible for the storage and long-distance transport of water and nutrients.</a:t>
            </a:r>
            <a:endParaRPr lang="en-US" dirty="0" smtClean="0"/>
          </a:p>
          <a:p>
            <a:pPr marL="342900" indent="-342900">
              <a:buFont typeface="Arial" panose="020B0604020202020204" pitchFamily="34" charset="0"/>
              <a:buChar char="•"/>
            </a:pPr>
            <a:r>
              <a:rPr lang="en-US" dirty="0" smtClean="0"/>
              <a:t>The tissue consists of conducting cells, </a:t>
            </a:r>
            <a:r>
              <a:rPr lang="en-US" dirty="0" err="1" smtClean="0">
                <a:solidFill>
                  <a:srgbClr val="FF0000"/>
                </a:solidFill>
              </a:rPr>
              <a:t>tracheids</a:t>
            </a:r>
            <a:r>
              <a:rPr lang="en-US" dirty="0" smtClean="0"/>
              <a:t>, and supportive filling tissues, </a:t>
            </a:r>
            <a:r>
              <a:rPr lang="en-US" dirty="0" smtClean="0">
                <a:solidFill>
                  <a:srgbClr val="FF0000"/>
                </a:solidFill>
              </a:rPr>
              <a:t>parenchyma</a:t>
            </a:r>
            <a:r>
              <a:rPr lang="en-US" dirty="0" smtClean="0"/>
              <a:t>.</a:t>
            </a:r>
            <a:endParaRPr lang="en-US" dirty="0" smtClean="0"/>
          </a:p>
          <a:p>
            <a:pPr marL="342900" indent="-342900">
              <a:buFont typeface="Arial" panose="020B0604020202020204" pitchFamily="34" charset="0"/>
              <a:buChar char="•"/>
            </a:pPr>
            <a:r>
              <a:rPr lang="en-US" dirty="0" smtClean="0"/>
              <a:t>Xylem </a:t>
            </a:r>
            <a:r>
              <a:rPr lang="en-US" dirty="0" smtClean="0"/>
              <a:t>tissue is lignified for mechanical strength and impermeable to water, as well as support</a:t>
            </a:r>
            <a:r>
              <a:rPr lang="en-US" dirty="0" smtClean="0"/>
              <a:t>.</a:t>
            </a:r>
            <a:endParaRPr lang="en-US" dirty="0" smtClean="0"/>
          </a:p>
          <a:p>
            <a:pPr marL="342900" indent="-342900">
              <a:buFont typeface="Arial" panose="020B0604020202020204" pitchFamily="34" charset="0"/>
              <a:buChar char="•"/>
            </a:pPr>
            <a:r>
              <a:rPr lang="en-US" dirty="0" smtClean="0"/>
              <a:t>With strengthened xylem, plant can achieve impressive height resulting in successfully compete for the sun light and disperse their spores or seeds further away.  </a:t>
            </a:r>
          </a:p>
          <a:p>
            <a:pPr marL="342900" indent="-342900">
              <a:buFont typeface="Arial" panose="020B0604020202020204" pitchFamily="34" charset="0"/>
              <a:buChar char="•"/>
            </a:pPr>
            <a:r>
              <a:rPr lang="en-US" dirty="0" smtClean="0">
                <a:solidFill>
                  <a:srgbClr val="FF0000"/>
                </a:solidFill>
              </a:rPr>
              <a:t>Phloem</a:t>
            </a:r>
            <a:r>
              <a:rPr lang="en-US" dirty="0" smtClean="0"/>
              <a:t> transports sugars, proteins, and other solutes throughout the plant.</a:t>
            </a:r>
          </a:p>
          <a:p>
            <a:pPr marL="342900" indent="-342900">
              <a:buFont typeface="Arial" panose="020B0604020202020204" pitchFamily="34" charset="0"/>
              <a:buChar char="•"/>
            </a:pPr>
            <a:r>
              <a:rPr lang="en-US" dirty="0" smtClean="0"/>
              <a:t>Phloem consists of </a:t>
            </a:r>
            <a:r>
              <a:rPr lang="en-US" dirty="0" smtClean="0">
                <a:solidFill>
                  <a:srgbClr val="FF0000"/>
                </a:solidFill>
              </a:rPr>
              <a:t>sieve elements </a:t>
            </a:r>
            <a:r>
              <a:rPr lang="en-US" dirty="0" smtClean="0"/>
              <a:t>(conducting cells) and </a:t>
            </a:r>
            <a:r>
              <a:rPr lang="en-US" dirty="0" smtClean="0">
                <a:solidFill>
                  <a:srgbClr val="FF0000"/>
                </a:solidFill>
              </a:rPr>
              <a:t>supportive cells</a:t>
            </a:r>
            <a:r>
              <a:rPr lang="en-US" dirty="0" smtClean="0"/>
              <a:t>.</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
        <p:nvSpPr>
          <p:cNvPr id="5" name="Rectangle 4"/>
          <p:cNvSpPr/>
          <p:nvPr/>
        </p:nvSpPr>
        <p:spPr>
          <a:xfrm>
            <a:off x="327803" y="897769"/>
            <a:ext cx="6309099" cy="523220"/>
          </a:xfrm>
          <a:prstGeom prst="rect">
            <a:avLst/>
          </a:prstGeom>
        </p:spPr>
        <p:txBody>
          <a:bodyPr wrap="none">
            <a:spAutoFit/>
          </a:bodyPr>
          <a:lstStyle/>
          <a:p>
            <a:r>
              <a:rPr lang="en-US" sz="2800" b="1" dirty="0" smtClean="0">
                <a:solidFill>
                  <a:srgbClr val="92D050"/>
                </a:solidFill>
              </a:rPr>
              <a:t>Vascular Tissue: Xylem and Phloem</a:t>
            </a:r>
            <a:endParaRPr lang="en-US" sz="2800" b="1" dirty="0">
              <a:solidFill>
                <a:srgbClr val="92D050"/>
              </a:solidFill>
            </a:endParaRPr>
          </a:p>
        </p:txBody>
      </p:sp>
    </p:spTree>
    <p:extLst>
      <p:ext uri="{BB962C8B-B14F-4D97-AF65-F5344CB8AC3E}">
        <p14:creationId xmlns:p14="http://schemas.microsoft.com/office/powerpoint/2010/main" val="1854209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327803" y="238234"/>
            <a:ext cx="8062912" cy="659535"/>
          </a:xfrm>
        </p:spPr>
        <p:txBody>
          <a:bodyPr>
            <a:normAutofit/>
          </a:bodyPr>
          <a:lstStyle/>
          <a:p>
            <a:r>
              <a:rPr lang="en-US" sz="3000" dirty="0" smtClean="0"/>
              <a:t>25.4 seedless vascular plants</a:t>
            </a:r>
            <a:endParaRPr lang="en-US" sz="3000" dirty="0"/>
          </a:p>
        </p:txBody>
      </p:sp>
      <p:sp>
        <p:nvSpPr>
          <p:cNvPr id="4" name="Text Placeholder 3"/>
          <p:cNvSpPr>
            <a:spLocks noGrp="1"/>
          </p:cNvSpPr>
          <p:nvPr>
            <p:ph type="body" sz="quarter" idx="14"/>
          </p:nvPr>
        </p:nvSpPr>
        <p:spPr>
          <a:xfrm>
            <a:off x="327803" y="1588229"/>
            <a:ext cx="8062912" cy="4873439"/>
          </a:xfrm>
        </p:spPr>
        <p:txBody>
          <a:bodyPr>
            <a:normAutofit/>
          </a:bodyPr>
          <a:lstStyle/>
          <a:p>
            <a:pPr marL="342900" indent="-342900">
              <a:buFont typeface="Arial" panose="020B0604020202020204" pitchFamily="34" charset="0"/>
              <a:buChar char="•"/>
            </a:pPr>
            <a:r>
              <a:rPr lang="en-US" dirty="0" smtClean="0">
                <a:solidFill>
                  <a:schemeClr val="tx1"/>
                </a:solidFill>
              </a:rPr>
              <a:t>Thin rhizoids attached Bryophytes to the substrate but did not provide a strong anchor for the plant, neither effective absorption</a:t>
            </a:r>
            <a:r>
              <a:rPr lang="en-US" dirty="0" smtClean="0"/>
              <a:t>.</a:t>
            </a:r>
            <a:endParaRPr lang="en-US" dirty="0" smtClean="0"/>
          </a:p>
          <a:p>
            <a:pPr marL="342900" indent="-342900">
              <a:buFont typeface="Arial" panose="020B0604020202020204" pitchFamily="34" charset="0"/>
              <a:buChar char="•"/>
            </a:pPr>
            <a:r>
              <a:rPr lang="en-US" dirty="0" smtClean="0"/>
              <a:t>Roots appeared later in evolution than vascular tissue.</a:t>
            </a:r>
            <a:endParaRPr lang="en-US" dirty="0" smtClean="0"/>
          </a:p>
          <a:p>
            <a:pPr marL="342900" indent="-342900">
              <a:buFont typeface="Arial" panose="020B0604020202020204" pitchFamily="34" charset="0"/>
              <a:buChar char="•"/>
            </a:pPr>
            <a:r>
              <a:rPr lang="en-US" dirty="0" smtClean="0"/>
              <a:t>With their prominent vascular tissue systems, roots can absorb water and minerals from soil and transfer throughout the plant.</a:t>
            </a:r>
            <a:endParaRPr lang="en-US" dirty="0" smtClean="0"/>
          </a:p>
          <a:p>
            <a:pPr marL="342900" indent="-342900">
              <a:buFont typeface="Arial" panose="020B0604020202020204" pitchFamily="34" charset="0"/>
              <a:buChar char="•"/>
            </a:pPr>
            <a:r>
              <a:rPr lang="en-US" dirty="0" smtClean="0"/>
              <a:t>The extensive network of roots allow them to reach to water sources and stabilize the trees.  </a:t>
            </a:r>
          </a:p>
          <a:p>
            <a:pPr marL="342900" indent="-342900">
              <a:buFont typeface="Arial" panose="020B0604020202020204" pitchFamily="34" charset="0"/>
              <a:buChar char="•"/>
            </a:pPr>
            <a:r>
              <a:rPr lang="en-US" dirty="0" smtClean="0">
                <a:solidFill>
                  <a:schemeClr val="tx1"/>
                </a:solidFill>
              </a:rPr>
              <a:t>The majority of roots establish a symbiotic relationship with </a:t>
            </a:r>
            <a:r>
              <a:rPr lang="en-US" dirty="0" smtClean="0">
                <a:solidFill>
                  <a:srgbClr val="FF0000"/>
                </a:solidFill>
              </a:rPr>
              <a:t>mycorrhiza</a:t>
            </a:r>
            <a:r>
              <a:rPr lang="en-US" dirty="0" smtClean="0">
                <a:solidFill>
                  <a:schemeClr val="tx1"/>
                </a:solidFill>
              </a:rPr>
              <a:t> fungi which benefit absorption of mineral especially phosphorus</a:t>
            </a:r>
            <a:r>
              <a:rPr lang="en-US" dirty="0" smtClean="0"/>
              <a:t>.</a:t>
            </a:r>
          </a:p>
          <a:p>
            <a:pPr marL="342900" indent="-342900">
              <a:buFont typeface="Arial" panose="020B0604020202020204" pitchFamily="34" charset="0"/>
              <a:buChar char="•"/>
            </a:pPr>
            <a:r>
              <a:rPr lang="en-US" dirty="0" smtClean="0">
                <a:solidFill>
                  <a:srgbClr val="FF0000"/>
                </a:solidFill>
              </a:rPr>
              <a:t>Nitrogen-fixing bacteria </a:t>
            </a:r>
            <a:r>
              <a:rPr lang="en-US" dirty="0" smtClean="0"/>
              <a:t>are also found in roots of legume plants.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
        <p:nvSpPr>
          <p:cNvPr id="5" name="Rectangle 4"/>
          <p:cNvSpPr/>
          <p:nvPr/>
        </p:nvSpPr>
        <p:spPr>
          <a:xfrm>
            <a:off x="327803" y="968207"/>
            <a:ext cx="4996881" cy="523220"/>
          </a:xfrm>
          <a:prstGeom prst="rect">
            <a:avLst/>
          </a:prstGeom>
        </p:spPr>
        <p:txBody>
          <a:bodyPr wrap="none">
            <a:spAutoFit/>
          </a:bodyPr>
          <a:lstStyle/>
          <a:p>
            <a:r>
              <a:rPr lang="en-US" sz="2800" b="1" dirty="0" smtClean="0">
                <a:solidFill>
                  <a:srgbClr val="92D050"/>
                </a:solidFill>
              </a:rPr>
              <a:t>Roots: Support for the Plant</a:t>
            </a:r>
            <a:endParaRPr lang="en-US" sz="2800" b="1" dirty="0">
              <a:solidFill>
                <a:srgbClr val="92D050"/>
              </a:solidFill>
            </a:endParaRPr>
          </a:p>
        </p:txBody>
      </p:sp>
    </p:spTree>
    <p:extLst>
      <p:ext uri="{BB962C8B-B14F-4D97-AF65-F5344CB8AC3E}">
        <p14:creationId xmlns:p14="http://schemas.microsoft.com/office/powerpoint/2010/main" val="4117338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698"/>
            <a:ext cx="8062912" cy="659535"/>
          </a:xfrm>
        </p:spPr>
        <p:txBody>
          <a:bodyPr>
            <a:normAutofit/>
          </a:bodyPr>
          <a:lstStyle/>
          <a:p>
            <a:r>
              <a:rPr lang="en-US" sz="3000" dirty="0" smtClean="0"/>
              <a:t>introduction</a:t>
            </a:r>
            <a:endParaRPr lang="en-US" sz="3000" dirty="0"/>
          </a:p>
        </p:txBody>
      </p:sp>
      <p:sp>
        <p:nvSpPr>
          <p:cNvPr id="4" name="Text Placeholder 3"/>
          <p:cNvSpPr>
            <a:spLocks noGrp="1"/>
          </p:cNvSpPr>
          <p:nvPr>
            <p:ph type="body" sz="quarter" idx="14"/>
          </p:nvPr>
        </p:nvSpPr>
        <p:spPr>
          <a:xfrm>
            <a:off x="353683" y="1172826"/>
            <a:ext cx="8428007" cy="3898802"/>
          </a:xfrm>
        </p:spPr>
        <p:txBody>
          <a:bodyPr>
            <a:noAutofit/>
          </a:bodyPr>
          <a:lstStyle/>
          <a:p>
            <a:pPr marL="457200" indent="-457200">
              <a:buFont typeface="Arial" panose="020B0604020202020204" pitchFamily="34" charset="0"/>
              <a:buChar char="•"/>
            </a:pPr>
            <a:r>
              <a:rPr lang="en-US" sz="2800" dirty="0" smtClean="0"/>
              <a:t>The evolutionary transition from water to land imposed severe constraints to plants. </a:t>
            </a:r>
          </a:p>
          <a:p>
            <a:pPr marL="457200" indent="-457200">
              <a:buFont typeface="Arial" panose="020B0604020202020204" pitchFamily="34" charset="0"/>
              <a:buChar char="•"/>
            </a:pPr>
            <a:r>
              <a:rPr lang="en-US" sz="2800" dirty="0" smtClean="0"/>
              <a:t>They had to develop strategies to avoid drying out, structural support, capturing sunlight, and reproductive cells dispersal.</a:t>
            </a:r>
          </a:p>
          <a:p>
            <a:pPr marL="457200" indent="-457200">
              <a:buFont typeface="Arial" panose="020B0604020202020204" pitchFamily="34" charset="0"/>
              <a:buChar char="•"/>
            </a:pPr>
            <a:r>
              <a:rPr lang="en-US" sz="2800" dirty="0" smtClean="0"/>
              <a:t>Seed plants development allowed them to populate even the most arid habitats.</a:t>
            </a:r>
          </a:p>
          <a:p>
            <a:pPr marL="457200" indent="-457200">
              <a:buFont typeface="Arial" panose="020B0604020202020204" pitchFamily="34" charset="0"/>
              <a:buChar char="•"/>
            </a:pPr>
            <a:r>
              <a:rPr lang="en-US" sz="2800" dirty="0" smtClean="0"/>
              <a:t>Most seedless plants still require a moist environment.</a:t>
            </a:r>
          </a:p>
        </p:txBody>
      </p:sp>
    </p:spTree>
    <p:extLst>
      <p:ext uri="{BB962C8B-B14F-4D97-AF65-F5344CB8AC3E}">
        <p14:creationId xmlns:p14="http://schemas.microsoft.com/office/powerpoint/2010/main" val="2302743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327803" y="134717"/>
            <a:ext cx="8062912" cy="659535"/>
          </a:xfrm>
        </p:spPr>
        <p:txBody>
          <a:bodyPr>
            <a:normAutofit/>
          </a:bodyPr>
          <a:lstStyle/>
          <a:p>
            <a:r>
              <a:rPr lang="en-US" sz="3000" dirty="0" smtClean="0"/>
              <a:t>25.4 seedless vascular plants</a:t>
            </a:r>
            <a:endParaRPr lang="en-US" sz="3000" dirty="0"/>
          </a:p>
        </p:txBody>
      </p:sp>
      <p:sp>
        <p:nvSpPr>
          <p:cNvPr id="4" name="Text Placeholder 3"/>
          <p:cNvSpPr>
            <a:spLocks noGrp="1"/>
          </p:cNvSpPr>
          <p:nvPr>
            <p:ph type="body" sz="quarter" idx="14"/>
          </p:nvPr>
        </p:nvSpPr>
        <p:spPr>
          <a:xfrm>
            <a:off x="327803" y="1339791"/>
            <a:ext cx="8376250" cy="4873439"/>
          </a:xfrm>
        </p:spPr>
        <p:txBody>
          <a:bodyPr>
            <a:normAutofit/>
          </a:bodyPr>
          <a:lstStyle/>
          <a:p>
            <a:pPr marL="342900" indent="-342900">
              <a:buFont typeface="Arial" panose="020B0604020202020204" pitchFamily="34" charset="0"/>
              <a:buChar char="•"/>
            </a:pPr>
            <a:r>
              <a:rPr lang="en-US" dirty="0" smtClean="0">
                <a:solidFill>
                  <a:schemeClr val="tx1"/>
                </a:solidFill>
              </a:rPr>
              <a:t>The appearance of true leaves thus improving their photosynthesis efficiency marks the third innovation of the seedless vascular plants (accompanying the prominence of the sporophytes and vascular tissue)</a:t>
            </a:r>
            <a:r>
              <a:rPr lang="en-US" dirty="0" smtClean="0"/>
              <a:t>.</a:t>
            </a:r>
            <a:endParaRPr lang="en-US" dirty="0" smtClean="0"/>
          </a:p>
          <a:p>
            <a:pPr marL="342900" indent="-342900">
              <a:buFont typeface="Arial" panose="020B0604020202020204" pitchFamily="34" charset="0"/>
              <a:buChar char="•"/>
            </a:pPr>
            <a:r>
              <a:rPr lang="en-US" dirty="0" smtClean="0"/>
              <a:t>The first type of leaf, </a:t>
            </a:r>
            <a:r>
              <a:rPr lang="en-US" dirty="0" err="1" smtClean="0">
                <a:solidFill>
                  <a:srgbClr val="FF0000"/>
                </a:solidFill>
              </a:rPr>
              <a:t>microphyll</a:t>
            </a:r>
            <a:r>
              <a:rPr lang="en-US" dirty="0" smtClean="0"/>
              <a:t>, is small and has a simple vascular system with a </a:t>
            </a:r>
            <a:r>
              <a:rPr lang="en-US" dirty="0" smtClean="0">
                <a:solidFill>
                  <a:srgbClr val="FF0000"/>
                </a:solidFill>
              </a:rPr>
              <a:t>single unbranched vein</a:t>
            </a:r>
            <a:r>
              <a:rPr lang="en-US" dirty="0"/>
              <a:t> </a:t>
            </a:r>
            <a:r>
              <a:rPr lang="en-US" dirty="0" smtClean="0"/>
              <a:t>run through the center of the leaf.</a:t>
            </a:r>
            <a:endParaRPr lang="en-US" dirty="0" smtClean="0"/>
          </a:p>
          <a:p>
            <a:pPr marL="342900" indent="-342900">
              <a:buFont typeface="Arial" panose="020B0604020202020204" pitchFamily="34" charset="0"/>
              <a:buChar char="•"/>
            </a:pPr>
            <a:r>
              <a:rPr lang="en-US" dirty="0" err="1" smtClean="0"/>
              <a:t>Microphylls</a:t>
            </a:r>
            <a:r>
              <a:rPr lang="en-US" dirty="0" smtClean="0"/>
              <a:t> may originate from flattened lateral branches or from sporangia that lost their reproductive capability.</a:t>
            </a:r>
            <a:endParaRPr lang="en-US" dirty="0" smtClean="0"/>
          </a:p>
          <a:p>
            <a:pPr marL="342900" indent="-342900">
              <a:buFont typeface="Arial" panose="020B0604020202020204" pitchFamily="34" charset="0"/>
              <a:buChar char="•"/>
            </a:pPr>
            <a:r>
              <a:rPr lang="en-US" dirty="0" err="1" smtClean="0">
                <a:solidFill>
                  <a:srgbClr val="FF0000"/>
                </a:solidFill>
              </a:rPr>
              <a:t>Megaphylls</a:t>
            </a:r>
            <a:r>
              <a:rPr lang="en-US" dirty="0" smtClean="0"/>
              <a:t> are larger leaves with a pattern of branching veins.  </a:t>
            </a:r>
          </a:p>
          <a:p>
            <a:pPr marL="342900" indent="-342900">
              <a:buFont typeface="Arial" panose="020B0604020202020204" pitchFamily="34" charset="0"/>
              <a:buChar char="•"/>
            </a:pPr>
            <a:r>
              <a:rPr lang="en-US" dirty="0" err="1" smtClean="0">
                <a:solidFill>
                  <a:srgbClr val="FF0000"/>
                </a:solidFill>
              </a:rPr>
              <a:t>Sporophylls</a:t>
            </a:r>
            <a:r>
              <a:rPr lang="en-US" dirty="0" smtClean="0">
                <a:solidFill>
                  <a:schemeClr val="tx1"/>
                </a:solidFill>
              </a:rPr>
              <a:t> are leaves that were modified structurally to bear sporangia</a:t>
            </a:r>
            <a:r>
              <a:rPr lang="en-US" dirty="0" smtClean="0"/>
              <a:t>.</a:t>
            </a:r>
          </a:p>
          <a:p>
            <a:pPr marL="342900" indent="-342900">
              <a:buFont typeface="Arial" panose="020B0604020202020204" pitchFamily="34" charset="0"/>
              <a:buChar char="•"/>
            </a:pPr>
            <a:r>
              <a:rPr lang="en-US" dirty="0" smtClean="0">
                <a:solidFill>
                  <a:srgbClr val="FF0000"/>
                </a:solidFill>
              </a:rPr>
              <a:t>Strobili </a:t>
            </a:r>
            <a:r>
              <a:rPr lang="en-US" dirty="0" smtClean="0"/>
              <a:t>are cone-like structures that contain sporangia.</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
        <p:nvSpPr>
          <p:cNvPr id="5" name="Rectangle 4"/>
          <p:cNvSpPr/>
          <p:nvPr/>
        </p:nvSpPr>
        <p:spPr>
          <a:xfrm>
            <a:off x="327803" y="804927"/>
            <a:ext cx="5854488" cy="523220"/>
          </a:xfrm>
          <a:prstGeom prst="rect">
            <a:avLst/>
          </a:prstGeom>
        </p:spPr>
        <p:txBody>
          <a:bodyPr wrap="none">
            <a:spAutoFit/>
          </a:bodyPr>
          <a:lstStyle/>
          <a:p>
            <a:r>
              <a:rPr lang="en-US" sz="2800" b="1" dirty="0" smtClean="0">
                <a:solidFill>
                  <a:srgbClr val="92D050"/>
                </a:solidFill>
              </a:rPr>
              <a:t>Leaves, </a:t>
            </a:r>
            <a:r>
              <a:rPr lang="en-US" sz="2800" b="1" dirty="0" err="1" smtClean="0">
                <a:solidFill>
                  <a:srgbClr val="92D050"/>
                </a:solidFill>
              </a:rPr>
              <a:t>Sporophylls</a:t>
            </a:r>
            <a:r>
              <a:rPr lang="en-US" sz="2800" b="1" dirty="0" smtClean="0">
                <a:solidFill>
                  <a:srgbClr val="92D050"/>
                </a:solidFill>
              </a:rPr>
              <a:t>, and Strobili</a:t>
            </a:r>
            <a:endParaRPr lang="en-US" sz="2800" b="1" dirty="0">
              <a:solidFill>
                <a:srgbClr val="92D050"/>
              </a:solidFill>
            </a:endParaRPr>
          </a:p>
        </p:txBody>
      </p:sp>
    </p:spTree>
    <p:extLst>
      <p:ext uri="{BB962C8B-B14F-4D97-AF65-F5344CB8AC3E}">
        <p14:creationId xmlns:p14="http://schemas.microsoft.com/office/powerpoint/2010/main" val="42864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327803" y="238234"/>
            <a:ext cx="8062912" cy="659535"/>
          </a:xfrm>
        </p:spPr>
        <p:txBody>
          <a:bodyPr>
            <a:normAutofit/>
          </a:bodyPr>
          <a:lstStyle/>
          <a:p>
            <a:r>
              <a:rPr lang="en-US" sz="3000" dirty="0" smtClean="0"/>
              <a:t>25.4 seedless vascular plants</a:t>
            </a:r>
            <a:endParaRPr lang="en-US" sz="3000" dirty="0"/>
          </a:p>
        </p:txBody>
      </p:sp>
      <p:sp>
        <p:nvSpPr>
          <p:cNvPr id="4" name="Text Placeholder 3"/>
          <p:cNvSpPr>
            <a:spLocks noGrp="1"/>
          </p:cNvSpPr>
          <p:nvPr>
            <p:ph type="body" sz="quarter" idx="14"/>
          </p:nvPr>
        </p:nvSpPr>
        <p:spPr>
          <a:xfrm>
            <a:off x="327803" y="1933286"/>
            <a:ext cx="8062912" cy="4010314"/>
          </a:xfrm>
        </p:spPr>
        <p:txBody>
          <a:bodyPr>
            <a:normAutofit lnSpcReduction="10000"/>
          </a:bodyPr>
          <a:lstStyle/>
          <a:p>
            <a:pPr marL="342900" indent="-342900">
              <a:buFont typeface="Arial" panose="020B0604020202020204" pitchFamily="34" charset="0"/>
              <a:buChar char="•"/>
            </a:pPr>
            <a:r>
              <a:rPr lang="en-US" dirty="0" smtClean="0">
                <a:solidFill>
                  <a:schemeClr val="tx1"/>
                </a:solidFill>
              </a:rPr>
              <a:t>These are the earliest group of seedless vascular plants</a:t>
            </a:r>
            <a:r>
              <a:rPr lang="en-US" dirty="0" smtClean="0"/>
              <a:t>.</a:t>
            </a:r>
            <a:endParaRPr lang="en-US" dirty="0" smtClean="0"/>
          </a:p>
          <a:p>
            <a:pPr marL="342900" indent="-342900">
              <a:buFont typeface="Arial" panose="020B0604020202020204" pitchFamily="34" charset="0"/>
              <a:buChar char="•"/>
            </a:pPr>
            <a:r>
              <a:rPr lang="en-US" dirty="0" smtClean="0"/>
              <a:t>Today’s club mosses are diminutive, evergreen plants consisting of a stem (which may be branched) and </a:t>
            </a:r>
            <a:r>
              <a:rPr lang="en-US" dirty="0" err="1" smtClean="0"/>
              <a:t>microphylls</a:t>
            </a:r>
            <a:r>
              <a:rPr lang="en-US" dirty="0" smtClean="0"/>
              <a:t>.</a:t>
            </a:r>
            <a:endParaRPr lang="en-US" dirty="0" smtClean="0"/>
          </a:p>
          <a:p>
            <a:pPr marL="342900" indent="-342900">
              <a:buFont typeface="Arial" panose="020B0604020202020204" pitchFamily="34" charset="0"/>
              <a:buChar char="•"/>
            </a:pPr>
            <a:r>
              <a:rPr lang="en-US" dirty="0" smtClean="0"/>
              <a:t>The phylum </a:t>
            </a:r>
            <a:r>
              <a:rPr lang="en-US" dirty="0" err="1" smtClean="0"/>
              <a:t>Lycopodiophyta</a:t>
            </a:r>
            <a:r>
              <a:rPr lang="en-US" dirty="0" smtClean="0"/>
              <a:t> consists of ~ 1,200 species, including</a:t>
            </a:r>
          </a:p>
          <a:p>
            <a:pPr marL="1074420" lvl="1" indent="-342900">
              <a:buFont typeface="Arial" panose="020B0604020202020204" pitchFamily="34" charset="0"/>
              <a:buChar char="•"/>
            </a:pPr>
            <a:r>
              <a:rPr lang="en-US" dirty="0" smtClean="0">
                <a:solidFill>
                  <a:srgbClr val="FF0000"/>
                </a:solidFill>
              </a:rPr>
              <a:t>Club mosses (</a:t>
            </a:r>
            <a:r>
              <a:rPr lang="en-US" dirty="0" err="1" smtClean="0">
                <a:solidFill>
                  <a:srgbClr val="FF0000"/>
                </a:solidFill>
              </a:rPr>
              <a:t>Lycopodiales</a:t>
            </a:r>
            <a:r>
              <a:rPr lang="en-US" dirty="0" smtClean="0">
                <a:solidFill>
                  <a:srgbClr val="FF0000"/>
                </a:solidFill>
              </a:rPr>
              <a:t>)</a:t>
            </a:r>
          </a:p>
          <a:p>
            <a:pPr marL="1074420" lvl="1" indent="-342900">
              <a:buFont typeface="Arial" panose="020B0604020202020204" pitchFamily="34" charset="0"/>
              <a:buChar char="•"/>
            </a:pPr>
            <a:r>
              <a:rPr lang="en-US" dirty="0" smtClean="0">
                <a:solidFill>
                  <a:srgbClr val="FF0000"/>
                </a:solidFill>
              </a:rPr>
              <a:t>Spike mosses (</a:t>
            </a:r>
            <a:r>
              <a:rPr lang="en-US" dirty="0" err="1" smtClean="0">
                <a:solidFill>
                  <a:srgbClr val="FF0000"/>
                </a:solidFill>
              </a:rPr>
              <a:t>Selaginellales</a:t>
            </a:r>
            <a:r>
              <a:rPr lang="en-US" dirty="0" smtClean="0">
                <a:solidFill>
                  <a:srgbClr val="FF0000"/>
                </a:solidFill>
              </a:rPr>
              <a:t>)</a:t>
            </a:r>
          </a:p>
          <a:p>
            <a:pPr marL="1074420" lvl="1" indent="-342900">
              <a:buFont typeface="Arial" panose="020B0604020202020204" pitchFamily="34" charset="0"/>
              <a:buChar char="•"/>
            </a:pPr>
            <a:r>
              <a:rPr lang="en-US" dirty="0" smtClean="0">
                <a:solidFill>
                  <a:srgbClr val="FF0000"/>
                </a:solidFill>
              </a:rPr>
              <a:t>Quillworts (</a:t>
            </a:r>
            <a:r>
              <a:rPr lang="en-US" dirty="0" err="1" smtClean="0">
                <a:solidFill>
                  <a:srgbClr val="FF0000"/>
                </a:solidFill>
              </a:rPr>
              <a:t>Isoetales</a:t>
            </a:r>
            <a:r>
              <a:rPr lang="en-US" dirty="0" smtClean="0">
                <a:solidFill>
                  <a:srgbClr val="FF0000"/>
                </a:solidFill>
              </a:rPr>
              <a:t>)</a:t>
            </a:r>
            <a:endParaRPr lang="en-US" dirty="0" smtClean="0">
              <a:solidFill>
                <a:srgbClr val="FF0000"/>
              </a:solidFill>
            </a:endParaRPr>
          </a:p>
          <a:p>
            <a:pPr marL="342900" indent="-342900">
              <a:buFont typeface="Arial" panose="020B0604020202020204" pitchFamily="34" charset="0"/>
              <a:buChar char="•"/>
            </a:pPr>
            <a:r>
              <a:rPr lang="en-US" dirty="0" smtClean="0"/>
              <a:t>None of which are true mosses or Bryophytes.  </a:t>
            </a:r>
          </a:p>
          <a:p>
            <a:pPr marL="342900" indent="-342900">
              <a:buFont typeface="Arial" panose="020B0604020202020204" pitchFamily="34" charset="0"/>
              <a:buChar char="•"/>
            </a:pPr>
            <a:r>
              <a:rPr lang="en-US" dirty="0" smtClean="0"/>
              <a:t>The sporophyte is the major state of the lifecycle.  Gametophyte is independent from sporophyte and can be associated with Mycorrhiza.</a:t>
            </a:r>
            <a:endParaRPr lang="en-US" dirty="0" smtClean="0"/>
          </a:p>
          <a:p>
            <a:pPr marL="342900" indent="-342900">
              <a:buFont typeface="Arial" panose="020B0604020202020204" pitchFamily="34" charset="0"/>
              <a:buChar char="•"/>
            </a:pPr>
            <a:endParaRPr lang="en-US" dirty="0" smtClean="0"/>
          </a:p>
          <a:p>
            <a:endParaRPr lang="en-US" dirty="0" smtClean="0"/>
          </a:p>
          <a:p>
            <a:endParaRPr lang="en-US" dirty="0" smtClean="0"/>
          </a:p>
          <a:p>
            <a:pPr marL="342900" indent="-342900">
              <a:buFont typeface="Arial" panose="020B0604020202020204" pitchFamily="34" charset="0"/>
              <a:buChar char="•"/>
            </a:pPr>
            <a:endParaRPr lang="en-US" dirty="0"/>
          </a:p>
        </p:txBody>
      </p:sp>
      <p:sp>
        <p:nvSpPr>
          <p:cNvPr id="5" name="Rectangle 4"/>
          <p:cNvSpPr/>
          <p:nvPr/>
        </p:nvSpPr>
        <p:spPr>
          <a:xfrm>
            <a:off x="327803" y="1071724"/>
            <a:ext cx="6724405" cy="523220"/>
          </a:xfrm>
          <a:prstGeom prst="rect">
            <a:avLst/>
          </a:prstGeom>
        </p:spPr>
        <p:txBody>
          <a:bodyPr wrap="none">
            <a:spAutoFit/>
          </a:bodyPr>
          <a:lstStyle/>
          <a:p>
            <a:r>
              <a:rPr lang="en-US" sz="2800" b="1" dirty="0" smtClean="0">
                <a:solidFill>
                  <a:srgbClr val="92D050"/>
                </a:solidFill>
              </a:rPr>
              <a:t>Phylum </a:t>
            </a:r>
            <a:r>
              <a:rPr lang="en-US" sz="2800" b="1" dirty="0" err="1" smtClean="0">
                <a:solidFill>
                  <a:srgbClr val="92D050"/>
                </a:solidFill>
              </a:rPr>
              <a:t>Lycopodiophyta</a:t>
            </a:r>
            <a:r>
              <a:rPr lang="en-US" sz="2800" b="1" dirty="0" smtClean="0">
                <a:solidFill>
                  <a:srgbClr val="92D050"/>
                </a:solidFill>
              </a:rPr>
              <a:t>: </a:t>
            </a:r>
            <a:r>
              <a:rPr lang="en-US" sz="2800" b="1" dirty="0">
                <a:solidFill>
                  <a:srgbClr val="92D050"/>
                </a:solidFill>
              </a:rPr>
              <a:t>C</a:t>
            </a:r>
            <a:r>
              <a:rPr lang="en-US" sz="2800" b="1" dirty="0" smtClean="0">
                <a:solidFill>
                  <a:srgbClr val="92D050"/>
                </a:solidFill>
              </a:rPr>
              <a:t>lub Mosses</a:t>
            </a:r>
            <a:endParaRPr lang="en-US" sz="2800" b="1" dirty="0">
              <a:solidFill>
                <a:srgbClr val="92D050"/>
              </a:solidFill>
            </a:endParaRPr>
          </a:p>
        </p:txBody>
      </p:sp>
    </p:spTree>
    <p:extLst>
      <p:ext uri="{BB962C8B-B14F-4D97-AF65-F5344CB8AC3E}">
        <p14:creationId xmlns:p14="http://schemas.microsoft.com/office/powerpoint/2010/main" val="3971976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25_04_01.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139" r="-39139"/>
          <a:stretch>
            <a:fillRect/>
          </a:stretch>
        </p:blipFill>
        <p:spPr>
          <a:xfrm>
            <a:off x="457200" y="1876689"/>
            <a:ext cx="8062913" cy="3500071"/>
          </a:xfrm>
        </p:spPr>
      </p:pic>
      <p:sp>
        <p:nvSpPr>
          <p:cNvPr id="7" name="Text Placeholder 6"/>
          <p:cNvSpPr>
            <a:spLocks noGrp="1"/>
          </p:cNvSpPr>
          <p:nvPr>
            <p:ph type="body" sz="quarter" idx="14"/>
          </p:nvPr>
        </p:nvSpPr>
        <p:spPr>
          <a:xfrm>
            <a:off x="741872" y="5651309"/>
            <a:ext cx="8062912" cy="809875"/>
          </a:xfrm>
        </p:spPr>
        <p:txBody>
          <a:bodyPr>
            <a:normAutofit/>
          </a:bodyPr>
          <a:lstStyle/>
          <a:p>
            <a:r>
              <a:rPr lang="en-US" dirty="0"/>
              <a:t>In the club mosses such as </a:t>
            </a:r>
            <a:r>
              <a:rPr lang="en-US" i="1" dirty="0"/>
              <a:t>Lycopodium </a:t>
            </a:r>
            <a:r>
              <a:rPr lang="en-US" i="1" dirty="0" err="1"/>
              <a:t>clavatum</a:t>
            </a:r>
            <a:r>
              <a:rPr lang="en-US" dirty="0"/>
              <a:t>, sporangia are arranged in </a:t>
            </a:r>
            <a:r>
              <a:rPr lang="en-US" dirty="0" smtClean="0"/>
              <a:t>clusters called </a:t>
            </a:r>
            <a:r>
              <a:rPr lang="en-US" dirty="0">
                <a:solidFill>
                  <a:srgbClr val="FF0000"/>
                </a:solidFill>
              </a:rPr>
              <a:t>strobili</a:t>
            </a:r>
            <a:r>
              <a:rPr lang="en-US" dirty="0"/>
              <a:t>. </a:t>
            </a:r>
          </a:p>
        </p:txBody>
      </p:sp>
      <p:sp>
        <p:nvSpPr>
          <p:cNvPr id="6" name="Title 4"/>
          <p:cNvSpPr>
            <a:spLocks noGrp="1"/>
          </p:cNvSpPr>
          <p:nvPr>
            <p:ph type="title"/>
          </p:nvPr>
        </p:nvSpPr>
        <p:spPr>
          <a:xfrm>
            <a:off x="327803" y="279772"/>
            <a:ext cx="8062912" cy="659535"/>
          </a:xfrm>
        </p:spPr>
        <p:txBody>
          <a:bodyPr>
            <a:normAutofit/>
          </a:bodyPr>
          <a:lstStyle/>
          <a:p>
            <a:r>
              <a:rPr lang="en-US" sz="3000" dirty="0" smtClean="0"/>
              <a:t>25.4 seedless vascular plants</a:t>
            </a:r>
            <a:endParaRPr lang="en-US" sz="3000" dirty="0"/>
          </a:p>
        </p:txBody>
      </p:sp>
      <p:sp>
        <p:nvSpPr>
          <p:cNvPr id="8" name="Rectangle 7"/>
          <p:cNvSpPr/>
          <p:nvPr/>
        </p:nvSpPr>
        <p:spPr>
          <a:xfrm>
            <a:off x="327803" y="984029"/>
            <a:ext cx="6783717" cy="523220"/>
          </a:xfrm>
          <a:prstGeom prst="rect">
            <a:avLst/>
          </a:prstGeom>
        </p:spPr>
        <p:txBody>
          <a:bodyPr wrap="none">
            <a:spAutoFit/>
          </a:bodyPr>
          <a:lstStyle/>
          <a:p>
            <a:r>
              <a:rPr lang="en-US" sz="2800" b="1" dirty="0" smtClean="0">
                <a:solidFill>
                  <a:srgbClr val="92D050"/>
                </a:solidFill>
              </a:rPr>
              <a:t>Phylum </a:t>
            </a:r>
            <a:r>
              <a:rPr lang="en-US" sz="2800" b="1" dirty="0" err="1" smtClean="0">
                <a:solidFill>
                  <a:srgbClr val="92D050"/>
                </a:solidFill>
              </a:rPr>
              <a:t>Lycopodiophyta</a:t>
            </a:r>
            <a:r>
              <a:rPr lang="en-US" sz="2800" b="1" dirty="0" smtClean="0">
                <a:solidFill>
                  <a:srgbClr val="92D050"/>
                </a:solidFill>
              </a:rPr>
              <a:t>: Club Mosses</a:t>
            </a:r>
            <a:endParaRPr lang="en-US" sz="2800" b="1" dirty="0">
              <a:solidFill>
                <a:srgbClr val="92D050"/>
              </a:solidFill>
            </a:endParaRPr>
          </a:p>
        </p:txBody>
      </p:sp>
    </p:spTree>
    <p:extLst>
      <p:ext uri="{BB962C8B-B14F-4D97-AF65-F5344CB8AC3E}">
        <p14:creationId xmlns:p14="http://schemas.microsoft.com/office/powerpoint/2010/main" val="487578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25_04_02.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a:xfrm>
            <a:off x="457199" y="2002280"/>
            <a:ext cx="8062913" cy="3500071"/>
          </a:xfrm>
        </p:spPr>
      </p:pic>
      <p:sp>
        <p:nvSpPr>
          <p:cNvPr id="7" name="Text Placeholder 6"/>
          <p:cNvSpPr>
            <a:spLocks noGrp="1"/>
          </p:cNvSpPr>
          <p:nvPr>
            <p:ph type="body" sz="quarter" idx="14"/>
          </p:nvPr>
        </p:nvSpPr>
        <p:spPr>
          <a:xfrm>
            <a:off x="724619" y="5913657"/>
            <a:ext cx="8062912" cy="452637"/>
          </a:xfrm>
        </p:spPr>
        <p:txBody>
          <a:bodyPr>
            <a:normAutofit/>
          </a:bodyPr>
          <a:lstStyle/>
          <a:p>
            <a:r>
              <a:rPr lang="en-US" dirty="0" smtClean="0"/>
              <a:t>The single genus </a:t>
            </a:r>
            <a:r>
              <a:rPr lang="en-US" i="1" dirty="0" err="1" smtClean="0"/>
              <a:t>Equisteum</a:t>
            </a:r>
            <a:r>
              <a:rPr lang="en-US" dirty="0" smtClean="0"/>
              <a:t> (Horsetails) </a:t>
            </a:r>
            <a:r>
              <a:rPr lang="en-US" dirty="0"/>
              <a:t>thrive in a marsh. </a:t>
            </a:r>
          </a:p>
        </p:txBody>
      </p:sp>
      <p:sp>
        <p:nvSpPr>
          <p:cNvPr id="6" name="Title 4"/>
          <p:cNvSpPr>
            <a:spLocks noGrp="1"/>
          </p:cNvSpPr>
          <p:nvPr>
            <p:ph type="title"/>
          </p:nvPr>
        </p:nvSpPr>
        <p:spPr>
          <a:xfrm>
            <a:off x="327803" y="279772"/>
            <a:ext cx="8062912" cy="659535"/>
          </a:xfrm>
        </p:spPr>
        <p:txBody>
          <a:bodyPr>
            <a:normAutofit/>
          </a:bodyPr>
          <a:lstStyle/>
          <a:p>
            <a:r>
              <a:rPr lang="en-US" sz="3000" dirty="0" smtClean="0"/>
              <a:t>25.4 seedless vascular plants</a:t>
            </a:r>
            <a:endParaRPr lang="en-US" sz="3000" dirty="0"/>
          </a:p>
        </p:txBody>
      </p:sp>
      <p:sp>
        <p:nvSpPr>
          <p:cNvPr id="8" name="Rectangle 7"/>
          <p:cNvSpPr/>
          <p:nvPr/>
        </p:nvSpPr>
        <p:spPr>
          <a:xfrm>
            <a:off x="327803" y="984029"/>
            <a:ext cx="8454559" cy="523220"/>
          </a:xfrm>
          <a:prstGeom prst="rect">
            <a:avLst/>
          </a:prstGeom>
        </p:spPr>
        <p:txBody>
          <a:bodyPr wrap="none">
            <a:spAutoFit/>
          </a:bodyPr>
          <a:lstStyle/>
          <a:p>
            <a:r>
              <a:rPr lang="en-US" sz="2800" b="1" dirty="0" smtClean="0">
                <a:solidFill>
                  <a:srgbClr val="92D050"/>
                </a:solidFill>
              </a:rPr>
              <a:t>Phylum </a:t>
            </a:r>
            <a:r>
              <a:rPr lang="en-US" sz="2800" b="1" dirty="0" err="1" smtClean="0">
                <a:solidFill>
                  <a:srgbClr val="92D050"/>
                </a:solidFill>
              </a:rPr>
              <a:t>Monilophyta</a:t>
            </a:r>
            <a:r>
              <a:rPr lang="en-US" sz="2800" b="1" dirty="0" smtClean="0">
                <a:solidFill>
                  <a:srgbClr val="92D050"/>
                </a:solidFill>
              </a:rPr>
              <a:t>: </a:t>
            </a:r>
            <a:r>
              <a:rPr lang="en-US" sz="2800" b="1" dirty="0" err="1" smtClean="0">
                <a:solidFill>
                  <a:srgbClr val="92D050"/>
                </a:solidFill>
              </a:rPr>
              <a:t>Equisetopsida</a:t>
            </a:r>
            <a:r>
              <a:rPr lang="en-US" sz="2800" b="1" dirty="0" smtClean="0">
                <a:solidFill>
                  <a:srgbClr val="92D050"/>
                </a:solidFill>
              </a:rPr>
              <a:t> (Horsetails)</a:t>
            </a:r>
            <a:endParaRPr lang="en-US" sz="2800" b="1" dirty="0">
              <a:solidFill>
                <a:srgbClr val="92D050"/>
              </a:solidFill>
            </a:endParaRPr>
          </a:p>
        </p:txBody>
      </p:sp>
    </p:spTree>
    <p:extLst>
      <p:ext uri="{BB962C8B-B14F-4D97-AF65-F5344CB8AC3E}">
        <p14:creationId xmlns:p14="http://schemas.microsoft.com/office/powerpoint/2010/main" val="1343092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Placeholder 1" descr="Figure_B25_04_03.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19" r="-1119"/>
          <a:stretch>
            <a:fillRect/>
          </a:stretch>
        </p:blipFill>
        <p:spPr>
          <a:xfrm>
            <a:off x="396815" y="1401373"/>
            <a:ext cx="4032250" cy="5256213"/>
          </a:xfrm>
        </p:spPr>
      </p:pic>
      <p:sp>
        <p:nvSpPr>
          <p:cNvPr id="14" name="Text Placeholder 13"/>
          <p:cNvSpPr>
            <a:spLocks noGrp="1"/>
          </p:cNvSpPr>
          <p:nvPr>
            <p:ph type="body" sz="quarter" idx="14"/>
          </p:nvPr>
        </p:nvSpPr>
        <p:spPr>
          <a:xfrm>
            <a:off x="4679312" y="2039270"/>
            <a:ext cx="4103050" cy="3981967"/>
          </a:xfrm>
        </p:spPr>
        <p:txBody>
          <a:bodyPr>
            <a:noAutofit/>
          </a:bodyPr>
          <a:lstStyle/>
          <a:p>
            <a:pPr marL="342900" indent="-342900">
              <a:buFont typeface="Arial" panose="020B0604020202020204" pitchFamily="34" charset="0"/>
              <a:buChar char="•"/>
            </a:pPr>
            <a:r>
              <a:rPr lang="en-US" sz="2400" dirty="0">
                <a:solidFill>
                  <a:srgbClr val="000000"/>
                </a:solidFill>
              </a:rPr>
              <a:t>Thin leaves originating at the joints are noticeable on the horsetail plant</a:t>
            </a:r>
            <a:r>
              <a:rPr lang="en-US" sz="2400" dirty="0" smtClean="0">
                <a:solidFill>
                  <a:srgbClr val="000000"/>
                </a:solidFill>
              </a:rPr>
              <a:t>.</a:t>
            </a:r>
          </a:p>
          <a:p>
            <a:pPr marL="342900" indent="-342900">
              <a:buFont typeface="Arial" panose="020B0604020202020204" pitchFamily="34" charset="0"/>
              <a:buChar char="•"/>
            </a:pPr>
            <a:r>
              <a:rPr lang="en-US" sz="2400" dirty="0" smtClean="0">
                <a:solidFill>
                  <a:srgbClr val="000000"/>
                </a:solidFill>
              </a:rPr>
              <a:t>Horsetails </a:t>
            </a:r>
            <a:r>
              <a:rPr lang="en-US" sz="2400" dirty="0" smtClean="0">
                <a:solidFill>
                  <a:srgbClr val="000000"/>
                </a:solidFill>
              </a:rPr>
              <a:t>were </a:t>
            </a:r>
            <a:r>
              <a:rPr lang="en-US" sz="2400" dirty="0">
                <a:solidFill>
                  <a:srgbClr val="000000"/>
                </a:solidFill>
              </a:rPr>
              <a:t>once used as scrubbing brushes </a:t>
            </a:r>
            <a:r>
              <a:rPr lang="en-US" sz="2400" dirty="0" smtClean="0">
                <a:solidFill>
                  <a:srgbClr val="000000"/>
                </a:solidFill>
              </a:rPr>
              <a:t>because of </a:t>
            </a:r>
            <a:r>
              <a:rPr lang="en-US" sz="2400" dirty="0" smtClean="0">
                <a:solidFill>
                  <a:srgbClr val="FF0000"/>
                </a:solidFill>
              </a:rPr>
              <a:t>silica</a:t>
            </a:r>
            <a:r>
              <a:rPr lang="en-US" sz="2400" dirty="0" smtClean="0">
                <a:solidFill>
                  <a:srgbClr val="000000"/>
                </a:solidFill>
              </a:rPr>
              <a:t> in epidermal cells and </a:t>
            </a:r>
            <a:r>
              <a:rPr lang="en-US" sz="2400" dirty="0">
                <a:solidFill>
                  <a:srgbClr val="000000"/>
                </a:solidFill>
              </a:rPr>
              <a:t>were nicknamed </a:t>
            </a:r>
            <a:r>
              <a:rPr lang="en-US" sz="2400" dirty="0">
                <a:solidFill>
                  <a:srgbClr val="FF0000"/>
                </a:solidFill>
              </a:rPr>
              <a:t>scouring brushes</a:t>
            </a:r>
            <a:r>
              <a:rPr lang="en-US" sz="2400" dirty="0">
                <a:solidFill>
                  <a:srgbClr val="000000"/>
                </a:solidFill>
              </a:rPr>
              <a:t>. </a:t>
            </a:r>
          </a:p>
        </p:txBody>
      </p:sp>
      <p:sp>
        <p:nvSpPr>
          <p:cNvPr id="6" name="Title 4"/>
          <p:cNvSpPr>
            <a:spLocks noGrp="1"/>
          </p:cNvSpPr>
          <p:nvPr>
            <p:ph type="title"/>
          </p:nvPr>
        </p:nvSpPr>
        <p:spPr>
          <a:xfrm>
            <a:off x="327803" y="115878"/>
            <a:ext cx="8062912" cy="659535"/>
          </a:xfrm>
        </p:spPr>
        <p:txBody>
          <a:bodyPr>
            <a:normAutofit/>
          </a:bodyPr>
          <a:lstStyle/>
          <a:p>
            <a:r>
              <a:rPr lang="en-US" sz="3000" dirty="0" smtClean="0"/>
              <a:t>25.4 seedless vascular plants</a:t>
            </a:r>
            <a:endParaRPr lang="en-US" sz="3000" dirty="0"/>
          </a:p>
        </p:txBody>
      </p:sp>
      <p:sp>
        <p:nvSpPr>
          <p:cNvPr id="7" name="Rectangle 6"/>
          <p:cNvSpPr/>
          <p:nvPr/>
        </p:nvSpPr>
        <p:spPr>
          <a:xfrm>
            <a:off x="327803" y="820135"/>
            <a:ext cx="8454559" cy="523220"/>
          </a:xfrm>
          <a:prstGeom prst="rect">
            <a:avLst/>
          </a:prstGeom>
        </p:spPr>
        <p:txBody>
          <a:bodyPr wrap="none">
            <a:spAutoFit/>
          </a:bodyPr>
          <a:lstStyle/>
          <a:p>
            <a:r>
              <a:rPr lang="en-US" sz="2800" b="1" dirty="0" smtClean="0">
                <a:solidFill>
                  <a:srgbClr val="92D050"/>
                </a:solidFill>
              </a:rPr>
              <a:t>Phylum </a:t>
            </a:r>
            <a:r>
              <a:rPr lang="en-US" sz="2800" b="1" dirty="0" err="1" smtClean="0">
                <a:solidFill>
                  <a:srgbClr val="92D050"/>
                </a:solidFill>
              </a:rPr>
              <a:t>Monilophyta</a:t>
            </a:r>
            <a:r>
              <a:rPr lang="en-US" sz="2800" b="1" dirty="0" smtClean="0">
                <a:solidFill>
                  <a:srgbClr val="92D050"/>
                </a:solidFill>
              </a:rPr>
              <a:t>: </a:t>
            </a:r>
            <a:r>
              <a:rPr lang="en-US" sz="2800" b="1" dirty="0" err="1" smtClean="0">
                <a:solidFill>
                  <a:srgbClr val="92D050"/>
                </a:solidFill>
              </a:rPr>
              <a:t>Equisetopsida</a:t>
            </a:r>
            <a:r>
              <a:rPr lang="en-US" sz="2800" b="1" dirty="0" smtClean="0">
                <a:solidFill>
                  <a:srgbClr val="92D050"/>
                </a:solidFill>
              </a:rPr>
              <a:t> (Horsetails)</a:t>
            </a:r>
            <a:endParaRPr lang="en-US" sz="2800" b="1" dirty="0">
              <a:solidFill>
                <a:srgbClr val="92D050"/>
              </a:solidFill>
            </a:endParaRPr>
          </a:p>
        </p:txBody>
      </p:sp>
    </p:spTree>
    <p:extLst>
      <p:ext uri="{BB962C8B-B14F-4D97-AF65-F5344CB8AC3E}">
        <p14:creationId xmlns:p14="http://schemas.microsoft.com/office/powerpoint/2010/main" val="31627965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25_04_10.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a:xfrm>
            <a:off x="618315" y="1348688"/>
            <a:ext cx="7772400" cy="3373961"/>
          </a:xfrm>
        </p:spPr>
      </p:pic>
      <p:sp>
        <p:nvSpPr>
          <p:cNvPr id="7" name="Text Placeholder 6"/>
          <p:cNvSpPr>
            <a:spLocks noGrp="1"/>
          </p:cNvSpPr>
          <p:nvPr>
            <p:ph type="body" sz="quarter" idx="14"/>
          </p:nvPr>
        </p:nvSpPr>
        <p:spPr>
          <a:xfrm>
            <a:off x="618315" y="4848768"/>
            <a:ext cx="8062912" cy="1599065"/>
          </a:xfrm>
        </p:spPr>
        <p:txBody>
          <a:bodyPr>
            <a:normAutofit/>
          </a:bodyPr>
          <a:lstStyle/>
          <a:p>
            <a:pPr marL="342900" indent="-342900">
              <a:buFont typeface="Arial" panose="020B0604020202020204" pitchFamily="34" charset="0"/>
              <a:buChar char="•"/>
            </a:pPr>
            <a:r>
              <a:rPr lang="en-US" dirty="0"/>
              <a:t>The whisk fern </a:t>
            </a:r>
            <a:r>
              <a:rPr lang="en-US" i="1" dirty="0" err="1"/>
              <a:t>Psilotum</a:t>
            </a:r>
            <a:r>
              <a:rPr lang="en-US" i="1" dirty="0"/>
              <a:t> </a:t>
            </a:r>
            <a:r>
              <a:rPr lang="en-US" i="1" dirty="0" err="1"/>
              <a:t>nudum</a:t>
            </a:r>
            <a:r>
              <a:rPr lang="en-US" i="1" dirty="0"/>
              <a:t> </a:t>
            </a:r>
            <a:r>
              <a:rPr lang="en-US" dirty="0"/>
              <a:t>has conspicuous green stems with </a:t>
            </a:r>
            <a:r>
              <a:rPr lang="en-US" dirty="0">
                <a:solidFill>
                  <a:srgbClr val="FF0000"/>
                </a:solidFill>
              </a:rPr>
              <a:t>knob-</a:t>
            </a:r>
            <a:r>
              <a:rPr lang="en-US" dirty="0" smtClean="0">
                <a:solidFill>
                  <a:srgbClr val="FF0000"/>
                </a:solidFill>
              </a:rPr>
              <a:t>shaped </a:t>
            </a:r>
            <a:r>
              <a:rPr lang="de-DE" dirty="0" smtClean="0">
                <a:solidFill>
                  <a:srgbClr val="FF0000"/>
                </a:solidFill>
              </a:rPr>
              <a:t>sporangia</a:t>
            </a:r>
            <a:r>
              <a:rPr lang="de-DE" dirty="0"/>
              <a:t>. </a:t>
            </a:r>
            <a:endParaRPr lang="de-DE" dirty="0" smtClean="0"/>
          </a:p>
          <a:p>
            <a:pPr marL="342900" indent="-342900">
              <a:buFont typeface="Arial" panose="020B0604020202020204" pitchFamily="34" charset="0"/>
              <a:buChar char="•"/>
            </a:pPr>
            <a:r>
              <a:rPr lang="en-US" dirty="0" smtClean="0"/>
              <a:t>They lack </a:t>
            </a:r>
            <a:r>
              <a:rPr lang="en-US" dirty="0" err="1" smtClean="0"/>
              <a:t>boths</a:t>
            </a:r>
            <a:r>
              <a:rPr lang="en-US" dirty="0" smtClean="0"/>
              <a:t> root and leaves, probably loss by reduction.</a:t>
            </a:r>
          </a:p>
          <a:p>
            <a:pPr marL="342900" indent="-342900">
              <a:buFont typeface="Arial" panose="020B0604020202020204" pitchFamily="34" charset="0"/>
              <a:buChar char="•"/>
            </a:pPr>
            <a:r>
              <a:rPr lang="en-US" dirty="0" smtClean="0"/>
              <a:t>DNA analysis suggests that they are more closely related to ferns.</a:t>
            </a:r>
            <a:endParaRPr lang="en-US" dirty="0"/>
          </a:p>
        </p:txBody>
      </p:sp>
      <p:sp>
        <p:nvSpPr>
          <p:cNvPr id="6" name="Title 4"/>
          <p:cNvSpPr>
            <a:spLocks noGrp="1"/>
          </p:cNvSpPr>
          <p:nvPr>
            <p:ph type="title"/>
          </p:nvPr>
        </p:nvSpPr>
        <p:spPr>
          <a:xfrm>
            <a:off x="327803" y="-4908"/>
            <a:ext cx="8062912" cy="659535"/>
          </a:xfrm>
        </p:spPr>
        <p:txBody>
          <a:bodyPr>
            <a:normAutofit/>
          </a:bodyPr>
          <a:lstStyle/>
          <a:p>
            <a:r>
              <a:rPr lang="en-US" sz="3000" dirty="0" smtClean="0"/>
              <a:t>25.4 seedless vascular plants</a:t>
            </a:r>
            <a:endParaRPr lang="en-US" sz="3000" dirty="0"/>
          </a:p>
        </p:txBody>
      </p:sp>
      <p:sp>
        <p:nvSpPr>
          <p:cNvPr id="8" name="Rectangle 7"/>
          <p:cNvSpPr/>
          <p:nvPr/>
        </p:nvSpPr>
        <p:spPr>
          <a:xfrm>
            <a:off x="327803" y="699349"/>
            <a:ext cx="8552341" cy="523220"/>
          </a:xfrm>
          <a:prstGeom prst="rect">
            <a:avLst/>
          </a:prstGeom>
        </p:spPr>
        <p:txBody>
          <a:bodyPr wrap="none">
            <a:spAutoFit/>
          </a:bodyPr>
          <a:lstStyle/>
          <a:p>
            <a:r>
              <a:rPr lang="en-US" sz="2800" b="1" dirty="0" smtClean="0">
                <a:solidFill>
                  <a:srgbClr val="92D050"/>
                </a:solidFill>
              </a:rPr>
              <a:t>Phylum </a:t>
            </a:r>
            <a:r>
              <a:rPr lang="en-US" sz="2800" b="1" dirty="0" err="1" smtClean="0">
                <a:solidFill>
                  <a:srgbClr val="92D050"/>
                </a:solidFill>
              </a:rPr>
              <a:t>Monilophyta</a:t>
            </a:r>
            <a:r>
              <a:rPr lang="en-US" sz="2800" b="1" dirty="0" smtClean="0">
                <a:solidFill>
                  <a:srgbClr val="92D050"/>
                </a:solidFill>
              </a:rPr>
              <a:t>: </a:t>
            </a:r>
            <a:r>
              <a:rPr lang="en-US" sz="2800" b="1" dirty="0" err="1" smtClean="0">
                <a:solidFill>
                  <a:srgbClr val="92D050"/>
                </a:solidFill>
              </a:rPr>
              <a:t>Psilotopsida</a:t>
            </a:r>
            <a:r>
              <a:rPr lang="en-US" sz="2800" b="1" dirty="0" smtClean="0">
                <a:solidFill>
                  <a:srgbClr val="92D050"/>
                </a:solidFill>
              </a:rPr>
              <a:t> (Whisk Ferns)</a:t>
            </a:r>
            <a:endParaRPr lang="en-US" sz="2800" b="1" dirty="0">
              <a:solidFill>
                <a:srgbClr val="92D050"/>
              </a:solidFill>
            </a:endParaRPr>
          </a:p>
        </p:txBody>
      </p:sp>
    </p:spTree>
    <p:extLst>
      <p:ext uri="{BB962C8B-B14F-4D97-AF65-F5344CB8AC3E}">
        <p14:creationId xmlns:p14="http://schemas.microsoft.com/office/powerpoint/2010/main" val="215789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448573" y="1531438"/>
            <a:ext cx="8062912" cy="4714086"/>
          </a:xfrm>
        </p:spPr>
        <p:txBody>
          <a:bodyPr>
            <a:noAutofit/>
          </a:bodyPr>
          <a:lstStyle/>
          <a:p>
            <a:pPr marL="342900" indent="-342900">
              <a:buFont typeface="Arial" panose="020B0604020202020204" pitchFamily="34" charset="0"/>
              <a:buChar char="•"/>
            </a:pPr>
            <a:r>
              <a:rPr lang="en-US" sz="2200" dirty="0" smtClean="0"/>
              <a:t>Ferns are the most readily recognizable seedless vascular plants.</a:t>
            </a:r>
          </a:p>
          <a:p>
            <a:pPr marL="342900" indent="-342900">
              <a:buFont typeface="Arial" panose="020B0604020202020204" pitchFamily="34" charset="0"/>
              <a:buChar char="•"/>
            </a:pPr>
            <a:r>
              <a:rPr lang="en-US" sz="2200" dirty="0" smtClean="0"/>
              <a:t>They are considered the most advance seedless vascular plants and display characteristics commonly observed in seed plants.</a:t>
            </a:r>
            <a:r>
              <a:rPr lang="en-US" sz="2200" dirty="0" smtClean="0"/>
              <a:t> </a:t>
            </a:r>
          </a:p>
          <a:p>
            <a:pPr marL="342900" indent="-342900">
              <a:buFont typeface="Arial" panose="020B0604020202020204" pitchFamily="34" charset="0"/>
              <a:buChar char="•"/>
            </a:pPr>
            <a:r>
              <a:rPr lang="en-US" sz="2200" dirty="0" smtClean="0"/>
              <a:t>More than 20,000 species live in environments ranging from tropics to temperate forests.</a:t>
            </a:r>
          </a:p>
          <a:p>
            <a:pPr marL="342900" indent="-342900">
              <a:buFont typeface="Arial" panose="020B0604020202020204" pitchFamily="34" charset="0"/>
              <a:buChar char="•"/>
            </a:pPr>
            <a:r>
              <a:rPr lang="en-US" sz="2200" dirty="0" smtClean="0"/>
              <a:t>Although some ferns live in dry environments, most ferns are restricted to moist, shaded places.</a:t>
            </a:r>
          </a:p>
          <a:p>
            <a:pPr marL="342900" indent="-342900">
              <a:buFont typeface="Arial" panose="020B0604020202020204" pitchFamily="34" charset="0"/>
              <a:buChar char="•"/>
            </a:pPr>
            <a:r>
              <a:rPr lang="en-US" sz="2200" dirty="0" smtClean="0"/>
              <a:t>Sporophyte is dominant stage in the life cycle which consists of large compound leaves called </a:t>
            </a:r>
            <a:r>
              <a:rPr lang="en-US" sz="2200" dirty="0" smtClean="0">
                <a:solidFill>
                  <a:srgbClr val="FF0000"/>
                </a:solidFill>
              </a:rPr>
              <a:t>fronds</a:t>
            </a:r>
            <a:r>
              <a:rPr lang="en-US" sz="2200" dirty="0" smtClean="0"/>
              <a:t>.</a:t>
            </a:r>
            <a:endParaRPr lang="en-US" sz="2200" dirty="0"/>
          </a:p>
        </p:txBody>
      </p:sp>
      <p:sp>
        <p:nvSpPr>
          <p:cNvPr id="6" name="Title 4"/>
          <p:cNvSpPr>
            <a:spLocks noGrp="1"/>
          </p:cNvSpPr>
          <p:nvPr>
            <p:ph type="title"/>
          </p:nvPr>
        </p:nvSpPr>
        <p:spPr>
          <a:xfrm>
            <a:off x="327803" y="145354"/>
            <a:ext cx="8062912" cy="659535"/>
          </a:xfrm>
        </p:spPr>
        <p:txBody>
          <a:bodyPr>
            <a:normAutofit/>
          </a:bodyPr>
          <a:lstStyle/>
          <a:p>
            <a:r>
              <a:rPr lang="en-US" sz="3000" dirty="0" smtClean="0"/>
              <a:t>25.4 seedless vascular plants</a:t>
            </a:r>
            <a:endParaRPr lang="en-US" sz="3000" dirty="0"/>
          </a:p>
        </p:txBody>
      </p:sp>
      <p:sp>
        <p:nvSpPr>
          <p:cNvPr id="8" name="Rectangle 7"/>
          <p:cNvSpPr/>
          <p:nvPr/>
        </p:nvSpPr>
        <p:spPr>
          <a:xfrm>
            <a:off x="327803" y="822760"/>
            <a:ext cx="7811754" cy="523220"/>
          </a:xfrm>
          <a:prstGeom prst="rect">
            <a:avLst/>
          </a:prstGeom>
        </p:spPr>
        <p:txBody>
          <a:bodyPr wrap="none">
            <a:spAutoFit/>
          </a:bodyPr>
          <a:lstStyle/>
          <a:p>
            <a:r>
              <a:rPr lang="en-US" sz="2800" b="1" dirty="0" smtClean="0">
                <a:solidFill>
                  <a:srgbClr val="92D050"/>
                </a:solidFill>
              </a:rPr>
              <a:t>Phylum </a:t>
            </a:r>
            <a:r>
              <a:rPr lang="en-US" sz="2800" b="1" dirty="0" err="1" smtClean="0">
                <a:solidFill>
                  <a:srgbClr val="92D050"/>
                </a:solidFill>
              </a:rPr>
              <a:t>Monilophyta</a:t>
            </a:r>
            <a:r>
              <a:rPr lang="en-US" sz="2800" b="1" dirty="0" smtClean="0">
                <a:solidFill>
                  <a:srgbClr val="92D050"/>
                </a:solidFill>
              </a:rPr>
              <a:t>: </a:t>
            </a:r>
            <a:r>
              <a:rPr lang="en-US" sz="2800" b="1" dirty="0" err="1" smtClean="0">
                <a:solidFill>
                  <a:srgbClr val="92D050"/>
                </a:solidFill>
              </a:rPr>
              <a:t>Polipodiopsida</a:t>
            </a:r>
            <a:r>
              <a:rPr lang="en-US" sz="2800" b="1" dirty="0" smtClean="0">
                <a:solidFill>
                  <a:srgbClr val="92D050"/>
                </a:solidFill>
              </a:rPr>
              <a:t> (Ferns)</a:t>
            </a:r>
            <a:endParaRPr lang="en-US" sz="2800" b="1" dirty="0">
              <a:solidFill>
                <a:srgbClr val="92D050"/>
              </a:solidFill>
            </a:endParaRPr>
          </a:p>
        </p:txBody>
      </p:sp>
    </p:spTree>
    <p:extLst>
      <p:ext uri="{BB962C8B-B14F-4D97-AF65-F5344CB8AC3E}">
        <p14:creationId xmlns:p14="http://schemas.microsoft.com/office/powerpoint/2010/main" val="840914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25_04_04.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634" r="-33634"/>
          <a:stretch>
            <a:fillRect/>
          </a:stretch>
        </p:blipFill>
        <p:spPr>
          <a:xfrm>
            <a:off x="405775" y="1865527"/>
            <a:ext cx="8062913" cy="3500071"/>
          </a:xfrm>
        </p:spPr>
      </p:pic>
      <p:sp>
        <p:nvSpPr>
          <p:cNvPr id="7" name="Text Placeholder 6"/>
          <p:cNvSpPr>
            <a:spLocks noGrp="1"/>
          </p:cNvSpPr>
          <p:nvPr>
            <p:ph type="body" sz="quarter" idx="14"/>
          </p:nvPr>
        </p:nvSpPr>
        <p:spPr>
          <a:xfrm>
            <a:off x="733245" y="5723877"/>
            <a:ext cx="8062912" cy="616539"/>
          </a:xfrm>
        </p:spPr>
        <p:txBody>
          <a:bodyPr>
            <a:normAutofit/>
          </a:bodyPr>
          <a:lstStyle/>
          <a:p>
            <a:r>
              <a:rPr lang="en-US" dirty="0"/>
              <a:t>Some specimens of this short tree-fern species can grow very tall. </a:t>
            </a:r>
          </a:p>
        </p:txBody>
      </p:sp>
      <p:sp>
        <p:nvSpPr>
          <p:cNvPr id="6" name="Title 4"/>
          <p:cNvSpPr>
            <a:spLocks noGrp="1"/>
          </p:cNvSpPr>
          <p:nvPr>
            <p:ph type="title"/>
          </p:nvPr>
        </p:nvSpPr>
        <p:spPr>
          <a:xfrm>
            <a:off x="327803" y="145354"/>
            <a:ext cx="8062912" cy="659535"/>
          </a:xfrm>
        </p:spPr>
        <p:txBody>
          <a:bodyPr>
            <a:normAutofit/>
          </a:bodyPr>
          <a:lstStyle/>
          <a:p>
            <a:r>
              <a:rPr lang="en-US" sz="3000" dirty="0" smtClean="0"/>
              <a:t>25.4 seedless vascular plants</a:t>
            </a:r>
            <a:endParaRPr lang="en-US" sz="3000" dirty="0"/>
          </a:p>
        </p:txBody>
      </p:sp>
      <p:sp>
        <p:nvSpPr>
          <p:cNvPr id="8" name="Rectangle 7"/>
          <p:cNvSpPr/>
          <p:nvPr/>
        </p:nvSpPr>
        <p:spPr>
          <a:xfrm>
            <a:off x="327803" y="822760"/>
            <a:ext cx="7811754" cy="523220"/>
          </a:xfrm>
          <a:prstGeom prst="rect">
            <a:avLst/>
          </a:prstGeom>
        </p:spPr>
        <p:txBody>
          <a:bodyPr wrap="none">
            <a:spAutoFit/>
          </a:bodyPr>
          <a:lstStyle/>
          <a:p>
            <a:r>
              <a:rPr lang="en-US" sz="2800" b="1" dirty="0" smtClean="0">
                <a:solidFill>
                  <a:srgbClr val="92D050"/>
                </a:solidFill>
              </a:rPr>
              <a:t>Phylum </a:t>
            </a:r>
            <a:r>
              <a:rPr lang="en-US" sz="2800" b="1" dirty="0" err="1" smtClean="0">
                <a:solidFill>
                  <a:srgbClr val="92D050"/>
                </a:solidFill>
              </a:rPr>
              <a:t>Monilophyta</a:t>
            </a:r>
            <a:r>
              <a:rPr lang="en-US" sz="2800" b="1" dirty="0" smtClean="0">
                <a:solidFill>
                  <a:srgbClr val="92D050"/>
                </a:solidFill>
              </a:rPr>
              <a:t>: </a:t>
            </a:r>
            <a:r>
              <a:rPr lang="en-US" sz="2800" b="1" dirty="0" err="1" smtClean="0">
                <a:solidFill>
                  <a:srgbClr val="92D050"/>
                </a:solidFill>
              </a:rPr>
              <a:t>Polipodiopsida</a:t>
            </a:r>
            <a:r>
              <a:rPr lang="en-US" sz="2800" b="1" dirty="0" smtClean="0">
                <a:solidFill>
                  <a:srgbClr val="92D050"/>
                </a:solidFill>
              </a:rPr>
              <a:t> (Ferns)</a:t>
            </a:r>
            <a:endParaRPr lang="en-US" sz="2800" b="1" dirty="0">
              <a:solidFill>
                <a:srgbClr val="92D050"/>
              </a:solidFill>
            </a:endParaRPr>
          </a:p>
        </p:txBody>
      </p:sp>
    </p:spTree>
    <p:extLst>
      <p:ext uri="{BB962C8B-B14F-4D97-AF65-F5344CB8AC3E}">
        <p14:creationId xmlns:p14="http://schemas.microsoft.com/office/powerpoint/2010/main" val="877550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25_04_05_dnu.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534" b="-2534"/>
          <a:stretch>
            <a:fillRect/>
          </a:stretch>
        </p:blipFill>
        <p:spPr>
          <a:xfrm>
            <a:off x="517584" y="1657223"/>
            <a:ext cx="8062913" cy="3500071"/>
          </a:xfrm>
        </p:spPr>
      </p:pic>
      <p:sp>
        <p:nvSpPr>
          <p:cNvPr id="7" name="Text Placeholder 6"/>
          <p:cNvSpPr>
            <a:spLocks noGrp="1"/>
          </p:cNvSpPr>
          <p:nvPr>
            <p:ph type="body" sz="quarter" idx="14"/>
          </p:nvPr>
        </p:nvSpPr>
        <p:spPr>
          <a:xfrm>
            <a:off x="810883" y="5277874"/>
            <a:ext cx="8062912" cy="1152957"/>
          </a:xfrm>
        </p:spPr>
        <p:txBody>
          <a:bodyPr>
            <a:noAutofit/>
          </a:bodyPr>
          <a:lstStyle/>
          <a:p>
            <a:pPr marL="342900" indent="-342900">
              <a:buFont typeface="Arial" panose="020B0604020202020204" pitchFamily="34" charset="0"/>
              <a:buChar char="•"/>
            </a:pPr>
            <a:r>
              <a:rPr lang="en-US" dirty="0">
                <a:solidFill>
                  <a:srgbClr val="FF0000"/>
                </a:solidFill>
              </a:rPr>
              <a:t>Croziers</a:t>
            </a:r>
            <a:r>
              <a:rPr lang="en-US" dirty="0"/>
              <a:t>, or fiddleheads, are the tips of fern fronds. </a:t>
            </a:r>
            <a:endParaRPr lang="en-US" dirty="0" smtClean="0"/>
          </a:p>
          <a:p>
            <a:pPr marL="342900" indent="-342900">
              <a:buFont typeface="Arial" panose="020B0604020202020204" pitchFamily="34" charset="0"/>
              <a:buChar char="•"/>
            </a:pPr>
            <a:r>
              <a:rPr lang="en-US" dirty="0" smtClean="0"/>
              <a:t>They are traditional spring food of Native Americans in Pacific Northwest.</a:t>
            </a:r>
            <a:endParaRPr lang="en-US" dirty="0"/>
          </a:p>
        </p:txBody>
      </p:sp>
      <p:sp>
        <p:nvSpPr>
          <p:cNvPr id="6" name="Title 4"/>
          <p:cNvSpPr>
            <a:spLocks noGrp="1"/>
          </p:cNvSpPr>
          <p:nvPr>
            <p:ph type="title"/>
          </p:nvPr>
        </p:nvSpPr>
        <p:spPr>
          <a:xfrm>
            <a:off x="327803" y="300629"/>
            <a:ext cx="8062912" cy="659535"/>
          </a:xfrm>
        </p:spPr>
        <p:txBody>
          <a:bodyPr>
            <a:normAutofit/>
          </a:bodyPr>
          <a:lstStyle/>
          <a:p>
            <a:r>
              <a:rPr lang="en-US" sz="3000" dirty="0" smtClean="0"/>
              <a:t>25.4 seedless vascular plants</a:t>
            </a:r>
            <a:endParaRPr lang="en-US" sz="3000" dirty="0"/>
          </a:p>
        </p:txBody>
      </p:sp>
      <p:sp>
        <p:nvSpPr>
          <p:cNvPr id="8" name="Rectangle 7"/>
          <p:cNvSpPr/>
          <p:nvPr/>
        </p:nvSpPr>
        <p:spPr>
          <a:xfrm>
            <a:off x="327803" y="978035"/>
            <a:ext cx="7811754" cy="523220"/>
          </a:xfrm>
          <a:prstGeom prst="rect">
            <a:avLst/>
          </a:prstGeom>
        </p:spPr>
        <p:txBody>
          <a:bodyPr wrap="none">
            <a:spAutoFit/>
          </a:bodyPr>
          <a:lstStyle/>
          <a:p>
            <a:r>
              <a:rPr lang="en-US" sz="2800" b="1" dirty="0" smtClean="0">
                <a:solidFill>
                  <a:srgbClr val="92D050"/>
                </a:solidFill>
              </a:rPr>
              <a:t>Phylum </a:t>
            </a:r>
            <a:r>
              <a:rPr lang="en-US" sz="2800" b="1" dirty="0" err="1" smtClean="0">
                <a:solidFill>
                  <a:srgbClr val="92D050"/>
                </a:solidFill>
              </a:rPr>
              <a:t>Monilophyta</a:t>
            </a:r>
            <a:r>
              <a:rPr lang="en-US" sz="2800" b="1" dirty="0" smtClean="0">
                <a:solidFill>
                  <a:srgbClr val="92D050"/>
                </a:solidFill>
              </a:rPr>
              <a:t>: </a:t>
            </a:r>
            <a:r>
              <a:rPr lang="en-US" sz="2800" b="1" dirty="0" err="1" smtClean="0">
                <a:solidFill>
                  <a:srgbClr val="92D050"/>
                </a:solidFill>
              </a:rPr>
              <a:t>Polipodiopsida</a:t>
            </a:r>
            <a:r>
              <a:rPr lang="en-US" sz="2800" b="1" dirty="0" smtClean="0">
                <a:solidFill>
                  <a:srgbClr val="92D050"/>
                </a:solidFill>
              </a:rPr>
              <a:t> (Ferns)</a:t>
            </a:r>
            <a:endParaRPr lang="en-US" sz="2800" b="1" dirty="0">
              <a:solidFill>
                <a:srgbClr val="92D050"/>
              </a:solidFill>
            </a:endParaRPr>
          </a:p>
        </p:txBody>
      </p:sp>
    </p:spTree>
    <p:extLst>
      <p:ext uri="{BB962C8B-B14F-4D97-AF65-F5344CB8AC3E}">
        <p14:creationId xmlns:p14="http://schemas.microsoft.com/office/powerpoint/2010/main" val="891937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25_04_06.p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771" r="-15771"/>
          <a:stretch>
            <a:fillRect/>
          </a:stretch>
        </p:blipFill>
        <p:spPr>
          <a:xfrm>
            <a:off x="457199" y="1777282"/>
            <a:ext cx="8062913" cy="3500071"/>
          </a:xfrm>
        </p:spPr>
      </p:pic>
      <p:sp>
        <p:nvSpPr>
          <p:cNvPr id="7" name="Text Placeholder 6"/>
          <p:cNvSpPr>
            <a:spLocks noGrp="1"/>
          </p:cNvSpPr>
          <p:nvPr>
            <p:ph type="body" sz="quarter" idx="14"/>
          </p:nvPr>
        </p:nvSpPr>
        <p:spPr>
          <a:xfrm>
            <a:off x="638353" y="5596512"/>
            <a:ext cx="8062912" cy="797694"/>
          </a:xfrm>
        </p:spPr>
        <p:txBody>
          <a:bodyPr>
            <a:normAutofit/>
          </a:bodyPr>
          <a:lstStyle/>
          <a:p>
            <a:r>
              <a:rPr lang="en-US" dirty="0"/>
              <a:t>This life cycle of a fern shows alternation of generations with a </a:t>
            </a:r>
            <a:r>
              <a:rPr lang="en-US" dirty="0" smtClean="0"/>
              <a:t>dominant sporophyte </a:t>
            </a:r>
            <a:r>
              <a:rPr lang="en-US" dirty="0"/>
              <a:t>stage. </a:t>
            </a:r>
          </a:p>
        </p:txBody>
      </p:sp>
      <p:sp>
        <p:nvSpPr>
          <p:cNvPr id="6" name="Title 4"/>
          <p:cNvSpPr>
            <a:spLocks noGrp="1"/>
          </p:cNvSpPr>
          <p:nvPr>
            <p:ph type="title"/>
          </p:nvPr>
        </p:nvSpPr>
        <p:spPr>
          <a:xfrm>
            <a:off x="327803" y="145354"/>
            <a:ext cx="8062912" cy="659535"/>
          </a:xfrm>
        </p:spPr>
        <p:txBody>
          <a:bodyPr>
            <a:normAutofit/>
          </a:bodyPr>
          <a:lstStyle/>
          <a:p>
            <a:r>
              <a:rPr lang="en-US" sz="3000" dirty="0" smtClean="0"/>
              <a:t>25.4 seedless vascular plants</a:t>
            </a:r>
            <a:endParaRPr lang="en-US" sz="3000" dirty="0"/>
          </a:p>
        </p:txBody>
      </p:sp>
      <p:sp>
        <p:nvSpPr>
          <p:cNvPr id="8" name="Rectangle 7"/>
          <p:cNvSpPr/>
          <p:nvPr/>
        </p:nvSpPr>
        <p:spPr>
          <a:xfrm>
            <a:off x="327803" y="822760"/>
            <a:ext cx="7811754" cy="523220"/>
          </a:xfrm>
          <a:prstGeom prst="rect">
            <a:avLst/>
          </a:prstGeom>
        </p:spPr>
        <p:txBody>
          <a:bodyPr wrap="none">
            <a:spAutoFit/>
          </a:bodyPr>
          <a:lstStyle/>
          <a:p>
            <a:r>
              <a:rPr lang="en-US" sz="2800" b="1" dirty="0" smtClean="0">
                <a:solidFill>
                  <a:srgbClr val="92D050"/>
                </a:solidFill>
              </a:rPr>
              <a:t>Phylum </a:t>
            </a:r>
            <a:r>
              <a:rPr lang="en-US" sz="2800" b="1" dirty="0" err="1" smtClean="0">
                <a:solidFill>
                  <a:srgbClr val="92D050"/>
                </a:solidFill>
              </a:rPr>
              <a:t>Monilophyta</a:t>
            </a:r>
            <a:r>
              <a:rPr lang="en-US" sz="2800" b="1" dirty="0" smtClean="0">
                <a:solidFill>
                  <a:srgbClr val="92D050"/>
                </a:solidFill>
              </a:rPr>
              <a:t>: </a:t>
            </a:r>
            <a:r>
              <a:rPr lang="en-US" sz="2800" b="1" dirty="0" err="1" smtClean="0">
                <a:solidFill>
                  <a:srgbClr val="92D050"/>
                </a:solidFill>
              </a:rPr>
              <a:t>Polipodiopsida</a:t>
            </a:r>
            <a:r>
              <a:rPr lang="en-US" sz="2800" b="1" dirty="0" smtClean="0">
                <a:solidFill>
                  <a:srgbClr val="92D050"/>
                </a:solidFill>
              </a:rPr>
              <a:t> (Ferns)</a:t>
            </a:r>
            <a:endParaRPr lang="en-US" sz="2800" b="1" dirty="0">
              <a:solidFill>
                <a:srgbClr val="92D050"/>
              </a:solidFill>
            </a:endParaRPr>
          </a:p>
        </p:txBody>
      </p:sp>
    </p:spTree>
    <p:extLst>
      <p:ext uri="{BB962C8B-B14F-4D97-AF65-F5344CB8AC3E}">
        <p14:creationId xmlns:p14="http://schemas.microsoft.com/office/powerpoint/2010/main" val="1799553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000" dirty="0" smtClean="0"/>
              <a:t>25.1 early plant life</a:t>
            </a:r>
            <a:endParaRPr lang="en-US" sz="3000" dirty="0"/>
          </a:p>
        </p:txBody>
      </p:sp>
      <p:pic>
        <p:nvPicPr>
          <p:cNvPr id="2" name="Picture Placeholder 1" descr="Figure_B25_00_01.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6342" r="-26342"/>
          <a:stretch>
            <a:fillRect/>
          </a:stretch>
        </p:blipFill>
        <p:spPr>
          <a:xfrm>
            <a:off x="457200" y="1191398"/>
            <a:ext cx="8062913" cy="3500071"/>
          </a:xfrm>
        </p:spPr>
      </p:pic>
      <p:sp>
        <p:nvSpPr>
          <p:cNvPr id="7" name="Text Placeholder 6"/>
          <p:cNvSpPr>
            <a:spLocks noGrp="1"/>
          </p:cNvSpPr>
          <p:nvPr>
            <p:ph type="body" sz="quarter" idx="14"/>
          </p:nvPr>
        </p:nvSpPr>
        <p:spPr>
          <a:xfrm>
            <a:off x="603849" y="5111401"/>
            <a:ext cx="8062912" cy="1166382"/>
          </a:xfrm>
        </p:spPr>
        <p:txBody>
          <a:bodyPr>
            <a:noAutofit/>
          </a:bodyPr>
          <a:lstStyle/>
          <a:p>
            <a:r>
              <a:rPr lang="en-US" sz="2400" dirty="0"/>
              <a:t>Seedless plants, like these horsetails (</a:t>
            </a:r>
            <a:r>
              <a:rPr lang="en-US" sz="2400" i="1" dirty="0"/>
              <a:t>Equisetum </a:t>
            </a:r>
            <a:r>
              <a:rPr lang="en-US" sz="2400" dirty="0"/>
              <a:t>sp.), thrive in damp, </a:t>
            </a:r>
            <a:r>
              <a:rPr lang="en-US" sz="2400" dirty="0" smtClean="0"/>
              <a:t>shaded environments </a:t>
            </a:r>
            <a:r>
              <a:rPr lang="en-US" sz="2400" dirty="0"/>
              <a:t>under a tree canopy where dryness is rare. </a:t>
            </a:r>
          </a:p>
        </p:txBody>
      </p:sp>
    </p:spTree>
    <p:extLst>
      <p:ext uri="{BB962C8B-B14F-4D97-AF65-F5344CB8AC3E}">
        <p14:creationId xmlns:p14="http://schemas.microsoft.com/office/powerpoint/2010/main" val="10399969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25_04_07.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790" r="-14790"/>
          <a:stretch>
            <a:fillRect/>
          </a:stretch>
        </p:blipFill>
        <p:spPr>
          <a:xfrm>
            <a:off x="457199" y="1803873"/>
            <a:ext cx="8062913" cy="3500071"/>
          </a:xfrm>
        </p:spPr>
      </p:pic>
      <p:sp>
        <p:nvSpPr>
          <p:cNvPr id="7" name="Text Placeholder 6"/>
          <p:cNvSpPr>
            <a:spLocks noGrp="1"/>
          </p:cNvSpPr>
          <p:nvPr>
            <p:ph type="body" sz="quarter" idx="14"/>
          </p:nvPr>
        </p:nvSpPr>
        <p:spPr>
          <a:xfrm>
            <a:off x="577970" y="5628986"/>
            <a:ext cx="8062912" cy="625165"/>
          </a:xfrm>
        </p:spPr>
        <p:txBody>
          <a:bodyPr>
            <a:normAutofit/>
          </a:bodyPr>
          <a:lstStyle/>
          <a:p>
            <a:r>
              <a:rPr lang="en-US" dirty="0" err="1">
                <a:solidFill>
                  <a:srgbClr val="FF0000"/>
                </a:solidFill>
              </a:rPr>
              <a:t>Sori</a:t>
            </a:r>
            <a:r>
              <a:rPr lang="en-US" dirty="0"/>
              <a:t> appear as small bumps on the underside of a fern frond. </a:t>
            </a:r>
          </a:p>
        </p:txBody>
      </p:sp>
      <p:sp>
        <p:nvSpPr>
          <p:cNvPr id="6" name="Title 4"/>
          <p:cNvSpPr>
            <a:spLocks noGrp="1"/>
          </p:cNvSpPr>
          <p:nvPr>
            <p:ph type="title"/>
          </p:nvPr>
        </p:nvSpPr>
        <p:spPr>
          <a:xfrm>
            <a:off x="327803" y="145354"/>
            <a:ext cx="8062912" cy="659535"/>
          </a:xfrm>
        </p:spPr>
        <p:txBody>
          <a:bodyPr>
            <a:normAutofit/>
          </a:bodyPr>
          <a:lstStyle/>
          <a:p>
            <a:r>
              <a:rPr lang="en-US" sz="3000" dirty="0" smtClean="0"/>
              <a:t>25.4 seedless vascular plants</a:t>
            </a:r>
            <a:endParaRPr lang="en-US" sz="3000" dirty="0"/>
          </a:p>
        </p:txBody>
      </p:sp>
      <p:sp>
        <p:nvSpPr>
          <p:cNvPr id="8" name="Rectangle 7"/>
          <p:cNvSpPr/>
          <p:nvPr/>
        </p:nvSpPr>
        <p:spPr>
          <a:xfrm>
            <a:off x="327803" y="822760"/>
            <a:ext cx="7811754" cy="523220"/>
          </a:xfrm>
          <a:prstGeom prst="rect">
            <a:avLst/>
          </a:prstGeom>
        </p:spPr>
        <p:txBody>
          <a:bodyPr wrap="none">
            <a:spAutoFit/>
          </a:bodyPr>
          <a:lstStyle/>
          <a:p>
            <a:r>
              <a:rPr lang="en-US" sz="2800" b="1" dirty="0" smtClean="0">
                <a:solidFill>
                  <a:srgbClr val="92D050"/>
                </a:solidFill>
              </a:rPr>
              <a:t>Phylum </a:t>
            </a:r>
            <a:r>
              <a:rPr lang="en-US" sz="2800" b="1" dirty="0" err="1" smtClean="0">
                <a:solidFill>
                  <a:srgbClr val="92D050"/>
                </a:solidFill>
              </a:rPr>
              <a:t>Monilophyta</a:t>
            </a:r>
            <a:r>
              <a:rPr lang="en-US" sz="2800" b="1" dirty="0" smtClean="0">
                <a:solidFill>
                  <a:srgbClr val="92D050"/>
                </a:solidFill>
              </a:rPr>
              <a:t>: </a:t>
            </a:r>
            <a:r>
              <a:rPr lang="en-US" sz="2800" b="1" dirty="0" err="1" smtClean="0">
                <a:solidFill>
                  <a:srgbClr val="92D050"/>
                </a:solidFill>
              </a:rPr>
              <a:t>Polipodiopsida</a:t>
            </a:r>
            <a:r>
              <a:rPr lang="en-US" sz="2800" b="1" dirty="0" smtClean="0">
                <a:solidFill>
                  <a:srgbClr val="92D050"/>
                </a:solidFill>
              </a:rPr>
              <a:t> (Ferns)</a:t>
            </a:r>
            <a:endParaRPr lang="en-US" sz="2800" b="1" dirty="0">
              <a:solidFill>
                <a:srgbClr val="92D050"/>
              </a:solidFill>
            </a:endParaRPr>
          </a:p>
        </p:txBody>
      </p:sp>
    </p:spTree>
    <p:extLst>
      <p:ext uri="{BB962C8B-B14F-4D97-AF65-F5344CB8AC3E}">
        <p14:creationId xmlns:p14="http://schemas.microsoft.com/office/powerpoint/2010/main" val="19782172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25_04_08.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201" r="-22201"/>
          <a:stretch>
            <a:fillRect/>
          </a:stretch>
        </p:blipFill>
        <p:spPr>
          <a:xfrm>
            <a:off x="457199" y="1821126"/>
            <a:ext cx="8062913" cy="3500071"/>
          </a:xfrm>
        </p:spPr>
      </p:pic>
      <p:sp>
        <p:nvSpPr>
          <p:cNvPr id="7" name="Text Placeholder 6"/>
          <p:cNvSpPr>
            <a:spLocks noGrp="1"/>
          </p:cNvSpPr>
          <p:nvPr>
            <p:ph type="body" sz="quarter" idx="14"/>
          </p:nvPr>
        </p:nvSpPr>
        <p:spPr>
          <a:xfrm>
            <a:off x="664233" y="5581791"/>
            <a:ext cx="8062912" cy="823573"/>
          </a:xfrm>
        </p:spPr>
        <p:txBody>
          <a:bodyPr>
            <a:normAutofit/>
          </a:bodyPr>
          <a:lstStyle/>
          <a:p>
            <a:r>
              <a:rPr lang="en-US" dirty="0" smtClean="0"/>
              <a:t>Shown here are a young sporophyte (upper part of image) and a </a:t>
            </a:r>
            <a:r>
              <a:rPr lang="en-US" dirty="0" smtClean="0">
                <a:solidFill>
                  <a:srgbClr val="FF0000"/>
                </a:solidFill>
              </a:rPr>
              <a:t>heart-shaped gametophyte </a:t>
            </a:r>
            <a:r>
              <a:rPr lang="en-US" dirty="0" smtClean="0"/>
              <a:t>(bottom part of image). </a:t>
            </a:r>
            <a:endParaRPr lang="en-US" dirty="0"/>
          </a:p>
        </p:txBody>
      </p:sp>
      <p:sp>
        <p:nvSpPr>
          <p:cNvPr id="6" name="Title 4"/>
          <p:cNvSpPr>
            <a:spLocks noGrp="1"/>
          </p:cNvSpPr>
          <p:nvPr>
            <p:ph type="title"/>
          </p:nvPr>
        </p:nvSpPr>
        <p:spPr>
          <a:xfrm>
            <a:off x="327803" y="300629"/>
            <a:ext cx="8062912" cy="659535"/>
          </a:xfrm>
        </p:spPr>
        <p:txBody>
          <a:bodyPr>
            <a:normAutofit/>
          </a:bodyPr>
          <a:lstStyle/>
          <a:p>
            <a:r>
              <a:rPr lang="en-US" sz="3000" dirty="0" smtClean="0"/>
              <a:t>25.4 seedless vascular plants</a:t>
            </a:r>
            <a:endParaRPr lang="en-US" sz="3000" dirty="0"/>
          </a:p>
        </p:txBody>
      </p:sp>
      <p:sp>
        <p:nvSpPr>
          <p:cNvPr id="8" name="Rectangle 7"/>
          <p:cNvSpPr/>
          <p:nvPr/>
        </p:nvSpPr>
        <p:spPr>
          <a:xfrm>
            <a:off x="327803" y="978035"/>
            <a:ext cx="7811754" cy="523220"/>
          </a:xfrm>
          <a:prstGeom prst="rect">
            <a:avLst/>
          </a:prstGeom>
        </p:spPr>
        <p:txBody>
          <a:bodyPr wrap="none">
            <a:spAutoFit/>
          </a:bodyPr>
          <a:lstStyle/>
          <a:p>
            <a:r>
              <a:rPr lang="en-US" sz="2800" b="1" dirty="0" smtClean="0">
                <a:solidFill>
                  <a:srgbClr val="92D050"/>
                </a:solidFill>
              </a:rPr>
              <a:t>Phylum </a:t>
            </a:r>
            <a:r>
              <a:rPr lang="en-US" sz="2800" b="1" dirty="0" err="1" smtClean="0">
                <a:solidFill>
                  <a:srgbClr val="92D050"/>
                </a:solidFill>
              </a:rPr>
              <a:t>Monilophyta</a:t>
            </a:r>
            <a:r>
              <a:rPr lang="en-US" sz="2800" b="1" dirty="0" smtClean="0">
                <a:solidFill>
                  <a:srgbClr val="92D050"/>
                </a:solidFill>
              </a:rPr>
              <a:t>: </a:t>
            </a:r>
            <a:r>
              <a:rPr lang="en-US" sz="2800" b="1" dirty="0" err="1" smtClean="0">
                <a:solidFill>
                  <a:srgbClr val="92D050"/>
                </a:solidFill>
              </a:rPr>
              <a:t>Polipodiopsida</a:t>
            </a:r>
            <a:r>
              <a:rPr lang="en-US" sz="2800" b="1" dirty="0" smtClean="0">
                <a:solidFill>
                  <a:srgbClr val="92D050"/>
                </a:solidFill>
              </a:rPr>
              <a:t> (Ferns)</a:t>
            </a:r>
            <a:endParaRPr lang="en-US" sz="2800" b="1" dirty="0">
              <a:solidFill>
                <a:srgbClr val="92D050"/>
              </a:solidFill>
            </a:endParaRPr>
          </a:p>
        </p:txBody>
      </p:sp>
    </p:spTree>
    <p:extLst>
      <p:ext uri="{BB962C8B-B14F-4D97-AF65-F5344CB8AC3E}">
        <p14:creationId xmlns:p14="http://schemas.microsoft.com/office/powerpoint/2010/main" val="2780424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388188" y="1352557"/>
            <a:ext cx="8315863" cy="4938373"/>
          </a:xfrm>
        </p:spPr>
        <p:txBody>
          <a:bodyPr>
            <a:noAutofit/>
          </a:bodyPr>
          <a:lstStyle/>
          <a:p>
            <a:pPr marL="342900" indent="-342900">
              <a:buFont typeface="Arial" panose="020B0604020202020204" pitchFamily="34" charset="0"/>
              <a:buChar char="•"/>
            </a:pPr>
            <a:r>
              <a:rPr lang="en-US" sz="2200" dirty="0" smtClean="0"/>
              <a:t>Mosses are at the base of the food chain in the tundra biome.</a:t>
            </a:r>
          </a:p>
          <a:p>
            <a:pPr marL="342900" indent="-342900">
              <a:buFont typeface="Arial" panose="020B0604020202020204" pitchFamily="34" charset="0"/>
              <a:buChar char="•"/>
            </a:pPr>
            <a:r>
              <a:rPr lang="en-US" sz="2200" dirty="0" smtClean="0"/>
              <a:t>Bryophytes make the soil more amenable to colonization by other plants.</a:t>
            </a:r>
          </a:p>
          <a:p>
            <a:pPr marL="342900" indent="-342900">
              <a:buFont typeface="Arial" panose="020B0604020202020204" pitchFamily="34" charset="0"/>
              <a:buChar char="•"/>
            </a:pPr>
            <a:r>
              <a:rPr lang="en-US" sz="2200" dirty="0" smtClean="0"/>
              <a:t>Ferns contribute to the environment by promoting the weathering of rock, accelerating the formation of topsoil, and slowing down erosion.</a:t>
            </a:r>
          </a:p>
          <a:p>
            <a:pPr marL="342900" indent="-342900">
              <a:buFont typeface="Arial" panose="020B0604020202020204" pitchFamily="34" charset="0"/>
              <a:buChar char="•"/>
            </a:pPr>
            <a:r>
              <a:rPr lang="en-US" sz="2200" dirty="0" smtClean="0"/>
              <a:t>The water ferns of the genus </a:t>
            </a:r>
            <a:r>
              <a:rPr lang="en-US" sz="2200" i="1" dirty="0" err="1" smtClean="0"/>
              <a:t>Azolla</a:t>
            </a:r>
            <a:r>
              <a:rPr lang="en-US" sz="2200" dirty="0" smtClean="0"/>
              <a:t>, harbor nitrogen-fixing cyanobacteria and restore this important nutrient to aquatic habitats.</a:t>
            </a:r>
          </a:p>
          <a:p>
            <a:pPr marL="342900" indent="-342900">
              <a:buFont typeface="Arial" panose="020B0604020202020204" pitchFamily="34" charset="0"/>
              <a:buChar char="•"/>
            </a:pPr>
            <a:r>
              <a:rPr lang="en-US" sz="2200" dirty="0" smtClean="0"/>
              <a:t>Dried peat moss, </a:t>
            </a:r>
            <a:r>
              <a:rPr lang="en-US" sz="2200" i="1" dirty="0" smtClean="0"/>
              <a:t>Sphagnum</a:t>
            </a:r>
            <a:r>
              <a:rPr lang="en-US" sz="2200" dirty="0" smtClean="0"/>
              <a:t>, is commonly used as fuel as renewable resource.</a:t>
            </a:r>
          </a:p>
          <a:p>
            <a:pPr marL="342900" indent="-342900">
              <a:buFont typeface="Arial" panose="020B0604020202020204" pitchFamily="34" charset="0"/>
              <a:buChar char="•"/>
            </a:pPr>
            <a:r>
              <a:rPr lang="en-US" sz="2200" dirty="0" smtClean="0"/>
              <a:t>Florists use blocks of Sphagnum to maintain moisture in floral arrangements.</a:t>
            </a:r>
            <a:endParaRPr lang="en-US" sz="2200" dirty="0"/>
          </a:p>
        </p:txBody>
      </p:sp>
      <p:sp>
        <p:nvSpPr>
          <p:cNvPr id="6" name="Title 4"/>
          <p:cNvSpPr>
            <a:spLocks noGrp="1"/>
          </p:cNvSpPr>
          <p:nvPr>
            <p:ph type="title"/>
          </p:nvPr>
        </p:nvSpPr>
        <p:spPr>
          <a:xfrm>
            <a:off x="327803" y="166577"/>
            <a:ext cx="8062912" cy="659535"/>
          </a:xfrm>
        </p:spPr>
        <p:txBody>
          <a:bodyPr>
            <a:normAutofit/>
          </a:bodyPr>
          <a:lstStyle/>
          <a:p>
            <a:r>
              <a:rPr lang="en-US" sz="3000" dirty="0" smtClean="0"/>
              <a:t>25.4 seedless vascular plants</a:t>
            </a:r>
            <a:endParaRPr lang="en-US" sz="3000" dirty="0"/>
          </a:p>
        </p:txBody>
      </p:sp>
      <p:sp>
        <p:nvSpPr>
          <p:cNvPr id="8" name="Rectangle 7"/>
          <p:cNvSpPr/>
          <p:nvPr/>
        </p:nvSpPr>
        <p:spPr>
          <a:xfrm>
            <a:off x="327803" y="798895"/>
            <a:ext cx="7697941" cy="523220"/>
          </a:xfrm>
          <a:prstGeom prst="rect">
            <a:avLst/>
          </a:prstGeom>
        </p:spPr>
        <p:txBody>
          <a:bodyPr wrap="none">
            <a:spAutoFit/>
          </a:bodyPr>
          <a:lstStyle/>
          <a:p>
            <a:r>
              <a:rPr lang="en-US" sz="2800" b="1" dirty="0" smtClean="0">
                <a:solidFill>
                  <a:srgbClr val="92D050"/>
                </a:solidFill>
              </a:rPr>
              <a:t>The Importance of Seedless Vascular Plants</a:t>
            </a:r>
            <a:endParaRPr lang="en-US" sz="2800" b="1" dirty="0">
              <a:solidFill>
                <a:srgbClr val="92D050"/>
              </a:solidFill>
            </a:endParaRPr>
          </a:p>
        </p:txBody>
      </p:sp>
    </p:spTree>
    <p:extLst>
      <p:ext uri="{BB962C8B-B14F-4D97-AF65-F5344CB8AC3E}">
        <p14:creationId xmlns:p14="http://schemas.microsoft.com/office/powerpoint/2010/main" val="2766391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1862939"/>
            <a:ext cx="8428007" cy="3898802"/>
          </a:xfrm>
        </p:spPr>
        <p:txBody>
          <a:bodyPr>
            <a:noAutofit/>
          </a:bodyPr>
          <a:lstStyle/>
          <a:p>
            <a:pPr marL="457200" indent="-457200">
              <a:buFont typeface="Arial" panose="020B0604020202020204" pitchFamily="34" charset="0"/>
              <a:buChar char="•"/>
            </a:pPr>
            <a:r>
              <a:rPr lang="en-US" sz="2800" dirty="0" smtClean="0"/>
              <a:t>Plants developed strategies to combat dryness. </a:t>
            </a:r>
          </a:p>
          <a:p>
            <a:pPr marL="457200" indent="-457200">
              <a:buFont typeface="Arial" panose="020B0604020202020204" pitchFamily="34" charset="0"/>
              <a:buChar char="•"/>
            </a:pPr>
            <a:r>
              <a:rPr lang="en-US" sz="2800" dirty="0" smtClean="0"/>
              <a:t>Moss has one strategy called </a:t>
            </a:r>
            <a:r>
              <a:rPr lang="en-US" sz="2800" dirty="0" smtClean="0">
                <a:solidFill>
                  <a:srgbClr val="FF0000"/>
                </a:solidFill>
              </a:rPr>
              <a:t>tolerance</a:t>
            </a:r>
            <a:r>
              <a:rPr lang="en-US" sz="2800" dirty="0" smtClean="0"/>
              <a:t>, dry out to brown brittle mats but can be restored when water is available.</a:t>
            </a:r>
          </a:p>
          <a:p>
            <a:pPr marL="457200" indent="-457200">
              <a:buFont typeface="Arial" panose="020B0604020202020204" pitchFamily="34" charset="0"/>
              <a:buChar char="•"/>
            </a:pPr>
            <a:r>
              <a:rPr lang="en-US" sz="2800" dirty="0" smtClean="0"/>
              <a:t>They also colonize in the moist habitats.</a:t>
            </a:r>
          </a:p>
          <a:p>
            <a:pPr marL="457200" indent="-457200">
              <a:buFont typeface="Arial" panose="020B0604020202020204" pitchFamily="34" charset="0"/>
              <a:buChar char="•"/>
            </a:pPr>
            <a:r>
              <a:rPr lang="en-US" sz="2800" dirty="0" smtClean="0"/>
              <a:t>Later on, plant developed “</a:t>
            </a:r>
            <a:r>
              <a:rPr lang="en-US" sz="2800" dirty="0" smtClean="0">
                <a:solidFill>
                  <a:srgbClr val="FF0000"/>
                </a:solidFill>
              </a:rPr>
              <a:t>resistance</a:t>
            </a:r>
            <a:r>
              <a:rPr lang="en-US" sz="2800" dirty="0" smtClean="0"/>
              <a:t>” than “tolerance” such as cacti that can survive in extremely dry conditions.</a:t>
            </a:r>
          </a:p>
        </p:txBody>
      </p:sp>
      <p:sp>
        <p:nvSpPr>
          <p:cNvPr id="6" name="Title 4"/>
          <p:cNvSpPr>
            <a:spLocks noGrp="1"/>
          </p:cNvSpPr>
          <p:nvPr>
            <p:ph type="title"/>
          </p:nvPr>
        </p:nvSpPr>
        <p:spPr>
          <a:xfrm>
            <a:off x="457200" y="241326"/>
            <a:ext cx="8062912" cy="659535"/>
          </a:xfrm>
        </p:spPr>
        <p:txBody>
          <a:bodyPr>
            <a:normAutofit/>
          </a:bodyPr>
          <a:lstStyle/>
          <a:p>
            <a:r>
              <a:rPr lang="en-US" sz="3000" dirty="0" smtClean="0"/>
              <a:t>25.1 early plant life</a:t>
            </a:r>
            <a:endParaRPr lang="en-US" sz="3000" dirty="0"/>
          </a:p>
        </p:txBody>
      </p:sp>
      <p:sp>
        <p:nvSpPr>
          <p:cNvPr id="8" name="TextBox 7"/>
          <p:cNvSpPr txBox="1"/>
          <p:nvPr/>
        </p:nvSpPr>
        <p:spPr>
          <a:xfrm>
            <a:off x="457200" y="1025399"/>
            <a:ext cx="6203429" cy="523220"/>
          </a:xfrm>
          <a:prstGeom prst="rect">
            <a:avLst/>
          </a:prstGeom>
          <a:noFill/>
        </p:spPr>
        <p:txBody>
          <a:bodyPr wrap="none" rtlCol="0">
            <a:spAutoFit/>
          </a:bodyPr>
          <a:lstStyle/>
          <a:p>
            <a:r>
              <a:rPr lang="en-US" sz="2800" b="1" dirty="0" smtClean="0">
                <a:solidFill>
                  <a:srgbClr val="92D050"/>
                </a:solidFill>
              </a:rPr>
              <a:t>Plants Adaptations to Life on Land </a:t>
            </a:r>
            <a:endParaRPr lang="en-US" sz="2800" b="1" dirty="0">
              <a:solidFill>
                <a:srgbClr val="92D050"/>
              </a:solidFill>
            </a:endParaRPr>
          </a:p>
        </p:txBody>
      </p:sp>
    </p:spTree>
    <p:extLst>
      <p:ext uri="{BB962C8B-B14F-4D97-AF65-F5344CB8AC3E}">
        <p14:creationId xmlns:p14="http://schemas.microsoft.com/office/powerpoint/2010/main" val="2021834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1673158"/>
            <a:ext cx="8428007" cy="3898802"/>
          </a:xfrm>
        </p:spPr>
        <p:txBody>
          <a:bodyPr>
            <a:noAutofit/>
          </a:bodyPr>
          <a:lstStyle/>
          <a:p>
            <a:pPr marL="457200" indent="-457200">
              <a:buFont typeface="Arial" panose="020B0604020202020204" pitchFamily="34" charset="0"/>
              <a:buChar char="•"/>
            </a:pPr>
            <a:r>
              <a:rPr lang="en-US" sz="2800" dirty="0" smtClean="0"/>
              <a:t>Sunlight are abundant for photosynthesis. </a:t>
            </a:r>
          </a:p>
          <a:p>
            <a:pPr marL="457200" indent="-457200">
              <a:buFont typeface="Arial" panose="020B0604020202020204" pitchFamily="34" charset="0"/>
              <a:buChar char="•"/>
            </a:pPr>
            <a:r>
              <a:rPr lang="en-US" sz="2800" dirty="0" smtClean="0"/>
              <a:t>CO</a:t>
            </a:r>
            <a:r>
              <a:rPr lang="en-US" sz="2800" baseline="-25000" dirty="0" smtClean="0"/>
              <a:t>2</a:t>
            </a:r>
            <a:r>
              <a:rPr lang="en-US" sz="2800" dirty="0" smtClean="0"/>
              <a:t> is readily available in the air.</a:t>
            </a:r>
          </a:p>
          <a:p>
            <a:pPr marL="457200" indent="-457200">
              <a:buFont typeface="Arial" panose="020B0604020202020204" pitchFamily="34" charset="0"/>
              <a:buChar char="•"/>
            </a:pPr>
            <a:r>
              <a:rPr lang="en-US" sz="2800" dirty="0" smtClean="0"/>
              <a:t>No predators threatened plant life in the beginning.</a:t>
            </a:r>
          </a:p>
          <a:p>
            <a:pPr marL="457200" indent="-457200">
              <a:buFont typeface="Arial" panose="020B0604020202020204" pitchFamily="34" charset="0"/>
              <a:buChar char="•"/>
            </a:pPr>
            <a:r>
              <a:rPr lang="en-US" sz="2800" dirty="0" smtClean="0"/>
              <a:t>Once animals evolved, plants developed strategies to deter predation: from spines and thorns to toxic chemicals.</a:t>
            </a:r>
          </a:p>
        </p:txBody>
      </p:sp>
      <p:sp>
        <p:nvSpPr>
          <p:cNvPr id="6" name="Title 4"/>
          <p:cNvSpPr>
            <a:spLocks noGrp="1"/>
          </p:cNvSpPr>
          <p:nvPr>
            <p:ph type="title"/>
          </p:nvPr>
        </p:nvSpPr>
        <p:spPr>
          <a:xfrm>
            <a:off x="457200" y="241326"/>
            <a:ext cx="8062912" cy="659535"/>
          </a:xfrm>
        </p:spPr>
        <p:txBody>
          <a:bodyPr>
            <a:normAutofit/>
          </a:bodyPr>
          <a:lstStyle/>
          <a:p>
            <a:r>
              <a:rPr lang="en-US" sz="3000" dirty="0" smtClean="0"/>
              <a:t>25.1 early plant life</a:t>
            </a:r>
            <a:endParaRPr lang="en-US" sz="3000" dirty="0"/>
          </a:p>
        </p:txBody>
      </p:sp>
      <p:sp>
        <p:nvSpPr>
          <p:cNvPr id="8" name="TextBox 7"/>
          <p:cNvSpPr txBox="1"/>
          <p:nvPr/>
        </p:nvSpPr>
        <p:spPr>
          <a:xfrm>
            <a:off x="457200" y="1025399"/>
            <a:ext cx="4661854" cy="523220"/>
          </a:xfrm>
          <a:prstGeom prst="rect">
            <a:avLst/>
          </a:prstGeom>
          <a:noFill/>
        </p:spPr>
        <p:txBody>
          <a:bodyPr wrap="none" rtlCol="0">
            <a:spAutoFit/>
          </a:bodyPr>
          <a:lstStyle/>
          <a:p>
            <a:r>
              <a:rPr lang="en-US" sz="2800" b="1" dirty="0" smtClean="0">
                <a:solidFill>
                  <a:srgbClr val="92D050"/>
                </a:solidFill>
              </a:rPr>
              <a:t>Advantages of land plants</a:t>
            </a:r>
            <a:endParaRPr lang="en-US" sz="2800" b="1" dirty="0">
              <a:solidFill>
                <a:srgbClr val="92D050"/>
              </a:solidFill>
            </a:endParaRPr>
          </a:p>
        </p:txBody>
      </p:sp>
    </p:spTree>
    <p:extLst>
      <p:ext uri="{BB962C8B-B14F-4D97-AF65-F5344CB8AC3E}">
        <p14:creationId xmlns:p14="http://schemas.microsoft.com/office/powerpoint/2010/main" val="1804606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1550632"/>
            <a:ext cx="8428007" cy="4763903"/>
          </a:xfrm>
        </p:spPr>
        <p:txBody>
          <a:bodyPr>
            <a:noAutofit/>
          </a:bodyPr>
          <a:lstStyle/>
          <a:p>
            <a:pPr marL="457200" indent="-457200">
              <a:buFont typeface="Arial" panose="020B0604020202020204" pitchFamily="34" charset="0"/>
              <a:buChar char="•"/>
            </a:pPr>
            <a:r>
              <a:rPr lang="en-US" sz="2400" dirty="0" err="1" smtClean="0">
                <a:solidFill>
                  <a:srgbClr val="FF0000"/>
                </a:solidFill>
              </a:rPr>
              <a:t>Haplontic</a:t>
            </a:r>
            <a:r>
              <a:rPr lang="en-US" sz="2400" dirty="0" smtClean="0"/>
              <a:t> refers to life cycle in which there is a dominant haploid stage. </a:t>
            </a:r>
          </a:p>
          <a:p>
            <a:pPr marL="457200" indent="-457200">
              <a:buFont typeface="Arial" panose="020B0604020202020204" pitchFamily="34" charset="0"/>
              <a:buChar char="•"/>
            </a:pPr>
            <a:r>
              <a:rPr lang="en-US" sz="2400" dirty="0" err="1" smtClean="0">
                <a:solidFill>
                  <a:srgbClr val="FF0000"/>
                </a:solidFill>
              </a:rPr>
              <a:t>Diplontic</a:t>
            </a:r>
            <a:r>
              <a:rPr lang="en-US" sz="2400" dirty="0" smtClean="0"/>
              <a:t> refers to a life cycle in which diploid is a dominant stage (human is </a:t>
            </a:r>
            <a:r>
              <a:rPr lang="en-US" sz="2400" dirty="0" err="1" smtClean="0"/>
              <a:t>diplontic</a:t>
            </a:r>
            <a:r>
              <a:rPr lang="en-US" sz="2400" dirty="0" smtClean="0"/>
              <a:t>).</a:t>
            </a:r>
          </a:p>
          <a:p>
            <a:pPr marL="457200" indent="-457200">
              <a:buFont typeface="Arial" panose="020B0604020202020204" pitchFamily="34" charset="0"/>
              <a:buChar char="•"/>
            </a:pPr>
            <a:r>
              <a:rPr lang="en-US" sz="2400" dirty="0" smtClean="0"/>
              <a:t>Most plants exhibit alternation of generations, haplodiplontic known as </a:t>
            </a:r>
            <a:r>
              <a:rPr lang="en-US" sz="2400" dirty="0" smtClean="0">
                <a:solidFill>
                  <a:srgbClr val="FF0000"/>
                </a:solidFill>
              </a:rPr>
              <a:t>gametophyte</a:t>
            </a:r>
            <a:r>
              <a:rPr lang="en-US" sz="2400" dirty="0" smtClean="0"/>
              <a:t> and </a:t>
            </a:r>
            <a:r>
              <a:rPr lang="en-US" sz="2400" dirty="0" smtClean="0">
                <a:solidFill>
                  <a:srgbClr val="FF0000"/>
                </a:solidFill>
              </a:rPr>
              <a:t>sporophyte</a:t>
            </a:r>
            <a:r>
              <a:rPr lang="en-US" sz="2400" dirty="0" smtClean="0"/>
              <a:t> for haploid and diploid forms, respectively.</a:t>
            </a:r>
          </a:p>
          <a:p>
            <a:pPr marL="457200" indent="-457200">
              <a:buFont typeface="Arial" panose="020B0604020202020204" pitchFamily="34" charset="0"/>
              <a:buChar char="•"/>
            </a:pPr>
            <a:r>
              <a:rPr lang="en-US" sz="2400" dirty="0" smtClean="0"/>
              <a:t>Gametophytes are dominant in mosses and liverworts which sporophytes are barely noticeable.</a:t>
            </a:r>
          </a:p>
          <a:p>
            <a:pPr marL="457200" indent="-457200">
              <a:buFont typeface="Arial" panose="020B0604020202020204" pitchFamily="34" charset="0"/>
              <a:buChar char="•"/>
            </a:pPr>
            <a:r>
              <a:rPr lang="en-US" sz="2400" dirty="0" smtClean="0"/>
              <a:t>In higher plants, gametophytes are restricted in gametes such as pollen grain and ovules.</a:t>
            </a:r>
          </a:p>
          <a:p>
            <a:pPr marL="457200" indent="-457200">
              <a:buFont typeface="Arial" panose="020B0604020202020204" pitchFamily="34" charset="0"/>
              <a:buChar char="•"/>
            </a:pPr>
            <a:endParaRPr lang="en-US" sz="2400" dirty="0" smtClean="0"/>
          </a:p>
        </p:txBody>
      </p:sp>
      <p:sp>
        <p:nvSpPr>
          <p:cNvPr id="6" name="Title 4"/>
          <p:cNvSpPr>
            <a:spLocks noGrp="1"/>
          </p:cNvSpPr>
          <p:nvPr>
            <p:ph type="title"/>
          </p:nvPr>
        </p:nvSpPr>
        <p:spPr>
          <a:xfrm>
            <a:off x="457200" y="241326"/>
            <a:ext cx="8062912" cy="659535"/>
          </a:xfrm>
        </p:spPr>
        <p:txBody>
          <a:bodyPr>
            <a:normAutofit/>
          </a:bodyPr>
          <a:lstStyle/>
          <a:p>
            <a:r>
              <a:rPr lang="en-US" sz="3000" dirty="0" smtClean="0"/>
              <a:t>25.1 early plant life</a:t>
            </a:r>
            <a:endParaRPr lang="en-US" sz="3000" dirty="0"/>
          </a:p>
        </p:txBody>
      </p:sp>
      <p:sp>
        <p:nvSpPr>
          <p:cNvPr id="2" name="Rectangle 1"/>
          <p:cNvSpPr/>
          <p:nvPr/>
        </p:nvSpPr>
        <p:spPr>
          <a:xfrm>
            <a:off x="457200" y="916276"/>
            <a:ext cx="4719562" cy="523220"/>
          </a:xfrm>
          <a:prstGeom prst="rect">
            <a:avLst/>
          </a:prstGeom>
        </p:spPr>
        <p:txBody>
          <a:bodyPr wrap="none">
            <a:spAutoFit/>
          </a:bodyPr>
          <a:lstStyle/>
          <a:p>
            <a:r>
              <a:rPr lang="en-US" sz="2800" b="1" dirty="0">
                <a:solidFill>
                  <a:srgbClr val="92D050"/>
                </a:solidFill>
              </a:rPr>
              <a:t>Alternation of Generations</a:t>
            </a:r>
          </a:p>
        </p:txBody>
      </p:sp>
    </p:spTree>
    <p:extLst>
      <p:ext uri="{BB962C8B-B14F-4D97-AF65-F5344CB8AC3E}">
        <p14:creationId xmlns:p14="http://schemas.microsoft.com/office/powerpoint/2010/main" val="324770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Figure_B25_01_01.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849" r="-15849"/>
          <a:stretch>
            <a:fillRect/>
          </a:stretch>
        </p:blipFill>
        <p:spPr>
          <a:xfrm>
            <a:off x="672860" y="1759365"/>
            <a:ext cx="8062913" cy="3500071"/>
          </a:xfrm>
        </p:spPr>
      </p:pic>
      <p:sp>
        <p:nvSpPr>
          <p:cNvPr id="7" name="Text Placeholder 6"/>
          <p:cNvSpPr>
            <a:spLocks noGrp="1"/>
          </p:cNvSpPr>
          <p:nvPr>
            <p:ph type="body" sz="quarter" idx="14"/>
          </p:nvPr>
        </p:nvSpPr>
        <p:spPr>
          <a:xfrm>
            <a:off x="526211" y="5519124"/>
            <a:ext cx="8062912" cy="461263"/>
          </a:xfrm>
        </p:spPr>
        <p:txBody>
          <a:bodyPr>
            <a:noAutofit/>
          </a:bodyPr>
          <a:lstStyle/>
          <a:p>
            <a:r>
              <a:rPr lang="en-US" sz="2400" dirty="0"/>
              <a:t>Alternation of generations between the 1</a:t>
            </a:r>
            <a:r>
              <a:rPr lang="en-US" sz="2400" i="1" dirty="0"/>
              <a:t>n </a:t>
            </a:r>
            <a:r>
              <a:rPr lang="en-US" sz="2400" dirty="0"/>
              <a:t>gametophyte and 2</a:t>
            </a:r>
            <a:r>
              <a:rPr lang="en-US" sz="2400" i="1" dirty="0"/>
              <a:t>n </a:t>
            </a:r>
            <a:r>
              <a:rPr lang="en-US" sz="2400" dirty="0"/>
              <a:t>sporophyte is shown</a:t>
            </a:r>
            <a:r>
              <a:rPr lang="en-US" sz="2400" dirty="0" smtClean="0"/>
              <a:t>. </a:t>
            </a:r>
            <a:endParaRPr lang="en-US" sz="2400" dirty="0"/>
          </a:p>
        </p:txBody>
      </p:sp>
      <p:sp>
        <p:nvSpPr>
          <p:cNvPr id="8" name="TextBox 7"/>
          <p:cNvSpPr txBox="1"/>
          <p:nvPr/>
        </p:nvSpPr>
        <p:spPr>
          <a:xfrm>
            <a:off x="448573" y="984781"/>
            <a:ext cx="4719562" cy="523220"/>
          </a:xfrm>
          <a:prstGeom prst="rect">
            <a:avLst/>
          </a:prstGeom>
          <a:noFill/>
        </p:spPr>
        <p:txBody>
          <a:bodyPr wrap="none" rtlCol="0">
            <a:spAutoFit/>
          </a:bodyPr>
          <a:lstStyle/>
          <a:p>
            <a:r>
              <a:rPr lang="en-US" sz="2800" b="1" dirty="0" smtClean="0">
                <a:solidFill>
                  <a:srgbClr val="92D050"/>
                </a:solidFill>
              </a:rPr>
              <a:t>Alternation of Generations</a:t>
            </a:r>
            <a:endParaRPr lang="en-US" sz="2800" b="1" dirty="0">
              <a:solidFill>
                <a:srgbClr val="92D050"/>
              </a:solidFill>
            </a:endParaRPr>
          </a:p>
        </p:txBody>
      </p:sp>
      <p:sp>
        <p:nvSpPr>
          <p:cNvPr id="9" name="Title 4"/>
          <p:cNvSpPr txBox="1">
            <a:spLocks/>
          </p:cNvSpPr>
          <p:nvPr/>
        </p:nvSpPr>
        <p:spPr>
          <a:xfrm>
            <a:off x="448573" y="187078"/>
            <a:ext cx="8062912" cy="659535"/>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sz="3000" dirty="0" smtClean="0"/>
              <a:t>25.1 early plant life</a:t>
            </a:r>
            <a:endParaRPr lang="en-US" sz="3000" dirty="0"/>
          </a:p>
        </p:txBody>
      </p:sp>
    </p:spTree>
    <p:extLst>
      <p:ext uri="{BB962C8B-B14F-4D97-AF65-F5344CB8AC3E}">
        <p14:creationId xmlns:p14="http://schemas.microsoft.com/office/powerpoint/2010/main" val="417235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1695527"/>
            <a:ext cx="8428007" cy="3898802"/>
          </a:xfrm>
        </p:spPr>
        <p:txBody>
          <a:bodyPr>
            <a:noAutofit/>
          </a:bodyPr>
          <a:lstStyle/>
          <a:p>
            <a:pPr marL="457200" indent="-457200">
              <a:buFont typeface="Arial" panose="020B0604020202020204" pitchFamily="34" charset="0"/>
              <a:buChar char="•"/>
            </a:pPr>
            <a:r>
              <a:rPr lang="en-US" sz="2400" dirty="0" smtClean="0"/>
              <a:t>The sporophyte of seedless plants is diploid (2n). </a:t>
            </a:r>
          </a:p>
          <a:p>
            <a:pPr marL="457200" indent="-457200">
              <a:buFont typeface="Arial" panose="020B0604020202020204" pitchFamily="34" charset="0"/>
              <a:buChar char="•"/>
            </a:pPr>
            <a:r>
              <a:rPr lang="en-US" sz="2400" dirty="0" smtClean="0"/>
              <a:t>The sporophyte bears the </a:t>
            </a:r>
            <a:r>
              <a:rPr lang="en-US" sz="2400" dirty="0" smtClean="0">
                <a:solidFill>
                  <a:srgbClr val="FF0000"/>
                </a:solidFill>
              </a:rPr>
              <a:t>sporangia</a:t>
            </a:r>
            <a:r>
              <a:rPr lang="en-US" sz="2400" dirty="0" smtClean="0"/>
              <a:t>.</a:t>
            </a:r>
          </a:p>
          <a:p>
            <a:pPr marL="457200" indent="-457200">
              <a:buFont typeface="Arial" panose="020B0604020202020204" pitchFamily="34" charset="0"/>
              <a:buChar char="•"/>
            </a:pPr>
            <a:r>
              <a:rPr lang="en-US" sz="2400" dirty="0" smtClean="0"/>
              <a:t>Inside the multicellular sporangia, the diploid </a:t>
            </a:r>
            <a:r>
              <a:rPr lang="en-US" sz="2400" dirty="0" err="1" smtClean="0">
                <a:solidFill>
                  <a:srgbClr val="FF0000"/>
                </a:solidFill>
              </a:rPr>
              <a:t>sporocytes</a:t>
            </a:r>
            <a:r>
              <a:rPr lang="en-US" sz="2400" dirty="0" smtClean="0"/>
              <a:t>, or mother cells produce haploid (n) spores by meiosis.  Spores germinate into gametophyte.</a:t>
            </a:r>
          </a:p>
          <a:p>
            <a:pPr marL="1188720" lvl="1">
              <a:buFont typeface="Arial" panose="020B0604020202020204" pitchFamily="34" charset="0"/>
              <a:buChar char="•"/>
            </a:pPr>
            <a:r>
              <a:rPr lang="en-US" sz="2400" dirty="0" err="1" smtClean="0">
                <a:solidFill>
                  <a:srgbClr val="FF0000"/>
                </a:solidFill>
              </a:rPr>
              <a:t>Homosporous</a:t>
            </a:r>
            <a:r>
              <a:rPr lang="en-US" sz="2400" dirty="0" smtClean="0"/>
              <a:t> produce only one kind of spore.</a:t>
            </a:r>
          </a:p>
          <a:p>
            <a:pPr marL="1188720" lvl="1">
              <a:buFont typeface="Arial" panose="020B0604020202020204" pitchFamily="34" charset="0"/>
              <a:buChar char="•"/>
            </a:pPr>
            <a:r>
              <a:rPr lang="en-US" sz="2400" dirty="0" err="1" smtClean="0">
                <a:solidFill>
                  <a:srgbClr val="FF0000"/>
                </a:solidFill>
              </a:rPr>
              <a:t>Heterosporous</a:t>
            </a:r>
            <a:r>
              <a:rPr lang="en-US" sz="2400" dirty="0" smtClean="0"/>
              <a:t> produce two morphologically different types of spores.  The males spores are called </a:t>
            </a:r>
            <a:r>
              <a:rPr lang="en-US" sz="2400" dirty="0" smtClean="0">
                <a:solidFill>
                  <a:srgbClr val="FF0000"/>
                </a:solidFill>
              </a:rPr>
              <a:t>microspores</a:t>
            </a:r>
            <a:r>
              <a:rPr lang="en-US" sz="2400" dirty="0" smtClean="0"/>
              <a:t>, and the female spores are called </a:t>
            </a:r>
            <a:r>
              <a:rPr lang="en-US" sz="2400" dirty="0" smtClean="0">
                <a:solidFill>
                  <a:srgbClr val="FF0000"/>
                </a:solidFill>
              </a:rPr>
              <a:t>megaspores</a:t>
            </a:r>
            <a:r>
              <a:rPr lang="en-US" sz="2400" dirty="0" smtClean="0"/>
              <a:t>.</a:t>
            </a:r>
          </a:p>
        </p:txBody>
      </p:sp>
      <p:sp>
        <p:nvSpPr>
          <p:cNvPr id="6" name="Title 4"/>
          <p:cNvSpPr>
            <a:spLocks noGrp="1"/>
          </p:cNvSpPr>
          <p:nvPr>
            <p:ph type="title"/>
          </p:nvPr>
        </p:nvSpPr>
        <p:spPr>
          <a:xfrm>
            <a:off x="457200" y="241326"/>
            <a:ext cx="8062912" cy="659535"/>
          </a:xfrm>
        </p:spPr>
        <p:txBody>
          <a:bodyPr>
            <a:normAutofit/>
          </a:bodyPr>
          <a:lstStyle/>
          <a:p>
            <a:r>
              <a:rPr lang="en-US" sz="3000" dirty="0" smtClean="0"/>
              <a:t>25.1 early plant life</a:t>
            </a:r>
            <a:endParaRPr lang="en-US" sz="3000" dirty="0"/>
          </a:p>
        </p:txBody>
      </p:sp>
      <p:sp>
        <p:nvSpPr>
          <p:cNvPr id="2" name="Rectangle 1"/>
          <p:cNvSpPr/>
          <p:nvPr/>
        </p:nvSpPr>
        <p:spPr>
          <a:xfrm>
            <a:off x="457200" y="1041958"/>
            <a:ext cx="5197257" cy="523220"/>
          </a:xfrm>
          <a:prstGeom prst="rect">
            <a:avLst/>
          </a:prstGeom>
        </p:spPr>
        <p:txBody>
          <a:bodyPr wrap="none">
            <a:spAutoFit/>
          </a:bodyPr>
          <a:lstStyle/>
          <a:p>
            <a:r>
              <a:rPr lang="en-US" sz="2800" b="1" dirty="0" smtClean="0">
                <a:solidFill>
                  <a:srgbClr val="92D050"/>
                </a:solidFill>
              </a:rPr>
              <a:t>Sporangia in Seedless Plants</a:t>
            </a:r>
            <a:endParaRPr lang="en-US" sz="2800" b="1" dirty="0">
              <a:solidFill>
                <a:srgbClr val="92D050"/>
              </a:solidFill>
            </a:endParaRPr>
          </a:p>
        </p:txBody>
      </p:sp>
    </p:spTree>
    <p:extLst>
      <p:ext uri="{BB962C8B-B14F-4D97-AF65-F5344CB8AC3E}">
        <p14:creationId xmlns:p14="http://schemas.microsoft.com/office/powerpoint/2010/main" val="20360797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885</TotalTime>
  <Words>2214</Words>
  <Application>Microsoft Office PowerPoint</Application>
  <PresentationFormat>On-screen Show (4:3)</PresentationFormat>
  <Paragraphs>212</Paragraphs>
  <Slides>42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Arial Black</vt:lpstr>
      <vt:lpstr>Calibri</vt:lpstr>
      <vt:lpstr>Essential</vt:lpstr>
      <vt:lpstr>Chapter 25  seedless plants</vt:lpstr>
      <vt:lpstr>Chapter outlines</vt:lpstr>
      <vt:lpstr>introduction</vt:lpstr>
      <vt:lpstr>25.1 early plant life</vt:lpstr>
      <vt:lpstr>25.1 early plant life</vt:lpstr>
      <vt:lpstr>25.1 early plant life</vt:lpstr>
      <vt:lpstr>25.1 early plant life</vt:lpstr>
      <vt:lpstr>PowerPoint Presentation</vt:lpstr>
      <vt:lpstr>25.1 early plant life</vt:lpstr>
      <vt:lpstr>25.1 early plant life</vt:lpstr>
      <vt:lpstr>25.1 early plant life</vt:lpstr>
      <vt:lpstr>25.1 early plant life</vt:lpstr>
      <vt:lpstr>25.1 early plant life</vt:lpstr>
      <vt:lpstr>25.1 early plant life</vt:lpstr>
      <vt:lpstr>25.1 early plant life</vt:lpstr>
      <vt:lpstr>25.2 green algae</vt:lpstr>
      <vt:lpstr>25.2 green algae</vt:lpstr>
      <vt:lpstr>25.2 green algae</vt:lpstr>
      <vt:lpstr>25.3 bryophytes</vt:lpstr>
      <vt:lpstr>25.3 bryophytes</vt:lpstr>
      <vt:lpstr>25.3 bryophytes</vt:lpstr>
      <vt:lpstr>25.3 bryophytes</vt:lpstr>
      <vt:lpstr>25.3 bryophytes</vt:lpstr>
      <vt:lpstr>25.3 bryophytes</vt:lpstr>
      <vt:lpstr>25.3 bryophytes</vt:lpstr>
      <vt:lpstr>25.3 bryophytes</vt:lpstr>
      <vt:lpstr>25.4 seedless vascular plants</vt:lpstr>
      <vt:lpstr>25.4 seedless vascular plants</vt:lpstr>
      <vt:lpstr>25.4 seedless vascular plants</vt:lpstr>
      <vt:lpstr>25.4 seedless vascular plants</vt:lpstr>
      <vt:lpstr>25.4 seedless vascular plants</vt:lpstr>
      <vt:lpstr>25.4 seedless vascular plants</vt:lpstr>
      <vt:lpstr>25.4 seedless vascular plants</vt:lpstr>
      <vt:lpstr>25.4 seedless vascular plants</vt:lpstr>
      <vt:lpstr>25.4 seedless vascular plants</vt:lpstr>
      <vt:lpstr>25.4 seedless vascular plants</vt:lpstr>
      <vt:lpstr>25.4 seedless vascular plants</vt:lpstr>
      <vt:lpstr>25.4 seedless vascular plants</vt:lpstr>
      <vt:lpstr>25.4 seedless vascular plants</vt:lpstr>
      <vt:lpstr>25.4 seedless vascular plants</vt:lpstr>
      <vt:lpstr>25.4 seedless vascular plants</vt:lpstr>
      <vt:lpstr>25.4 seedless vascular plants</vt:lpstr>
    </vt:vector>
  </TitlesOfParts>
  <Company>WNI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Patchara Pongam</cp:lastModifiedBy>
  <cp:revision>103</cp:revision>
  <dcterms:created xsi:type="dcterms:W3CDTF">2012-06-04T02:13:36Z</dcterms:created>
  <dcterms:modified xsi:type="dcterms:W3CDTF">2017-05-26T13:36:14Z</dcterms:modified>
</cp:coreProperties>
</file>