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7077075" cy="93694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A53F"/>
    <a:srgbClr val="BF413E"/>
    <a:srgbClr val="FF00FF"/>
    <a:srgbClr val="EF8BB8"/>
    <a:srgbClr val="56C7AA"/>
    <a:srgbClr val="FF0066"/>
    <a:srgbClr val="7984C6"/>
    <a:srgbClr val="717DBB"/>
    <a:srgbClr val="6A9C78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4B519AAB-85C0-4866-886D-7186F3C561D1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0338" y="1171575"/>
            <a:ext cx="4216400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</p:spPr>
        <p:txBody>
          <a:bodyPr vert="horz" lIns="93973" tIns="46986" rIns="93973" bIns="4698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9CDE5C80-E8B2-4367-BCE7-DAE53EF5A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3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E5C80-E8B2-4367-BCE7-DAE53EF5AF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13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DD5C1-5421-4AC0-8DFB-BC222342D3BA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92915-42A7-4C56-94AE-53B5BC32EB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09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23EFB-94E5-4897-AFF6-02B0547B93C2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97D2B-87C5-4880-92F2-875F490ADC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8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D6E21-1965-4352-A612-D35DE1C159B2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0751D-FBB5-4236-AB21-282492109A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9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02D59-FF3C-4599-839A-86CF4A2D6FE9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2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75C9C-E60A-412C-AAF6-25498206608F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268F9-5924-4A52-8D68-82E52F3EFA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0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68AF2-CF49-4E59-A3DB-3EF22F99C6F0}" type="datetime1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6321A-598B-499B-BF7B-652E170242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6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9EED7-9D08-462C-97BC-410DFA400F65}" type="datetime1">
              <a:rPr lang="en-US" smtClean="0"/>
              <a:t>1/6/2020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7B694-4D23-466A-AEFB-5E50D49AFF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55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7134A-8191-4209-B6C9-10C3D10372F5}" type="datetime1">
              <a:rPr lang="en-US" smtClean="0"/>
              <a:t>1/6/2020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D9DC4-F30D-47C1-926E-74B6425EA2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3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08C0B-9452-4E5B-9544-EEA70E1F8A6E}" type="datetime1">
              <a:rPr lang="en-US" smtClean="0"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69114-BE61-4605-AB95-4DC6497A6F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8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10C01-F692-452A-B761-C14CC67D0E01}" type="datetime1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6C47F-2DCF-4155-B109-DF76E37027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2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D6815-7DCB-47AE-B040-B3CCC8445EE3}" type="datetime1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C041F-E57E-4689-B3F9-547CDA8A41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5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 trans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D26EAF-4842-4952-A894-3C0F0A45CB36}" type="datetime1">
              <a:rPr lang="en-US" smtClean="0"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B48426-4A46-4BB7-80BE-D12F48C330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182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1" fontAlgn="base" hangingPunct="1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willoug@irsc.edu" TargetMode="External"/><Relationship Id="rId2" Type="http://schemas.openxmlformats.org/officeDocument/2006/relationships/hyperlink" Target="mailto:jcapers@irsc.ed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iology-irsc.weebly.com/uploads/2/3/3/5/23350128/lab_safety_procedures_doc.docx" TargetMode="External"/><Relationship Id="rId4" Type="http://schemas.openxmlformats.org/officeDocument/2006/relationships/hyperlink" Target="file:///C:\Users\srodgers\Desktop\Lab%20Safety%20Procedures%20Doc.docx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biology-irsc.weebly.com/uploads/2/3/3/5/23350128/bsc2010l_ex_1_metric_summer2019.ppt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iology-irsc.weebly.com/uploads/2/3/3/5/23350128/bsc2010l_ex_1_metric_summer2019.pptx" TargetMode="External"/><Relationship Id="rId2" Type="http://schemas.openxmlformats.org/officeDocument/2006/relationships/hyperlink" Target="http://biology-irsc.weebly.com/uploads/2/3/3/5/23350128/bsc2010l_syllabus_weebly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iology-irsc.weebly.com/full-time-faculty---websites-and-office-information.html" TargetMode="External"/><Relationship Id="rId2" Type="http://schemas.openxmlformats.org/officeDocument/2006/relationships/hyperlink" Target="http://biology-irsc.weebly.com/find-adjunct-faculty-and-tls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hyperlink" Target="http://biology-irsc.weebly.com/laboratory-resources-click-here-for-infromation-on-the-labs-including-powerpoints-handouts-etc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biology-irsc.weebly.com/laboratory-schedules-click-here-for-current-semesters-schedule-of-all-the-labs-on-all-campuses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biology-irsc.weebly.com/open-lab-information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iology-irsc.weebly.com/laboratory-schedules-click-here-for-current-semesters-schedule-of-all-the-labs-on-all-campuses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000" y="910835"/>
            <a:ext cx="8413424" cy="230124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0" dirty="0">
                <a:solidFill>
                  <a:srgbClr val="00B050"/>
                </a:solidFill>
                <a:latin typeface="Century Gothic" panose="020B0502020202020204" pitchFamily="34" charset="0"/>
              </a:rPr>
              <a:t>General Biology 1 </a:t>
            </a:r>
            <a:r>
              <a:rPr lang="en-US" sz="5400" b="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Laboratory</a:t>
            </a:r>
            <a:r>
              <a:rPr sz="5400" b="0" dirty="0">
                <a:solidFill>
                  <a:srgbClr val="99CCFF"/>
                </a:solidFill>
                <a:latin typeface="Century Gothic" panose="020B0502020202020204" pitchFamily="34" charset="0"/>
              </a:rPr>
              <a:t/>
            </a:r>
            <a:br>
              <a:rPr sz="5400" b="0" dirty="0">
                <a:solidFill>
                  <a:srgbClr val="99CCFF"/>
                </a:solidFill>
                <a:latin typeface="Century Gothic" panose="020B0502020202020204" pitchFamily="34" charset="0"/>
              </a:rPr>
            </a:br>
            <a:endParaRPr sz="5400" b="0" dirty="0">
              <a:solidFill>
                <a:srgbClr val="99CC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867400"/>
            <a:ext cx="1381125" cy="83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7607299" y="5562600"/>
            <a:ext cx="1254125" cy="38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1400" dirty="0" smtClean="0">
                <a:latin typeface="Century Gothic" panose="020B0502020202020204" pitchFamily="34" charset="0"/>
              </a:rPr>
              <a:t>Spring - 20</a:t>
            </a:r>
            <a:endParaRPr lang="en-US" altLang="en-US" sz="1400" dirty="0">
              <a:latin typeface="Century Gothic" panose="020B0502020202020204" pitchFamily="34" charset="0"/>
            </a:endParaRPr>
          </a:p>
        </p:txBody>
      </p:sp>
      <p:pic>
        <p:nvPicPr>
          <p:cNvPr id="10" name="Picture 9" descr="A large room&#10;&#10;Description automatically generated">
            <a:extLst>
              <a:ext uri="{FF2B5EF4-FFF2-40B4-BE49-F238E27FC236}">
                <a16:creationId xmlns:a16="http://schemas.microsoft.com/office/drawing/2014/main" id="{93335F9E-9387-41C0-AA0C-E402E135A3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" t="-335" r="-119" b="335"/>
          <a:stretch/>
        </p:blipFill>
        <p:spPr>
          <a:xfrm>
            <a:off x="803485" y="2946295"/>
            <a:ext cx="7613004" cy="20938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-72873" y="930333"/>
            <a:ext cx="9148507" cy="6134100"/>
          </a:xfrm>
        </p:spPr>
        <p:txBody>
          <a:bodyPr/>
          <a:lstStyle/>
          <a:p>
            <a:pPr marL="136525" indent="0">
              <a:buNone/>
            </a:pPr>
            <a:r>
              <a:rPr lang="en-US" altLang="en-US" sz="2400" dirty="0" smtClean="0">
                <a:latin typeface="Century Gothic"/>
              </a:rPr>
              <a:t>Missing a Practical Exam</a:t>
            </a:r>
            <a:endParaRPr lang="en-US" sz="2400" dirty="0"/>
          </a:p>
          <a:p>
            <a:pPr marL="547370"/>
            <a:r>
              <a:rPr lang="en-US" altLang="en-US" sz="1800" u="sng" dirty="0">
                <a:latin typeface="Century Gothic"/>
              </a:rPr>
              <a:t>MUST be approved by </a:t>
            </a:r>
            <a:r>
              <a:rPr lang="en-US" altLang="en-US" sz="1800" u="sng" dirty="0" smtClean="0">
                <a:latin typeface="Century Gothic"/>
              </a:rPr>
              <a:t>a DEPARTMENT CHAIR </a:t>
            </a:r>
            <a:r>
              <a:rPr lang="en-US" altLang="en-US" sz="1800" dirty="0" smtClean="0">
                <a:latin typeface="Century Gothic"/>
              </a:rPr>
              <a:t>via email within 24 hours of missing your test</a:t>
            </a:r>
          </a:p>
          <a:p>
            <a:pPr marL="868045" lvl="1"/>
            <a:r>
              <a:rPr lang="en-US" altLang="en-US" sz="1400" u="sng" dirty="0" smtClean="0">
                <a:latin typeface="Century Gothic"/>
              </a:rPr>
              <a:t>Dr. Jennifer Capers </a:t>
            </a:r>
            <a:r>
              <a:rPr lang="en-US" altLang="en-US" sz="1400" u="sng" dirty="0" smtClean="0">
                <a:latin typeface="Century Gothic"/>
                <a:hlinkClick r:id="rId2"/>
              </a:rPr>
              <a:t>jcapers@irsc.edu</a:t>
            </a:r>
            <a:r>
              <a:rPr lang="en-US" altLang="en-US" sz="1400" u="sng" dirty="0" smtClean="0">
                <a:latin typeface="Century Gothic"/>
              </a:rPr>
              <a:t> or Dr. Robin Willoughby </a:t>
            </a:r>
            <a:r>
              <a:rPr lang="en-US" altLang="en-US" sz="1400" u="sng" dirty="0" smtClean="0">
                <a:latin typeface="Century Gothic"/>
                <a:hlinkClick r:id="rId3"/>
              </a:rPr>
              <a:t>rwilloug@irsc.edu</a:t>
            </a:r>
            <a:r>
              <a:rPr lang="en-US" altLang="en-US" sz="1400" u="sng" dirty="0" smtClean="0">
                <a:latin typeface="Century Gothic"/>
              </a:rPr>
              <a:t> </a:t>
            </a:r>
            <a:endParaRPr lang="en-US" altLang="en-US" sz="1400" u="sng" dirty="0">
              <a:latin typeface="Century Gothic"/>
            </a:endParaRPr>
          </a:p>
          <a:p>
            <a:pPr marL="547370"/>
            <a:r>
              <a:rPr lang="en-US" altLang="en-US" sz="1800" dirty="0">
                <a:latin typeface="Century Gothic"/>
              </a:rPr>
              <a:t>Must </a:t>
            </a:r>
            <a:r>
              <a:rPr lang="en-US" altLang="en-US" sz="1800" dirty="0" smtClean="0">
                <a:latin typeface="Century Gothic"/>
              </a:rPr>
              <a:t>submit </a:t>
            </a:r>
            <a:r>
              <a:rPr lang="en-US" altLang="en-US" sz="1800" dirty="0">
                <a:highlight>
                  <a:srgbClr val="BF413E"/>
                </a:highlight>
                <a:latin typeface="Century Gothic"/>
              </a:rPr>
              <a:t>verifiable documentation </a:t>
            </a:r>
            <a:r>
              <a:rPr lang="en-US" altLang="en-US" sz="1800" dirty="0">
                <a:latin typeface="Century Gothic"/>
              </a:rPr>
              <a:t>(medical papers, ticket, etc...)</a:t>
            </a:r>
          </a:p>
          <a:p>
            <a:pPr marL="547370"/>
            <a:r>
              <a:rPr lang="en-US" altLang="en-US" sz="1800" dirty="0">
                <a:latin typeface="Century Gothic"/>
              </a:rPr>
              <a:t>Being "late" for an </a:t>
            </a:r>
            <a:r>
              <a:rPr lang="en-US" altLang="en-US" sz="1800" i="1" dirty="0">
                <a:latin typeface="Century Gothic"/>
              </a:rPr>
              <a:t>undocumented reason</a:t>
            </a:r>
            <a:r>
              <a:rPr lang="en-US" altLang="en-US" sz="1800" dirty="0">
                <a:latin typeface="Century Gothic"/>
              </a:rPr>
              <a:t>, will not be considered</a:t>
            </a:r>
          </a:p>
          <a:p>
            <a:pPr marL="547370"/>
            <a:r>
              <a:rPr lang="en-US" altLang="en-US" sz="1800" dirty="0">
                <a:latin typeface="Century Gothic"/>
              </a:rPr>
              <a:t>No approval = 0% on the test; No exceptions</a:t>
            </a:r>
          </a:p>
          <a:p>
            <a:pPr marL="547370"/>
            <a:r>
              <a:rPr lang="en-US" altLang="en-US" sz="1800" dirty="0">
                <a:latin typeface="Century Gothic"/>
              </a:rPr>
              <a:t>Monday after test week @ Main Campus ONLY </a:t>
            </a:r>
          </a:p>
          <a:p>
            <a:pPr marL="1133157" lvl="2"/>
            <a:r>
              <a:rPr lang="en-US" altLang="en-US" sz="1600" dirty="0">
                <a:latin typeface="Century Gothic"/>
              </a:rPr>
              <a:t>Times TBA testing </a:t>
            </a:r>
            <a:r>
              <a:rPr lang="en-US" altLang="en-US" sz="1600" dirty="0" smtClean="0">
                <a:latin typeface="Century Gothic"/>
              </a:rPr>
              <a:t>week </a:t>
            </a:r>
            <a:endParaRPr lang="en-US" altLang="en-US" sz="1600" dirty="0">
              <a:latin typeface="Century Gothic"/>
            </a:endParaRPr>
          </a:p>
          <a:p>
            <a:pPr lvl="2">
              <a:buFont typeface="Wingdings" pitchFamily="18" charset="2"/>
              <a:buChar char=""/>
            </a:pPr>
            <a:r>
              <a:rPr lang="en-US" altLang="en-US" sz="1600" dirty="0">
                <a:solidFill>
                  <a:schemeClr val="accent6"/>
                </a:solidFill>
                <a:latin typeface="Century Gothic"/>
              </a:rPr>
              <a:t>STANDARIZED TEST</a:t>
            </a:r>
            <a:r>
              <a:rPr lang="en-US" altLang="en-US" sz="1600" dirty="0">
                <a:latin typeface="Century Gothic"/>
              </a:rPr>
              <a:t> –</a:t>
            </a:r>
            <a:r>
              <a:rPr lang="en-US" altLang="en-US" sz="1600" dirty="0">
                <a:solidFill>
                  <a:schemeClr val="accent2"/>
                </a:solidFill>
                <a:latin typeface="Century Gothic"/>
              </a:rPr>
              <a:t> </a:t>
            </a:r>
            <a:r>
              <a:rPr lang="en-US" altLang="en-US" sz="1600" i="1" dirty="0">
                <a:solidFill>
                  <a:schemeClr val="accent2"/>
                </a:solidFill>
                <a:latin typeface="Century Gothic"/>
              </a:rPr>
              <a:t>not your instructors</a:t>
            </a:r>
            <a:r>
              <a:rPr lang="en-US" altLang="en-US" sz="1600" i="1" dirty="0">
                <a:latin typeface="Century Gothic"/>
              </a:rPr>
              <a:t>!!!</a:t>
            </a:r>
            <a:endParaRPr lang="en-US" altLang="en-US" sz="1600" i="1" dirty="0">
              <a:latin typeface="Century Gothic" panose="020B0502020202020204" pitchFamily="34" charset="0"/>
            </a:endParaRPr>
          </a:p>
          <a:p>
            <a:pPr marL="904875" lvl="2" indent="0">
              <a:buNone/>
            </a:pPr>
            <a:endParaRPr lang="en-US" altLang="en-US" sz="1400" dirty="0">
              <a:latin typeface="Century Gothic" panose="020B0502020202020204" pitchFamily="34" charset="0"/>
            </a:endParaRPr>
          </a:p>
          <a:p>
            <a:pPr marL="547370"/>
            <a:r>
              <a:rPr lang="en-US" altLang="en-US" sz="1800" dirty="0">
                <a:latin typeface="Century Gothic"/>
              </a:rPr>
              <a:t>Failure to attend an </a:t>
            </a:r>
            <a:r>
              <a:rPr lang="en-US" altLang="en-US" sz="1600" i="1" dirty="0">
                <a:latin typeface="Century Gothic"/>
              </a:rPr>
              <a:t>APPROVED</a:t>
            </a:r>
            <a:r>
              <a:rPr lang="en-US" altLang="en-US" sz="1800" dirty="0">
                <a:latin typeface="Century Gothic"/>
              </a:rPr>
              <a:t> make-up:</a:t>
            </a:r>
          </a:p>
          <a:p>
            <a:pPr lvl="2"/>
            <a:r>
              <a:rPr lang="en-US" altLang="en-US" sz="1600" dirty="0">
                <a:latin typeface="Century Gothic"/>
              </a:rPr>
              <a:t>Your test remains 0 earned points</a:t>
            </a:r>
          </a:p>
          <a:p>
            <a:pPr lvl="3"/>
            <a:r>
              <a:rPr lang="en-US" altLang="en-US" sz="1600" dirty="0">
                <a:latin typeface="Century Gothic" panose="020B0502020202020204" pitchFamily="34" charset="0"/>
              </a:rPr>
              <a:t>Final course grade is reported on your transcript</a:t>
            </a:r>
          </a:p>
          <a:p>
            <a:pPr lvl="2"/>
            <a:r>
              <a:rPr lang="en-US" altLang="en-US" sz="1600" dirty="0">
                <a:latin typeface="Century Gothic"/>
              </a:rPr>
              <a:t>If you communicate with your Instructor:</a:t>
            </a:r>
          </a:p>
          <a:p>
            <a:pPr lvl="3"/>
            <a:r>
              <a:rPr lang="en-US" altLang="en-US" sz="1600" dirty="0">
                <a:latin typeface="Century Gothic"/>
              </a:rPr>
              <a:t>‘I’ = Incomplete, if current grade is passing grade</a:t>
            </a:r>
            <a:endParaRPr lang="en-US" sz="1600" dirty="0">
              <a:latin typeface="Book Antiqua"/>
            </a:endParaRPr>
          </a:p>
          <a:p>
            <a:pPr lvl="3"/>
            <a:r>
              <a:rPr lang="en-US" altLang="en-US" sz="1600" dirty="0">
                <a:solidFill>
                  <a:schemeClr val="tx1">
                    <a:lumMod val="65000"/>
                  </a:schemeClr>
                </a:solidFill>
                <a:latin typeface="Century Gothic"/>
              </a:rPr>
              <a:t> 'W' = Instructor Withdrawal if current grade is Failing </a:t>
            </a:r>
            <a:r>
              <a:rPr lang="en-US" altLang="en-US" sz="1600" i="1" dirty="0">
                <a:solidFill>
                  <a:schemeClr val="tx1">
                    <a:lumMod val="65000"/>
                  </a:schemeClr>
                </a:solidFill>
                <a:latin typeface="Century Gothic"/>
              </a:rPr>
              <a:t>*student cannot attend final practical exam</a:t>
            </a:r>
            <a:endParaRPr lang="en-US" altLang="en-US" sz="1600" i="1" dirty="0">
              <a:solidFill>
                <a:schemeClr val="tx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C779DBD-BF6D-46FC-9A4C-2C4A9AAD3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790" y="-25603"/>
            <a:ext cx="7467600" cy="11430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99CCFF"/>
                </a:solidFill>
                <a:latin typeface="Century Gothic" panose="020B0502020202020204" pitchFamily="34" charset="0"/>
              </a:rPr>
              <a:t>Make Up-Policy for a Lab</a:t>
            </a:r>
            <a:endParaRPr lang="en-US" altLang="en-US" dirty="0">
              <a:solidFill>
                <a:srgbClr val="99CC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562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42900" y="-196100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99CCFF"/>
                </a:solidFill>
                <a:latin typeface="Century Gothic" panose="020B0502020202020204" pitchFamily="34" charset="0"/>
              </a:rPr>
              <a:t>Laboratory Rules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42900" y="800100"/>
            <a:ext cx="8458200" cy="5825144"/>
          </a:xfrm>
        </p:spPr>
        <p:txBody>
          <a:bodyPr/>
          <a:lstStyle/>
          <a:p>
            <a:r>
              <a:rPr lang="en-US" altLang="en-US" sz="2000" dirty="0">
                <a:latin typeface="Century Gothic" panose="020B0502020202020204" pitchFamily="34" charset="0"/>
              </a:rPr>
              <a:t>Lab Attire</a:t>
            </a:r>
          </a:p>
          <a:p>
            <a:pPr lvl="1"/>
            <a:r>
              <a:rPr lang="en-US" altLang="en-US" sz="1800" dirty="0">
                <a:latin typeface="Century Gothic" panose="020B0502020202020204" pitchFamily="34" charset="0"/>
              </a:rPr>
              <a:t>Shoes: closed-toe and closed-heel</a:t>
            </a:r>
          </a:p>
          <a:p>
            <a:pPr lvl="1"/>
            <a:r>
              <a:rPr lang="en-US" altLang="en-US" sz="1800" dirty="0">
                <a:latin typeface="Century Gothic" panose="020B0502020202020204" pitchFamily="34" charset="0"/>
              </a:rPr>
              <a:t>Long pants or buy a lab coat (in bookstore)</a:t>
            </a:r>
          </a:p>
          <a:p>
            <a:pPr marL="1057275" lvl="2" indent="-342900"/>
            <a:r>
              <a:rPr lang="en-US" altLang="en-US" sz="1800" i="1" dirty="0">
                <a:latin typeface="Century Gothic" panose="020B0502020202020204" pitchFamily="34" charset="0"/>
              </a:rPr>
              <a:t>Recommendation: Leave Shoes &amp; Pants/Coat in Car!</a:t>
            </a:r>
          </a:p>
          <a:p>
            <a:pPr lvl="1"/>
            <a:r>
              <a:rPr lang="en-US" altLang="en-US" sz="1800" dirty="0">
                <a:latin typeface="Century Gothic" panose="020B0502020202020204" pitchFamily="34" charset="0"/>
              </a:rPr>
              <a:t>Not dressed properly = </a:t>
            </a:r>
            <a:r>
              <a:rPr lang="en-US" altLang="en-US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NOT allowed in lab! </a:t>
            </a:r>
            <a:br>
              <a:rPr lang="en-US" altLang="en-US" sz="18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US" altLang="en-US" sz="1800" dirty="0">
                <a:solidFill>
                  <a:srgbClr val="FFC000"/>
                </a:solidFill>
                <a:latin typeface="Century Gothic" panose="020B0502020202020204" pitchFamily="34" charset="0"/>
              </a:rPr>
              <a:t>(including Exam days = a </a:t>
            </a:r>
            <a:r>
              <a:rPr lang="en-US" altLang="en-US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ZERO</a:t>
            </a:r>
            <a:r>
              <a:rPr lang="en-US" altLang="en-US" sz="1800" dirty="0">
                <a:solidFill>
                  <a:srgbClr val="FFC000"/>
                </a:solidFill>
                <a:latin typeface="Century Gothic" panose="020B0502020202020204" pitchFamily="34" charset="0"/>
              </a:rPr>
              <a:t> “0” on the test)</a:t>
            </a:r>
          </a:p>
          <a:p>
            <a:r>
              <a:rPr lang="en-US" altLang="en-US" sz="2000" dirty="0">
                <a:latin typeface="Century Gothic" panose="020B0502020202020204" pitchFamily="34" charset="0"/>
              </a:rPr>
              <a:t>Cell Phone Policy </a:t>
            </a:r>
            <a:r>
              <a:rPr lang="en-US" altLang="en-US" sz="2000" i="1" dirty="0">
                <a:latin typeface="Century Gothic" panose="020B0502020202020204" pitchFamily="34" charset="0"/>
              </a:rPr>
              <a:t> </a:t>
            </a:r>
          </a:p>
          <a:p>
            <a:pPr lvl="1"/>
            <a:r>
              <a:rPr lang="en-US" altLang="en-US" sz="1800" i="1" dirty="0">
                <a:latin typeface="Century Gothic" panose="020B0502020202020204" pitchFamily="34" charset="0"/>
              </a:rPr>
              <a:t>On silent, no video*, pics okay during actual experiments    </a:t>
            </a:r>
            <a:r>
              <a:rPr lang="en-US" altLang="en-US" sz="1400" i="1" dirty="0">
                <a:latin typeface="Century Gothic" panose="020B0502020202020204" pitchFamily="34" charset="0"/>
              </a:rPr>
              <a:t>(* lab is about focused application in the moment, recording decreases active learning)</a:t>
            </a:r>
            <a:endParaRPr lang="en-US" altLang="en-US" sz="1800" dirty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r>
              <a:rPr lang="en-US" altLang="en-US" sz="2000" dirty="0">
                <a:latin typeface="Century Gothic" panose="020B0502020202020204" pitchFamily="34" charset="0"/>
              </a:rPr>
              <a:t>Disruptive Behavior  </a:t>
            </a:r>
            <a:r>
              <a:rPr lang="en-US" altLang="en-US" sz="2000" i="1" dirty="0">
                <a:latin typeface="Century Gothic" panose="020B0502020202020204" pitchFamily="34" charset="0"/>
              </a:rPr>
              <a:t>- will be asked to leave</a:t>
            </a:r>
          </a:p>
          <a:p>
            <a:r>
              <a:rPr lang="en-US" altLang="en-US" sz="2000" dirty="0">
                <a:latin typeface="Century Gothic" panose="020B0502020202020204" pitchFamily="34" charset="0"/>
              </a:rPr>
              <a:t>Cheating </a:t>
            </a:r>
          </a:p>
          <a:p>
            <a:pPr lvl="1"/>
            <a:r>
              <a:rPr lang="en-US" altLang="en-US" sz="1800" dirty="0">
                <a:latin typeface="Century Gothic" panose="020B0502020202020204" pitchFamily="34" charset="0"/>
              </a:rPr>
              <a:t>Zero Tolerance - </a:t>
            </a:r>
            <a:r>
              <a:rPr lang="en-US" altLang="en-US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Both</a:t>
            </a:r>
            <a:r>
              <a:rPr lang="en-US" altLang="en-US" sz="1800" dirty="0">
                <a:latin typeface="Century Gothic" panose="020B0502020202020204" pitchFamily="34" charset="0"/>
              </a:rPr>
              <a:t> students will be reported</a:t>
            </a:r>
          </a:p>
          <a:p>
            <a:pPr lvl="1"/>
            <a:r>
              <a:rPr lang="en-US" altLang="en-US" sz="1600" i="1" dirty="0">
                <a:latin typeface="Century Gothic" panose="020B0502020202020204" pitchFamily="34" charset="0"/>
              </a:rPr>
              <a:t>Are you coming to class to benefit your neighbor or yourself? You wouldn’t hand over your paycheck to your neighbor…don’t help your future competition!</a:t>
            </a:r>
          </a:p>
          <a:p>
            <a:pPr marL="547370" indent="-410845"/>
            <a:r>
              <a:rPr lang="en-US" altLang="en-US" sz="2000" dirty="0">
                <a:latin typeface="Century Gothic"/>
              </a:rPr>
              <a:t>If you require </a:t>
            </a:r>
            <a:r>
              <a:rPr lang="en-US" altLang="en-US" sz="2000" i="1" dirty="0">
                <a:solidFill>
                  <a:srgbClr val="99CCFF"/>
                </a:solidFill>
                <a:latin typeface="Century Gothic"/>
              </a:rPr>
              <a:t>additional services (extended time testing, note taker etc.) </a:t>
            </a:r>
            <a:r>
              <a:rPr lang="en-US" altLang="en-US" sz="2000" dirty="0">
                <a:latin typeface="Century Gothic"/>
              </a:rPr>
              <a:t>, see me after class or contact me this FIRST WEEK. </a:t>
            </a:r>
          </a:p>
          <a:p>
            <a:pPr lvl="1"/>
            <a:endParaRPr lang="en-US" altLang="en-US" sz="1600" i="1" dirty="0">
              <a:latin typeface="Century Gothic" panose="020B0502020202020204" pitchFamily="34" charset="0"/>
            </a:endParaRPr>
          </a:p>
          <a:p>
            <a:endParaRPr lang="en-US" altLang="en-US" sz="2000" dirty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lvl="1"/>
            <a:endParaRPr lang="en-US" altLang="en-US" sz="1800" dirty="0">
              <a:latin typeface="Century Gothic" panose="020B0502020202020204" pitchFamily="34" charset="0"/>
            </a:endParaRPr>
          </a:p>
          <a:p>
            <a:endParaRPr lang="en-US" alt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061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2385" y="4125136"/>
            <a:ext cx="3028949" cy="2271712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05742" y="0"/>
            <a:ext cx="6477092" cy="1143000"/>
          </a:xfrm>
        </p:spPr>
        <p:txBody>
          <a:bodyPr/>
          <a:lstStyle/>
          <a:p>
            <a:r>
              <a:rPr lang="en-US" altLang="en-US">
                <a:solidFill>
                  <a:srgbClr val="99CCFF"/>
                </a:solidFill>
                <a:latin typeface="Century Gothic" panose="020B0502020202020204" pitchFamily="34" charset="0"/>
              </a:rPr>
              <a:t>Safety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68265" y="959126"/>
            <a:ext cx="6477092" cy="4525963"/>
          </a:xfrm>
        </p:spPr>
        <p:txBody>
          <a:bodyPr/>
          <a:lstStyle/>
          <a:p>
            <a:r>
              <a:rPr lang="en-US" altLang="en-US">
                <a:latin typeface="Century Gothic" panose="020B0502020202020204" pitchFamily="34" charset="0"/>
              </a:rPr>
              <a:t>Be sure to familiarize yourself with safety procedures</a:t>
            </a:r>
          </a:p>
          <a:p>
            <a:pPr lvl="2"/>
            <a:r>
              <a:rPr lang="en-US" altLang="en-US">
                <a:latin typeface="Century Gothic" panose="020B0502020202020204" pitchFamily="34" charset="0"/>
              </a:rPr>
              <a:t>Where does broken glass go?</a:t>
            </a:r>
          </a:p>
          <a:p>
            <a:pPr lvl="2"/>
            <a:r>
              <a:rPr lang="en-US" altLang="en-US">
                <a:latin typeface="Century Gothic" panose="020B0502020202020204" pitchFamily="34" charset="0"/>
              </a:rPr>
              <a:t>What goes in the biohazard?</a:t>
            </a:r>
          </a:p>
          <a:p>
            <a:pPr lvl="2"/>
            <a:r>
              <a:rPr lang="en-US" altLang="en-US">
                <a:latin typeface="Century Gothic" panose="020B0502020202020204" pitchFamily="34" charset="0"/>
              </a:rPr>
              <a:t>Eye wash station</a:t>
            </a:r>
          </a:p>
          <a:p>
            <a:pPr lvl="2"/>
            <a:r>
              <a:rPr lang="en-US" altLang="en-US">
                <a:latin typeface="Century Gothic" panose="020B0502020202020204" pitchFamily="34" charset="0"/>
              </a:rPr>
              <a:t>Chemical Shower</a:t>
            </a:r>
          </a:p>
          <a:p>
            <a:pPr lvl="2"/>
            <a:r>
              <a:rPr lang="en-US" altLang="en-US">
                <a:latin typeface="Century Gothic" panose="020B0502020202020204" pitchFamily="34" charset="0"/>
              </a:rPr>
              <a:t>Fire Blanket</a:t>
            </a:r>
          </a:p>
          <a:p>
            <a:pPr lvl="2"/>
            <a:r>
              <a:rPr lang="en-US" altLang="en-US">
                <a:latin typeface="Century Gothic" panose="020B0502020202020204" pitchFamily="34" charset="0"/>
              </a:rPr>
              <a:t>Fire Extinguisher </a:t>
            </a:r>
            <a:br>
              <a:rPr lang="en-US" altLang="en-US">
                <a:latin typeface="Century Gothic" panose="020B0502020202020204" pitchFamily="34" charset="0"/>
              </a:rPr>
            </a:br>
            <a:endParaRPr lang="en-US" altLang="en-US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Picture 2" descr="https://upload.wikimedia.org/wikipedia/commons/thumb/6/6d/Segnale_incendio.svg/451px-Segnale_incendi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589" y="2657387"/>
            <a:ext cx="1358587" cy="120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975132" y="3181818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Arial" panose="020B0604020202020204" pitchFamily="34" charset="0"/>
              </a:rPr>
              <a:t>Fire</a:t>
            </a:r>
            <a:endParaRPr lang="en-US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5084" r="-2" b="21059"/>
          <a:stretch/>
        </p:blipFill>
        <p:spPr>
          <a:xfrm>
            <a:off x="485033" y="4648200"/>
            <a:ext cx="2948259" cy="20591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5" r="20000"/>
          <a:stretch/>
        </p:blipFill>
        <p:spPr>
          <a:xfrm rot="5400000">
            <a:off x="7041218" y="730391"/>
            <a:ext cx="1645638" cy="2266950"/>
          </a:xfrm>
          <a:prstGeom prst="rect">
            <a:avLst/>
          </a:prstGeom>
        </p:spPr>
      </p:pic>
      <p:pic>
        <p:nvPicPr>
          <p:cNvPr id="12" name="Picture 6" descr="https://upload.wikimedia.org/wikipedia/commons/0/00/Biohazard_symbol_%28black_and_yellow%2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510" y="211392"/>
            <a:ext cx="1066800" cy="101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911087" y="458839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Arial" panose="020B0604020202020204" pitchFamily="34" charset="0"/>
              </a:rPr>
              <a:t>Biohazard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5033" y="6259549"/>
            <a:ext cx="2698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Arial" panose="020B0604020202020204" pitchFamily="34" charset="0"/>
              </a:rPr>
              <a:t>Broken Glass   vs. Trash</a:t>
            </a:r>
            <a:endParaRPr lang="en-US">
              <a:solidFill>
                <a:srgbClr val="FFFF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t="8519" r="15556" b="30741"/>
          <a:stretch/>
        </p:blipFill>
        <p:spPr>
          <a:xfrm rot="5400000">
            <a:off x="3236573" y="3673039"/>
            <a:ext cx="3806621" cy="22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2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05742" y="0"/>
            <a:ext cx="6477092" cy="1143000"/>
          </a:xfrm>
        </p:spPr>
        <p:txBody>
          <a:bodyPr/>
          <a:lstStyle/>
          <a:p>
            <a:r>
              <a:rPr lang="en-US" altLang="en-US">
                <a:solidFill>
                  <a:srgbClr val="99CCFF"/>
                </a:solidFill>
                <a:latin typeface="Century Gothic" panose="020B0502020202020204" pitchFamily="34" charset="0"/>
              </a:rPr>
              <a:t>Safety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68264" y="959126"/>
            <a:ext cx="8647135" cy="4525963"/>
          </a:xfrm>
        </p:spPr>
        <p:txBody>
          <a:bodyPr/>
          <a:lstStyle/>
          <a:p>
            <a:r>
              <a:rPr lang="en-US" altLang="en-US" sz="2400" dirty="0">
                <a:latin typeface="Century Gothic" panose="020B0502020202020204" pitchFamily="34" charset="0"/>
              </a:rPr>
              <a:t>Point out posted Evacuation Map &amp; Emergency Info</a:t>
            </a:r>
            <a:r>
              <a:rPr lang="en-US" altLang="en-US" dirty="0">
                <a:latin typeface="Century Gothic" panose="020B0502020202020204" pitchFamily="34" charset="0"/>
              </a:rPr>
              <a:t/>
            </a:r>
            <a:br>
              <a:rPr lang="en-US" altLang="en-US" dirty="0">
                <a:latin typeface="Century Gothic" panose="020B0502020202020204" pitchFamily="34" charset="0"/>
              </a:rPr>
            </a:br>
            <a:endParaRPr lang="en-US" altLang="en-US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5556" r="6666" b="11481"/>
          <a:stretch/>
        </p:blipFill>
        <p:spPr>
          <a:xfrm rot="5400000">
            <a:off x="5068228" y="2457632"/>
            <a:ext cx="4572000" cy="312234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9846FC4-0E0A-449F-BFBB-E5AC3EAE3CCD}"/>
              </a:ext>
            </a:extLst>
          </p:cNvPr>
          <p:cNvGrpSpPr/>
          <p:nvPr/>
        </p:nvGrpSpPr>
        <p:grpSpPr>
          <a:xfrm>
            <a:off x="305742" y="1733457"/>
            <a:ext cx="5303520" cy="3391086"/>
            <a:chOff x="336222" y="2438400"/>
            <a:chExt cx="5303520" cy="33910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35" t="22222" r="16665" b="16666"/>
            <a:stretch/>
          </p:blipFill>
          <p:spPr>
            <a:xfrm>
              <a:off x="336222" y="2438400"/>
              <a:ext cx="5303520" cy="33528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687760" y="4723745"/>
              <a:ext cx="741239" cy="609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3048000" y="4419600"/>
              <a:ext cx="0" cy="30414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3124200" y="4419600"/>
              <a:ext cx="1371600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4648200" y="3962400"/>
              <a:ext cx="0" cy="30414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4876800" y="3352800"/>
              <a:ext cx="381000" cy="38034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555792" y="5490932"/>
              <a:ext cx="13420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Main </a:t>
              </a:r>
              <a:r>
                <a:rPr lang="en-US" sz="1600" i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Campus</a:t>
              </a:r>
            </a:p>
          </p:txBody>
        </p:sp>
      </p:grpSp>
      <p:sp>
        <p:nvSpPr>
          <p:cNvPr id="4" name="TextBox 3">
            <a:hlinkHover r:id="rId4" action="ppaction://hlinkfile"/>
            <a:extLst>
              <a:ext uri="{FF2B5EF4-FFF2-40B4-BE49-F238E27FC236}">
                <a16:creationId xmlns:a16="http://schemas.microsoft.com/office/drawing/2014/main" id="{A5F16E89-103D-4A90-8418-BC124AE290F4}"/>
              </a:ext>
            </a:extLst>
          </p:cNvPr>
          <p:cNvSpPr txBox="1"/>
          <p:nvPr/>
        </p:nvSpPr>
        <p:spPr>
          <a:xfrm>
            <a:off x="694984" y="5466724"/>
            <a:ext cx="4349456" cy="646331"/>
          </a:xfrm>
          <a:prstGeom prst="rect">
            <a:avLst/>
          </a:prstGeom>
          <a:solidFill>
            <a:schemeClr val="bg1"/>
          </a:solidFill>
          <a:ln>
            <a:solidFill>
              <a:srgbClr val="C5A53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STATEMENT OF UNDERSTANDING of LAB MANAGEMENT PROCEDURES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757A0C-B127-420A-A46A-2F50182A683C}"/>
              </a:ext>
            </a:extLst>
          </p:cNvPr>
          <p:cNvSpPr txBox="1"/>
          <p:nvPr/>
        </p:nvSpPr>
        <p:spPr>
          <a:xfrm>
            <a:off x="943543" y="6157588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&lt;Ctrl Click&gt; and read this document</a:t>
            </a:r>
          </a:p>
        </p:txBody>
      </p:sp>
    </p:spTree>
    <p:extLst>
      <p:ext uri="{BB962C8B-B14F-4D97-AF65-F5344CB8AC3E}">
        <p14:creationId xmlns:p14="http://schemas.microsoft.com/office/powerpoint/2010/main" val="2734571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 from a LAB: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-85458" y="1425220"/>
            <a:ext cx="9075634" cy="4525963"/>
          </a:xfrm>
        </p:spPr>
        <p:txBody>
          <a:bodyPr/>
          <a:lstStyle/>
          <a:p>
            <a:pPr marL="868045" lvl="1"/>
            <a:r>
              <a:rPr lang="en-US" altLang="en-US" sz="2000" dirty="0">
                <a:solidFill>
                  <a:srgbClr val="FF00FF"/>
                </a:solidFill>
                <a:latin typeface="Century Gothic" panose="020B0502020202020204" pitchFamily="34" charset="0"/>
              </a:rPr>
              <a:t>FUN</a:t>
            </a:r>
            <a:r>
              <a:rPr lang="en-US" altLang="en-US" sz="2000" dirty="0">
                <a:latin typeface="Century Gothic" panose="020B0502020202020204" pitchFamily="34" charset="0"/>
              </a:rPr>
              <a:t>, Engaging, and a chance to learn out of your seat!</a:t>
            </a:r>
          </a:p>
          <a:p>
            <a:pPr marL="868045" lvl="1"/>
            <a:r>
              <a:rPr lang="en-US" altLang="en-US" sz="2000" i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Fast Paced </a:t>
            </a:r>
            <a:r>
              <a:rPr lang="en-US" altLang="en-US" sz="2000" dirty="0">
                <a:latin typeface="Century Gothic" panose="020B0502020202020204" pitchFamily="34" charset="0"/>
              </a:rPr>
              <a:t>with lots of info, jammed into a small time period</a:t>
            </a:r>
          </a:p>
          <a:p>
            <a:pPr marL="868045" lvl="1"/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Physical participation</a:t>
            </a:r>
            <a:r>
              <a:rPr lang="en-US" altLang="en-US" sz="2000" dirty="0">
                <a:latin typeface="Century Gothic" panose="020B0502020202020204" pitchFamily="34" charset="0"/>
              </a:rPr>
              <a:t>/movement/manipulation – YOU will be learning to demonstrate new skills weekly, </a:t>
            </a:r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building confidence</a:t>
            </a:r>
            <a:r>
              <a:rPr lang="en-US" altLang="en-US" sz="2000" dirty="0">
                <a:latin typeface="Century Gothic" panose="020B0502020202020204" pitchFamily="34" charset="0"/>
              </a:rPr>
              <a:t>!</a:t>
            </a:r>
          </a:p>
          <a:p>
            <a:pPr marL="868045" lvl="1"/>
            <a:r>
              <a:rPr lang="en-US" altLang="en-US" sz="2000" dirty="0">
                <a:latin typeface="Century Gothic" panose="020B0502020202020204" pitchFamily="34" charset="0"/>
              </a:rPr>
              <a:t>Labs require </a:t>
            </a:r>
            <a:r>
              <a:rPr lang="en-US" altLang="en-US" sz="2000" dirty="0">
                <a:solidFill>
                  <a:srgbClr val="717DBB"/>
                </a:solidFill>
                <a:latin typeface="Century Gothic" panose="020B0502020202020204" pitchFamily="34" charset="0"/>
              </a:rPr>
              <a:t>learning time management </a:t>
            </a:r>
            <a:r>
              <a:rPr lang="en-US" altLang="en-US" sz="2000" dirty="0">
                <a:latin typeface="Century Gothic" panose="020B0502020202020204" pitchFamily="34" charset="0"/>
              </a:rPr>
              <a:t>as exercises build upon one another…keep up, don’t procrastinate! </a:t>
            </a:r>
          </a:p>
          <a:p>
            <a:pPr marL="868045" lvl="1"/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  <a:latin typeface="Century Gothic"/>
              </a:rPr>
              <a:t>Expect to study </a:t>
            </a:r>
            <a:r>
              <a:rPr lang="en-US" altLang="en-US" sz="2000" dirty="0">
                <a:latin typeface="Century Gothic"/>
              </a:rPr>
              <a:t>for exams the same </a:t>
            </a:r>
            <a:r>
              <a:rPr lang="en-US" altLang="en-US" sz="2000" i="1" dirty="0">
                <a:latin typeface="Century Gothic"/>
              </a:rPr>
              <a:t>if not more </a:t>
            </a:r>
            <a:r>
              <a:rPr lang="en-US" altLang="en-US" sz="2000" dirty="0">
                <a:latin typeface="Century Gothic"/>
              </a:rPr>
              <a:t>than a Lecture, in various formats (groups, online, </a:t>
            </a:r>
            <a:r>
              <a:rPr lang="en-US" altLang="en-US" sz="2000" dirty="0" err="1">
                <a:latin typeface="Century Gothic"/>
              </a:rPr>
              <a:t>ol’fashion</a:t>
            </a:r>
            <a:r>
              <a:rPr lang="en-US" altLang="en-US" sz="2000" dirty="0">
                <a:latin typeface="Century Gothic"/>
              </a:rPr>
              <a:t> read/writing notes!)</a:t>
            </a:r>
            <a:endParaRPr lang="en-US" altLang="en-US" sz="2000" dirty="0">
              <a:latin typeface="Century Gothic" panose="020B0502020202020204" pitchFamily="34" charset="0"/>
            </a:endParaRPr>
          </a:p>
          <a:p>
            <a:pPr marL="868045" lvl="1"/>
            <a:r>
              <a:rPr lang="en-US" altLang="en-US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Mandatory attendance</a:t>
            </a:r>
            <a:r>
              <a:rPr lang="en-US" altLang="en-US" sz="2000" dirty="0">
                <a:latin typeface="Century Gothic" panose="020B0502020202020204" pitchFamily="34" charset="0"/>
              </a:rPr>
              <a:t>, missing a Lab is detrimental to Exams</a:t>
            </a:r>
          </a:p>
          <a:p>
            <a:pPr marL="868045" lvl="1"/>
            <a:r>
              <a:rPr lang="en-US" altLang="en-US" sz="2000" dirty="0">
                <a:latin typeface="Century Gothic" panose="020B0502020202020204" pitchFamily="34" charset="0"/>
              </a:rPr>
              <a:t>Taking a lab will help you further </a:t>
            </a:r>
            <a:r>
              <a:rPr lang="en-US" altLang="en-US" sz="2000" dirty="0">
                <a:solidFill>
                  <a:srgbClr val="FFFF00"/>
                </a:solidFill>
                <a:latin typeface="Century Gothic" panose="020B0502020202020204" pitchFamily="34" charset="0"/>
              </a:rPr>
              <a:t>define your career path </a:t>
            </a:r>
            <a:r>
              <a:rPr lang="en-US" altLang="en-US" sz="2000" dirty="0">
                <a:latin typeface="Century Gothic" panose="020B0502020202020204" pitchFamily="34" charset="0"/>
              </a:rPr>
              <a:t>and may open your eyes to a new direction you haven’t thought of!</a:t>
            </a:r>
          </a:p>
          <a:p>
            <a:pPr marL="904875" lvl="2" indent="0">
              <a:buNone/>
            </a:pPr>
            <a:endParaRPr lang="en-US" altLang="en-US" sz="2000" dirty="0">
              <a:latin typeface="Century Gothic" panose="020B0502020202020204" pitchFamily="34" charset="0"/>
            </a:endParaRPr>
          </a:p>
          <a:p>
            <a:pPr marL="448945" lvl="1" indent="0">
              <a:buNone/>
            </a:pPr>
            <a:endParaRPr lang="en-US" altLang="en-US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49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" y="114993"/>
            <a:ext cx="876854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solidFill>
                  <a:srgbClr val="99CCFF"/>
                </a:solidFill>
                <a:latin typeface="Century Gothic" panose="020B0502020202020204" pitchFamily="34" charset="0"/>
              </a:rPr>
              <a:t>What’s a typical lab class consist of:</a:t>
            </a:r>
            <a:br>
              <a:rPr lang="en-US" altLang="en-US" dirty="0">
                <a:solidFill>
                  <a:srgbClr val="99CCFF"/>
                </a:solidFill>
                <a:latin typeface="Century Gothic" panose="020B0502020202020204" pitchFamily="34" charset="0"/>
              </a:rPr>
            </a:br>
            <a:endParaRPr lang="en-US" altLang="en-US" dirty="0">
              <a:solidFill>
                <a:srgbClr val="99CCFF"/>
              </a:solidFill>
              <a:latin typeface="Century Gothic" panose="020B0502020202020204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-111095" y="952500"/>
            <a:ext cx="9178895" cy="5610670"/>
          </a:xfrm>
        </p:spPr>
        <p:txBody>
          <a:bodyPr/>
          <a:lstStyle/>
          <a:p>
            <a:pPr lvl="1"/>
            <a:r>
              <a:rPr lang="en-US" altLang="en-US" sz="1600" dirty="0">
                <a:latin typeface="Century Gothic" panose="020B0502020202020204" pitchFamily="34" charset="0"/>
              </a:rPr>
              <a:t>Start with </a:t>
            </a:r>
            <a:r>
              <a:rPr lang="en-US" altLang="en-US" sz="1600" dirty="0">
                <a:solidFill>
                  <a:srgbClr val="FF00FF"/>
                </a:solidFill>
                <a:latin typeface="Century Gothic" panose="020B0502020202020204" pitchFamily="34" charset="0"/>
              </a:rPr>
              <a:t>LAB C.O.D.E. </a:t>
            </a:r>
            <a:r>
              <a:rPr lang="en-US" altLang="en-US" sz="1600" dirty="0">
                <a:latin typeface="Century Gothic" panose="020B0502020202020204" pitchFamily="34" charset="0"/>
              </a:rPr>
              <a:t>attendance and answer any questions from last week</a:t>
            </a:r>
          </a:p>
          <a:p>
            <a:pPr lvl="1"/>
            <a:r>
              <a:rPr lang="en-US" altLang="en-US" sz="1600" dirty="0">
                <a:latin typeface="Century Gothic" panose="020B0502020202020204" pitchFamily="34" charset="0"/>
              </a:rPr>
              <a:t>Since you already “pre-read” the day’s material (ah hem…), your instructor will briefly go over what the days experiment will consist of and highlight any procedure changes etc. </a:t>
            </a:r>
          </a:p>
          <a:p>
            <a:pPr lvl="1"/>
            <a:r>
              <a:rPr lang="en-US" altLang="en-US" sz="1600" dirty="0">
                <a:latin typeface="Century Gothic" panose="020B0502020202020204" pitchFamily="34" charset="0"/>
              </a:rPr>
              <a:t>You read and follow the lab book directions (yes this is a LARGE part of actual LAB…and you will have to be very comfortable doing so in the real world!)</a:t>
            </a:r>
          </a:p>
          <a:p>
            <a:pPr lvl="1"/>
            <a:r>
              <a:rPr lang="en-US" altLang="en-US" sz="1600" dirty="0">
                <a:latin typeface="Century Gothic" panose="020B0502020202020204" pitchFamily="34" charset="0"/>
              </a:rPr>
              <a:t>Complete and Understand entire exercise and all associated questions in your lab manual, discuss with your group or neighbor!</a:t>
            </a:r>
          </a:p>
          <a:p>
            <a:pPr lvl="1"/>
            <a:r>
              <a:rPr lang="en-US" altLang="en-US" sz="1600" dirty="0">
                <a:latin typeface="Century Gothic" panose="020B0502020202020204" pitchFamily="34" charset="0"/>
              </a:rPr>
              <a:t>Clean and reset experiments/models/workstation</a:t>
            </a:r>
          </a:p>
          <a:p>
            <a:pPr lvl="1"/>
            <a:r>
              <a:rPr lang="en-US" altLang="en-US" sz="1600" dirty="0">
                <a:solidFill>
                  <a:srgbClr val="FFC000"/>
                </a:solidFill>
                <a:latin typeface="Century Gothic" panose="020B0502020202020204" pitchFamily="34" charset="0"/>
              </a:rPr>
              <a:t>Return to seats so your instructor and classmates can go over results, review the key points, talk about what you should be taking away from today’s class period </a:t>
            </a:r>
            <a:r>
              <a:rPr lang="en-US" altLang="en-US" sz="1600" i="1" dirty="0">
                <a:solidFill>
                  <a:srgbClr val="FFC000"/>
                </a:solidFill>
                <a:latin typeface="Century Gothic" panose="020B0502020202020204" pitchFamily="34" charset="0"/>
              </a:rPr>
              <a:t>*this is a good time to think about what test questions an instructor would ask on a test!!!**</a:t>
            </a:r>
          </a:p>
          <a:p>
            <a:pPr lvl="1"/>
            <a:r>
              <a:rPr lang="en-US" altLang="en-US" sz="1600" dirty="0">
                <a:latin typeface="Century Gothic" panose="020B0502020202020204" pitchFamily="34" charset="0"/>
              </a:rPr>
              <a:t>ASK QUESTIONS or for more Explanation if needed </a:t>
            </a:r>
            <a:r>
              <a:rPr lang="en-US" altLang="en-US" sz="1600" i="1" dirty="0">
                <a:latin typeface="Century Gothic" panose="020B0502020202020204" pitchFamily="34" charset="0"/>
              </a:rPr>
              <a:t>(THIS is the time to do this when your brain is fresh and you have the resources in the room!)</a:t>
            </a:r>
          </a:p>
          <a:p>
            <a:pPr lvl="1"/>
            <a:r>
              <a:rPr lang="en-US" altLang="en-US" sz="1600" dirty="0">
                <a:latin typeface="Century Gothic" panose="020B0502020202020204" pitchFamily="34" charset="0"/>
              </a:rPr>
              <a:t>Review next weeks exercise (</a:t>
            </a:r>
            <a:r>
              <a:rPr lang="en-US" altLang="en-US" sz="1600" i="1" dirty="0">
                <a:latin typeface="Century Gothic" panose="020B0502020202020204" pitchFamily="34" charset="0"/>
              </a:rPr>
              <a:t>you will have 5 min of downtime at some point</a:t>
            </a:r>
            <a:r>
              <a:rPr lang="en-US" altLang="en-US" sz="1600" dirty="0">
                <a:latin typeface="Century Gothic" panose="020B0502020202020204" pitchFamily="34" charset="0"/>
              </a:rPr>
              <a:t>) – this is how you “prime your brain” to pick up on those topics in lecture</a:t>
            </a:r>
          </a:p>
          <a:p>
            <a:pPr lvl="1"/>
            <a:r>
              <a:rPr lang="en-US" altLang="en-US" sz="1600" dirty="0">
                <a:latin typeface="Century Gothic" panose="020B0502020202020204" pitchFamily="34" charset="0"/>
              </a:rPr>
              <a:t>Clean up before you leave/ PUSH IN YOUR CHAIRS!</a:t>
            </a:r>
          </a:p>
          <a:p>
            <a:pPr lvl="1"/>
            <a:endParaRPr lang="en-US" altLang="en-US" sz="1600" dirty="0">
              <a:latin typeface="Century Gothic" panose="020B0502020202020204" pitchFamily="34" charset="0"/>
            </a:endParaRPr>
          </a:p>
          <a:p>
            <a:endParaRPr lang="en-US" altLang="en-US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782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FA937-DCB0-4EB7-8239-2D263478D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Start Exercise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1 Metric PP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71B54-A49F-4C99-8FCF-50BB83FAF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8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4676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99CCFF"/>
                </a:solidFill>
                <a:latin typeface="Century Gothic" panose="020B0502020202020204" pitchFamily="34" charset="0"/>
              </a:rPr>
              <a:t>Welcome to Gen Bio I Lab!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84150" y="1219200"/>
            <a:ext cx="4279785" cy="4525963"/>
          </a:xfrm>
        </p:spPr>
        <p:txBody>
          <a:bodyPr/>
          <a:lstStyle/>
          <a:p>
            <a:r>
              <a:rPr lang="en-US" alt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We are all going to go through the </a:t>
            </a:r>
            <a:r>
              <a:rPr lang="en-US" alt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hlinkClick r:id="rId2"/>
              </a:rPr>
              <a:t>Syllabus</a:t>
            </a:r>
            <a:r>
              <a:rPr lang="en-US" alt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lvl="1"/>
            <a:r>
              <a:rPr lang="en-US" alt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Located on </a:t>
            </a:r>
            <a:r>
              <a:rPr lang="en-US" alt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Weebly</a:t>
            </a:r>
            <a:r>
              <a:rPr lang="en-US" alt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with Link on Blackboard</a:t>
            </a:r>
            <a:endParaRPr lang="en-US" altLang="en-US" sz="2000" dirty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lvl="1"/>
            <a:endParaRPr lang="en-US" altLang="en-US" sz="2000" dirty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r>
              <a:rPr lang="en-US" altLang="en-US" sz="2000" dirty="0">
                <a:solidFill>
                  <a:srgbClr val="FFC000"/>
                </a:solidFill>
                <a:latin typeface="Century Gothic" panose="020B0502020202020204" pitchFamily="34" charset="0"/>
              </a:rPr>
              <a:t>WRITE IN YOUR EXACT COURSE REFERENCE #!!!</a:t>
            </a:r>
          </a:p>
          <a:p>
            <a:pPr marL="585788" lvl="1" indent="0">
              <a:buNone/>
            </a:pPr>
            <a:r>
              <a:rPr lang="en-US" altLang="en-US" sz="2000" i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   BSC2010L-##-###</a:t>
            </a:r>
          </a:p>
          <a:p>
            <a:pPr lvl="1"/>
            <a:r>
              <a:rPr lang="en-US" altLang="en-US" sz="1600" i="1" dirty="0">
                <a:solidFill>
                  <a:srgbClr val="FFC000"/>
                </a:solidFill>
                <a:latin typeface="Century Gothic" panose="020B0502020202020204" pitchFamily="34" charset="0"/>
              </a:rPr>
              <a:t>You need this for ALL communication with any Faculty, Manager, Chair or Instructor!!!</a:t>
            </a:r>
            <a:endParaRPr lang="en-US" altLang="en-US" sz="1600" i="1" dirty="0">
              <a:solidFill>
                <a:schemeClr val="accent3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1D31A4-168A-4733-8086-D35BF4037B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373" y="1219200"/>
            <a:ext cx="4059017" cy="47809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CAB5A65-DB8B-4FC0-BA00-68A7EC624CD8}"/>
              </a:ext>
            </a:extLst>
          </p:cNvPr>
          <p:cNvSpPr/>
          <p:nvPr/>
        </p:nvSpPr>
        <p:spPr>
          <a:xfrm>
            <a:off x="-124691" y="6042522"/>
            <a:ext cx="92686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370" indent="-410845"/>
            <a:r>
              <a:rPr lang="en-US" altLang="en-US" sz="2000" dirty="0">
                <a:solidFill>
                  <a:schemeClr val="bg1"/>
                </a:solidFill>
                <a:highlight>
                  <a:srgbClr val="FFFF00"/>
                </a:highlight>
                <a:latin typeface="Century Gothic"/>
              </a:rPr>
              <a:t>**NOTE: Labs are set up </a:t>
            </a:r>
            <a:r>
              <a:rPr lang="en-US" altLang="en-US" sz="2000" i="1" dirty="0">
                <a:solidFill>
                  <a:schemeClr val="bg1"/>
                </a:solidFill>
                <a:highlight>
                  <a:srgbClr val="FFFF00"/>
                </a:highlight>
                <a:latin typeface="Century Gothic"/>
              </a:rPr>
              <a:t>by “week” </a:t>
            </a:r>
            <a:r>
              <a:rPr lang="en-US" altLang="en-US" sz="2000" dirty="0">
                <a:solidFill>
                  <a:schemeClr val="bg1"/>
                </a:solidFill>
                <a:highlight>
                  <a:srgbClr val="FFFF00"/>
                </a:highlight>
                <a:latin typeface="Century Gothic"/>
              </a:rPr>
              <a:t>=  supplies/tools only out for the week</a:t>
            </a:r>
            <a:endParaRPr lang="en-US" altLang="en-US" sz="2000" dirty="0">
              <a:solidFill>
                <a:schemeClr val="bg1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0AECC029-C41C-4076-BD58-C760B93734FC}"/>
              </a:ext>
            </a:extLst>
          </p:cNvPr>
          <p:cNvSpPr/>
          <p:nvPr/>
        </p:nvSpPr>
        <p:spPr>
          <a:xfrm rot="19732567">
            <a:off x="3933184" y="2107942"/>
            <a:ext cx="1671564" cy="618142"/>
          </a:xfrm>
          <a:prstGeom prst="rightArrow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35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22564" y="-152400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99CCFF"/>
                </a:solidFill>
                <a:latin typeface="Century Gothic"/>
              </a:rPr>
              <a:t>Instructor Contact Information:</a:t>
            </a:r>
            <a:endParaRPr lang="en-US" altLang="en-US" dirty="0">
              <a:solidFill>
                <a:srgbClr val="99CCFF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9BA6C2-C1C6-4984-ABBF-6C58D5540D09}"/>
              </a:ext>
            </a:extLst>
          </p:cNvPr>
          <p:cNvSpPr/>
          <p:nvPr/>
        </p:nvSpPr>
        <p:spPr>
          <a:xfrm>
            <a:off x="414097" y="914400"/>
            <a:ext cx="8567171" cy="427809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entury Gothic"/>
              </a:rPr>
              <a:t>IOR – name</a:t>
            </a:r>
            <a:r>
              <a:rPr lang="en-US" sz="2400" i="1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/>
              </a:rPr>
              <a:t>(Instructor of Record*)</a:t>
            </a:r>
          </a:p>
          <a:p>
            <a:pPr lvl="2"/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  <a:latin typeface="Century Gothic"/>
              </a:rPr>
              <a:t>******</a:t>
            </a:r>
            <a:r>
              <a:rPr lang="en-US" sz="2400" u="sng" dirty="0">
                <a:solidFill>
                  <a:srgbClr val="56C7AA"/>
                </a:solidFill>
                <a:latin typeface="Century Gothic"/>
              </a:rPr>
              <a:t>@irsc.edu</a:t>
            </a:r>
          </a:p>
          <a:p>
            <a:pPr lvl="2"/>
            <a:r>
              <a:rPr lang="en-US" sz="2400" i="1" dirty="0">
                <a:solidFill>
                  <a:srgbClr val="FFFFFF"/>
                </a:solidFill>
                <a:latin typeface="Century Gothic"/>
              </a:rPr>
              <a:t>email to make appointment</a:t>
            </a:r>
            <a:r>
              <a:rPr lang="en-US" sz="2400" dirty="0">
                <a:solidFill>
                  <a:srgbClr val="FFFFFF"/>
                </a:solidFill>
                <a:latin typeface="Century Gothic"/>
              </a:rPr>
              <a:t>​</a:t>
            </a:r>
          </a:p>
          <a:p>
            <a:endParaRPr lang="en-US" sz="24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Century Gothic"/>
              </a:rPr>
              <a:t>EMAILS </a:t>
            </a:r>
            <a:r>
              <a:rPr lang="en-US" sz="2400" b="1" u="sng" dirty="0">
                <a:solidFill>
                  <a:srgbClr val="FFFF00"/>
                </a:solidFill>
                <a:latin typeface="Century Gothic"/>
              </a:rPr>
              <a:t>without REF # </a:t>
            </a:r>
            <a:r>
              <a:rPr lang="en-US" sz="2400" i="1" dirty="0">
                <a:solidFill>
                  <a:srgbClr val="FFFF00"/>
                </a:solidFill>
                <a:latin typeface="Century Gothic"/>
              </a:rPr>
              <a:t>MAY NOT BE ANSWERED</a:t>
            </a:r>
            <a:r>
              <a:rPr lang="en-US" sz="2400" dirty="0">
                <a:solidFill>
                  <a:srgbClr val="FFFF00"/>
                </a:solidFill>
                <a:latin typeface="Century Gothic"/>
              </a:rPr>
              <a:t>!!!!!!</a:t>
            </a:r>
          </a:p>
          <a:p>
            <a:endParaRPr lang="en-US" sz="24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rgbClr val="56C7AA"/>
                </a:solidFill>
                <a:latin typeface="Century Gothic" panose="020B0502020202020204" pitchFamily="34" charset="0"/>
                <a:hlinkClick r:id="rId2"/>
              </a:rPr>
              <a:t>Instructors Contact Info</a:t>
            </a:r>
            <a:endParaRPr lang="en-US" sz="2400" u="sng" dirty="0">
              <a:solidFill>
                <a:srgbClr val="56C7AA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Tx/>
              <a:buChar char="-"/>
            </a:pPr>
            <a:r>
              <a:rPr lang="en-US" sz="20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All Adjunct and TLS contact info</a:t>
            </a:r>
          </a:p>
          <a:p>
            <a:pPr marL="800100" lvl="1" indent="-342900">
              <a:buFontTx/>
              <a:buChar char="-"/>
            </a:pPr>
            <a:r>
              <a:rPr lang="en-US" sz="20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Biology Faculty info 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hlinkClick r:id="rId3"/>
              </a:rPr>
              <a:t>&lt;</a:t>
            </a:r>
            <a:r>
              <a:rPr lang="en-US" sz="20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hlinkClick r:id="rId3"/>
              </a:rPr>
              <a:t>click here&gt;</a:t>
            </a:r>
            <a:endParaRPr lang="en-US" sz="20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lvl="1"/>
            <a:endParaRPr lang="en-US" altLang="en-US" sz="20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C000"/>
                </a:solidFill>
                <a:latin typeface="Century Gothic" panose="020B0502020202020204" pitchFamily="34" charset="0"/>
              </a:rPr>
              <a:t>LAB MANUAL: Required </a:t>
            </a:r>
            <a:r>
              <a:rPr lang="en-US" altLang="en-US" sz="2400" dirty="0">
                <a:solidFill>
                  <a:srgbClr val="FF0066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3</a:t>
            </a:r>
            <a:r>
              <a:rPr lang="en-US" altLang="en-US" sz="2400" baseline="30000" dirty="0">
                <a:solidFill>
                  <a:srgbClr val="FF0066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rd</a:t>
            </a:r>
            <a:r>
              <a:rPr lang="en-US" altLang="en-US" sz="2400" dirty="0">
                <a:solidFill>
                  <a:srgbClr val="FFC000"/>
                </a:solidFill>
                <a:latin typeface="Century Gothic" panose="020B0502020202020204" pitchFamily="34" charset="0"/>
              </a:rPr>
              <a:t> Ed. </a:t>
            </a:r>
          </a:p>
          <a:p>
            <a:pPr marL="800100" lvl="1" indent="-342900">
              <a:buFontTx/>
              <a:buChar char="-"/>
            </a:pPr>
            <a:endParaRPr lang="en-US" sz="20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E8A0D9-8CEB-4ECF-B913-5ED3F49A6B5B}"/>
              </a:ext>
            </a:extLst>
          </p:cNvPr>
          <p:cNvSpPr/>
          <p:nvPr/>
        </p:nvSpPr>
        <p:spPr>
          <a:xfrm>
            <a:off x="345073" y="5192494"/>
            <a:ext cx="51619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370" indent="-410845"/>
            <a:r>
              <a:rPr lang="en-US" altLang="en-US" sz="2400" dirty="0">
                <a:latin typeface="Century Gothic"/>
              </a:rPr>
              <a:t>Lab Materials on </a:t>
            </a:r>
            <a:r>
              <a:rPr lang="en-US" altLang="en-US" sz="2400" dirty="0">
                <a:latin typeface="Century Gothic"/>
                <a:hlinkClick r:id="rId4"/>
              </a:rPr>
              <a:t> Weebly</a:t>
            </a:r>
            <a:r>
              <a:rPr lang="en-US" altLang="en-US" sz="2400" dirty="0">
                <a:latin typeface="Century Gothic"/>
              </a:rPr>
              <a:t> &amp; additional resources in </a:t>
            </a:r>
            <a:r>
              <a:rPr lang="en-US" altLang="en-US" sz="2400" dirty="0" err="1">
                <a:latin typeface="Century Gothic"/>
              </a:rPr>
              <a:t>BlackBoard</a:t>
            </a:r>
            <a:r>
              <a:rPr lang="en-US" altLang="en-US" sz="2400" dirty="0">
                <a:latin typeface="Century Gothic"/>
              </a:rPr>
              <a:t> </a:t>
            </a:r>
            <a:endParaRPr lang="en-US" altLang="en-US" sz="2400" dirty="0">
              <a:latin typeface="Century Gothic" panose="020B0502020202020204" pitchFamily="34" charset="0"/>
            </a:endParaRPr>
          </a:p>
          <a:p>
            <a:pPr marL="868045" lvl="1"/>
            <a:r>
              <a:rPr lang="en-US" sz="900" dirty="0">
                <a:solidFill>
                  <a:schemeClr val="bg1">
                    <a:lumMod val="65000"/>
                    <a:lumOff val="35000"/>
                  </a:schemeClr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http://biology-irsc.weebly.com/laboratory-resources-click-here-for-infromation-on-the-labs-including-powerpoints-handouts-etc.html</a:t>
            </a:r>
            <a:endParaRPr lang="en-US" altLang="en-US" sz="900" dirty="0">
              <a:solidFill>
                <a:schemeClr val="bg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280A2E-5324-4709-9C7F-F2045CEB4B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20" y="3035217"/>
            <a:ext cx="2750272" cy="3536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55229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-139681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99CCFF"/>
                </a:solidFill>
                <a:latin typeface="Century Gothic" panose="020B0502020202020204" pitchFamily="34" charset="0"/>
              </a:rPr>
              <a:t>Grading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47319" y="775578"/>
            <a:ext cx="8376063" cy="3146961"/>
          </a:xfrm>
        </p:spPr>
        <p:txBody>
          <a:bodyPr/>
          <a:lstStyle/>
          <a:p>
            <a:pPr marL="36195" indent="0">
              <a:buNone/>
            </a:pPr>
            <a:r>
              <a:rPr lang="en-US" altLang="en-US" sz="2000" dirty="0">
                <a:latin typeface="Comic Sans MS"/>
              </a:rPr>
              <a:t>Exam 1                      100 pts</a:t>
            </a:r>
            <a:endParaRPr lang="en-US" sz="2000" dirty="0"/>
          </a:p>
          <a:p>
            <a:pPr marL="36195" indent="0">
              <a:buNone/>
            </a:pPr>
            <a:r>
              <a:rPr lang="en-US" altLang="en-US" sz="2000" dirty="0">
                <a:latin typeface="Comic Sans MS"/>
              </a:rPr>
              <a:t>Exam 2                     100 pts</a:t>
            </a:r>
            <a:endParaRPr lang="en-US" altLang="en-US" sz="2000" dirty="0">
              <a:latin typeface="Comic Sans MS" pitchFamily="66" charset="0"/>
            </a:endParaRPr>
          </a:p>
          <a:p>
            <a:pPr marL="36195" indent="0">
              <a:buNone/>
            </a:pPr>
            <a:r>
              <a:rPr lang="en-US" altLang="en-US" sz="2000" dirty="0">
                <a:latin typeface="Comic Sans MS"/>
              </a:rPr>
              <a:t>Exam 3                     100 pts</a:t>
            </a:r>
          </a:p>
          <a:p>
            <a:pPr marL="36195" indent="0">
              <a:buNone/>
            </a:pPr>
            <a:r>
              <a:rPr lang="en-US" altLang="en-US" sz="2000" dirty="0">
                <a:latin typeface="Comic Sans MS"/>
              </a:rPr>
              <a:t>Microscope Checks    20 pts</a:t>
            </a:r>
          </a:p>
          <a:p>
            <a:pPr marL="36195" indent="0">
              <a:buNone/>
            </a:pPr>
            <a:r>
              <a:rPr lang="en-US" altLang="en-US" sz="2000" dirty="0">
                <a:latin typeface="Comic Sans MS"/>
              </a:rPr>
              <a:t>Microscope Exam       30 pts</a:t>
            </a:r>
          </a:p>
          <a:p>
            <a:pPr marL="36195" indent="0">
              <a:buNone/>
            </a:pPr>
            <a:r>
              <a:rPr lang="en-US" altLang="en-US" sz="2000" dirty="0">
                <a:latin typeface="Comic Sans MS"/>
              </a:rPr>
              <a:t>Lab Report                 50 pts</a:t>
            </a:r>
          </a:p>
          <a:p>
            <a:pPr marL="36195" indent="0">
              <a:buNone/>
            </a:pPr>
            <a:r>
              <a:rPr lang="en-US" altLang="en-US" sz="2000" dirty="0">
                <a:solidFill>
                  <a:schemeClr val="accent6"/>
                </a:solidFill>
                <a:latin typeface="Comic Sans MS"/>
              </a:rPr>
              <a:t>Total Possible pts    400 pts</a:t>
            </a:r>
          </a:p>
          <a:p>
            <a:pPr marL="36195" indent="0">
              <a:buNone/>
            </a:pPr>
            <a:r>
              <a:rPr lang="en-US" altLang="en-US" sz="2000" dirty="0">
                <a:solidFill>
                  <a:schemeClr val="accent3"/>
                </a:solidFill>
                <a:latin typeface="Comic Sans MS"/>
              </a:rPr>
              <a:t>Absences –3%           -12 pts</a:t>
            </a:r>
            <a:endParaRPr lang="en-US" altLang="en-US" sz="2000" dirty="0"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5725" y="3922539"/>
            <a:ext cx="8972550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i="1" dirty="0">
                <a:solidFill>
                  <a:srgbClr val="FFC000"/>
                </a:solidFill>
                <a:latin typeface="Arial"/>
                <a:cs typeface="Arial"/>
              </a:rPr>
              <a:t>*NOTICE* : YOUR GRADE IS MADE UP ENTIRELY from the 400 possible points </a:t>
            </a:r>
            <a:r>
              <a:rPr lang="en-US" i="1" dirty="0">
                <a:latin typeface="Arial"/>
                <a:cs typeface="Arial"/>
              </a:rPr>
              <a:t>YOU EARN </a:t>
            </a:r>
            <a:r>
              <a:rPr lang="en-US" i="1" dirty="0">
                <a:solidFill>
                  <a:srgbClr val="FFC000"/>
                </a:solidFill>
                <a:latin typeface="Arial"/>
                <a:cs typeface="Arial"/>
              </a:rPr>
              <a:t>from your THREE TESTS, Lab Report, Microscope Checks and Exam</a:t>
            </a:r>
          </a:p>
          <a:p>
            <a:pPr algn="ctr"/>
            <a:endParaRPr lang="en-US" i="1" dirty="0"/>
          </a:p>
          <a:p>
            <a:pPr algn="ctr"/>
            <a:r>
              <a:rPr lang="en-US" i="1" dirty="0"/>
              <a:t>= No Homework, No extra credit, No lab book points, No Blackboard Quiz points</a:t>
            </a:r>
          </a:p>
          <a:p>
            <a:pPr algn="ctr"/>
            <a:r>
              <a:rPr lang="en-US" i="1" dirty="0"/>
              <a:t> </a:t>
            </a:r>
          </a:p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HOWEVER, </a:t>
            </a:r>
            <a:r>
              <a:rPr lang="en-US" u="sng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Attendance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can negatively influence your final grade -3% for EACH missed class!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C30FE3-09F5-4EFB-8693-E7B9C7D6E9BF}"/>
              </a:ext>
            </a:extLst>
          </p:cNvPr>
          <p:cNvSpPr txBox="1"/>
          <p:nvPr/>
        </p:nvSpPr>
        <p:spPr>
          <a:xfrm>
            <a:off x="5062604" y="1242127"/>
            <a:ext cx="3243196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A:</a:t>
            </a:r>
            <a:r>
              <a:rPr lang="en-US" dirty="0"/>
              <a:t>  90% - 100%  (</a:t>
            </a:r>
            <a:r>
              <a:rPr lang="en-US" u="sng" dirty="0"/>
              <a:t>&gt;</a:t>
            </a:r>
            <a:r>
              <a:rPr lang="en-US" dirty="0"/>
              <a:t> 360 pts.)  </a:t>
            </a:r>
          </a:p>
          <a:p>
            <a:r>
              <a:rPr lang="en-US" b="1" dirty="0"/>
              <a:t>B:</a:t>
            </a:r>
            <a:r>
              <a:rPr lang="en-US" dirty="0"/>
              <a:t>  80% -   89%  (</a:t>
            </a:r>
            <a:r>
              <a:rPr lang="en-US" u="sng" dirty="0"/>
              <a:t>&gt;</a:t>
            </a:r>
            <a:r>
              <a:rPr lang="en-US" dirty="0"/>
              <a:t> 320 pts.) </a:t>
            </a:r>
          </a:p>
          <a:p>
            <a:r>
              <a:rPr lang="en-US" b="1" dirty="0"/>
              <a:t>C:</a:t>
            </a:r>
            <a:r>
              <a:rPr lang="en-US" dirty="0"/>
              <a:t>  70% -   79%  (</a:t>
            </a:r>
            <a:r>
              <a:rPr lang="en-US" u="sng" dirty="0"/>
              <a:t>&gt;</a:t>
            </a:r>
            <a:r>
              <a:rPr lang="en-US" dirty="0"/>
              <a:t> 280 pts.) </a:t>
            </a:r>
          </a:p>
          <a:p>
            <a:r>
              <a:rPr lang="en-US" b="1" dirty="0"/>
              <a:t>D:</a:t>
            </a:r>
            <a:r>
              <a:rPr lang="en-US" dirty="0"/>
              <a:t>  60% -   69%  (</a:t>
            </a:r>
            <a:r>
              <a:rPr lang="en-US" u="sng" dirty="0"/>
              <a:t>&gt;</a:t>
            </a:r>
            <a:r>
              <a:rPr lang="en-US" dirty="0"/>
              <a:t> 240 pts.) </a:t>
            </a:r>
          </a:p>
          <a:p>
            <a:r>
              <a:rPr lang="en-US" b="1" dirty="0"/>
              <a:t>F:</a:t>
            </a:r>
            <a:r>
              <a:rPr lang="en-US" dirty="0"/>
              <a:t>  below 60%  (&lt; 240 pts.)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24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67790" y="-25603"/>
            <a:ext cx="74676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99CCFF"/>
                </a:solidFill>
                <a:latin typeface="Century Gothic" panose="020B0502020202020204" pitchFamily="34" charset="0"/>
              </a:rPr>
              <a:t>Lab Exams = Practical's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-154969" y="884281"/>
            <a:ext cx="5544590" cy="4774276"/>
          </a:xfrm>
        </p:spPr>
        <p:txBody>
          <a:bodyPr/>
          <a:lstStyle/>
          <a:p>
            <a:r>
              <a:rPr lang="en-US" altLang="en-US" sz="2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This is NOT a LECTURE!!!</a:t>
            </a:r>
          </a:p>
          <a:p>
            <a:pPr lvl="1"/>
            <a:r>
              <a:rPr lang="en-US" altLang="en-US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Can’t take tests in the Testing center</a:t>
            </a:r>
          </a:p>
          <a:p>
            <a:pPr lvl="1"/>
            <a:r>
              <a:rPr lang="en-US" altLang="en-US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No make-up unless Department Chair Approved!</a:t>
            </a:r>
          </a:p>
          <a:p>
            <a:r>
              <a:rPr lang="en-US" altLang="en-US" sz="2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PLAN</a:t>
            </a:r>
            <a:r>
              <a:rPr lang="en-US" altLang="en-US" sz="2400" dirty="0">
                <a:solidFill>
                  <a:srgbClr val="FFFF00"/>
                </a:solidFill>
                <a:latin typeface="Century Gothic" panose="020B0502020202020204" pitchFamily="34" charset="0"/>
              </a:rPr>
              <a:t> NOW FOR THESE DATES!!!!</a:t>
            </a:r>
          </a:p>
          <a:p>
            <a:pPr lvl="1"/>
            <a:r>
              <a:rPr lang="en-US" altLang="en-US" sz="1800" dirty="0">
                <a:solidFill>
                  <a:schemeClr val="tx2"/>
                </a:solidFill>
                <a:latin typeface="Century Gothic" panose="020B0502020202020204" pitchFamily="34" charset="0"/>
              </a:rPr>
              <a:t>Book back up babysitter</a:t>
            </a:r>
          </a:p>
          <a:p>
            <a:pPr lvl="1"/>
            <a:r>
              <a:rPr lang="en-US" altLang="en-US" sz="1800" dirty="0">
                <a:solidFill>
                  <a:schemeClr val="tx2"/>
                </a:solidFill>
                <a:latin typeface="Century Gothic" panose="020B0502020202020204" pitchFamily="34" charset="0"/>
              </a:rPr>
              <a:t>Have back up transportation</a:t>
            </a:r>
          </a:p>
          <a:p>
            <a:pPr lvl="1"/>
            <a:r>
              <a:rPr lang="en-US" altLang="en-US" sz="1800" dirty="0">
                <a:solidFill>
                  <a:schemeClr val="tx2"/>
                </a:solidFill>
                <a:latin typeface="Century Gothic" panose="020B0502020202020204" pitchFamily="34" charset="0"/>
              </a:rPr>
              <a:t>Schedule early off of work</a:t>
            </a:r>
          </a:p>
          <a:p>
            <a:pPr lvl="1"/>
            <a:r>
              <a:rPr lang="en-US" altLang="en-US" sz="1800" dirty="0">
                <a:solidFill>
                  <a:schemeClr val="tx2"/>
                </a:solidFill>
                <a:latin typeface="Century Gothic" panose="020B0502020202020204" pitchFamily="34" charset="0"/>
              </a:rPr>
              <a:t>Plan to be here 30 min earlier </a:t>
            </a:r>
          </a:p>
          <a:p>
            <a:pPr marL="585788" lvl="1" indent="0">
              <a:buNone/>
            </a:pPr>
            <a:r>
              <a:rPr lang="en-US" altLang="en-US" sz="1800" dirty="0">
                <a:solidFill>
                  <a:schemeClr val="tx2"/>
                </a:solidFill>
                <a:latin typeface="Century Gothic" panose="020B0502020202020204" pitchFamily="34" charset="0"/>
              </a:rPr>
              <a:t>	than class to anticipate traffic</a:t>
            </a:r>
          </a:p>
          <a:p>
            <a:pPr lvl="1"/>
            <a:r>
              <a:rPr lang="en-US" altLang="en-US" sz="1800" dirty="0">
                <a:solidFill>
                  <a:schemeClr val="tx2"/>
                </a:solidFill>
                <a:latin typeface="Century Gothic" panose="020B0502020202020204" pitchFamily="34" charset="0"/>
              </a:rPr>
              <a:t>Set two alarms (one battery)</a:t>
            </a:r>
          </a:p>
          <a:p>
            <a:pPr lvl="1"/>
            <a:r>
              <a:rPr lang="en-US" altLang="en-US" sz="1800" dirty="0">
                <a:solidFill>
                  <a:schemeClr val="tx2"/>
                </a:solidFill>
                <a:latin typeface="Century Gothic" panose="020B0502020202020204" pitchFamily="34" charset="0"/>
              </a:rPr>
              <a:t>Book back up babysitter</a:t>
            </a:r>
          </a:p>
          <a:p>
            <a:pPr lvl="1"/>
            <a:r>
              <a:rPr lang="en-US" altLang="en-US" sz="1800" dirty="0">
                <a:solidFill>
                  <a:schemeClr val="tx2"/>
                </a:solidFill>
                <a:latin typeface="Century Gothic" panose="020B0502020202020204" pitchFamily="34" charset="0"/>
              </a:rPr>
              <a:t>Back-up pants and shoes in car</a:t>
            </a:r>
            <a:endParaRPr lang="en-US" altLang="en-US" sz="200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rgbClr val="56C7AA"/>
                </a:solidFill>
                <a:latin typeface="Century Gothic" panose="020B0502020202020204" pitchFamily="34" charset="0"/>
                <a:hlinkClick r:id="rId2"/>
              </a:rPr>
              <a:t>Lab Schedules</a:t>
            </a:r>
            <a:r>
              <a:rPr lang="en-US" sz="2400" dirty="0">
                <a:solidFill>
                  <a:srgbClr val="FFFFFF"/>
                </a:solidFill>
                <a:latin typeface="Century Gothic" panose="020B0502020202020204" pitchFamily="34" charset="0"/>
              </a:rPr>
              <a:t>​ 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  <a:latin typeface="Century Gothic" panose="020B0502020202020204" pitchFamily="34" charset="0"/>
              </a:rPr>
              <a:t>All labs on all campus’ w/instructor contact emails</a:t>
            </a:r>
          </a:p>
          <a:p>
            <a:endParaRPr lang="en-US" altLang="en-US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1D31A4-168A-4733-8086-D35BF4037B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7549" y="1155482"/>
            <a:ext cx="3252192" cy="5223108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C2A21119-6696-4AFB-AC1E-8B96C6BEBE4A}"/>
              </a:ext>
            </a:extLst>
          </p:cNvPr>
          <p:cNvSpPr/>
          <p:nvPr/>
        </p:nvSpPr>
        <p:spPr>
          <a:xfrm>
            <a:off x="5117216" y="2148204"/>
            <a:ext cx="752302" cy="490451"/>
          </a:xfrm>
          <a:prstGeom prst="rightArrow">
            <a:avLst/>
          </a:prstGeom>
          <a:solidFill>
            <a:schemeClr val="tx2">
              <a:lumMod val="90000"/>
            </a:schemeClr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E309566-6BE8-4F17-9425-E57CCD698CFC}"/>
              </a:ext>
            </a:extLst>
          </p:cNvPr>
          <p:cNvSpPr/>
          <p:nvPr/>
        </p:nvSpPr>
        <p:spPr>
          <a:xfrm>
            <a:off x="5075286" y="4084561"/>
            <a:ext cx="752302" cy="490451"/>
          </a:xfrm>
          <a:prstGeom prst="rightArrow">
            <a:avLst/>
          </a:prstGeom>
          <a:solidFill>
            <a:schemeClr val="tx2">
              <a:lumMod val="90000"/>
            </a:schemeClr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9487085-C9D0-40B6-870E-310F2932003A}"/>
              </a:ext>
            </a:extLst>
          </p:cNvPr>
          <p:cNvSpPr/>
          <p:nvPr/>
        </p:nvSpPr>
        <p:spPr>
          <a:xfrm>
            <a:off x="5117216" y="5875655"/>
            <a:ext cx="752302" cy="490451"/>
          </a:xfrm>
          <a:prstGeom prst="rightArrow">
            <a:avLst/>
          </a:prstGeom>
          <a:solidFill>
            <a:schemeClr val="tx2">
              <a:lumMod val="90000"/>
            </a:schemeClr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Left-Up 2">
            <a:extLst>
              <a:ext uri="{FF2B5EF4-FFF2-40B4-BE49-F238E27FC236}">
                <a16:creationId xmlns:a16="http://schemas.microsoft.com/office/drawing/2014/main" id="{05CE4E8D-246D-4870-9DB3-6498759A6A0A}"/>
              </a:ext>
            </a:extLst>
          </p:cNvPr>
          <p:cNvSpPr/>
          <p:nvPr/>
        </p:nvSpPr>
        <p:spPr>
          <a:xfrm rot="7943532">
            <a:off x="5460525" y="3402059"/>
            <a:ext cx="627488" cy="620478"/>
          </a:xfrm>
          <a:prstGeom prst="leftUpArrow">
            <a:avLst/>
          </a:prstGeom>
          <a:solidFill>
            <a:srgbClr val="FF00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969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BF9E7-BEA7-4F88-A897-9D076D30E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271"/>
            <a:ext cx="8229600" cy="1143000"/>
          </a:xfrm>
        </p:spPr>
        <p:txBody>
          <a:bodyPr anchor="t"/>
          <a:lstStyle/>
          <a:p>
            <a:r>
              <a:rPr lang="en-US" dirty="0"/>
              <a:t>Lab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2B4D4-B24D-492E-B76A-7C4E8668F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0C0813-EBA0-4859-A8E4-BAC24DAFE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51" y="1041862"/>
            <a:ext cx="3797646" cy="4774276"/>
          </a:xfrm>
        </p:spPr>
        <p:txBody>
          <a:bodyPr/>
          <a:lstStyle/>
          <a:p>
            <a:r>
              <a:rPr lang="en-US" alt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Assignment – digital lab report on experiment</a:t>
            </a:r>
          </a:p>
          <a:p>
            <a:r>
              <a:rPr lang="en-US" alt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50 pts.</a:t>
            </a:r>
          </a:p>
          <a:p>
            <a:r>
              <a:rPr lang="en-US" alt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Blackboard online Submission</a:t>
            </a:r>
          </a:p>
          <a:p>
            <a:r>
              <a:rPr lang="en-US" alt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Due week Prior to final Exam</a:t>
            </a:r>
          </a:p>
          <a:p>
            <a:endParaRPr lang="en-US" altLang="en-US" sz="20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en-US" altLang="en-US" sz="20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altLang="en-US" sz="1800" dirty="0">
                <a:solidFill>
                  <a:schemeClr val="tx2"/>
                </a:solidFill>
                <a:latin typeface="Century Gothic" panose="020B0502020202020204" pitchFamily="34" charset="0"/>
              </a:rPr>
              <a:t>Late -10pts/day</a:t>
            </a:r>
          </a:p>
          <a:p>
            <a:pPr lvl="1"/>
            <a:r>
              <a:rPr lang="en-US" altLang="en-US" sz="1800" dirty="0">
                <a:solidFill>
                  <a:schemeClr val="tx2"/>
                </a:solidFill>
                <a:latin typeface="Century Gothic" panose="020B0502020202020204" pitchFamily="34" charset="0"/>
              </a:rPr>
              <a:t>5 days Late = 0 zero</a:t>
            </a:r>
          </a:p>
          <a:p>
            <a:r>
              <a:rPr lang="en-US" altLang="en-US" sz="2000" dirty="0">
                <a:solidFill>
                  <a:srgbClr val="BF413E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Individual Assignment </a:t>
            </a:r>
            <a:r>
              <a:rPr lang="en-US" altLang="en-US" sz="2000" dirty="0">
                <a:solidFill>
                  <a:srgbClr val="BF413E"/>
                </a:solidFill>
                <a:latin typeface="Century Gothic" panose="020B0502020202020204" pitchFamily="34" charset="0"/>
              </a:rPr>
              <a:t>= plagiarism/copying will result in a ZERO “0”</a:t>
            </a:r>
          </a:p>
          <a:p>
            <a:r>
              <a:rPr lang="en-US" alt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Details to come after Practical 1</a:t>
            </a:r>
          </a:p>
          <a:p>
            <a:endParaRPr lang="en-US" altLang="en-US" sz="20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DA693C-5B8E-40E6-A6EB-767BE752C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906" y="377645"/>
            <a:ext cx="2054023" cy="29834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41BD66-C76F-4BCB-B9A6-7243073E4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02" y="1657805"/>
            <a:ext cx="2343037" cy="29834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DA481F-1FE2-41D6-947A-752A702BEC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882" y="2819400"/>
            <a:ext cx="3768517" cy="4038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2CD858-C9ED-4666-9EC8-3AB8C6A5E5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063" y="3548340"/>
            <a:ext cx="3019508" cy="510222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8E7D9560-67B8-4E23-8764-5F0F4874CF66}"/>
              </a:ext>
            </a:extLst>
          </p:cNvPr>
          <p:cNvSpPr/>
          <p:nvPr/>
        </p:nvSpPr>
        <p:spPr>
          <a:xfrm>
            <a:off x="535609" y="3667680"/>
            <a:ext cx="416518" cy="271542"/>
          </a:xfrm>
          <a:prstGeom prst="rightArrow">
            <a:avLst/>
          </a:prstGeom>
          <a:solidFill>
            <a:srgbClr val="FF00FF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89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6794" y="1530018"/>
            <a:ext cx="7780270" cy="4774276"/>
          </a:xfrm>
        </p:spPr>
        <p:txBody>
          <a:bodyPr/>
          <a:lstStyle/>
          <a:p>
            <a:r>
              <a:rPr lang="en-US" altLang="en-US" sz="24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Come in to use your microscope or look at models from the week…</a:t>
            </a:r>
            <a:endParaRPr lang="en-US" altLang="en-US" sz="24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Main 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Campus </a:t>
            </a:r>
            <a:r>
              <a:rPr lang="en-US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primarily (some at Pruitt/STEM)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8:30am 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-4:45pm M-R and </a:t>
            </a:r>
            <a:r>
              <a:rPr lang="en-US" sz="18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only available during weeks WITHOUT scheduled Practical Exams. </a:t>
            </a:r>
            <a:endParaRPr lang="en-US" sz="1800" i="1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1"/>
            <a:r>
              <a:rPr lang="en-US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See 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Weebly online for more details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http://biology-irsc.weebly.com/open-lab-information.html</a:t>
            </a:r>
            <a:endParaRPr lang="en-US" altLang="en-US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909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199" y="-76200"/>
            <a:ext cx="8281283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99CCFF"/>
                </a:solidFill>
                <a:latin typeface="Century Gothic" panose="020B0502020202020204" pitchFamily="34" charset="0"/>
              </a:rPr>
              <a:t>Attendance : </a:t>
            </a:r>
            <a:r>
              <a:rPr lang="en-US" altLang="en-US" sz="36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MANDITORY</a:t>
            </a:r>
            <a:r>
              <a:rPr lang="en-US" altLang="en-US" sz="3600" dirty="0" smtClean="0">
                <a:solidFill>
                  <a:srgbClr val="99CCFF"/>
                </a:solidFill>
                <a:latin typeface="Century Gothic" panose="020B0502020202020204" pitchFamily="34" charset="0"/>
              </a:rPr>
              <a:t>/penalized</a:t>
            </a:r>
            <a:endParaRPr lang="en-US" altLang="en-US" dirty="0">
              <a:solidFill>
                <a:srgbClr val="99CCFF"/>
              </a:solidFill>
              <a:latin typeface="Century Gothic" panose="020B0502020202020204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07719" y="879603"/>
            <a:ext cx="8928562" cy="5870331"/>
          </a:xfrm>
        </p:spPr>
        <p:txBody>
          <a:bodyPr/>
          <a:lstStyle/>
          <a:p>
            <a:pPr marL="547370" indent="-410845"/>
            <a:r>
              <a:rPr lang="en-US" altLang="en-US" sz="2000" dirty="0">
                <a:latin typeface="Century Gothic" panose="020B0502020202020204" pitchFamily="34" charset="0"/>
              </a:rPr>
              <a:t>Attendance (mandatory to finish each lab)</a:t>
            </a:r>
          </a:p>
          <a:p>
            <a:pPr marL="868045" lvl="1"/>
            <a:r>
              <a:rPr lang="en-US" altLang="en-US" sz="1800" dirty="0">
                <a:solidFill>
                  <a:srgbClr val="FFC000"/>
                </a:solidFill>
                <a:latin typeface="Century Gothic"/>
              </a:rPr>
              <a:t>1 Freebee </a:t>
            </a:r>
            <a:r>
              <a:rPr lang="en-US" altLang="en-US" sz="1800" dirty="0">
                <a:latin typeface="Century Gothic"/>
              </a:rPr>
              <a:t>= 1 emergency absence is ‘free’ and will not penalize you</a:t>
            </a:r>
          </a:p>
          <a:p>
            <a:pPr marL="1133157" lvl="2"/>
            <a:r>
              <a:rPr lang="en-US" altLang="en-US" sz="1600" dirty="0">
                <a:latin typeface="Century Gothic"/>
              </a:rPr>
              <a:t>this is FOR the one time you may be sick, missed your flight, went to a wedding, too hung-over... </a:t>
            </a:r>
          </a:p>
          <a:p>
            <a:pPr marL="1133157" lvl="2"/>
            <a:r>
              <a:rPr lang="en-US" altLang="en-US" sz="1600" dirty="0">
                <a:latin typeface="Century Gothic"/>
              </a:rPr>
              <a:t>Eliminates need to email your instructor to ASK if you can be excused because you “bought tickets to your brothers wedding during July and didn’t know the schedule yet…”</a:t>
            </a:r>
            <a:endParaRPr lang="en-US" altLang="en-US" sz="1800" dirty="0">
              <a:latin typeface="Century Gothic" panose="020B0502020202020204" pitchFamily="34" charset="0"/>
            </a:endParaRPr>
          </a:p>
          <a:p>
            <a:pPr marL="868045" lvl="1"/>
            <a:r>
              <a:rPr lang="en-US" altLang="en-US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  <a:r>
              <a:rPr lang="en-US" altLang="en-US" sz="1800" baseline="30000" dirty="0">
                <a:solidFill>
                  <a:srgbClr val="FF0000"/>
                </a:solidFill>
                <a:latin typeface="Century Gothic" panose="020B0502020202020204" pitchFamily="34" charset="0"/>
              </a:rPr>
              <a:t>nd</a:t>
            </a:r>
            <a:r>
              <a:rPr lang="en-US" altLang="en-US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 Absence </a:t>
            </a:r>
            <a:r>
              <a:rPr lang="en-US" altLang="en-US" sz="1800" dirty="0">
                <a:latin typeface="Century Gothic" panose="020B0502020202020204" pitchFamily="34" charset="0"/>
              </a:rPr>
              <a:t>= </a:t>
            </a:r>
            <a:r>
              <a:rPr lang="en-US" altLang="en-US" sz="1800" dirty="0">
                <a:latin typeface="Century Gothic"/>
              </a:rPr>
              <a:t>then </a:t>
            </a:r>
            <a:r>
              <a:rPr lang="en-US" altLang="en-US" sz="1800" dirty="0">
                <a:solidFill>
                  <a:srgbClr val="FF0000"/>
                </a:solidFill>
                <a:latin typeface="Century Gothic"/>
              </a:rPr>
              <a:t>-3% (or -12 points) off </a:t>
            </a:r>
            <a:r>
              <a:rPr lang="en-US" altLang="en-US" sz="1800" b="1" dirty="0">
                <a:solidFill>
                  <a:srgbClr val="FF0000"/>
                </a:solidFill>
                <a:latin typeface="Century Gothic"/>
              </a:rPr>
              <a:t>FINAL GRADE, NO EXCEPTIONS</a:t>
            </a:r>
          </a:p>
          <a:p>
            <a:pPr marL="868045" lvl="1"/>
            <a:r>
              <a:rPr lang="en-US" altLang="en-US" sz="1800" b="1" dirty="0">
                <a:solidFill>
                  <a:schemeClr val="bg1"/>
                </a:solidFill>
                <a:highlight>
                  <a:srgbClr val="FF0000"/>
                </a:highlight>
                <a:latin typeface="Century Gothic"/>
              </a:rPr>
              <a:t>3</a:t>
            </a:r>
            <a:r>
              <a:rPr lang="en-US" altLang="en-US" sz="1800" b="1" baseline="30000" dirty="0">
                <a:solidFill>
                  <a:schemeClr val="bg1"/>
                </a:solidFill>
                <a:highlight>
                  <a:srgbClr val="FF0000"/>
                </a:highlight>
                <a:latin typeface="Century Gothic"/>
              </a:rPr>
              <a:t>rd</a:t>
            </a:r>
            <a:r>
              <a:rPr lang="en-US" altLang="en-US" sz="1800" b="1" dirty="0">
                <a:solidFill>
                  <a:schemeClr val="bg1"/>
                </a:solidFill>
                <a:highlight>
                  <a:srgbClr val="FF0000"/>
                </a:highlight>
                <a:latin typeface="Century Gothic"/>
              </a:rPr>
              <a:t> Absence = another -3% off your FINAL GRADE </a:t>
            </a:r>
          </a:p>
          <a:p>
            <a:pPr marL="1133157" lvl="2"/>
            <a:r>
              <a:rPr lang="en-US" altLang="en-US" sz="1600" dirty="0">
                <a:latin typeface="Century Gothic"/>
              </a:rPr>
              <a:t>-6% equates to a loss of – 24 points, so that 80% you got on Practical 1 is now an F…you need to consider Withdrawing. </a:t>
            </a:r>
            <a:endParaRPr lang="en-US" altLang="en-US" sz="1600" dirty="0">
              <a:latin typeface="Century Gothic" panose="020B0502020202020204" pitchFamily="34" charset="0"/>
            </a:endParaRPr>
          </a:p>
          <a:p>
            <a:pPr marL="547370" indent="-410845"/>
            <a:r>
              <a:rPr lang="en-US" altLang="en-US" sz="2000" dirty="0">
                <a:latin typeface="Century Gothic"/>
              </a:rPr>
              <a:t>You missed lab… now what?? </a:t>
            </a:r>
            <a:r>
              <a:rPr lang="en-US" altLang="en-US" sz="2000" i="1" dirty="0">
                <a:latin typeface="Century Gothic"/>
              </a:rPr>
              <a:t>ALP – alternative lab participation</a:t>
            </a:r>
          </a:p>
          <a:p>
            <a:pPr marL="868045" lvl="1"/>
            <a:r>
              <a:rPr lang="en-US" altLang="en-US" sz="1800" dirty="0">
                <a:solidFill>
                  <a:srgbClr val="FF0000"/>
                </a:solidFill>
                <a:latin typeface="Century Gothic"/>
                <a:hlinkClick r:id="rId3"/>
              </a:rPr>
              <a:t>F</a:t>
            </a:r>
            <a:r>
              <a:rPr lang="en-US" altLang="en-US" sz="1800" dirty="0">
                <a:latin typeface="Century Gothic"/>
                <a:hlinkClick r:id="rId3"/>
              </a:rPr>
              <a:t>ind a Lab </a:t>
            </a:r>
            <a:r>
              <a:rPr lang="en-US" altLang="en-US" sz="1800" dirty="0">
                <a:solidFill>
                  <a:srgbClr val="FF0000"/>
                </a:solidFill>
                <a:latin typeface="Century Gothic"/>
              </a:rPr>
              <a:t> </a:t>
            </a:r>
            <a:r>
              <a:rPr lang="en-US" altLang="en-US" sz="1800" dirty="0">
                <a:latin typeface="Century Gothic"/>
              </a:rPr>
              <a:t>that SAME WEEK, </a:t>
            </a:r>
            <a:r>
              <a:rPr lang="en-US" altLang="en-US" sz="1800" dirty="0">
                <a:solidFill>
                  <a:srgbClr val="56C7AA"/>
                </a:solidFill>
                <a:latin typeface="Century Gothic"/>
              </a:rPr>
              <a:t>email the instructor </a:t>
            </a:r>
            <a:r>
              <a:rPr lang="en-US" altLang="en-US" sz="1800" dirty="0">
                <a:latin typeface="Century Gothic"/>
              </a:rPr>
              <a:t>to see if you can attend their class, </a:t>
            </a:r>
            <a:r>
              <a:rPr lang="en-US" sz="1800" dirty="0">
                <a:latin typeface="Century Gothic"/>
              </a:rPr>
              <a:t>so </a:t>
            </a:r>
            <a:r>
              <a:rPr lang="en-US" altLang="en-US" sz="1800" dirty="0">
                <a:latin typeface="Century Gothic"/>
              </a:rPr>
              <a:t>you don’t miss content that you WILL be tested on!</a:t>
            </a:r>
          </a:p>
          <a:p>
            <a:pPr marL="868045" lvl="1"/>
            <a:r>
              <a:rPr lang="en-US" sz="1000" dirty="0">
                <a:solidFill>
                  <a:schemeClr val="bg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http://biology-irsc.weebly.com/laboratory-schedules-click-here-for-current-semesters-schedule-of-all-the-labs-on-all-campuses.html</a:t>
            </a:r>
            <a:endParaRPr lang="en-US" altLang="en-US" sz="1800" dirty="0">
              <a:latin typeface="Century Gothic"/>
            </a:endParaRPr>
          </a:p>
          <a:p>
            <a:pPr marL="868045" lvl="1"/>
            <a:r>
              <a:rPr lang="en-US" altLang="en-US" sz="1800" i="1" dirty="0">
                <a:latin typeface="Century Gothic"/>
              </a:rPr>
              <a:t>Note: Attending another instructor’s lab does not count as “attending your lab.”</a:t>
            </a:r>
          </a:p>
          <a:p>
            <a:pPr marL="585470" lvl="1" indent="0">
              <a:buNone/>
            </a:pPr>
            <a:endParaRPr lang="en-US" altLang="en-US" sz="800" dirty="0">
              <a:solidFill>
                <a:schemeClr val="bg1">
                  <a:lumMod val="65000"/>
                  <a:lumOff val="35000"/>
                </a:scheme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25201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1143000"/>
          </a:xfrm>
        </p:spPr>
        <p:txBody>
          <a:bodyPr anchor="t"/>
          <a:lstStyle/>
          <a:p>
            <a:r>
              <a:rPr lang="en-US" altLang="en-US" sz="4000" dirty="0">
                <a:solidFill>
                  <a:srgbClr val="99CCFF"/>
                </a:solidFill>
                <a:latin typeface="Century Gothic" panose="020B0502020202020204" pitchFamily="34" charset="0"/>
              </a:rPr>
              <a:t>    Taking attendance: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911526"/>
            <a:ext cx="8839200" cy="568771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Century Gothic" panose="020B0502020202020204" pitchFamily="34" charset="0"/>
              </a:rPr>
              <a:t>I will take attendance in every Lab at the beginning of class. 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>
              <a:latin typeface="Century Gothic" panose="020B0502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latin typeface="Century Gothic"/>
              </a:rPr>
              <a:t>To be considered present, you must follow </a:t>
            </a:r>
            <a:r>
              <a:rPr lang="en-US" altLang="en-US" sz="2400" b="1" dirty="0">
                <a:solidFill>
                  <a:srgbClr val="FF00FF"/>
                </a:solidFill>
                <a:latin typeface="Century Gothic"/>
              </a:rPr>
              <a:t>Lab CODE</a:t>
            </a:r>
            <a:r>
              <a:rPr lang="en-US" altLang="en-US" sz="2400" b="1" dirty="0">
                <a:latin typeface="Century Gothic"/>
              </a:rPr>
              <a:t>:</a:t>
            </a:r>
          </a:p>
          <a:p>
            <a:pPr lvl="1">
              <a:lnSpc>
                <a:spcPct val="90000"/>
              </a:lnSpc>
            </a:pPr>
            <a:endParaRPr lang="en-US" altLang="en-US" sz="2400" b="1" dirty="0">
              <a:highlight>
                <a:srgbClr val="FF00FF"/>
              </a:highlight>
              <a:latin typeface="Century Gothic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highlight>
                  <a:srgbClr val="FF00FF"/>
                </a:highlight>
                <a:latin typeface="Century Gothic"/>
              </a:rPr>
              <a:t>C</a:t>
            </a:r>
            <a:r>
              <a:rPr lang="en-US" altLang="en-US" sz="2400" dirty="0">
                <a:latin typeface="Century Gothic"/>
              </a:rPr>
              <a:t>orrectly Dressed (closed toed shoes, long pants)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highlight>
                  <a:srgbClr val="FF00FF"/>
                </a:highlight>
                <a:latin typeface="Century Gothic"/>
              </a:rPr>
              <a:t>O</a:t>
            </a:r>
            <a:r>
              <a:rPr lang="en-US" altLang="en-US" sz="2400" dirty="0">
                <a:latin typeface="Century Gothic"/>
              </a:rPr>
              <a:t>n Time in your seat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highlight>
                  <a:srgbClr val="FF00FF"/>
                </a:highlight>
                <a:latin typeface="Century Gothic"/>
              </a:rPr>
              <a:t>D</a:t>
            </a:r>
            <a:r>
              <a:rPr lang="en-US" altLang="en-US" sz="2400" dirty="0">
                <a:latin typeface="Century Gothic"/>
              </a:rPr>
              <a:t>rinks outside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highlight>
                  <a:srgbClr val="FF00FF"/>
                </a:highlight>
                <a:latin typeface="Century Gothic" panose="020B0502020202020204" pitchFamily="34" charset="0"/>
              </a:rPr>
              <a:t>E</a:t>
            </a:r>
            <a:r>
              <a:rPr lang="en-US" altLang="en-US" sz="2400" dirty="0">
                <a:latin typeface="Century Gothic" panose="020B0502020202020204" pitchFamily="34" charset="0"/>
              </a:rPr>
              <a:t>lectronics off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>
              <a:latin typeface="Century Gothic" panose="020B0502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POP QUIZ!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Q. You are in your seat on time, book out, but have sandals on…are you present?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Q. You are in your seat, correctly dressed, and your cell phone rings…are you present?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Q. Your dressed correctly, coffee is outside the classroom but you are not in your seat when class begins…are you present?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Q. You have closed toed shoes on, you are in your seat on time, but are wearing shorts with no lab coat… are you present?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Q. You are in your seat on time, wearing your closed toed shoes and pants, pencil ready next to your water bottle…are you present?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4886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o 1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 1" id="{26490E18-A016-48AC-9267-E63E84EC1428}" vid="{7FBFAC98-D044-4682-8B8C-6D60DD4779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84079BCDF1824CA5D3E15F502CAAC7" ma:contentTypeVersion="12" ma:contentTypeDescription="Create a new document." ma:contentTypeScope="" ma:versionID="38b1d38b1ef9bd95d2abf62435fb535f">
  <xsd:schema xmlns:xsd="http://www.w3.org/2001/XMLSchema" xmlns:xs="http://www.w3.org/2001/XMLSchema" xmlns:p="http://schemas.microsoft.com/office/2006/metadata/properties" xmlns:ns3="b49e3313-570c-44fc-837d-8fd633de68a7" xmlns:ns4="3acb7718-e465-4421-92dc-945d9750b06b" targetNamespace="http://schemas.microsoft.com/office/2006/metadata/properties" ma:root="true" ma:fieldsID="eb193a6e07738e08a50613916902b5a6" ns3:_="" ns4:_="">
    <xsd:import namespace="b49e3313-570c-44fc-837d-8fd633de68a7"/>
    <xsd:import namespace="3acb7718-e465-4421-92dc-945d9750b06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e3313-570c-44fc-837d-8fd633de68a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b7718-e465-4421-92dc-945d9750b0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1F90B8-F349-4722-8DDF-D90E364E2E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9e3313-570c-44fc-837d-8fd633de68a7"/>
    <ds:schemaRef ds:uri="3acb7718-e465-4421-92dc-945d9750b0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225D5A-F66E-402F-B8CC-636110159159}">
  <ds:schemaRefs>
    <ds:schemaRef ds:uri="http://purl.org/dc/elements/1.1/"/>
    <ds:schemaRef ds:uri="http://purl.org/dc/terms/"/>
    <ds:schemaRef ds:uri="http://schemas.openxmlformats.org/package/2006/metadata/core-properties"/>
    <ds:schemaRef ds:uri="b49e3313-570c-44fc-837d-8fd633de68a7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3acb7718-e465-4421-92dc-945d9750b06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21B0F69-98F4-4926-8C73-2CF04984C1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bio 1</Template>
  <TotalTime>2707</TotalTime>
  <Words>1341</Words>
  <Application>Microsoft Office PowerPoint</Application>
  <PresentationFormat>On-screen Show (4:3)</PresentationFormat>
  <Paragraphs>178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Book Antiqua</vt:lpstr>
      <vt:lpstr>Calibri</vt:lpstr>
      <vt:lpstr>Calibri Light</vt:lpstr>
      <vt:lpstr>Century Gothic</vt:lpstr>
      <vt:lpstr>Comic Sans MS</vt:lpstr>
      <vt:lpstr>Lucida Sans</vt:lpstr>
      <vt:lpstr>Times New Roman</vt:lpstr>
      <vt:lpstr>Wingdings</vt:lpstr>
      <vt:lpstr>Wingdings 2</vt:lpstr>
      <vt:lpstr>Wingdings 3</vt:lpstr>
      <vt:lpstr>bio 1</vt:lpstr>
      <vt:lpstr>General Biology 1 Laboratory </vt:lpstr>
      <vt:lpstr>Welcome to Gen Bio I Lab!</vt:lpstr>
      <vt:lpstr>Instructor Contact Information:</vt:lpstr>
      <vt:lpstr>Grading</vt:lpstr>
      <vt:lpstr>Lab Exams = Practical's</vt:lpstr>
      <vt:lpstr>Lab Report</vt:lpstr>
      <vt:lpstr>Open Lab</vt:lpstr>
      <vt:lpstr>Attendance : MANDITORY/penalized</vt:lpstr>
      <vt:lpstr>    Taking attendance:</vt:lpstr>
      <vt:lpstr>Make Up-Policy for a Lab</vt:lpstr>
      <vt:lpstr>Laboratory Rules</vt:lpstr>
      <vt:lpstr>Safety</vt:lpstr>
      <vt:lpstr>Safety</vt:lpstr>
      <vt:lpstr>What to Expect from a LAB:</vt:lpstr>
      <vt:lpstr>What’s a typical lab class consist of: </vt:lpstr>
      <vt:lpstr>PowerPoint Presentation</vt:lpstr>
    </vt:vector>
  </TitlesOfParts>
  <Company>Indian River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Biolody I Lab BSC 2010L Ex 1</dc:title>
  <dc:creator>IRSC Biology Department</dc:creator>
  <cp:lastModifiedBy>Sarah Rodgers</cp:lastModifiedBy>
  <cp:revision>16</cp:revision>
  <cp:lastPrinted>2018-01-16T15:48:15Z</cp:lastPrinted>
  <dcterms:created xsi:type="dcterms:W3CDTF">2009-01-09T14:49:52Z</dcterms:created>
  <dcterms:modified xsi:type="dcterms:W3CDTF">2020-01-06T21:33:10Z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0x0101009984079BCDF1824CA5D3E15F502CAAC7</vt:lpwstr>
  </property>
</Properties>
</file>