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94" r:id="rId2"/>
    <p:sldId id="447" r:id="rId3"/>
    <p:sldId id="525" r:id="rId4"/>
    <p:sldId id="414" r:id="rId5"/>
    <p:sldId id="519" r:id="rId6"/>
    <p:sldId id="524" r:id="rId7"/>
    <p:sldId id="527" r:id="rId8"/>
    <p:sldId id="522" r:id="rId9"/>
    <p:sldId id="415" r:id="rId10"/>
    <p:sldId id="454" r:id="rId11"/>
    <p:sldId id="448" r:id="rId12"/>
    <p:sldId id="417" r:id="rId13"/>
    <p:sldId id="416" r:id="rId14"/>
    <p:sldId id="501" r:id="rId15"/>
    <p:sldId id="419" r:id="rId16"/>
    <p:sldId id="420" r:id="rId17"/>
    <p:sldId id="449" r:id="rId18"/>
    <p:sldId id="450" r:id="rId19"/>
    <p:sldId id="459" r:id="rId20"/>
    <p:sldId id="424" r:id="rId21"/>
    <p:sldId id="423" r:id="rId22"/>
    <p:sldId id="422" r:id="rId23"/>
    <p:sldId id="506" r:id="rId24"/>
    <p:sldId id="507" r:id="rId25"/>
    <p:sldId id="509" r:id="rId26"/>
    <p:sldId id="508" r:id="rId27"/>
    <p:sldId id="511" r:id="rId28"/>
    <p:sldId id="451" r:id="rId29"/>
    <p:sldId id="418" r:id="rId30"/>
    <p:sldId id="427" r:id="rId31"/>
    <p:sldId id="456" r:id="rId32"/>
    <p:sldId id="438" r:id="rId33"/>
    <p:sldId id="499" r:id="rId34"/>
    <p:sldId id="488" r:id="rId35"/>
    <p:sldId id="462" r:id="rId36"/>
    <p:sldId id="481" r:id="rId37"/>
    <p:sldId id="470" r:id="rId38"/>
    <p:sldId id="482" r:id="rId39"/>
    <p:sldId id="476" r:id="rId40"/>
    <p:sldId id="473" r:id="rId41"/>
    <p:sldId id="478" r:id="rId42"/>
    <p:sldId id="477" r:id="rId43"/>
    <p:sldId id="480" r:id="rId44"/>
    <p:sldId id="479" r:id="rId45"/>
    <p:sldId id="471" r:id="rId46"/>
    <p:sldId id="484" r:id="rId47"/>
    <p:sldId id="461" r:id="rId48"/>
    <p:sldId id="494" r:id="rId49"/>
    <p:sldId id="495" r:id="rId50"/>
    <p:sldId id="457" r:id="rId51"/>
    <p:sldId id="498" r:id="rId52"/>
    <p:sldId id="497" r:id="rId53"/>
    <p:sldId id="403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Rodgers" initials="SR" lastIdx="1" clrIdx="0">
    <p:extLst>
      <p:ext uri="{19B8F6BF-5375-455C-9EA6-DF929625EA0E}">
        <p15:presenceInfo xmlns:p15="http://schemas.microsoft.com/office/powerpoint/2012/main" userId="S-1-5-21-3446886629-3765518455-1684493748-328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67C8"/>
    <a:srgbClr val="000000"/>
    <a:srgbClr val="5ECBF1"/>
    <a:srgbClr val="FFFF00"/>
    <a:srgbClr val="CC99FF"/>
    <a:srgbClr val="873AC0"/>
    <a:srgbClr val="A7EA52"/>
    <a:srgbClr val="FF66CC"/>
    <a:srgbClr val="4FADF3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522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D95B2-A708-4685-88B7-731F72D79B36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63468-2BD3-4360-A4BA-8C548ECE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65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E5BF-6D0C-4FCC-B98A-B8EFB4BD8A25}" type="datetime1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079BB-E144-4857-91B7-278CB8CEE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4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BAEC9-08E7-4671-B3A3-89630836CD51}" type="datetime1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78922-33C1-4168-B110-070BA0E0F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7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483FC-BC7B-4005-9121-D54017AD0B22}" type="datetime1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B000E-9066-414F-BBF5-0B8B76F3F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0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EF718-9199-42D8-BF4D-CE1298C3DEAA}" type="datetime1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5B867-A698-4029-BF65-E00006A9F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7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7D7B7-7796-45F7-8D67-71F5DD978145}" type="datetime1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9F8DD-D53D-4B68-891B-AC413E373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76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8D2C3-8CC0-475E-A519-0B7755EAFBBE}" type="datetime1">
              <a:rPr lang="en-US" smtClean="0"/>
              <a:t>8/19/2018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75246-11C9-4DD3-B82F-3DF019C2A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3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B95E9-641C-4496-8EA0-4424647411F3}" type="datetime1">
              <a:rPr lang="en-US" smtClean="0"/>
              <a:t>8/19/2018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C70D1-39A4-4ACB-871D-4D698EB75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7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05642-40EA-4C55-9D4B-8A4DD53D453F}" type="datetime1">
              <a:rPr lang="en-US" smtClean="0"/>
              <a:t>8/19/2018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48A74-AFC3-4C68-9C50-1FCFD4D9D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7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44169-BB80-435E-82E5-E9FEEE01FB3D}" type="datetime1">
              <a:rPr lang="en-US" smtClean="0"/>
              <a:t>8/19/2018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58D0D-9000-4F73-A5A4-AED71AEE5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1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9AB65-0E01-4B84-A4E0-7962937F8A75}" type="datetime1">
              <a:rPr lang="en-US" smtClean="0"/>
              <a:t>8/19/2018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5742F-DA19-44A2-9A82-6E0AC0A41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26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1A1B3-4725-4A52-BB6A-D4F2188B4D34}" type="datetime1">
              <a:rPr lang="en-US" smtClean="0"/>
              <a:t>8/19/2018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4391B-B5CF-43DA-9599-02D3A58C1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5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 trans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D29E17-4914-4B6F-BF06-039BD19FEC8E}" type="datetime1">
              <a:rPr lang="en-US" smtClean="0"/>
              <a:t>8/19/2018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C42823-3B8A-4099-83C7-312DCE158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9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commons.wikimedia.org/w/index.php?curid=26233546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ommons.wikimedia.org/w/index.php?curid=3718467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37184677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" t="1678" r="2368" b="2725"/>
          <a:stretch/>
        </p:blipFill>
        <p:spPr>
          <a:xfrm>
            <a:off x="1828800" y="2433174"/>
            <a:ext cx="5029201" cy="43434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57200" y="304800"/>
            <a:ext cx="8229600" cy="1828800"/>
          </a:xfrm>
          <a:prstGeom prst="rect">
            <a:avLst/>
          </a:prstGeom>
        </p:spPr>
        <p:txBody>
          <a:bodyPr vert="horz" lIns="45720" tIns="0" rIns="45720" bIns="0" anchor="t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fontAlgn="auto" hangingPunct="1">
              <a:lnSpc>
                <a:spcPts val="6000"/>
              </a:lnSpc>
              <a:spcAft>
                <a:spcPts val="0"/>
              </a:spcAft>
              <a:defRPr/>
            </a:pPr>
            <a:r>
              <a:rPr lang="en-US" sz="7200" b="0" cap="none" dirty="0">
                <a:ln w="635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64D0A"/>
                </a:solidFill>
                <a:latin typeface="Century Gothic" panose="020B0502020202020204" pitchFamily="34" charset="0"/>
                <a:cs typeface="Gisha" panose="020B0502040204020203" pitchFamily="34" charset="-79"/>
              </a:rPr>
              <a:t>Human Genetics &amp; Karyotyping</a:t>
            </a:r>
            <a:endParaRPr lang="en-US" sz="7200" dirty="0">
              <a:ln w="6350">
                <a:solidFill>
                  <a:schemeClr val="accent2">
                    <a:lumMod val="75000"/>
                  </a:schemeClr>
                </a:solidFill>
              </a:ln>
              <a:solidFill>
                <a:srgbClr val="F64D0A"/>
              </a:solidFill>
              <a:latin typeface="Century Gothic" panose="020B0502020202020204" pitchFamily="34" charset="0"/>
              <a:cs typeface="Gisha" panose="020B0502040204020203" pitchFamily="34" charset="-79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943600"/>
            <a:ext cx="1381125" cy="83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7683499" y="5638800"/>
            <a:ext cx="1254125" cy="38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1800" dirty="0">
                <a:latin typeface="Century Gothic" panose="020B0502020202020204" pitchFamily="34" charset="0"/>
              </a:rPr>
              <a:t>BSC2010L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143000" y="1787785"/>
            <a:ext cx="6159499" cy="38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1800" dirty="0">
                <a:latin typeface="Century Gothic" panose="020B0502020202020204" pitchFamily="34" charset="0"/>
              </a:rPr>
              <a:t>Exercise 9, pg. 89-104 </a:t>
            </a:r>
          </a:p>
          <a:p>
            <a:pPr algn="ctr" eaLnBrk="1" hangingPunct="1"/>
            <a:r>
              <a:rPr lang="en-US" altLang="en-US" sz="1800" dirty="0">
                <a:latin typeface="Century Gothic" panose="020B0502020202020204" pitchFamily="34" charset="0"/>
              </a:rPr>
              <a:t>Exercise 10, pg.105-112 </a:t>
            </a:r>
          </a:p>
        </p:txBody>
      </p:sp>
    </p:spTree>
    <p:extLst>
      <p:ext uri="{BB962C8B-B14F-4D97-AF65-F5344CB8AC3E}">
        <p14:creationId xmlns:p14="http://schemas.microsoft.com/office/powerpoint/2010/main" val="2844880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7585" y="826973"/>
            <a:ext cx="4800600" cy="3954463"/>
          </a:xfrm>
        </p:spPr>
        <p:txBody>
          <a:bodyPr/>
          <a:lstStyle/>
          <a:p>
            <a:pPr marL="136525" indent="0" algn="ctr" eaLnBrk="1" hangingPunct="1">
              <a:buNone/>
            </a:pP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Given that Huntington’s Disease is dominant</a:t>
            </a:r>
            <a:r>
              <a:rPr lang="en-US" altLang="en-US" sz="1800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en-US" altLang="en-US" sz="18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‘H’ 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: </a:t>
            </a:r>
          </a:p>
          <a:p>
            <a:pPr marL="136525" indent="0" algn="ctr" eaLnBrk="1" hangingPunct="1">
              <a:buNone/>
            </a:pPr>
            <a:endParaRPr lang="en-US" altLang="en-US" sz="1000" dirty="0">
              <a:latin typeface="Century Gothic" panose="020B0502020202020204" pitchFamily="34" charset="0"/>
              <a:cs typeface="Arial" charset="0"/>
            </a:endParaRPr>
          </a:p>
          <a:p>
            <a:pPr eaLnBrk="1" hangingPunct="1"/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What type of chromosome is this trait found?</a:t>
            </a:r>
          </a:p>
          <a:p>
            <a:pPr marL="585788" lvl="1" indent="0" eaLnBrk="1" hangingPunct="1">
              <a:buNone/>
            </a:pPr>
            <a:r>
              <a:rPr lang="en-US" altLang="en-US" sz="1200" i="1" dirty="0">
                <a:latin typeface="Century Gothic" panose="020B0502020202020204" pitchFamily="34" charset="0"/>
                <a:cs typeface="Arial" charset="0"/>
              </a:rPr>
              <a:t>	</a:t>
            </a:r>
            <a:r>
              <a:rPr lang="en-US" altLang="en-US" sz="1200" i="1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          </a:t>
            </a:r>
            <a:r>
              <a:rPr lang="en-US" altLang="en-US" sz="1400" i="1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Autosomal or Sex Linked?</a:t>
            </a:r>
          </a:p>
          <a:p>
            <a:pPr marL="585788" lvl="1" indent="0" eaLnBrk="1" hangingPunct="1">
              <a:buNone/>
            </a:pPr>
            <a:endParaRPr lang="en-US" altLang="en-US" sz="800" dirty="0">
              <a:latin typeface="Century Gothic" panose="020B0502020202020204" pitchFamily="34" charset="0"/>
              <a:cs typeface="Arial" charset="0"/>
            </a:endParaRPr>
          </a:p>
          <a:p>
            <a:pPr eaLnBrk="1" hangingPunct="1"/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Would a human who is </a:t>
            </a:r>
            <a:r>
              <a:rPr lang="en-US" altLang="en-US" sz="14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hetero</a:t>
            </a:r>
            <a:r>
              <a:rPr lang="en-US" altLang="en-US" sz="1400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zygous</a:t>
            </a:r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 (</a:t>
            </a:r>
            <a:r>
              <a:rPr lang="en-US" altLang="en-US" sz="1400" dirty="0" err="1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H</a:t>
            </a:r>
            <a:r>
              <a:rPr lang="en-US" altLang="en-US" sz="140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h</a:t>
            </a:r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) express Huntington’s? </a:t>
            </a:r>
            <a:r>
              <a:rPr lang="en-US" altLang="en-US" sz="1400" i="1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Yes or No?</a:t>
            </a:r>
          </a:p>
          <a:p>
            <a:pPr eaLnBrk="1" hangingPunct="1"/>
            <a:endParaRPr lang="en-US" altLang="en-US" sz="800" dirty="0">
              <a:latin typeface="Century Gothic" panose="020B0502020202020204" pitchFamily="34" charset="0"/>
              <a:cs typeface="Arial" charset="0"/>
            </a:endParaRPr>
          </a:p>
          <a:p>
            <a:pPr eaLnBrk="1" hangingPunct="1"/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A human who is </a:t>
            </a:r>
            <a:r>
              <a:rPr lang="en-US" altLang="en-US" sz="14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homozygous</a:t>
            </a:r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en-US" altLang="en-US" sz="14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dominant</a:t>
            </a:r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 (</a:t>
            </a:r>
            <a:r>
              <a:rPr lang="en-US" altLang="en-US" sz="14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HH</a:t>
            </a:r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) _________ show the disease.</a:t>
            </a:r>
          </a:p>
          <a:p>
            <a:pPr eaLnBrk="1" hangingPunct="1"/>
            <a:endParaRPr lang="en-US" altLang="en-US" sz="1400" dirty="0">
              <a:latin typeface="Century Gothic" panose="020B0502020202020204" pitchFamily="34" charset="0"/>
              <a:cs typeface="Arial" charset="0"/>
            </a:endParaRPr>
          </a:p>
          <a:p>
            <a:pPr eaLnBrk="1" hangingPunct="1"/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A human who is </a:t>
            </a:r>
            <a:r>
              <a:rPr lang="en-US" altLang="en-US" sz="1400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homozygous recessive</a:t>
            </a:r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 (</a:t>
            </a:r>
            <a:r>
              <a:rPr lang="en-US" altLang="en-US" sz="1400" dirty="0" err="1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hh</a:t>
            </a:r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) ___________ show the disease. </a:t>
            </a:r>
            <a:endParaRPr lang="en-US" altLang="en-US" sz="1400" dirty="0">
              <a:solidFill>
                <a:srgbClr val="FFC000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804569"/>
            <a:ext cx="8077199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This inheritance pattern is called </a:t>
            </a:r>
            <a:r>
              <a:rPr lang="en-US" sz="4000" dirty="0">
                <a:solidFill>
                  <a:schemeClr val="bg1"/>
                </a:solidFill>
              </a:rPr>
              <a:t>Autosomal Dominant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03385" y="-71901"/>
            <a:ext cx="8229600" cy="88423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A5E952"/>
                </a:solidFill>
                <a:latin typeface="Century Gothic" panose="020B0502020202020204" pitchFamily="34" charset="0"/>
              </a:rPr>
              <a:t>Dominant</a:t>
            </a:r>
            <a:r>
              <a:rPr lang="en-US" dirty="0">
                <a:solidFill>
                  <a:srgbClr val="33CCFF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vs. </a:t>
            </a:r>
            <a:r>
              <a:rPr lang="en-US" dirty="0">
                <a:solidFill>
                  <a:srgbClr val="33CCFF"/>
                </a:solidFill>
                <a:latin typeface="Century Gothic" panose="020B0502020202020204" pitchFamily="34" charset="0"/>
              </a:rPr>
              <a:t>Recessive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Traits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51403" r="15959" b="3144"/>
          <a:stretch/>
        </p:blipFill>
        <p:spPr>
          <a:xfrm>
            <a:off x="4911728" y="1445904"/>
            <a:ext cx="3895762" cy="3007551"/>
          </a:xfrm>
          <a:prstGeom prst="rect">
            <a:avLst/>
          </a:prstGeom>
          <a:ln w="127000" cap="sq">
            <a:solidFill>
              <a:schemeClr val="bg1">
                <a:lumMod val="65000"/>
                <a:lumOff val="3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 flipV="1">
            <a:off x="4724400" y="2024288"/>
            <a:ext cx="4275667" cy="185512"/>
          </a:xfrm>
          <a:prstGeom prst="rect">
            <a:avLst/>
          </a:prstGeom>
          <a:solidFill>
            <a:srgbClr val="FFFF00">
              <a:alpha val="27843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B4EBFD-4642-4162-AA8E-51CD866B0211}"/>
              </a:ext>
            </a:extLst>
          </p:cNvPr>
          <p:cNvSpPr txBox="1"/>
          <p:nvPr/>
        </p:nvSpPr>
        <p:spPr>
          <a:xfrm>
            <a:off x="321856" y="4225358"/>
            <a:ext cx="4286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400" i="1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*BECAUSE the genetic info for </a:t>
            </a:r>
            <a:r>
              <a:rPr lang="en-US" altLang="en-US" sz="1400" b="1" i="1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‘G’ </a:t>
            </a:r>
            <a:r>
              <a:rPr lang="en-US" altLang="en-US" sz="1400" i="1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is </a:t>
            </a:r>
            <a:r>
              <a:rPr lang="en-US" altLang="en-US" sz="1400" i="1" u="sng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not present</a:t>
            </a:r>
            <a:r>
              <a:rPr lang="en-US" altLang="en-US" sz="1400" i="1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6F76A-CB4B-4716-AAEC-9C4DBB0305E5}"/>
              </a:ext>
            </a:extLst>
          </p:cNvPr>
          <p:cNvSpPr txBox="1"/>
          <p:nvPr/>
        </p:nvSpPr>
        <p:spPr>
          <a:xfrm>
            <a:off x="818665" y="3099329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will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D83F6B-5A91-4213-A72B-2F87CA809800}"/>
              </a:ext>
            </a:extLst>
          </p:cNvPr>
          <p:cNvSpPr txBox="1"/>
          <p:nvPr/>
        </p:nvSpPr>
        <p:spPr>
          <a:xfrm>
            <a:off x="808412" y="3816232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will not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DFD324-2ACC-474A-97A0-35A69F81FD5A}"/>
              </a:ext>
            </a:extLst>
          </p:cNvPr>
          <p:cNvSpPr/>
          <p:nvPr/>
        </p:nvSpPr>
        <p:spPr>
          <a:xfrm>
            <a:off x="1322756" y="1860543"/>
            <a:ext cx="1165466" cy="307776"/>
          </a:xfrm>
          <a:prstGeom prst="ellipse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1A4C28A-84FA-408D-A122-A52B1E7AA2CC}"/>
              </a:ext>
            </a:extLst>
          </p:cNvPr>
          <p:cNvSpPr/>
          <p:nvPr/>
        </p:nvSpPr>
        <p:spPr>
          <a:xfrm>
            <a:off x="2488222" y="2466310"/>
            <a:ext cx="407377" cy="307776"/>
          </a:xfrm>
          <a:prstGeom prst="ellipse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3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5" grpId="0"/>
      <p:bldP spid="10" grpId="0"/>
      <p:bldP spid="9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87778" y="826973"/>
            <a:ext cx="4600888" cy="4297361"/>
          </a:xfrm>
        </p:spPr>
        <p:txBody>
          <a:bodyPr/>
          <a:lstStyle/>
          <a:p>
            <a:pPr marL="136525" indent="0" algn="ctr" eaLnBrk="1" hangingPunct="1">
              <a:buNone/>
            </a:pP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Given that an Cystic Fibrosis is recessive </a:t>
            </a:r>
            <a:r>
              <a:rPr lang="en-US" altLang="en-US" sz="1800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‘c’: </a:t>
            </a:r>
          </a:p>
          <a:p>
            <a:pPr eaLnBrk="1" hangingPunct="1"/>
            <a:endParaRPr lang="en-US" altLang="en-US" sz="1000" dirty="0">
              <a:solidFill>
                <a:srgbClr val="5ECBF1"/>
              </a:solidFill>
              <a:latin typeface="Century Gothic" panose="020B0502020202020204" pitchFamily="34" charset="0"/>
              <a:cs typeface="Arial" charset="0"/>
            </a:endParaRPr>
          </a:p>
          <a:p>
            <a:pPr eaLnBrk="1" hangingPunct="1"/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A human who is </a:t>
            </a:r>
            <a:r>
              <a:rPr lang="en-US" altLang="en-US" sz="14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hetero</a:t>
            </a:r>
            <a:r>
              <a:rPr lang="en-US" altLang="en-US" sz="1400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zygous</a:t>
            </a:r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 (</a:t>
            </a:r>
            <a:r>
              <a:rPr lang="en-US" altLang="en-US" sz="1400" dirty="0">
                <a:solidFill>
                  <a:srgbClr val="A5E952"/>
                </a:solidFill>
                <a:latin typeface="Century Gothic" panose="020B0502020202020204" pitchFamily="34" charset="0"/>
                <a:cs typeface="Arial" charset="0"/>
              </a:rPr>
              <a:t>C</a:t>
            </a:r>
            <a:r>
              <a:rPr lang="en-US" altLang="en-US" sz="1400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c</a:t>
            </a:r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) _________ express the disease. </a:t>
            </a:r>
          </a:p>
          <a:p>
            <a:pPr eaLnBrk="1" hangingPunct="1"/>
            <a:endParaRPr lang="en-US" altLang="en-US" sz="600" dirty="0">
              <a:latin typeface="Century Gothic" panose="020B0502020202020204" pitchFamily="34" charset="0"/>
              <a:cs typeface="Arial" charset="0"/>
            </a:endParaRPr>
          </a:p>
          <a:p>
            <a:pPr lvl="1" eaLnBrk="1" hangingPunct="1"/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However, this human (</a:t>
            </a:r>
            <a:r>
              <a:rPr lang="en-US" altLang="en-US" sz="1400" dirty="0">
                <a:solidFill>
                  <a:srgbClr val="A5E952"/>
                </a:solidFill>
                <a:latin typeface="Century Gothic" panose="020B0502020202020204" pitchFamily="34" charset="0"/>
                <a:cs typeface="Arial" charset="0"/>
              </a:rPr>
              <a:t>C</a:t>
            </a:r>
            <a:r>
              <a:rPr lang="en-US" altLang="en-US" sz="1400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c</a:t>
            </a:r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) is a </a:t>
            </a:r>
            <a:r>
              <a:rPr lang="en-US" altLang="en-US" sz="1400" u="sng" dirty="0">
                <a:latin typeface="Century Gothic" panose="020B0502020202020204" pitchFamily="34" charset="0"/>
                <a:cs typeface="Arial" charset="0"/>
              </a:rPr>
              <a:t>carrier</a:t>
            </a:r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 for the disease and </a:t>
            </a:r>
            <a:r>
              <a:rPr lang="en-US" altLang="en-US" sz="1400" i="1" dirty="0">
                <a:latin typeface="Century Gothic" panose="020B0502020202020204" pitchFamily="34" charset="0"/>
                <a:cs typeface="Arial" charset="0"/>
              </a:rPr>
              <a:t>50% of its gametes will have the </a:t>
            </a:r>
            <a:r>
              <a:rPr lang="en-US" altLang="en-US" sz="1400" i="1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‘c’ </a:t>
            </a:r>
            <a:r>
              <a:rPr lang="en-US" altLang="en-US" sz="1400" i="1" dirty="0">
                <a:latin typeface="Century Gothic" panose="020B0502020202020204" pitchFamily="34" charset="0"/>
                <a:cs typeface="Arial" charset="0"/>
              </a:rPr>
              <a:t>trait</a:t>
            </a:r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.</a:t>
            </a:r>
          </a:p>
          <a:p>
            <a:pPr lvl="1" eaLnBrk="1" hangingPunct="1"/>
            <a:endParaRPr lang="en-US" altLang="en-US" sz="1000" dirty="0">
              <a:latin typeface="Century Gothic" panose="020B0502020202020204" pitchFamily="34" charset="0"/>
              <a:cs typeface="Arial" charset="0"/>
            </a:endParaRPr>
          </a:p>
          <a:p>
            <a:pPr eaLnBrk="1" hangingPunct="1"/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A human who is </a:t>
            </a:r>
            <a:r>
              <a:rPr lang="en-US" altLang="en-US" sz="14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homozygous dominant </a:t>
            </a:r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(</a:t>
            </a:r>
            <a:r>
              <a:rPr lang="en-US" altLang="en-US" sz="14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CC</a:t>
            </a:r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) _________ express the disease.</a:t>
            </a:r>
          </a:p>
          <a:p>
            <a:pPr marL="136525" indent="0" eaLnBrk="1" hangingPunct="1">
              <a:buNone/>
            </a:pPr>
            <a:endParaRPr lang="en-US" altLang="en-US" sz="1400" dirty="0">
              <a:latin typeface="Century Gothic" panose="020B0502020202020204" pitchFamily="34" charset="0"/>
              <a:cs typeface="Arial" charset="0"/>
            </a:endParaRPr>
          </a:p>
          <a:p>
            <a:pPr eaLnBrk="1" hangingPunct="1"/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A human who is </a:t>
            </a:r>
            <a:r>
              <a:rPr lang="en-US" altLang="en-US" sz="1400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homozygous recessive </a:t>
            </a:r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(</a:t>
            </a:r>
            <a:r>
              <a:rPr lang="en-US" altLang="en-US" sz="1400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gg</a:t>
            </a:r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) _________ express the disease.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0999" y="4818813"/>
            <a:ext cx="8229599" cy="1323439"/>
          </a:xfrm>
          <a:prstGeom prst="rect">
            <a:avLst/>
          </a:prstGeom>
          <a:solidFill>
            <a:srgbClr val="5ECB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This inheritance pattern is called </a:t>
            </a:r>
            <a:r>
              <a:rPr lang="en-US" sz="4000" dirty="0">
                <a:solidFill>
                  <a:schemeClr val="bg1"/>
                </a:solidFill>
              </a:rPr>
              <a:t>Autosomal Recessive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79BDE1-A7C9-45F7-9E9C-A067293E02C6}"/>
              </a:ext>
            </a:extLst>
          </p:cNvPr>
          <p:cNvSpPr txBox="1"/>
          <p:nvPr/>
        </p:nvSpPr>
        <p:spPr>
          <a:xfrm>
            <a:off x="838199" y="3234349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will not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FA28F8-5E8B-4514-874A-ABDBDB3A096B}"/>
              </a:ext>
            </a:extLst>
          </p:cNvPr>
          <p:cNvSpPr txBox="1"/>
          <p:nvPr/>
        </p:nvSpPr>
        <p:spPr>
          <a:xfrm>
            <a:off x="3926344" y="1600200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will not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51403" r="15959" b="3144"/>
          <a:stretch/>
        </p:blipFill>
        <p:spPr>
          <a:xfrm>
            <a:off x="5069378" y="1401640"/>
            <a:ext cx="3617422" cy="2792671"/>
          </a:xfrm>
          <a:prstGeom prst="rect">
            <a:avLst/>
          </a:prstGeom>
          <a:ln w="127000" cap="sq">
            <a:solidFill>
              <a:schemeClr val="bg1">
                <a:lumMod val="65000"/>
                <a:lumOff val="3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034742" y="2409737"/>
            <a:ext cx="3961938" cy="181063"/>
          </a:xfrm>
          <a:prstGeom prst="rect">
            <a:avLst/>
          </a:prstGeom>
          <a:solidFill>
            <a:srgbClr val="FFFF00">
              <a:alpha val="27843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358AC04-AE6A-4A2F-9EE9-9F65FF458199}"/>
              </a:ext>
            </a:extLst>
          </p:cNvPr>
          <p:cNvSpPr txBox="1">
            <a:spLocks/>
          </p:cNvSpPr>
          <p:nvPr/>
        </p:nvSpPr>
        <p:spPr>
          <a:xfrm>
            <a:off x="703385" y="-71901"/>
            <a:ext cx="8229600" cy="88423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A5E952"/>
                </a:solidFill>
                <a:latin typeface="Century Gothic" panose="020B0502020202020204" pitchFamily="34" charset="0"/>
              </a:rPr>
              <a:t>Dominant</a:t>
            </a:r>
            <a:r>
              <a:rPr lang="en-US" dirty="0">
                <a:solidFill>
                  <a:srgbClr val="33CCFF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vs. </a:t>
            </a:r>
            <a:r>
              <a:rPr lang="en-US" dirty="0">
                <a:solidFill>
                  <a:srgbClr val="33CCFF"/>
                </a:solidFill>
                <a:latin typeface="Century Gothic" panose="020B0502020202020204" pitchFamily="34" charset="0"/>
              </a:rPr>
              <a:t>Recessive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Traits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9F9439-8429-4F2E-B4C8-062713EB206A}"/>
              </a:ext>
            </a:extLst>
          </p:cNvPr>
          <p:cNvSpPr txBox="1"/>
          <p:nvPr/>
        </p:nvSpPr>
        <p:spPr>
          <a:xfrm>
            <a:off x="987278" y="4012739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will</a:t>
            </a:r>
          </a:p>
        </p:txBody>
      </p:sp>
    </p:spTree>
    <p:extLst>
      <p:ext uri="{BB962C8B-B14F-4D97-AF65-F5344CB8AC3E}">
        <p14:creationId xmlns:p14="http://schemas.microsoft.com/office/powerpoint/2010/main" val="127984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  <p:bldP spid="4" grpId="0" animBg="1"/>
      <p:bldP spid="12" grpId="0"/>
      <p:bldP spid="13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err="1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rPr>
              <a:t>Autosomal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rPr>
              <a:t> Traits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540727"/>
            <a:ext cx="8534400" cy="4708525"/>
          </a:xfrm>
        </p:spPr>
        <p:txBody>
          <a:bodyPr/>
          <a:lstStyle/>
          <a:p>
            <a:r>
              <a:rPr lang="en-US" altLang="en-US" dirty="0">
                <a:latin typeface="Century Gothic" panose="020B0502020202020204" pitchFamily="34" charset="0"/>
                <a:cs typeface="Arial" charset="0"/>
              </a:rPr>
              <a:t>Some </a:t>
            </a:r>
            <a:r>
              <a:rPr lang="en-US" altLang="en-US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autosomal dominant </a:t>
            </a:r>
            <a:r>
              <a:rPr lang="en-US" altLang="en-US" dirty="0">
                <a:latin typeface="Century Gothic" panose="020B0502020202020204" pitchFamily="34" charset="0"/>
                <a:cs typeface="Arial" charset="0"/>
              </a:rPr>
              <a:t>traits in Humans:</a:t>
            </a:r>
          </a:p>
          <a:p>
            <a:pPr lvl="1"/>
            <a:r>
              <a:rPr lang="en-US" altLang="en-US" dirty="0">
                <a:latin typeface="Century Gothic" panose="020B0502020202020204" pitchFamily="34" charset="0"/>
                <a:cs typeface="Arial" charset="0"/>
              </a:rPr>
              <a:t>Widow’s peak</a:t>
            </a:r>
          </a:p>
          <a:p>
            <a:pPr lvl="1"/>
            <a:r>
              <a:rPr lang="en-US" altLang="en-US" dirty="0">
                <a:latin typeface="Century Gothic" panose="020B0502020202020204" pitchFamily="34" charset="0"/>
                <a:cs typeface="Arial" charset="0"/>
              </a:rPr>
              <a:t>Unattached earlobes</a:t>
            </a:r>
          </a:p>
          <a:p>
            <a:pPr lvl="1"/>
            <a:r>
              <a:rPr lang="en-US" altLang="en-US" dirty="0">
                <a:latin typeface="Century Gothic" panose="020B0502020202020204" pitchFamily="34" charset="0"/>
                <a:cs typeface="Arial" charset="0"/>
              </a:rPr>
              <a:t>Freckles</a:t>
            </a:r>
          </a:p>
          <a:p>
            <a:pPr lvl="1"/>
            <a:endParaRPr lang="en-US" altLang="en-US" dirty="0">
              <a:latin typeface="Century Gothic" panose="020B0502020202020204" pitchFamily="34" charset="0"/>
              <a:cs typeface="Arial" charset="0"/>
            </a:endParaRPr>
          </a:p>
          <a:p>
            <a:r>
              <a:rPr lang="en-US" altLang="en-US" dirty="0">
                <a:latin typeface="Century Gothic" panose="020B0502020202020204" pitchFamily="34" charset="0"/>
                <a:cs typeface="Arial" charset="0"/>
              </a:rPr>
              <a:t>Some </a:t>
            </a:r>
            <a:r>
              <a:rPr lang="en-US" altLang="en-US" dirty="0">
                <a:solidFill>
                  <a:srgbClr val="5ECBF1"/>
                </a:solidFill>
                <a:latin typeface="Century Gothic" panose="020B0502020202020204" pitchFamily="34" charset="0"/>
                <a:cs typeface="Arial" charset="0"/>
              </a:rPr>
              <a:t>autosomal recessive </a:t>
            </a:r>
            <a:r>
              <a:rPr lang="en-US" altLang="en-US" dirty="0">
                <a:latin typeface="Century Gothic" panose="020B0502020202020204" pitchFamily="34" charset="0"/>
                <a:cs typeface="Arial" charset="0"/>
              </a:rPr>
              <a:t>traits in Humans:</a:t>
            </a:r>
          </a:p>
          <a:p>
            <a:pPr lvl="1"/>
            <a:r>
              <a:rPr lang="en-US" altLang="en-US" dirty="0">
                <a:latin typeface="Century Gothic" panose="020B0502020202020204" pitchFamily="34" charset="0"/>
                <a:cs typeface="Arial" charset="0"/>
              </a:rPr>
              <a:t>No hair on back of hand</a:t>
            </a:r>
          </a:p>
          <a:p>
            <a:pPr lvl="1"/>
            <a:r>
              <a:rPr lang="en-US" altLang="en-US" dirty="0">
                <a:latin typeface="Century Gothic" panose="020B0502020202020204" pitchFamily="34" charset="0"/>
                <a:cs typeface="Arial" charset="0"/>
              </a:rPr>
              <a:t>Not able to roll tongue  </a:t>
            </a:r>
          </a:p>
          <a:p>
            <a:pPr lvl="1"/>
            <a:r>
              <a:rPr lang="en-US" altLang="en-US" dirty="0">
                <a:latin typeface="Century Gothic" panose="020B0502020202020204" pitchFamily="34" charset="0"/>
                <a:cs typeface="Arial" charset="0"/>
              </a:rPr>
              <a:t>Joined eyebrows</a:t>
            </a:r>
          </a:p>
          <a:p>
            <a:pPr lvl="1"/>
            <a:endParaRPr lang="en-US" altLang="en-US" dirty="0"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33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Other non X-linked Traits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charset="0"/>
              </a:rPr>
              <a:t>Incomplete Dominance</a:t>
            </a:r>
          </a:p>
          <a:p>
            <a:pPr lvl="1" eaLnBrk="1" hangingPunct="1"/>
            <a:r>
              <a:rPr lang="en-US" altLang="en-US" dirty="0">
                <a:latin typeface="Century Gothic" panose="020B0502020202020204" pitchFamily="34" charset="0"/>
                <a:cs typeface="Arial" charset="0"/>
              </a:rPr>
              <a:t>Form of inheritance where heterozygous alleles are both expressed =&gt; combined phenotype</a:t>
            </a:r>
          </a:p>
          <a:p>
            <a:pPr lvl="2" eaLnBrk="1" hangingPunct="1"/>
            <a:r>
              <a:rPr lang="en-US" altLang="en-US" dirty="0">
                <a:latin typeface="Century Gothic" panose="020B0502020202020204" pitchFamily="34" charset="0"/>
                <a:cs typeface="Arial" charset="0"/>
              </a:rPr>
              <a:t>Example: a plant with white flowers and plant with red flowers has offspring with pink flowers</a:t>
            </a:r>
          </a:p>
          <a:p>
            <a:pPr lvl="2" eaLnBrk="1" hangingPunct="1"/>
            <a:endParaRPr lang="en-US" altLang="en-US" dirty="0">
              <a:latin typeface="Century Gothic" panose="020B0502020202020204" pitchFamily="34" charset="0"/>
              <a:cs typeface="Arial" charset="0"/>
            </a:endParaRPr>
          </a:p>
          <a:p>
            <a:pPr eaLnBrk="1" hangingPunct="1"/>
            <a:r>
              <a:rPr lang="en-US" altLang="en-US" dirty="0">
                <a:solidFill>
                  <a:srgbClr val="FFFF00"/>
                </a:solidFill>
                <a:latin typeface="Century Gothic" panose="020B0502020202020204" pitchFamily="34" charset="0"/>
                <a:cs typeface="Arial" charset="0"/>
              </a:rPr>
              <a:t>C</a:t>
            </a:r>
            <a:r>
              <a:rPr lang="en-US" altLang="en-US" dirty="0">
                <a:solidFill>
                  <a:srgbClr val="92D050"/>
                </a:solidFill>
                <a:latin typeface="Century Gothic" panose="020B0502020202020204" pitchFamily="34" charset="0"/>
                <a:cs typeface="Arial" charset="0"/>
              </a:rPr>
              <a:t>o</a:t>
            </a:r>
            <a:r>
              <a:rPr lang="en-US" altLang="en-US" dirty="0">
                <a:solidFill>
                  <a:srgbClr val="FFFF00"/>
                </a:solidFill>
                <a:latin typeface="Century Gothic" panose="020B0502020202020204" pitchFamily="34" charset="0"/>
                <a:cs typeface="Arial" charset="0"/>
              </a:rPr>
              <a:t>d</a:t>
            </a:r>
            <a:r>
              <a:rPr lang="en-US" altLang="en-US" dirty="0">
                <a:solidFill>
                  <a:srgbClr val="92D050"/>
                </a:solidFill>
                <a:latin typeface="Century Gothic" panose="020B0502020202020204" pitchFamily="34" charset="0"/>
                <a:cs typeface="Arial" charset="0"/>
              </a:rPr>
              <a:t>o</a:t>
            </a:r>
            <a:r>
              <a:rPr lang="en-US" altLang="en-US" dirty="0">
                <a:solidFill>
                  <a:srgbClr val="FFFF00"/>
                </a:solidFill>
                <a:latin typeface="Century Gothic" panose="020B0502020202020204" pitchFamily="34" charset="0"/>
                <a:cs typeface="Arial" charset="0"/>
              </a:rPr>
              <a:t>m</a:t>
            </a:r>
            <a:r>
              <a:rPr lang="en-US" altLang="en-US" dirty="0">
                <a:solidFill>
                  <a:srgbClr val="92D050"/>
                </a:solidFill>
                <a:latin typeface="Century Gothic" panose="020B0502020202020204" pitchFamily="34" charset="0"/>
                <a:cs typeface="Arial" charset="0"/>
              </a:rPr>
              <a:t>i</a:t>
            </a:r>
            <a:r>
              <a:rPr lang="en-US" altLang="en-US" dirty="0">
                <a:solidFill>
                  <a:srgbClr val="FFFF00"/>
                </a:solidFill>
                <a:latin typeface="Century Gothic" panose="020B0502020202020204" pitchFamily="34" charset="0"/>
                <a:cs typeface="Arial" charset="0"/>
              </a:rPr>
              <a:t>n</a:t>
            </a:r>
            <a:r>
              <a:rPr lang="en-US" altLang="en-US" dirty="0">
                <a:solidFill>
                  <a:srgbClr val="92D050"/>
                </a:solidFill>
                <a:latin typeface="Century Gothic" panose="020B0502020202020204" pitchFamily="34" charset="0"/>
                <a:cs typeface="Arial" charset="0"/>
              </a:rPr>
              <a:t>a</a:t>
            </a:r>
            <a:r>
              <a:rPr lang="en-US" altLang="en-US" dirty="0">
                <a:solidFill>
                  <a:srgbClr val="FFFF00"/>
                </a:solidFill>
                <a:latin typeface="Century Gothic" panose="020B0502020202020204" pitchFamily="34" charset="0"/>
                <a:cs typeface="Arial" charset="0"/>
              </a:rPr>
              <a:t>n</a:t>
            </a:r>
            <a:r>
              <a:rPr lang="en-US" altLang="en-US" dirty="0">
                <a:solidFill>
                  <a:srgbClr val="92D050"/>
                </a:solidFill>
                <a:latin typeface="Century Gothic" panose="020B0502020202020204" pitchFamily="34" charset="0"/>
                <a:cs typeface="Arial" charset="0"/>
              </a:rPr>
              <a:t>t</a:t>
            </a:r>
          </a:p>
          <a:p>
            <a:pPr lvl="1" eaLnBrk="1" hangingPunct="1"/>
            <a:r>
              <a:rPr lang="en-US" altLang="en-US" dirty="0">
                <a:latin typeface="Century Gothic" panose="020B0502020202020204" pitchFamily="34" charset="0"/>
                <a:cs typeface="Arial" charset="0"/>
              </a:rPr>
              <a:t>Both alleles are expressed</a:t>
            </a:r>
          </a:p>
          <a:p>
            <a:pPr lvl="2" eaLnBrk="1" hangingPunct="1"/>
            <a:r>
              <a:rPr lang="en-US" altLang="en-US" dirty="0">
                <a:latin typeface="Century Gothic" panose="020B0502020202020204" pitchFamily="34" charset="0"/>
                <a:cs typeface="Arial" charset="0"/>
              </a:rPr>
              <a:t>Example: Blood types in humans</a:t>
            </a:r>
          </a:p>
          <a:p>
            <a:pPr lvl="4" eaLnBrk="1" hangingPunct="1"/>
            <a:r>
              <a:rPr lang="en-US" altLang="en-US" dirty="0">
                <a:latin typeface="Century Gothic" panose="020B0502020202020204" pitchFamily="34" charset="0"/>
                <a:cs typeface="Arial" charset="0"/>
              </a:rPr>
              <a:t>If a person has the </a:t>
            </a:r>
            <a:r>
              <a:rPr lang="en-US" altLang="en-US" dirty="0">
                <a:solidFill>
                  <a:srgbClr val="FFFF00"/>
                </a:solidFill>
                <a:latin typeface="Century Gothic" panose="020B0502020202020204" pitchFamily="34" charset="0"/>
                <a:cs typeface="Arial" charset="0"/>
              </a:rPr>
              <a:t>A allele </a:t>
            </a:r>
            <a:r>
              <a:rPr lang="en-US" altLang="en-US" dirty="0">
                <a:latin typeface="Century Gothic" panose="020B0502020202020204" pitchFamily="34" charset="0"/>
                <a:cs typeface="Arial" charset="0"/>
              </a:rPr>
              <a:t>and the </a:t>
            </a:r>
            <a:r>
              <a:rPr lang="en-US" altLang="en-US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B allele</a:t>
            </a:r>
            <a:r>
              <a:rPr lang="en-US" altLang="en-US" dirty="0">
                <a:latin typeface="Century Gothic" panose="020B0502020202020204" pitchFamily="34" charset="0"/>
                <a:cs typeface="Arial" charset="0"/>
              </a:rPr>
              <a:t>, then both </a:t>
            </a:r>
            <a:r>
              <a:rPr lang="en-US" altLang="en-US" dirty="0">
                <a:solidFill>
                  <a:srgbClr val="FFFF00"/>
                </a:solidFill>
                <a:latin typeface="Century Gothic" panose="020B0502020202020204" pitchFamily="34" charset="0"/>
                <a:cs typeface="Arial" charset="0"/>
              </a:rPr>
              <a:t>A</a:t>
            </a:r>
            <a:r>
              <a:rPr lang="en-US" altLang="en-US" dirty="0">
                <a:latin typeface="Century Gothic" panose="020B0502020202020204" pitchFamily="34" charset="0"/>
                <a:cs typeface="Arial" charset="0"/>
              </a:rPr>
              <a:t> and </a:t>
            </a:r>
            <a:r>
              <a:rPr lang="en-US" altLang="en-US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B</a:t>
            </a:r>
            <a:r>
              <a:rPr lang="en-US" altLang="en-US" dirty="0">
                <a:latin typeface="Century Gothic" panose="020B0502020202020204" pitchFamily="34" charset="0"/>
                <a:cs typeface="Arial" charset="0"/>
              </a:rPr>
              <a:t> are expressed on the surface of the red blood cell (RBC) as </a:t>
            </a:r>
            <a:r>
              <a:rPr lang="en-US" altLang="en-US" dirty="0">
                <a:solidFill>
                  <a:srgbClr val="FFFF00"/>
                </a:solidFill>
                <a:latin typeface="Century Gothic" panose="020B0502020202020204" pitchFamily="34" charset="0"/>
                <a:cs typeface="Arial" charset="0"/>
              </a:rPr>
              <a:t>A</a:t>
            </a:r>
            <a:r>
              <a:rPr lang="en-US" altLang="en-US" dirty="0">
                <a:solidFill>
                  <a:srgbClr val="92D050"/>
                </a:solidFill>
                <a:latin typeface="Century Gothic" panose="020B0502020202020204" pitchFamily="34" charset="0"/>
                <a:cs typeface="Arial" charset="0"/>
              </a:rPr>
              <a:t>B</a:t>
            </a:r>
            <a:r>
              <a:rPr lang="en-US" altLang="en-US" dirty="0">
                <a:latin typeface="Century Gothic" panose="020B0502020202020204" pitchFamily="34" charset="0"/>
                <a:cs typeface="Arial" charset="0"/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14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err="1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rPr>
              <a:t>Autosomal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</a:rPr>
              <a:t> Traits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685" y="1219200"/>
            <a:ext cx="3830939" cy="52686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818" y="1752600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latin typeface="Century Gothic" panose="020B0502020202020204" pitchFamily="34" charset="0"/>
                <a:cs typeface="Arial" charset="0"/>
              </a:rPr>
              <a:t>Turn to page 94 in Lab book:</a:t>
            </a:r>
          </a:p>
          <a:p>
            <a:endParaRPr lang="en-US" altLang="en-US" dirty="0">
              <a:latin typeface="Century Gothic" panose="020B0502020202020204" pitchFamily="34" charset="0"/>
              <a:cs typeface="Arial" charset="0"/>
            </a:endParaRPr>
          </a:p>
          <a:p>
            <a:r>
              <a:rPr lang="en-US" altLang="en-US" sz="1600" i="1" dirty="0">
                <a:latin typeface="Century Gothic" panose="020B0502020202020204" pitchFamily="34" charset="0"/>
                <a:cs typeface="Arial" charset="0"/>
              </a:rPr>
              <a:t>*turn on projector to do class tally together</a:t>
            </a:r>
          </a:p>
        </p:txBody>
      </p:sp>
    </p:spTree>
    <p:extLst>
      <p:ext uri="{BB962C8B-B14F-4D97-AF65-F5344CB8AC3E}">
        <p14:creationId xmlns:p14="http://schemas.microsoft.com/office/powerpoint/2010/main" val="4225647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CC99FF"/>
                </a:solidFill>
              </a:rPr>
              <a:t>X-linked crosses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Chromosomal pair #23 (Sex Chromosomes):</a:t>
            </a:r>
          </a:p>
          <a:p>
            <a:pPr eaLnBrk="1" hangingPunct="1"/>
            <a:endParaRPr lang="en-US" altLang="en-US" sz="2400" dirty="0"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FF66CC"/>
                </a:solidFill>
                <a:latin typeface="Century Gothic" panose="020B0502020202020204" pitchFamily="34" charset="0"/>
              </a:rPr>
              <a:t>XX</a:t>
            </a:r>
            <a:r>
              <a:rPr lang="en-US" altLang="en-US" sz="2400" dirty="0">
                <a:latin typeface="Century Gothic" panose="020B0502020202020204" pitchFamily="34" charset="0"/>
              </a:rPr>
              <a:t> (so, one chromosome is </a:t>
            </a:r>
            <a:r>
              <a:rPr lang="en-US" altLang="en-US" sz="2400" dirty="0">
                <a:solidFill>
                  <a:srgbClr val="FF66CC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2400" dirty="0">
                <a:latin typeface="Century Gothic" panose="020B0502020202020204" pitchFamily="34" charset="0"/>
              </a:rPr>
              <a:t>, </a:t>
            </a:r>
            <a:br>
              <a:rPr lang="en-US" altLang="en-US" sz="2400" dirty="0">
                <a:latin typeface="Century Gothic" panose="020B0502020202020204" pitchFamily="34" charset="0"/>
              </a:rPr>
            </a:br>
            <a:r>
              <a:rPr lang="en-US" altLang="en-US" sz="2400" dirty="0">
                <a:latin typeface="Century Gothic" panose="020B0502020202020204" pitchFamily="34" charset="0"/>
              </a:rPr>
              <a:t>the other is also </a:t>
            </a:r>
            <a:r>
              <a:rPr lang="en-US" altLang="en-US" sz="2400" dirty="0">
                <a:solidFill>
                  <a:srgbClr val="FF66CC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2400" dirty="0">
                <a:latin typeface="Century Gothic" panose="020B0502020202020204" pitchFamily="34" charset="0"/>
              </a:rPr>
              <a:t>) =&gt; results in </a:t>
            </a:r>
            <a:r>
              <a:rPr lang="en-US" altLang="en-US" sz="2400" dirty="0">
                <a:solidFill>
                  <a:srgbClr val="FF66CC"/>
                </a:solidFill>
                <a:latin typeface="Century Gothic" panose="020B0502020202020204" pitchFamily="34" charset="0"/>
              </a:rPr>
              <a:t>female</a:t>
            </a:r>
          </a:p>
          <a:p>
            <a:pPr eaLnBrk="1" hangingPunct="1"/>
            <a:endParaRPr lang="en-US" altLang="en-US" sz="2400" dirty="0"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FF66CC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Y</a:t>
            </a:r>
            <a:r>
              <a:rPr lang="en-US" altLang="en-US" sz="2400" dirty="0">
                <a:latin typeface="Century Gothic" panose="020B0502020202020204" pitchFamily="34" charset="0"/>
              </a:rPr>
              <a:t> (so, one chromosome is </a:t>
            </a:r>
            <a:r>
              <a:rPr lang="en-US" altLang="en-US" sz="2400" dirty="0">
                <a:solidFill>
                  <a:srgbClr val="FF66CC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2400" dirty="0">
                <a:latin typeface="Century Gothic" panose="020B0502020202020204" pitchFamily="34" charset="0"/>
              </a:rPr>
              <a:t>, the other is 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Y</a:t>
            </a:r>
            <a:r>
              <a:rPr lang="en-US" altLang="en-US" sz="2400" dirty="0">
                <a:latin typeface="Century Gothic" panose="020B0502020202020204" pitchFamily="34" charset="0"/>
              </a:rPr>
              <a:t>) </a:t>
            </a:r>
            <a:br>
              <a:rPr lang="en-US" altLang="en-US" sz="2400" dirty="0">
                <a:latin typeface="Century Gothic" panose="020B0502020202020204" pitchFamily="34" charset="0"/>
              </a:rPr>
            </a:br>
            <a:r>
              <a:rPr lang="en-US" altLang="en-US" sz="2400" dirty="0">
                <a:latin typeface="Century Gothic" panose="020B0502020202020204" pitchFamily="34" charset="0"/>
              </a:rPr>
              <a:t>=&gt; results in 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male</a:t>
            </a:r>
          </a:p>
          <a:p>
            <a:pPr marL="136525" indent="0" eaLnBrk="1" hangingPunct="1">
              <a:buNone/>
            </a:pPr>
            <a:endParaRPr lang="en-US" altLang="en-US" sz="2400" dirty="0"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91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CC99FF"/>
                </a:solidFill>
              </a:rPr>
              <a:t>X-linked crosses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668842"/>
              </p:ext>
            </p:extLst>
          </p:nvPr>
        </p:nvGraphicFramePr>
        <p:xfrm>
          <a:off x="2286000" y="2209800"/>
          <a:ext cx="5486400" cy="228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8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9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 </a:t>
                      </a:r>
                      <a:r>
                        <a:rPr lang="en-US" sz="1800" dirty="0">
                          <a:solidFill>
                            <a:srgbClr val="4FADF3"/>
                          </a:solidFill>
                          <a:effectLst/>
                          <a:latin typeface="Century Gothic" panose="020B0502020202020204" pitchFamily="34" charset="0"/>
                        </a:rPr>
                        <a:t>male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66CC"/>
                          </a:solidFill>
                          <a:effectLst/>
                          <a:latin typeface="Century Gothic" panose="020B0502020202020204" pitchFamily="34" charset="0"/>
                        </a:rPr>
                        <a:t>female</a:t>
                      </a:r>
                      <a:endParaRPr lang="en-US" sz="1800" dirty="0">
                        <a:solidFill>
                          <a:srgbClr val="FF66CC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66CC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en-US" sz="1800" dirty="0">
                        <a:solidFill>
                          <a:srgbClr val="FF66CC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4FADF3"/>
                          </a:solidFill>
                          <a:effectLst/>
                          <a:latin typeface="Century Gothic" panose="020B0502020202020204" pitchFamily="34" charset="0"/>
                        </a:rPr>
                        <a:t>Y</a:t>
                      </a:r>
                      <a:endParaRPr lang="en-US" sz="1800" dirty="0">
                        <a:solidFill>
                          <a:srgbClr val="4FADF3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66CC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en-US" sz="1800" dirty="0">
                        <a:solidFill>
                          <a:srgbClr val="FF66CC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66CC"/>
                          </a:solidFill>
                          <a:effectLst/>
                          <a:latin typeface="Century Gothic" panose="020B0502020202020204" pitchFamily="34" charset="0"/>
                        </a:rPr>
                        <a:t>XX (female)</a:t>
                      </a:r>
                      <a:endParaRPr lang="en-US" sz="2000" dirty="0">
                        <a:solidFill>
                          <a:srgbClr val="FF66CC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4FADF3"/>
                          </a:solidFill>
                          <a:effectLst/>
                          <a:latin typeface="Century Gothic" panose="020B0502020202020204" pitchFamily="34" charset="0"/>
                        </a:rPr>
                        <a:t>XY (male)</a:t>
                      </a:r>
                      <a:endParaRPr lang="en-US" sz="2000" dirty="0">
                        <a:solidFill>
                          <a:srgbClr val="4FADF3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66CC"/>
                          </a:solidFill>
                          <a:effectLst/>
                          <a:latin typeface="Century Gothic" panose="020B0502020202020204" pitchFamily="34" charset="0"/>
                        </a:rPr>
                        <a:t>X</a:t>
                      </a:r>
                      <a:endParaRPr lang="en-US" sz="1800" dirty="0">
                        <a:solidFill>
                          <a:srgbClr val="FF66CC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66CC"/>
                          </a:solidFill>
                          <a:effectLst/>
                          <a:latin typeface="Century Gothic" panose="020B0502020202020204" pitchFamily="34" charset="0"/>
                        </a:rPr>
                        <a:t>XX (female)</a:t>
                      </a:r>
                      <a:endParaRPr lang="en-US" sz="2000" dirty="0">
                        <a:solidFill>
                          <a:srgbClr val="FF66CC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4FADF3"/>
                          </a:solidFill>
                          <a:effectLst/>
                          <a:latin typeface="Century Gothic" panose="020B0502020202020204" pitchFamily="34" charset="0"/>
                        </a:rPr>
                        <a:t>XY (male)</a:t>
                      </a:r>
                      <a:endParaRPr lang="en-US" sz="2000" dirty="0">
                        <a:solidFill>
                          <a:srgbClr val="4FADF3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 flipH="1" flipV="1">
            <a:off x="2303585" y="2227385"/>
            <a:ext cx="1676400" cy="7620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280D5F-FDCA-469F-A8CF-10917EBB58EA}"/>
              </a:ext>
            </a:extLst>
          </p:cNvPr>
          <p:cNvSpPr/>
          <p:nvPr/>
        </p:nvSpPr>
        <p:spPr>
          <a:xfrm>
            <a:off x="2225919" y="1659086"/>
            <a:ext cx="5606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Possible gametes of a sperm: </a:t>
            </a:r>
            <a:r>
              <a:rPr lang="en-US" altLang="en-US" sz="2400" dirty="0">
                <a:solidFill>
                  <a:srgbClr val="FF66CC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2400" dirty="0">
                <a:latin typeface="Century Gothic" panose="020B0502020202020204" pitchFamily="34" charset="0"/>
              </a:rPr>
              <a:t> or </a:t>
            </a:r>
            <a:r>
              <a:rPr lang="en-US" altLang="en-US" sz="2400" dirty="0">
                <a:solidFill>
                  <a:srgbClr val="4FADF3"/>
                </a:solidFill>
                <a:latin typeface="Century Gothic" panose="020B0502020202020204" pitchFamily="34" charset="0"/>
              </a:rPr>
              <a:t>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1AC4EC-7F9E-41AC-BAB7-991D16714C4F}"/>
              </a:ext>
            </a:extLst>
          </p:cNvPr>
          <p:cNvSpPr txBox="1"/>
          <p:nvPr/>
        </p:nvSpPr>
        <p:spPr>
          <a:xfrm>
            <a:off x="457200" y="2836985"/>
            <a:ext cx="20456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latin typeface="Century Gothic" panose="020B0502020202020204" pitchFamily="34" charset="0"/>
              </a:rPr>
              <a:t>Possible gametes of an ovum: </a:t>
            </a:r>
            <a:r>
              <a:rPr lang="en-US" altLang="en-US" sz="2400" dirty="0">
                <a:solidFill>
                  <a:srgbClr val="FF66CC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2400" dirty="0">
                <a:latin typeface="Century Gothic" panose="020B0502020202020204" pitchFamily="34" charset="0"/>
              </a:rPr>
              <a:t> (</a:t>
            </a:r>
            <a:r>
              <a:rPr lang="en-US" altLang="en-US" sz="2400" dirty="0">
                <a:solidFill>
                  <a:srgbClr val="FF66CC"/>
                </a:solidFill>
                <a:latin typeface="Century Gothic" panose="020B0502020202020204" pitchFamily="34" charset="0"/>
              </a:rPr>
              <a:t>only X</a:t>
            </a:r>
            <a:r>
              <a:rPr lang="en-US" altLang="en-US" sz="2400" dirty="0">
                <a:latin typeface="Century Gothic" panose="020B0502020202020204" pitchFamily="34" charset="0"/>
              </a:rPr>
              <a:t>)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7710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CC99FF"/>
                </a:solidFill>
              </a:rPr>
              <a:t>X-linked crosses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latin typeface="Century Gothic" panose="020B0502020202020204" pitchFamily="34" charset="0"/>
              </a:rPr>
              <a:t>When we mark a dominant or recessive trait that is located on chromosome 23, we need to indicate if the trait is on the ‘Y’ or the ‘X’ chromosome.</a:t>
            </a:r>
          </a:p>
          <a:p>
            <a:endParaRPr lang="en-US" altLang="en-US" sz="2400" dirty="0">
              <a:latin typeface="Century Gothic" panose="020B0502020202020204" pitchFamily="34" charset="0"/>
            </a:endParaRPr>
          </a:p>
          <a:p>
            <a:r>
              <a:rPr lang="en-US" altLang="en-US" sz="2400" dirty="0">
                <a:latin typeface="Century Gothic" panose="020B0502020202020204" pitchFamily="34" charset="0"/>
              </a:rPr>
              <a:t>In this course we will analyze recessive diseases that are expressed </a:t>
            </a:r>
            <a:r>
              <a:rPr lang="en-US" altLang="en-US" sz="2400" dirty="0">
                <a:solidFill>
                  <a:srgbClr val="CC99FF"/>
                </a:solidFill>
                <a:latin typeface="Century Gothic" panose="020B0502020202020204" pitchFamily="34" charset="0"/>
              </a:rPr>
              <a:t>X-linked recessive</a:t>
            </a:r>
            <a:r>
              <a:rPr lang="en-US" altLang="en-US" sz="2400" dirty="0">
                <a:latin typeface="Century Gothic" panose="020B0502020202020204" pitchFamily="34" charset="0"/>
              </a:rPr>
              <a:t>. </a:t>
            </a:r>
          </a:p>
          <a:p>
            <a:endParaRPr lang="en-US" altLang="en-US" sz="2400" dirty="0">
              <a:latin typeface="Century Gothic" panose="020B0502020202020204" pitchFamily="34" charset="0"/>
            </a:endParaRPr>
          </a:p>
          <a:p>
            <a:r>
              <a:rPr lang="en-US" altLang="en-US" sz="2400" dirty="0">
                <a:latin typeface="Century Gothic" panose="020B0502020202020204" pitchFamily="34" charset="0"/>
              </a:rPr>
              <a:t>Here is the notation for an X-linked mutations: </a:t>
            </a:r>
          </a:p>
          <a:p>
            <a:pPr lvl="1"/>
            <a:r>
              <a:rPr lang="en-US" altLang="en-US" dirty="0" err="1">
                <a:latin typeface="Century Gothic" panose="020B0502020202020204" pitchFamily="34" charset="0"/>
              </a:rPr>
              <a:t>X</a:t>
            </a:r>
            <a:r>
              <a:rPr lang="en-US" altLang="en-US" baseline="30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baseline="30000" dirty="0">
                <a:latin typeface="Century Gothic" panose="020B0502020202020204" pitchFamily="34" charset="0"/>
              </a:rPr>
              <a:t>  </a:t>
            </a:r>
            <a:r>
              <a:rPr lang="en-US" altLang="en-US" dirty="0">
                <a:latin typeface="Century Gothic" panose="020B0502020202020204" pitchFamily="34" charset="0"/>
              </a:rPr>
              <a:t>= recessive mutation </a:t>
            </a:r>
          </a:p>
          <a:p>
            <a:pPr lvl="1"/>
            <a:r>
              <a:rPr lang="en-US" altLang="en-US" dirty="0">
                <a:latin typeface="Century Gothic" panose="020B0502020202020204" pitchFamily="34" charset="0"/>
              </a:rPr>
              <a:t>X</a:t>
            </a:r>
            <a:r>
              <a:rPr lang="en-US" altLang="en-US" baseline="30000" dirty="0">
                <a:solidFill>
                  <a:schemeClr val="accent3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dirty="0">
                <a:latin typeface="Century Gothic" panose="020B0502020202020204" pitchFamily="34" charset="0"/>
              </a:rPr>
              <a:t> = dominant; not affected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24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1447801"/>
            <a:ext cx="8686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Given an X-linked recessive disorder (</a:t>
            </a:r>
            <a:r>
              <a:rPr lang="en-US" altLang="en-US" dirty="0" err="1"/>
              <a:t>X</a:t>
            </a:r>
            <a:r>
              <a:rPr lang="en-US" altLang="en-US" baseline="30000" dirty="0" err="1">
                <a:solidFill>
                  <a:srgbClr val="FF0000"/>
                </a:solidFill>
              </a:rPr>
              <a:t>b</a:t>
            </a:r>
            <a:r>
              <a:rPr lang="en-US" altLang="en-US" dirty="0"/>
              <a:t> </a:t>
            </a:r>
            <a:r>
              <a:rPr lang="en-US" altLang="en-US" dirty="0" err="1"/>
              <a:t>X</a:t>
            </a:r>
            <a:r>
              <a:rPr lang="en-US" altLang="en-US" baseline="30000" dirty="0" err="1">
                <a:solidFill>
                  <a:srgbClr val="FF0000"/>
                </a:solidFill>
              </a:rPr>
              <a:t>b</a:t>
            </a:r>
            <a:r>
              <a:rPr lang="en-US" altLang="en-US" dirty="0"/>
              <a:t>), this leads to the following possible combinations: </a:t>
            </a:r>
          </a:p>
          <a:p>
            <a:r>
              <a:rPr lang="en-US" altLang="en-US" dirty="0" err="1">
                <a:solidFill>
                  <a:srgbClr val="FF66CC"/>
                </a:solidFill>
              </a:rPr>
              <a:t>X</a:t>
            </a:r>
            <a:r>
              <a:rPr lang="en-US" altLang="en-US" baseline="30000" dirty="0" err="1">
                <a:solidFill>
                  <a:srgbClr val="FF0000"/>
                </a:solidFill>
              </a:rPr>
              <a:t>b</a:t>
            </a:r>
            <a:r>
              <a:rPr lang="en-US" altLang="en-US" dirty="0"/>
              <a:t> </a:t>
            </a:r>
            <a:r>
              <a:rPr lang="en-US" altLang="en-US" dirty="0" err="1">
                <a:solidFill>
                  <a:srgbClr val="FF66CC"/>
                </a:solidFill>
              </a:rPr>
              <a:t>X</a:t>
            </a:r>
            <a:r>
              <a:rPr lang="en-US" altLang="en-US" baseline="30000" dirty="0" err="1">
                <a:solidFill>
                  <a:srgbClr val="FF0000"/>
                </a:solidFill>
              </a:rPr>
              <a:t>b</a:t>
            </a:r>
            <a:r>
              <a:rPr lang="en-US" altLang="en-US" baseline="30000" dirty="0"/>
              <a:t>  	</a:t>
            </a:r>
            <a:r>
              <a:rPr lang="en-US" altLang="en-US" dirty="0"/>
              <a:t>=	</a:t>
            </a:r>
            <a:r>
              <a:rPr lang="en-US" altLang="en-US" dirty="0">
                <a:solidFill>
                  <a:srgbClr val="FF66CC"/>
                </a:solidFill>
              </a:rPr>
              <a:t>female</a:t>
            </a:r>
            <a:r>
              <a:rPr lang="en-US" altLang="en-US" dirty="0"/>
              <a:t> showing disease (</a:t>
            </a:r>
            <a:r>
              <a:rPr lang="en-US" altLang="en-US" dirty="0">
                <a:solidFill>
                  <a:srgbClr val="C00000"/>
                </a:solidFill>
              </a:rPr>
              <a:t>sick</a:t>
            </a:r>
            <a:r>
              <a:rPr lang="en-US" altLang="en-US" dirty="0"/>
              <a:t>!)</a:t>
            </a:r>
          </a:p>
          <a:p>
            <a:r>
              <a:rPr lang="en-US" altLang="en-US" dirty="0">
                <a:solidFill>
                  <a:srgbClr val="FF66CC"/>
                </a:solidFill>
              </a:rPr>
              <a:t>X</a:t>
            </a:r>
            <a:r>
              <a:rPr lang="en-US" altLang="en-US" baseline="30000" dirty="0">
                <a:solidFill>
                  <a:schemeClr val="accent3"/>
                </a:solidFill>
              </a:rPr>
              <a:t>B</a:t>
            </a:r>
            <a:r>
              <a:rPr lang="en-US" altLang="en-US" dirty="0"/>
              <a:t> </a:t>
            </a:r>
            <a:r>
              <a:rPr lang="en-US" altLang="en-US" dirty="0" err="1">
                <a:solidFill>
                  <a:srgbClr val="FF66CC"/>
                </a:solidFill>
              </a:rPr>
              <a:t>X</a:t>
            </a:r>
            <a:r>
              <a:rPr lang="en-US" altLang="en-US" baseline="30000" dirty="0" err="1">
                <a:solidFill>
                  <a:srgbClr val="FF0000"/>
                </a:solidFill>
              </a:rPr>
              <a:t>b</a:t>
            </a:r>
            <a:r>
              <a:rPr lang="en-US" altLang="en-US" baseline="30000" dirty="0"/>
              <a:t>  	</a:t>
            </a:r>
            <a:r>
              <a:rPr lang="en-US" altLang="en-US" dirty="0"/>
              <a:t>=	</a:t>
            </a:r>
            <a:r>
              <a:rPr lang="en-US" altLang="en-US" dirty="0">
                <a:solidFill>
                  <a:srgbClr val="FF66CC"/>
                </a:solidFill>
              </a:rPr>
              <a:t>female</a:t>
            </a:r>
            <a:r>
              <a:rPr lang="en-US" altLang="en-US" dirty="0"/>
              <a:t> carrying disease (</a:t>
            </a:r>
            <a:r>
              <a:rPr lang="en-US" altLang="en-US" dirty="0">
                <a:solidFill>
                  <a:schemeClr val="accent3"/>
                </a:solidFill>
              </a:rPr>
              <a:t>healthy</a:t>
            </a:r>
            <a:r>
              <a:rPr lang="en-US" altLang="en-US" dirty="0"/>
              <a:t>!)</a:t>
            </a:r>
          </a:p>
          <a:p>
            <a:r>
              <a:rPr lang="en-US" altLang="en-US" dirty="0">
                <a:solidFill>
                  <a:srgbClr val="FF66CC"/>
                </a:solidFill>
              </a:rPr>
              <a:t>X</a:t>
            </a:r>
            <a:r>
              <a:rPr lang="en-US" altLang="en-US" baseline="30000" dirty="0">
                <a:solidFill>
                  <a:schemeClr val="accent3"/>
                </a:solidFill>
              </a:rPr>
              <a:t>B</a:t>
            </a:r>
            <a:r>
              <a:rPr lang="en-US" altLang="en-US" dirty="0"/>
              <a:t> </a:t>
            </a:r>
            <a:r>
              <a:rPr lang="en-US" altLang="en-US" dirty="0" err="1">
                <a:solidFill>
                  <a:srgbClr val="FF66CC"/>
                </a:solidFill>
              </a:rPr>
              <a:t>X</a:t>
            </a:r>
            <a:r>
              <a:rPr lang="en-US" altLang="en-US" baseline="30000" dirty="0" err="1">
                <a:solidFill>
                  <a:schemeClr val="accent3"/>
                </a:solidFill>
              </a:rPr>
              <a:t>B</a:t>
            </a:r>
            <a:r>
              <a:rPr lang="en-US" altLang="en-US" baseline="30000" dirty="0"/>
              <a:t> 	</a:t>
            </a:r>
            <a:r>
              <a:rPr lang="en-US" altLang="en-US" dirty="0"/>
              <a:t>=	</a:t>
            </a:r>
            <a:r>
              <a:rPr lang="en-US" altLang="en-US" dirty="0">
                <a:solidFill>
                  <a:srgbClr val="FF66CC"/>
                </a:solidFill>
              </a:rPr>
              <a:t>female</a:t>
            </a:r>
            <a:r>
              <a:rPr lang="en-US" altLang="en-US" dirty="0"/>
              <a:t> healthy /not carrier</a:t>
            </a:r>
          </a:p>
          <a:p>
            <a:r>
              <a:rPr lang="en-US" altLang="en-US" dirty="0" err="1">
                <a:solidFill>
                  <a:srgbClr val="5ECBF1"/>
                </a:solidFill>
              </a:rPr>
              <a:t>X</a:t>
            </a:r>
            <a:r>
              <a:rPr lang="en-US" altLang="en-US" baseline="30000" dirty="0" err="1">
                <a:solidFill>
                  <a:srgbClr val="FF0000"/>
                </a:solidFill>
              </a:rPr>
              <a:t>b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5ECBF1"/>
                </a:solidFill>
              </a:rPr>
              <a:t>Y</a:t>
            </a:r>
            <a:r>
              <a:rPr lang="en-US" altLang="en-US" baseline="30000" dirty="0">
                <a:solidFill>
                  <a:srgbClr val="5ECBF1"/>
                </a:solidFill>
              </a:rPr>
              <a:t>  </a:t>
            </a:r>
            <a:r>
              <a:rPr lang="en-US" altLang="en-US" baseline="30000" dirty="0"/>
              <a:t>	</a:t>
            </a:r>
            <a:r>
              <a:rPr lang="en-US" altLang="en-US" dirty="0"/>
              <a:t>=	</a:t>
            </a:r>
            <a:r>
              <a:rPr lang="en-US" altLang="en-US" dirty="0">
                <a:solidFill>
                  <a:srgbClr val="5ECBF1"/>
                </a:solidFill>
              </a:rPr>
              <a:t>male</a:t>
            </a:r>
            <a:r>
              <a:rPr lang="en-US" altLang="en-US" dirty="0"/>
              <a:t> showing disease (sick!)</a:t>
            </a:r>
          </a:p>
          <a:p>
            <a:r>
              <a:rPr lang="en-US" altLang="en-US" dirty="0">
                <a:solidFill>
                  <a:srgbClr val="5ECBF1"/>
                </a:solidFill>
              </a:rPr>
              <a:t>X</a:t>
            </a:r>
            <a:r>
              <a:rPr lang="en-US" altLang="en-US" baseline="30000" dirty="0">
                <a:solidFill>
                  <a:schemeClr val="accent3"/>
                </a:solidFill>
              </a:rPr>
              <a:t>B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5ECBF1"/>
                </a:solidFill>
              </a:rPr>
              <a:t>Y</a:t>
            </a:r>
            <a:r>
              <a:rPr lang="en-US" altLang="en-US" baseline="30000" dirty="0"/>
              <a:t>  	</a:t>
            </a:r>
            <a:r>
              <a:rPr lang="en-US" altLang="en-US" dirty="0"/>
              <a:t>=	</a:t>
            </a:r>
            <a:r>
              <a:rPr lang="en-US" altLang="en-US" dirty="0">
                <a:solidFill>
                  <a:srgbClr val="5ECBF1"/>
                </a:solidFill>
              </a:rPr>
              <a:t>male</a:t>
            </a:r>
            <a:r>
              <a:rPr lang="en-US" altLang="en-US" dirty="0"/>
              <a:t> healthy</a:t>
            </a:r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FFC000"/>
                </a:solidFill>
              </a:rPr>
              <a:t>X-linked crosses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5638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971800"/>
            <a:ext cx="5638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05200"/>
            <a:ext cx="5638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33825"/>
            <a:ext cx="5638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95800"/>
            <a:ext cx="5638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0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FFC000"/>
                </a:solidFill>
              </a:rPr>
              <a:t>X-linked crosses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4860925"/>
          </a:xfrm>
        </p:spPr>
        <p:txBody>
          <a:bodyPr/>
          <a:lstStyle/>
          <a:p>
            <a:r>
              <a:rPr lang="en-US" altLang="en-US" dirty="0"/>
              <a:t>Given an X-linked recessive disorder (</a:t>
            </a:r>
            <a:r>
              <a:rPr lang="en-US" altLang="en-US" dirty="0" err="1"/>
              <a:t>X</a:t>
            </a:r>
            <a:r>
              <a:rPr lang="en-US" altLang="en-US" baseline="30000" dirty="0" err="1">
                <a:solidFill>
                  <a:srgbClr val="FF0000"/>
                </a:solidFill>
              </a:rPr>
              <a:t>b</a:t>
            </a:r>
            <a:r>
              <a:rPr lang="en-US" altLang="en-US" dirty="0"/>
              <a:t> </a:t>
            </a:r>
            <a:r>
              <a:rPr lang="en-US" altLang="en-US" dirty="0" err="1"/>
              <a:t>X</a:t>
            </a:r>
            <a:r>
              <a:rPr lang="en-US" altLang="en-US" baseline="30000" dirty="0" err="1">
                <a:solidFill>
                  <a:srgbClr val="FF0000"/>
                </a:solidFill>
              </a:rPr>
              <a:t>b</a:t>
            </a:r>
            <a:r>
              <a:rPr lang="en-US" altLang="en-US" dirty="0"/>
              <a:t>), this leads to the following possible combinations:  </a:t>
            </a:r>
          </a:p>
          <a:p>
            <a:r>
              <a:rPr lang="en-US" altLang="en-US" dirty="0" err="1">
                <a:solidFill>
                  <a:srgbClr val="FF66CC"/>
                </a:solidFill>
              </a:rPr>
              <a:t>X</a:t>
            </a:r>
            <a:r>
              <a:rPr lang="en-US" altLang="en-US" baseline="30000" dirty="0" err="1">
                <a:solidFill>
                  <a:srgbClr val="FF0000"/>
                </a:solidFill>
              </a:rPr>
              <a:t>b</a:t>
            </a:r>
            <a:r>
              <a:rPr lang="en-US" altLang="en-US" dirty="0"/>
              <a:t> </a:t>
            </a:r>
            <a:r>
              <a:rPr lang="en-US" altLang="en-US" dirty="0" err="1">
                <a:solidFill>
                  <a:srgbClr val="FF66CC"/>
                </a:solidFill>
              </a:rPr>
              <a:t>X</a:t>
            </a:r>
            <a:r>
              <a:rPr lang="en-US" altLang="en-US" baseline="30000" dirty="0" err="1">
                <a:solidFill>
                  <a:srgbClr val="FF0000"/>
                </a:solidFill>
              </a:rPr>
              <a:t>b</a:t>
            </a:r>
            <a:r>
              <a:rPr lang="en-US" altLang="en-US" baseline="30000" dirty="0"/>
              <a:t>  	</a:t>
            </a:r>
            <a:r>
              <a:rPr lang="en-US" altLang="en-US" dirty="0"/>
              <a:t>=	</a:t>
            </a:r>
            <a:r>
              <a:rPr lang="en-US" altLang="en-US" dirty="0">
                <a:solidFill>
                  <a:srgbClr val="FF66CC"/>
                </a:solidFill>
              </a:rPr>
              <a:t>female</a:t>
            </a:r>
            <a:r>
              <a:rPr lang="en-US" altLang="en-US" dirty="0"/>
              <a:t> showing disease (</a:t>
            </a:r>
            <a:r>
              <a:rPr lang="en-US" altLang="en-US" dirty="0">
                <a:solidFill>
                  <a:srgbClr val="FF0000"/>
                </a:solidFill>
              </a:rPr>
              <a:t>sick</a:t>
            </a:r>
            <a:r>
              <a:rPr lang="en-US" altLang="en-US" dirty="0"/>
              <a:t>!)</a:t>
            </a:r>
          </a:p>
          <a:p>
            <a:r>
              <a:rPr lang="en-US" altLang="en-US" dirty="0">
                <a:solidFill>
                  <a:srgbClr val="FF66CC"/>
                </a:solidFill>
              </a:rPr>
              <a:t>X</a:t>
            </a:r>
            <a:r>
              <a:rPr lang="en-US" altLang="en-US" baseline="30000" dirty="0">
                <a:solidFill>
                  <a:schemeClr val="accent3"/>
                </a:solidFill>
              </a:rPr>
              <a:t>B</a:t>
            </a:r>
            <a:r>
              <a:rPr lang="en-US" altLang="en-US" dirty="0"/>
              <a:t> </a:t>
            </a:r>
            <a:r>
              <a:rPr lang="en-US" altLang="en-US" dirty="0" err="1">
                <a:solidFill>
                  <a:srgbClr val="FF66CC"/>
                </a:solidFill>
              </a:rPr>
              <a:t>X</a:t>
            </a:r>
            <a:r>
              <a:rPr lang="en-US" altLang="en-US" baseline="30000" dirty="0" err="1">
                <a:solidFill>
                  <a:srgbClr val="FF0000"/>
                </a:solidFill>
              </a:rPr>
              <a:t>b</a:t>
            </a:r>
            <a:r>
              <a:rPr lang="en-US" altLang="en-US" baseline="30000" dirty="0"/>
              <a:t>  	</a:t>
            </a:r>
            <a:r>
              <a:rPr lang="en-US" altLang="en-US" dirty="0"/>
              <a:t>=	</a:t>
            </a:r>
            <a:r>
              <a:rPr lang="en-US" altLang="en-US" dirty="0">
                <a:solidFill>
                  <a:srgbClr val="FF66CC"/>
                </a:solidFill>
              </a:rPr>
              <a:t>female</a:t>
            </a:r>
            <a:r>
              <a:rPr lang="en-US" altLang="en-US" dirty="0"/>
              <a:t> carrying disease (</a:t>
            </a:r>
            <a:r>
              <a:rPr lang="en-US" altLang="en-US" dirty="0">
                <a:solidFill>
                  <a:schemeClr val="accent3"/>
                </a:solidFill>
              </a:rPr>
              <a:t>healthy</a:t>
            </a:r>
            <a:r>
              <a:rPr lang="en-US" altLang="en-US" dirty="0"/>
              <a:t>!)</a:t>
            </a:r>
          </a:p>
          <a:p>
            <a:r>
              <a:rPr lang="en-US" altLang="en-US" dirty="0">
                <a:solidFill>
                  <a:srgbClr val="FF66CC"/>
                </a:solidFill>
              </a:rPr>
              <a:t>X</a:t>
            </a:r>
            <a:r>
              <a:rPr lang="en-US" altLang="en-US" baseline="30000" dirty="0">
                <a:solidFill>
                  <a:schemeClr val="accent3"/>
                </a:solidFill>
              </a:rPr>
              <a:t>B</a:t>
            </a:r>
            <a:r>
              <a:rPr lang="en-US" altLang="en-US" dirty="0"/>
              <a:t> </a:t>
            </a:r>
            <a:r>
              <a:rPr lang="en-US" altLang="en-US" dirty="0" err="1">
                <a:solidFill>
                  <a:srgbClr val="FF66CC"/>
                </a:solidFill>
              </a:rPr>
              <a:t>X</a:t>
            </a:r>
            <a:r>
              <a:rPr lang="en-US" altLang="en-US" baseline="30000" dirty="0" err="1">
                <a:solidFill>
                  <a:schemeClr val="accent3"/>
                </a:solidFill>
              </a:rPr>
              <a:t>B</a:t>
            </a:r>
            <a:r>
              <a:rPr lang="en-US" altLang="en-US" baseline="30000" dirty="0"/>
              <a:t> 	</a:t>
            </a:r>
            <a:r>
              <a:rPr lang="en-US" altLang="en-US" dirty="0"/>
              <a:t>=	</a:t>
            </a:r>
            <a:r>
              <a:rPr lang="en-US" altLang="en-US" dirty="0">
                <a:solidFill>
                  <a:srgbClr val="FF66CC"/>
                </a:solidFill>
              </a:rPr>
              <a:t>female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accent3"/>
                </a:solidFill>
              </a:rPr>
              <a:t>healthy</a:t>
            </a:r>
            <a:r>
              <a:rPr lang="en-US" altLang="en-US" dirty="0"/>
              <a:t> /not carrier</a:t>
            </a:r>
          </a:p>
          <a:p>
            <a:r>
              <a:rPr lang="en-US" altLang="en-US" dirty="0" err="1">
                <a:solidFill>
                  <a:srgbClr val="5ECBF1"/>
                </a:solidFill>
              </a:rPr>
              <a:t>X</a:t>
            </a:r>
            <a:r>
              <a:rPr lang="en-US" altLang="en-US" baseline="30000" dirty="0" err="1">
                <a:solidFill>
                  <a:srgbClr val="FF0000"/>
                </a:solidFill>
              </a:rPr>
              <a:t>b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5ECBF1"/>
                </a:solidFill>
              </a:rPr>
              <a:t>Y</a:t>
            </a:r>
            <a:r>
              <a:rPr lang="en-US" altLang="en-US" baseline="30000" dirty="0">
                <a:solidFill>
                  <a:srgbClr val="5ECBF1"/>
                </a:solidFill>
              </a:rPr>
              <a:t>  </a:t>
            </a:r>
            <a:r>
              <a:rPr lang="en-US" altLang="en-US" baseline="30000" dirty="0"/>
              <a:t>	</a:t>
            </a:r>
            <a:r>
              <a:rPr lang="en-US" altLang="en-US" dirty="0"/>
              <a:t>=	</a:t>
            </a:r>
            <a:r>
              <a:rPr lang="en-US" altLang="en-US" dirty="0">
                <a:solidFill>
                  <a:srgbClr val="5ECBF1"/>
                </a:solidFill>
              </a:rPr>
              <a:t>male</a:t>
            </a:r>
            <a:r>
              <a:rPr lang="en-US" altLang="en-US" dirty="0"/>
              <a:t> showing disease (</a:t>
            </a:r>
            <a:r>
              <a:rPr lang="en-US" altLang="en-US" dirty="0">
                <a:solidFill>
                  <a:srgbClr val="FF0000"/>
                </a:solidFill>
              </a:rPr>
              <a:t>sick</a:t>
            </a:r>
            <a:r>
              <a:rPr lang="en-US" altLang="en-US" dirty="0"/>
              <a:t>!)</a:t>
            </a:r>
          </a:p>
          <a:p>
            <a:r>
              <a:rPr lang="en-US" altLang="en-US" dirty="0">
                <a:solidFill>
                  <a:srgbClr val="5ECBF1"/>
                </a:solidFill>
              </a:rPr>
              <a:t>X</a:t>
            </a:r>
            <a:r>
              <a:rPr lang="en-US" altLang="en-US" baseline="30000" dirty="0">
                <a:solidFill>
                  <a:schemeClr val="accent3"/>
                </a:solidFill>
              </a:rPr>
              <a:t>B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5ECBF1"/>
                </a:solidFill>
              </a:rPr>
              <a:t>Y</a:t>
            </a:r>
            <a:r>
              <a:rPr lang="en-US" altLang="en-US" baseline="30000" dirty="0"/>
              <a:t>  	</a:t>
            </a:r>
            <a:r>
              <a:rPr lang="en-US" altLang="en-US" dirty="0"/>
              <a:t>=	</a:t>
            </a:r>
            <a:r>
              <a:rPr lang="en-US" altLang="en-US" dirty="0">
                <a:solidFill>
                  <a:srgbClr val="5ECBF1"/>
                </a:solidFill>
              </a:rPr>
              <a:t>male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accent3"/>
                </a:solidFill>
              </a:rPr>
              <a:t>healthy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32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n w="635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64D0A"/>
                </a:solidFill>
              </a:rPr>
              <a:t>Human Genetics </a:t>
            </a:r>
            <a:r>
              <a:rPr lang="en-US" sz="2700" b="0" dirty="0">
                <a:ln w="635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64D0A"/>
                </a:solidFill>
              </a:rPr>
              <a:t> </a:t>
            </a:r>
            <a:r>
              <a:rPr lang="en-US" sz="2700" b="0" dirty="0">
                <a:solidFill>
                  <a:schemeClr val="tx1"/>
                </a:solidFill>
              </a:rPr>
              <a:t>Exercise 9, pg. 89-104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220200" cy="4525963"/>
          </a:xfrm>
        </p:spPr>
        <p:txBody>
          <a:bodyPr/>
          <a:lstStyle/>
          <a:p>
            <a:pPr marL="82550" indent="0" eaLnBrk="1" hangingPunct="1">
              <a:buNone/>
            </a:pPr>
            <a:r>
              <a:rPr lang="en-US" altLang="en-US" u="sng" dirty="0">
                <a:latin typeface="Century Gothic" panose="020B0502020202020204" pitchFamily="34" charset="0"/>
              </a:rPr>
              <a:t>Lab Objectives: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en-US" u="sng" dirty="0">
              <a:latin typeface="Century Gothic" panose="020B050202020202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dirty="0">
                <a:latin typeface="Century Gothic" panose="020B0502020202020204" pitchFamily="34" charset="0"/>
              </a:rPr>
              <a:t>Understand 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Non-disjunction</a:t>
            </a:r>
          </a:p>
          <a:p>
            <a:pPr marL="342900" indent="-342900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dirty="0">
                <a:latin typeface="Century Gothic" panose="020B0502020202020204" pitchFamily="34" charset="0"/>
              </a:rPr>
              <a:t>Explain/Predict </a:t>
            </a:r>
            <a:r>
              <a:rPr lang="en-US" altLang="en-US" sz="2400" dirty="0">
                <a:solidFill>
                  <a:srgbClr val="DAAEE2"/>
                </a:solidFill>
                <a:latin typeface="Century Gothic" panose="020B0502020202020204" pitchFamily="34" charset="0"/>
              </a:rPr>
              <a:t>Sex Chromosome Abnormalities</a:t>
            </a:r>
          </a:p>
          <a:p>
            <a:pPr marL="342900" indent="-342900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dirty="0">
                <a:latin typeface="Century Gothic" panose="020B0502020202020204" pitchFamily="34" charset="0"/>
              </a:rPr>
              <a:t>Determine </a:t>
            </a:r>
            <a:r>
              <a:rPr lang="en-US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Genotypes </a:t>
            </a:r>
          </a:p>
          <a:p>
            <a:pPr marL="342900" indent="-342900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dirty="0">
                <a:latin typeface="Century Gothic" panose="020B0502020202020204" pitchFamily="34" charset="0"/>
              </a:rPr>
              <a:t>Investigate Inheritance Patterns</a:t>
            </a:r>
          </a:p>
          <a:p>
            <a:pPr marL="342900" indent="-342900" eaLnBrk="1" hangingPunct="1">
              <a:lnSpc>
                <a:spcPct val="150000"/>
              </a:lnSpc>
              <a:buFontTx/>
              <a:buChar char="-"/>
            </a:pPr>
            <a:r>
              <a:rPr lang="en-US" altLang="en-US" sz="2400" dirty="0">
                <a:latin typeface="Century Gothic" panose="020B0502020202020204" pitchFamily="34" charset="0"/>
              </a:rPr>
              <a:t>Construct Pedigrees</a:t>
            </a:r>
          </a:p>
        </p:txBody>
      </p:sp>
    </p:spTree>
    <p:extLst>
      <p:ext uri="{BB962C8B-B14F-4D97-AF65-F5344CB8AC3E}">
        <p14:creationId xmlns:p14="http://schemas.microsoft.com/office/powerpoint/2010/main" val="308880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2400" y="228599"/>
            <a:ext cx="8915400" cy="121856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CC99FF"/>
                </a:solidFill>
              </a:rPr>
              <a:t>X-linked crosses:</a:t>
            </a:r>
            <a:br>
              <a:rPr lang="en-US" altLang="en-US" dirty="0">
                <a:solidFill>
                  <a:srgbClr val="CC99FF"/>
                </a:solidFill>
              </a:rPr>
            </a:br>
            <a:r>
              <a:rPr lang="en-US" altLang="en-US" dirty="0">
                <a:solidFill>
                  <a:srgbClr val="CC99FF"/>
                </a:solidFill>
              </a:rPr>
              <a:t> </a:t>
            </a:r>
            <a:r>
              <a:rPr lang="en-US" altLang="en-US" sz="3100" dirty="0">
                <a:solidFill>
                  <a:srgbClr val="A7EA52"/>
                </a:solidFill>
              </a:rPr>
              <a:t>non-carrying</a:t>
            </a:r>
            <a:r>
              <a:rPr lang="en-US" altLang="en-US" sz="3100" dirty="0">
                <a:solidFill>
                  <a:srgbClr val="CC99FF"/>
                </a:solidFill>
              </a:rPr>
              <a:t> </a:t>
            </a:r>
            <a:r>
              <a:rPr lang="en-US" altLang="en-US" sz="3100" dirty="0">
                <a:solidFill>
                  <a:srgbClr val="A7EA52"/>
                </a:solidFill>
              </a:rPr>
              <a:t>female</a:t>
            </a:r>
            <a:r>
              <a:rPr lang="en-US" altLang="en-US" sz="3100" dirty="0">
                <a:solidFill>
                  <a:srgbClr val="CC99FF"/>
                </a:solidFill>
              </a:rPr>
              <a:t> w/ </a:t>
            </a:r>
            <a:r>
              <a:rPr lang="en-US" altLang="en-US" sz="3100" dirty="0">
                <a:solidFill>
                  <a:srgbClr val="FF0000"/>
                </a:solidFill>
              </a:rPr>
              <a:t>disease showing male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 eaLnBrk="1" hangingPunct="1">
              <a:buNone/>
            </a:pPr>
            <a:r>
              <a:rPr lang="en-US" altLang="en-US" dirty="0"/>
              <a:t>What are the Genotypes of the parents?</a:t>
            </a:r>
          </a:p>
          <a:p>
            <a:pPr marL="136525" indent="0" eaLnBrk="1" hangingPunct="1">
              <a:buNone/>
            </a:pPr>
            <a:r>
              <a:rPr lang="en-US" altLang="en-US" dirty="0">
                <a:solidFill>
                  <a:srgbClr val="5ECBF1"/>
                </a:solidFill>
              </a:rPr>
              <a:t>	          </a:t>
            </a:r>
            <a:r>
              <a:rPr lang="en-US" altLang="en-US" dirty="0"/>
              <a:t>Female: </a:t>
            </a:r>
            <a:r>
              <a:rPr lang="en-US" altLang="en-US" dirty="0">
                <a:solidFill>
                  <a:srgbClr val="FF66CC"/>
                </a:solidFill>
              </a:rPr>
              <a:t>X</a:t>
            </a:r>
            <a:r>
              <a:rPr lang="en-US" altLang="en-US" baseline="30000" dirty="0">
                <a:solidFill>
                  <a:schemeClr val="accent3"/>
                </a:solidFill>
              </a:rPr>
              <a:t>B</a:t>
            </a:r>
            <a:r>
              <a:rPr lang="en-US" altLang="en-US" dirty="0"/>
              <a:t> </a:t>
            </a:r>
            <a:r>
              <a:rPr lang="en-US" altLang="en-US" dirty="0" err="1">
                <a:solidFill>
                  <a:srgbClr val="FF66CC"/>
                </a:solidFill>
              </a:rPr>
              <a:t>X</a:t>
            </a:r>
            <a:r>
              <a:rPr lang="en-US" altLang="en-US" baseline="30000" dirty="0" err="1">
                <a:solidFill>
                  <a:schemeClr val="accent3"/>
                </a:solidFill>
              </a:rPr>
              <a:t>B</a:t>
            </a:r>
            <a:r>
              <a:rPr lang="en-US" altLang="en-US" baseline="30000" dirty="0"/>
              <a:t>         </a:t>
            </a:r>
            <a:r>
              <a:rPr lang="en-US" altLang="en-US" dirty="0"/>
              <a:t>Male: </a:t>
            </a:r>
            <a:r>
              <a:rPr lang="en-US" altLang="en-US" dirty="0" err="1">
                <a:solidFill>
                  <a:srgbClr val="5ECBF1"/>
                </a:solidFill>
              </a:rPr>
              <a:t>X</a:t>
            </a:r>
            <a:r>
              <a:rPr lang="en-US" altLang="en-US" b="1" baseline="30000" dirty="0" err="1">
                <a:solidFill>
                  <a:srgbClr val="FF0000"/>
                </a:solidFill>
              </a:rPr>
              <a:t>b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5ECBF1"/>
                </a:solidFill>
              </a:rPr>
              <a:t>Y</a:t>
            </a:r>
            <a:r>
              <a:rPr lang="en-US" altLang="en-US" baseline="30000" dirty="0">
                <a:solidFill>
                  <a:srgbClr val="5ECBF1"/>
                </a:solidFill>
              </a:rPr>
              <a:t> </a:t>
            </a:r>
            <a:endParaRPr lang="en-US" altLang="en-US" baseline="30000" dirty="0"/>
          </a:p>
          <a:p>
            <a:pPr marL="136525" indent="0" eaLnBrk="1" hangingPunct="1">
              <a:buNone/>
            </a:pPr>
            <a:endParaRPr lang="en-US" altLang="en-US" baseline="30000" dirty="0"/>
          </a:p>
          <a:p>
            <a:pPr marL="136525" indent="0" eaLnBrk="1" hangingPunct="1">
              <a:buNone/>
            </a:pPr>
            <a:r>
              <a:rPr lang="en-US" altLang="en-US" dirty="0">
                <a:solidFill>
                  <a:srgbClr val="5ECBF1"/>
                </a:solidFill>
              </a:rPr>
              <a:t>Punnett square setup: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32873"/>
              </p:ext>
            </p:extLst>
          </p:nvPr>
        </p:nvGraphicFramePr>
        <p:xfrm>
          <a:off x="1636776" y="3589020"/>
          <a:ext cx="5486400" cy="2872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8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9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</a:rPr>
                        <a:t>Female                   male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2800" dirty="0" err="1">
                          <a:solidFill>
                            <a:srgbClr val="5ECBF1"/>
                          </a:solidFill>
                        </a:rPr>
                        <a:t>X</a:t>
                      </a:r>
                      <a:r>
                        <a:rPr lang="en-US" altLang="en-US" sz="2800" baseline="30000" dirty="0" err="1">
                          <a:solidFill>
                            <a:srgbClr val="C00000"/>
                          </a:solidFill>
                        </a:rPr>
                        <a:t>b</a:t>
                      </a:r>
                      <a:r>
                        <a:rPr lang="en-US" altLang="en-US" sz="2800" dirty="0"/>
                        <a:t> 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2800" dirty="0">
                          <a:solidFill>
                            <a:srgbClr val="5ECBF1"/>
                          </a:solidFill>
                        </a:rPr>
                        <a:t>Y</a:t>
                      </a:r>
                      <a:r>
                        <a:rPr lang="en-US" altLang="en-US" sz="2800" baseline="30000" dirty="0">
                          <a:solidFill>
                            <a:srgbClr val="5ECBF1"/>
                          </a:solidFill>
                        </a:rPr>
                        <a:t> 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2800" dirty="0">
                          <a:solidFill>
                            <a:srgbClr val="FF66CC"/>
                          </a:solidFill>
                        </a:rPr>
                        <a:t>X</a:t>
                      </a:r>
                      <a:r>
                        <a:rPr lang="en-US" altLang="en-US" sz="2800" baseline="30000" dirty="0">
                          <a:solidFill>
                            <a:schemeClr val="accent3"/>
                          </a:solidFill>
                        </a:rPr>
                        <a:t>B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X</a:t>
                      </a:r>
                      <a:r>
                        <a:rPr lang="en-US" sz="1600" baseline="30000" dirty="0" err="1">
                          <a:solidFill>
                            <a:srgbClr val="002060"/>
                          </a:solidFill>
                        </a:rPr>
                        <a:t>B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r>
                        <a:rPr lang="en-US" sz="1600" baseline="30000" dirty="0" err="1">
                          <a:solidFill>
                            <a:srgbClr val="002060"/>
                          </a:solidFill>
                          <a:effectLst/>
                        </a:rPr>
                        <a:t>b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(f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emale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healthy, but carrier for the disease)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X</a:t>
                      </a:r>
                      <a:r>
                        <a:rPr lang="en-US" sz="1600" baseline="30000" dirty="0">
                          <a:solidFill>
                            <a:srgbClr val="002060"/>
                          </a:solidFill>
                        </a:rPr>
                        <a:t>B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Y 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(male, healthy)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2800" dirty="0">
                          <a:solidFill>
                            <a:srgbClr val="FF66CC"/>
                          </a:solidFill>
                        </a:rPr>
                        <a:t>X</a:t>
                      </a:r>
                      <a:r>
                        <a:rPr lang="en-US" altLang="en-US" sz="2800" baseline="30000" dirty="0">
                          <a:solidFill>
                            <a:schemeClr val="accent3"/>
                          </a:solidFill>
                        </a:rPr>
                        <a:t>B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1600" baseline="30000" dirty="0">
                          <a:solidFill>
                            <a:srgbClr val="002060"/>
                          </a:solidFill>
                        </a:rPr>
                        <a:t>B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1600" baseline="30000" dirty="0">
                          <a:solidFill>
                            <a:srgbClr val="002060"/>
                          </a:solidFill>
                        </a:rPr>
                        <a:t>b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(female, healthy, but carrier for the disease)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r>
                        <a:rPr lang="en-US" sz="1600" baseline="30000" dirty="0">
                          <a:solidFill>
                            <a:srgbClr val="002060"/>
                          </a:solidFill>
                        </a:rPr>
                        <a:t>B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Y 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(male, healthy)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 flipH="1" flipV="1">
            <a:off x="1676400" y="3589020"/>
            <a:ext cx="1600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4343400"/>
            <a:ext cx="1600200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4572000"/>
            <a:ext cx="1600200" cy="644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453" y="5313911"/>
            <a:ext cx="1755743" cy="10868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292" y="5214615"/>
            <a:ext cx="1941789" cy="120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2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-152400" y="274638"/>
            <a:ext cx="9220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CC99FF"/>
                </a:solidFill>
              </a:rPr>
              <a:t>X-linked crosses:</a:t>
            </a:r>
            <a:br>
              <a:rPr lang="en-US" altLang="en-US" dirty="0">
                <a:solidFill>
                  <a:srgbClr val="CC99FF"/>
                </a:solidFill>
              </a:rPr>
            </a:br>
            <a:r>
              <a:rPr lang="en-US" altLang="en-US" dirty="0">
                <a:solidFill>
                  <a:srgbClr val="CC99FF"/>
                </a:solidFill>
              </a:rPr>
              <a:t> </a:t>
            </a:r>
            <a:r>
              <a:rPr lang="en-US" altLang="en-US" sz="3100" dirty="0">
                <a:solidFill>
                  <a:srgbClr val="FF0000"/>
                </a:solidFill>
              </a:rPr>
              <a:t>female showing disease</a:t>
            </a:r>
            <a:r>
              <a:rPr lang="en-US" altLang="en-US" sz="3100" dirty="0">
                <a:solidFill>
                  <a:srgbClr val="CC99FF"/>
                </a:solidFill>
              </a:rPr>
              <a:t> w/ </a:t>
            </a:r>
            <a:r>
              <a:rPr lang="en-US" altLang="en-US" sz="3100" dirty="0">
                <a:solidFill>
                  <a:srgbClr val="A7EA52"/>
                </a:solidFill>
              </a:rPr>
              <a:t>healthy male</a:t>
            </a:r>
            <a:endParaRPr lang="en-US" altLang="en-US" dirty="0">
              <a:solidFill>
                <a:srgbClr val="A7EA52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 eaLnBrk="1" hangingPunct="1">
              <a:buNone/>
            </a:pPr>
            <a:r>
              <a:rPr lang="en-US" altLang="en-US" dirty="0"/>
              <a:t>What are the Genotypes of the parents?</a:t>
            </a:r>
          </a:p>
          <a:p>
            <a:pPr marL="136525" indent="0" eaLnBrk="1" hangingPunct="1">
              <a:buNone/>
            </a:pPr>
            <a:r>
              <a:rPr lang="en-US" altLang="en-US" dirty="0"/>
              <a:t>	</a:t>
            </a:r>
            <a:r>
              <a:rPr lang="en-US" altLang="en-US" dirty="0">
                <a:solidFill>
                  <a:srgbClr val="5ECBF1"/>
                </a:solidFill>
              </a:rPr>
              <a:t>        </a:t>
            </a:r>
            <a:r>
              <a:rPr lang="en-US" altLang="en-US" dirty="0"/>
              <a:t>Female: </a:t>
            </a:r>
            <a:r>
              <a:rPr lang="en-US" altLang="en-US" dirty="0" err="1">
                <a:solidFill>
                  <a:srgbClr val="FF66CC"/>
                </a:solidFill>
              </a:rPr>
              <a:t>X</a:t>
            </a:r>
            <a:r>
              <a:rPr lang="en-US" altLang="en-US" b="1" baseline="30000" dirty="0" err="1">
                <a:solidFill>
                  <a:srgbClr val="FF0000"/>
                </a:solidFill>
              </a:rPr>
              <a:t>b</a:t>
            </a:r>
            <a:r>
              <a:rPr lang="en-US" altLang="en-US" dirty="0"/>
              <a:t> </a:t>
            </a:r>
            <a:r>
              <a:rPr lang="en-US" altLang="en-US" dirty="0" err="1">
                <a:solidFill>
                  <a:srgbClr val="FF66CC"/>
                </a:solidFill>
              </a:rPr>
              <a:t>X</a:t>
            </a:r>
            <a:r>
              <a:rPr lang="en-US" altLang="en-US" b="1" baseline="30000" dirty="0" err="1">
                <a:solidFill>
                  <a:srgbClr val="FF0000"/>
                </a:solidFill>
              </a:rPr>
              <a:t>b</a:t>
            </a:r>
            <a:r>
              <a:rPr lang="en-US" altLang="en-US" baseline="30000" dirty="0"/>
              <a:t>           </a:t>
            </a:r>
            <a:r>
              <a:rPr lang="en-US" altLang="en-US" dirty="0"/>
              <a:t>Male</a:t>
            </a:r>
            <a:r>
              <a:rPr lang="en-US" altLang="en-US" dirty="0">
                <a:solidFill>
                  <a:srgbClr val="5ECBF1"/>
                </a:solidFill>
              </a:rPr>
              <a:t>: X</a:t>
            </a:r>
            <a:r>
              <a:rPr lang="en-US" altLang="en-US" baseline="30000" dirty="0">
                <a:solidFill>
                  <a:schemeClr val="accent3"/>
                </a:solidFill>
              </a:rPr>
              <a:t>B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5ECBF1"/>
                </a:solidFill>
              </a:rPr>
              <a:t>Y</a:t>
            </a:r>
            <a:r>
              <a:rPr lang="en-US" altLang="en-US" baseline="30000" dirty="0"/>
              <a:t> </a:t>
            </a:r>
          </a:p>
          <a:p>
            <a:pPr marL="136525" indent="0" eaLnBrk="1" hangingPunct="1">
              <a:buNone/>
            </a:pPr>
            <a:endParaRPr lang="en-US" altLang="en-US" baseline="30000" dirty="0"/>
          </a:p>
          <a:p>
            <a:pPr marL="136525" indent="0" eaLnBrk="1" hangingPunct="1">
              <a:buNone/>
            </a:pPr>
            <a:r>
              <a:rPr lang="en-US" altLang="en-US" dirty="0">
                <a:solidFill>
                  <a:srgbClr val="5ECBF1"/>
                </a:solidFill>
              </a:rPr>
              <a:t>Punnett square setup: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907252"/>
              </p:ext>
            </p:extLst>
          </p:nvPr>
        </p:nvGraphicFramePr>
        <p:xfrm>
          <a:off x="1636776" y="3589020"/>
          <a:ext cx="5486400" cy="2872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8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9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</a:rPr>
                        <a:t>Female                   male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2800" dirty="0">
                          <a:solidFill>
                            <a:srgbClr val="5ECBF1"/>
                          </a:solidFill>
                        </a:rPr>
                        <a:t>X</a:t>
                      </a:r>
                      <a:r>
                        <a:rPr lang="en-US" altLang="en-US" sz="2800" baseline="30000" dirty="0">
                          <a:solidFill>
                            <a:schemeClr val="accent3"/>
                          </a:solidFill>
                        </a:rPr>
                        <a:t>B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2800" dirty="0">
                          <a:solidFill>
                            <a:srgbClr val="5ECBF1"/>
                          </a:solidFill>
                        </a:rPr>
                        <a:t>Y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2800" dirty="0" err="1">
                          <a:solidFill>
                            <a:srgbClr val="FF66CC"/>
                          </a:solidFill>
                        </a:rPr>
                        <a:t>X</a:t>
                      </a:r>
                      <a:r>
                        <a:rPr lang="en-US" altLang="en-US" sz="2800" baseline="30000" dirty="0" err="1">
                          <a:solidFill>
                            <a:srgbClr val="C00000"/>
                          </a:solidFill>
                        </a:rPr>
                        <a:t>b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X</a:t>
                      </a:r>
                      <a:r>
                        <a:rPr lang="en-US" sz="1600" baseline="30000" dirty="0" err="1">
                          <a:solidFill>
                            <a:srgbClr val="002060"/>
                          </a:solidFill>
                        </a:rPr>
                        <a:t>B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r>
                        <a:rPr lang="en-US" sz="1600" baseline="30000" dirty="0" err="1">
                          <a:solidFill>
                            <a:srgbClr val="002060"/>
                          </a:solidFill>
                          <a:effectLst/>
                        </a:rPr>
                        <a:t>b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(f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emale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healthy, but carrier for the disease)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X</a:t>
                      </a:r>
                      <a:r>
                        <a:rPr lang="en-US" sz="1600" baseline="30000" dirty="0" err="1">
                          <a:solidFill>
                            <a:srgbClr val="002060"/>
                          </a:solidFill>
                        </a:rPr>
                        <a:t>b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</a:rPr>
                        <a:t>Y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(male, sick)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2800" dirty="0" err="1">
                          <a:solidFill>
                            <a:srgbClr val="FF66CC"/>
                          </a:solidFill>
                        </a:rPr>
                        <a:t>X</a:t>
                      </a:r>
                      <a:r>
                        <a:rPr lang="en-US" altLang="en-US" sz="2800" baseline="30000" dirty="0" err="1">
                          <a:solidFill>
                            <a:srgbClr val="C00000"/>
                          </a:solidFill>
                        </a:rPr>
                        <a:t>b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1600" baseline="30000" dirty="0">
                          <a:solidFill>
                            <a:srgbClr val="002060"/>
                          </a:solidFill>
                        </a:rPr>
                        <a:t>B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1600" baseline="30000" dirty="0">
                          <a:solidFill>
                            <a:srgbClr val="002060"/>
                          </a:solidFill>
                        </a:rPr>
                        <a:t>b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(female, healthy, but carrier for the disease)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r>
                        <a:rPr lang="en-US" sz="1600" baseline="30000" dirty="0" err="1">
                          <a:solidFill>
                            <a:srgbClr val="002060"/>
                          </a:solidFill>
                        </a:rPr>
                        <a:t>b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</a:rPr>
                        <a:t>Y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(male, sick)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 flipH="1" flipV="1">
            <a:off x="1676400" y="3589020"/>
            <a:ext cx="1600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4343400"/>
            <a:ext cx="1600200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4572000"/>
            <a:ext cx="1600200" cy="644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5286829"/>
            <a:ext cx="1799492" cy="11139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292" y="5319197"/>
            <a:ext cx="1938081" cy="113211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8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CC99FF"/>
                </a:solidFill>
              </a:rPr>
              <a:t>X-linked crosses:</a:t>
            </a:r>
            <a:br>
              <a:rPr lang="en-US" altLang="en-US" dirty="0">
                <a:solidFill>
                  <a:srgbClr val="CC99FF"/>
                </a:solidFill>
              </a:rPr>
            </a:br>
            <a:r>
              <a:rPr lang="en-US" altLang="en-US" dirty="0">
                <a:solidFill>
                  <a:srgbClr val="CC99FF"/>
                </a:solidFill>
              </a:rPr>
              <a:t> </a:t>
            </a:r>
            <a:r>
              <a:rPr lang="en-US" altLang="en-US" sz="3600" dirty="0">
                <a:solidFill>
                  <a:srgbClr val="A7EA52"/>
                </a:solidFill>
              </a:rPr>
              <a:t>female c</a:t>
            </a:r>
            <a:r>
              <a:rPr lang="en-US" altLang="en-US" sz="3600" dirty="0">
                <a:solidFill>
                  <a:srgbClr val="FF0000"/>
                </a:solidFill>
              </a:rPr>
              <a:t>a</a:t>
            </a:r>
            <a:r>
              <a:rPr lang="en-US" altLang="en-US" sz="3600" dirty="0">
                <a:solidFill>
                  <a:srgbClr val="A7EA52"/>
                </a:solidFill>
              </a:rPr>
              <a:t>r</a:t>
            </a:r>
            <a:r>
              <a:rPr lang="en-US" altLang="en-US" sz="3600" dirty="0">
                <a:solidFill>
                  <a:srgbClr val="FF0000"/>
                </a:solidFill>
              </a:rPr>
              <a:t>r</a:t>
            </a:r>
            <a:r>
              <a:rPr lang="en-US" altLang="en-US" sz="3600" dirty="0">
                <a:solidFill>
                  <a:srgbClr val="A7EA52"/>
                </a:solidFill>
              </a:rPr>
              <a:t>i</a:t>
            </a:r>
            <a:r>
              <a:rPr lang="en-US" altLang="en-US" sz="3600" dirty="0">
                <a:solidFill>
                  <a:srgbClr val="FF0000"/>
                </a:solidFill>
              </a:rPr>
              <a:t>e</a:t>
            </a:r>
            <a:r>
              <a:rPr lang="en-US" altLang="en-US" sz="3600" dirty="0">
                <a:solidFill>
                  <a:srgbClr val="A7EA52"/>
                </a:solidFill>
              </a:rPr>
              <a:t>r </a:t>
            </a:r>
            <a:r>
              <a:rPr lang="en-US" altLang="en-US" sz="3600" dirty="0">
                <a:solidFill>
                  <a:srgbClr val="CC99FF"/>
                </a:solidFill>
              </a:rPr>
              <a:t>w/ </a:t>
            </a:r>
            <a:r>
              <a:rPr lang="en-US" altLang="en-US" sz="3600" dirty="0">
                <a:solidFill>
                  <a:srgbClr val="A7EA52"/>
                </a:solidFill>
              </a:rPr>
              <a:t>healthy male</a:t>
            </a:r>
            <a:endParaRPr lang="en-US" altLang="en-US" dirty="0">
              <a:solidFill>
                <a:srgbClr val="A7EA52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 eaLnBrk="1" hangingPunct="1">
              <a:buNone/>
            </a:pPr>
            <a:r>
              <a:rPr lang="en-US" altLang="en-US" dirty="0"/>
              <a:t>What are the Genotypes of the parents?</a:t>
            </a:r>
          </a:p>
          <a:p>
            <a:pPr marL="136525" indent="0" eaLnBrk="1" hangingPunct="1">
              <a:buNone/>
            </a:pPr>
            <a:r>
              <a:rPr lang="en-US" altLang="en-US" dirty="0"/>
              <a:t>	</a:t>
            </a:r>
            <a:r>
              <a:rPr lang="en-US" altLang="en-US" baseline="30000" dirty="0"/>
              <a:t> </a:t>
            </a:r>
            <a:r>
              <a:rPr lang="en-US" altLang="en-US" dirty="0"/>
              <a:t>       Female: </a:t>
            </a:r>
            <a:r>
              <a:rPr lang="en-US" altLang="en-US" dirty="0">
                <a:solidFill>
                  <a:srgbClr val="FF66CC"/>
                </a:solidFill>
              </a:rPr>
              <a:t>X</a:t>
            </a:r>
            <a:r>
              <a:rPr lang="en-US" altLang="en-US" baseline="30000" dirty="0">
                <a:solidFill>
                  <a:schemeClr val="accent3"/>
                </a:solidFill>
              </a:rPr>
              <a:t>B</a:t>
            </a:r>
            <a:r>
              <a:rPr lang="en-US" altLang="en-US" dirty="0"/>
              <a:t> </a:t>
            </a:r>
            <a:r>
              <a:rPr lang="en-US" altLang="en-US" dirty="0" err="1">
                <a:solidFill>
                  <a:srgbClr val="FF66CC"/>
                </a:solidFill>
              </a:rPr>
              <a:t>X</a:t>
            </a:r>
            <a:r>
              <a:rPr lang="en-US" altLang="en-US" b="1" baseline="30000" dirty="0" err="1">
                <a:solidFill>
                  <a:srgbClr val="FF0000"/>
                </a:solidFill>
              </a:rPr>
              <a:t>b</a:t>
            </a:r>
            <a:r>
              <a:rPr lang="en-US" altLang="en-US" baseline="30000" dirty="0"/>
              <a:t>            </a:t>
            </a:r>
            <a:r>
              <a:rPr lang="en-US" altLang="en-US" dirty="0"/>
              <a:t>Male: </a:t>
            </a:r>
            <a:r>
              <a:rPr lang="en-US" altLang="en-US" dirty="0">
                <a:solidFill>
                  <a:srgbClr val="5ECBF1"/>
                </a:solidFill>
              </a:rPr>
              <a:t>X</a:t>
            </a:r>
            <a:r>
              <a:rPr lang="en-US" altLang="en-US" baseline="30000" dirty="0">
                <a:solidFill>
                  <a:schemeClr val="accent3"/>
                </a:solidFill>
              </a:rPr>
              <a:t>B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5ECBF1"/>
                </a:solidFill>
              </a:rPr>
              <a:t>Y</a:t>
            </a:r>
            <a:r>
              <a:rPr lang="en-US" altLang="en-US" baseline="30000" dirty="0"/>
              <a:t> </a:t>
            </a:r>
          </a:p>
          <a:p>
            <a:pPr marL="136525" indent="0" eaLnBrk="1" hangingPunct="1">
              <a:buNone/>
            </a:pPr>
            <a:r>
              <a:rPr lang="en-US" altLang="en-US" dirty="0">
                <a:solidFill>
                  <a:srgbClr val="5ECBF1"/>
                </a:solidFill>
              </a:rPr>
              <a:t>Punnett square setup: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762090"/>
              </p:ext>
            </p:extLst>
          </p:nvPr>
        </p:nvGraphicFramePr>
        <p:xfrm>
          <a:off x="1636776" y="3124200"/>
          <a:ext cx="5486400" cy="2659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8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9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2060"/>
                          </a:solidFill>
                          <a:effectLst/>
                        </a:rPr>
                        <a:t>Female                   male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2800" dirty="0">
                          <a:solidFill>
                            <a:srgbClr val="5ECBF1"/>
                          </a:solidFill>
                        </a:rPr>
                        <a:t>X</a:t>
                      </a:r>
                      <a:r>
                        <a:rPr lang="en-US" altLang="en-US" sz="2800" baseline="30000" dirty="0">
                          <a:solidFill>
                            <a:schemeClr val="accent3"/>
                          </a:solidFill>
                        </a:rPr>
                        <a:t>B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2800" dirty="0">
                          <a:solidFill>
                            <a:srgbClr val="5ECBF1"/>
                          </a:solidFill>
                        </a:rPr>
                        <a:t>Y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2800" dirty="0">
                          <a:solidFill>
                            <a:srgbClr val="FF66CC"/>
                          </a:solidFill>
                        </a:rPr>
                        <a:t>X</a:t>
                      </a:r>
                      <a:r>
                        <a:rPr lang="en-US" altLang="en-US" sz="2800" baseline="30000" dirty="0">
                          <a:solidFill>
                            <a:schemeClr val="accent3"/>
                          </a:solidFill>
                        </a:rPr>
                        <a:t>B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X</a:t>
                      </a:r>
                      <a:r>
                        <a:rPr lang="en-US" sz="1600" baseline="30000" dirty="0">
                          <a:solidFill>
                            <a:srgbClr val="002060"/>
                          </a:solidFill>
                        </a:rPr>
                        <a:t>B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r>
                        <a:rPr lang="en-US" sz="1600" baseline="30000" dirty="0">
                          <a:solidFill>
                            <a:srgbClr val="002060"/>
                          </a:solidFill>
                        </a:rPr>
                        <a:t>B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(female, healthy)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X</a:t>
                      </a:r>
                      <a:r>
                        <a:rPr lang="en-US" sz="1600" baseline="30000" dirty="0">
                          <a:solidFill>
                            <a:srgbClr val="002060"/>
                          </a:solidFill>
                        </a:rPr>
                        <a:t>B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Y 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(male, healthy)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2800" dirty="0" err="1">
                          <a:solidFill>
                            <a:srgbClr val="FF66CC"/>
                          </a:solidFill>
                        </a:rPr>
                        <a:t>X</a:t>
                      </a:r>
                      <a:r>
                        <a:rPr lang="en-US" altLang="en-US" sz="2800" baseline="30000" dirty="0" err="1">
                          <a:solidFill>
                            <a:srgbClr val="C00000"/>
                          </a:solidFill>
                        </a:rPr>
                        <a:t>b</a:t>
                      </a: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1600" baseline="30000" dirty="0">
                          <a:solidFill>
                            <a:srgbClr val="002060"/>
                          </a:solidFill>
                        </a:rPr>
                        <a:t>B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1600" baseline="30000" dirty="0">
                          <a:solidFill>
                            <a:srgbClr val="002060"/>
                          </a:solidFill>
                        </a:rPr>
                        <a:t>b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(female, healthy, but carrier for the disease)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r>
                        <a:rPr lang="en-US" sz="1600" baseline="30000" dirty="0" err="1">
                          <a:solidFill>
                            <a:srgbClr val="002060"/>
                          </a:solidFill>
                        </a:rPr>
                        <a:t>b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</a:rPr>
                        <a:t>Y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(male, sick)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 flipH="1" flipV="1">
            <a:off x="1676400" y="3124200"/>
            <a:ext cx="1600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4038600"/>
            <a:ext cx="1600200" cy="492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4038600"/>
            <a:ext cx="1600200" cy="492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064" y="4648200"/>
            <a:ext cx="1805652" cy="1066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4648200"/>
            <a:ext cx="1865376" cy="1066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1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4860925"/>
          </a:xfrm>
        </p:spPr>
        <p:txBody>
          <a:bodyPr/>
          <a:lstStyle/>
          <a:p>
            <a:r>
              <a:rPr lang="en-US" altLang="en-US" dirty="0"/>
              <a:t>Color blindness is an X-linked recessive disorder (</a:t>
            </a:r>
            <a:r>
              <a:rPr lang="en-US" altLang="en-US" dirty="0" err="1"/>
              <a:t>X</a:t>
            </a:r>
            <a:r>
              <a:rPr lang="en-US" altLang="en-US" baseline="30000" dirty="0" err="1">
                <a:solidFill>
                  <a:srgbClr val="FF0000"/>
                </a:solidFill>
              </a:rPr>
              <a:t>b</a:t>
            </a:r>
            <a:r>
              <a:rPr lang="en-US" altLang="en-US" dirty="0"/>
              <a:t> </a:t>
            </a:r>
            <a:r>
              <a:rPr lang="en-US" altLang="en-US" dirty="0" err="1"/>
              <a:t>X</a:t>
            </a:r>
            <a:r>
              <a:rPr lang="en-US" altLang="en-US" baseline="30000" dirty="0" err="1">
                <a:solidFill>
                  <a:srgbClr val="FF0000"/>
                </a:solidFill>
              </a:rPr>
              <a:t>b</a:t>
            </a:r>
            <a:r>
              <a:rPr lang="en-US" altLang="en-US" dirty="0"/>
              <a:t>), thus:  </a:t>
            </a:r>
          </a:p>
          <a:p>
            <a:r>
              <a:rPr lang="en-US" altLang="en-US" dirty="0" err="1">
                <a:solidFill>
                  <a:srgbClr val="FF66CC"/>
                </a:solidFill>
              </a:rPr>
              <a:t>X</a:t>
            </a:r>
            <a:r>
              <a:rPr lang="en-US" altLang="en-US" baseline="30000" dirty="0" err="1">
                <a:solidFill>
                  <a:srgbClr val="FF0000"/>
                </a:solidFill>
              </a:rPr>
              <a:t>b</a:t>
            </a:r>
            <a:r>
              <a:rPr lang="en-US" altLang="en-US" dirty="0"/>
              <a:t> </a:t>
            </a:r>
            <a:r>
              <a:rPr lang="en-US" altLang="en-US" dirty="0" err="1">
                <a:solidFill>
                  <a:srgbClr val="FF66CC"/>
                </a:solidFill>
              </a:rPr>
              <a:t>X</a:t>
            </a:r>
            <a:r>
              <a:rPr lang="en-US" altLang="en-US" baseline="30000" dirty="0" err="1">
                <a:solidFill>
                  <a:srgbClr val="FF0000"/>
                </a:solidFill>
              </a:rPr>
              <a:t>b</a:t>
            </a:r>
            <a:r>
              <a:rPr lang="en-US" altLang="en-US" baseline="30000" dirty="0"/>
              <a:t>  	</a:t>
            </a:r>
            <a:r>
              <a:rPr lang="en-US" altLang="en-US" dirty="0"/>
              <a:t>=	</a:t>
            </a:r>
            <a:r>
              <a:rPr lang="en-US" altLang="en-US" dirty="0">
                <a:solidFill>
                  <a:srgbClr val="FF66CC"/>
                </a:solidFill>
              </a:rPr>
              <a:t>female</a:t>
            </a:r>
            <a:r>
              <a:rPr lang="en-US" altLang="en-US" dirty="0"/>
              <a:t> expressing </a:t>
            </a:r>
            <a:r>
              <a:rPr lang="en-US" altLang="en-US" dirty="0">
                <a:solidFill>
                  <a:srgbClr val="FF0000"/>
                </a:solidFill>
              </a:rPr>
              <a:t>colorblind</a:t>
            </a:r>
            <a:endParaRPr lang="en-US" altLang="en-US" dirty="0"/>
          </a:p>
          <a:p>
            <a:r>
              <a:rPr lang="en-US" altLang="en-US" dirty="0">
                <a:solidFill>
                  <a:srgbClr val="FF66CC"/>
                </a:solidFill>
              </a:rPr>
              <a:t>X</a:t>
            </a:r>
            <a:r>
              <a:rPr lang="en-US" altLang="en-US" baseline="30000" dirty="0">
                <a:solidFill>
                  <a:srgbClr val="FFFF00"/>
                </a:solidFill>
              </a:rPr>
              <a:t>B</a:t>
            </a:r>
            <a:r>
              <a:rPr lang="en-US" altLang="en-US" dirty="0"/>
              <a:t> </a:t>
            </a:r>
            <a:r>
              <a:rPr lang="en-US" altLang="en-US" dirty="0" err="1">
                <a:solidFill>
                  <a:srgbClr val="FF66CC"/>
                </a:solidFill>
              </a:rPr>
              <a:t>X</a:t>
            </a:r>
            <a:r>
              <a:rPr lang="en-US" altLang="en-US" baseline="30000" dirty="0" err="1">
                <a:solidFill>
                  <a:srgbClr val="FF0000"/>
                </a:solidFill>
              </a:rPr>
              <a:t>b</a:t>
            </a:r>
            <a:r>
              <a:rPr lang="en-US" altLang="en-US" baseline="30000" dirty="0"/>
              <a:t>  	</a:t>
            </a:r>
            <a:r>
              <a:rPr lang="en-US" altLang="en-US" dirty="0"/>
              <a:t>=	</a:t>
            </a:r>
            <a:r>
              <a:rPr lang="en-US" altLang="en-US" dirty="0">
                <a:solidFill>
                  <a:srgbClr val="FF66CC"/>
                </a:solidFill>
              </a:rPr>
              <a:t>female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carrying</a:t>
            </a:r>
            <a:r>
              <a:rPr lang="en-US" altLang="en-US" dirty="0"/>
              <a:t> (non-colorblind)</a:t>
            </a:r>
          </a:p>
          <a:p>
            <a:r>
              <a:rPr lang="en-US" altLang="en-US" dirty="0">
                <a:solidFill>
                  <a:srgbClr val="FF66CC"/>
                </a:solidFill>
              </a:rPr>
              <a:t>X</a:t>
            </a:r>
            <a:r>
              <a:rPr lang="en-US" altLang="en-US" baseline="30000" dirty="0">
                <a:solidFill>
                  <a:srgbClr val="FFFF00"/>
                </a:solidFill>
              </a:rPr>
              <a:t>B</a:t>
            </a:r>
            <a:r>
              <a:rPr lang="en-US" altLang="en-US" dirty="0"/>
              <a:t> </a:t>
            </a:r>
            <a:r>
              <a:rPr lang="en-US" altLang="en-US" dirty="0" err="1">
                <a:solidFill>
                  <a:srgbClr val="FF66CC"/>
                </a:solidFill>
              </a:rPr>
              <a:t>X</a:t>
            </a:r>
            <a:r>
              <a:rPr lang="en-US" altLang="en-US" baseline="30000" dirty="0" err="1">
                <a:solidFill>
                  <a:srgbClr val="FFFF00"/>
                </a:solidFill>
              </a:rPr>
              <a:t>B</a:t>
            </a:r>
            <a:r>
              <a:rPr lang="en-US" altLang="en-US" baseline="30000" dirty="0"/>
              <a:t> 	</a:t>
            </a:r>
            <a:r>
              <a:rPr lang="en-US" altLang="en-US" dirty="0"/>
              <a:t>=	</a:t>
            </a:r>
            <a:r>
              <a:rPr lang="en-US" altLang="en-US" dirty="0">
                <a:solidFill>
                  <a:srgbClr val="FF66CC"/>
                </a:solidFill>
              </a:rPr>
              <a:t>female</a:t>
            </a:r>
            <a:r>
              <a:rPr lang="en-US" altLang="en-US" dirty="0"/>
              <a:t> non-expressing/not carrier</a:t>
            </a:r>
          </a:p>
          <a:p>
            <a:r>
              <a:rPr lang="en-US" altLang="en-US" dirty="0" err="1">
                <a:solidFill>
                  <a:srgbClr val="5ECBF1"/>
                </a:solidFill>
              </a:rPr>
              <a:t>X</a:t>
            </a:r>
            <a:r>
              <a:rPr lang="en-US" altLang="en-US" baseline="30000" dirty="0" err="1">
                <a:solidFill>
                  <a:srgbClr val="FF0000"/>
                </a:solidFill>
              </a:rPr>
              <a:t>b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5ECBF1"/>
                </a:solidFill>
              </a:rPr>
              <a:t>Y</a:t>
            </a:r>
            <a:r>
              <a:rPr lang="en-US" altLang="en-US" baseline="30000" dirty="0">
                <a:solidFill>
                  <a:srgbClr val="5ECBF1"/>
                </a:solidFill>
              </a:rPr>
              <a:t>  </a:t>
            </a:r>
            <a:r>
              <a:rPr lang="en-US" altLang="en-US" baseline="30000" dirty="0"/>
              <a:t>	</a:t>
            </a:r>
            <a:r>
              <a:rPr lang="en-US" altLang="en-US" dirty="0"/>
              <a:t>=	</a:t>
            </a:r>
            <a:r>
              <a:rPr lang="en-US" altLang="en-US" dirty="0">
                <a:solidFill>
                  <a:srgbClr val="5ECBF1"/>
                </a:solidFill>
              </a:rPr>
              <a:t>male</a:t>
            </a:r>
            <a:r>
              <a:rPr lang="en-US" altLang="en-US" dirty="0"/>
              <a:t> expressing </a:t>
            </a:r>
            <a:r>
              <a:rPr lang="en-US" altLang="en-US" dirty="0">
                <a:solidFill>
                  <a:srgbClr val="FF0000"/>
                </a:solidFill>
              </a:rPr>
              <a:t>colorblind</a:t>
            </a:r>
            <a:endParaRPr lang="en-US" altLang="en-US" dirty="0"/>
          </a:p>
          <a:p>
            <a:r>
              <a:rPr lang="en-US" altLang="en-US" dirty="0">
                <a:solidFill>
                  <a:srgbClr val="5ECBF1"/>
                </a:solidFill>
              </a:rPr>
              <a:t>X</a:t>
            </a:r>
            <a:r>
              <a:rPr lang="en-US" altLang="en-US" baseline="30000" dirty="0">
                <a:solidFill>
                  <a:srgbClr val="FFFF00"/>
                </a:solidFill>
              </a:rPr>
              <a:t>B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5ECBF1"/>
                </a:solidFill>
              </a:rPr>
              <a:t>Y</a:t>
            </a:r>
            <a:r>
              <a:rPr lang="en-US" altLang="en-US" baseline="30000" dirty="0"/>
              <a:t>  	</a:t>
            </a:r>
            <a:r>
              <a:rPr lang="en-US" altLang="en-US" dirty="0"/>
              <a:t>=	</a:t>
            </a:r>
            <a:r>
              <a:rPr lang="en-US" altLang="en-US" dirty="0">
                <a:solidFill>
                  <a:srgbClr val="5ECBF1"/>
                </a:solidFill>
              </a:rPr>
              <a:t>male</a:t>
            </a:r>
            <a:r>
              <a:rPr lang="en-US" altLang="en-US" dirty="0"/>
              <a:t> non-expressing/not carrier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CC99FF"/>
                </a:solidFill>
              </a:rPr>
              <a:t>Color Blindness – X-linked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38400"/>
            <a:ext cx="8915399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2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4860925"/>
          </a:xfrm>
        </p:spPr>
        <p:txBody>
          <a:bodyPr/>
          <a:lstStyle/>
          <a:p>
            <a:r>
              <a:rPr lang="en-US" alt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Color blindness is an X-linked recessive disorder (</a:t>
            </a:r>
            <a:r>
              <a:rPr lang="en-US" altLang="en-US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X</a:t>
            </a:r>
            <a:r>
              <a:rPr lang="en-US" altLang="en-US" baseline="30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b</a:t>
            </a:r>
            <a:r>
              <a:rPr lang="en-US" alt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X</a:t>
            </a:r>
            <a:r>
              <a:rPr lang="en-US" altLang="en-US" baseline="30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b</a:t>
            </a:r>
            <a:r>
              <a:rPr lang="en-US" alt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), thus:  </a:t>
            </a:r>
          </a:p>
          <a:p>
            <a:r>
              <a:rPr lang="en-US" altLang="en-US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X</a:t>
            </a:r>
            <a:r>
              <a:rPr lang="en-US" altLang="en-US" baseline="30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b</a:t>
            </a:r>
            <a:r>
              <a:rPr lang="en-US" alt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X</a:t>
            </a:r>
            <a:r>
              <a:rPr lang="en-US" altLang="en-US" baseline="30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b</a:t>
            </a:r>
            <a:r>
              <a:rPr lang="en-US" altLang="en-US" baseline="30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 	</a:t>
            </a:r>
            <a:r>
              <a:rPr lang="en-US" alt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=	female expressing colorblind</a:t>
            </a:r>
          </a:p>
          <a:p>
            <a:r>
              <a:rPr lang="en-US" alt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X</a:t>
            </a:r>
            <a:r>
              <a:rPr lang="en-US" altLang="en-US" baseline="30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B</a:t>
            </a:r>
            <a:r>
              <a:rPr lang="en-US" alt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X</a:t>
            </a:r>
            <a:r>
              <a:rPr lang="en-US" altLang="en-US" baseline="30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b</a:t>
            </a:r>
            <a:r>
              <a:rPr lang="en-US" altLang="en-US" baseline="30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 	</a:t>
            </a:r>
            <a:r>
              <a:rPr lang="en-US" alt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=	female carrying (non-colorblind)</a:t>
            </a:r>
          </a:p>
          <a:p>
            <a:r>
              <a:rPr lang="en-US" alt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X</a:t>
            </a:r>
            <a:r>
              <a:rPr lang="en-US" altLang="en-US" baseline="30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B</a:t>
            </a:r>
            <a:r>
              <a:rPr lang="en-US" alt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X</a:t>
            </a:r>
            <a:r>
              <a:rPr lang="en-US" altLang="en-US" baseline="30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B</a:t>
            </a:r>
            <a:r>
              <a:rPr lang="en-US" altLang="en-US" baseline="30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	</a:t>
            </a:r>
            <a:r>
              <a:rPr lang="en-US" alt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=	female non-expressing/not carrier</a:t>
            </a:r>
          </a:p>
          <a:p>
            <a:r>
              <a:rPr lang="en-US" altLang="en-US" dirty="0" err="1">
                <a:solidFill>
                  <a:srgbClr val="5ECBF1"/>
                </a:solidFill>
              </a:rPr>
              <a:t>X</a:t>
            </a:r>
            <a:r>
              <a:rPr lang="en-US" altLang="en-US" baseline="30000" dirty="0" err="1">
                <a:solidFill>
                  <a:srgbClr val="FF0000"/>
                </a:solidFill>
              </a:rPr>
              <a:t>b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5ECBF1"/>
                </a:solidFill>
              </a:rPr>
              <a:t>Y</a:t>
            </a:r>
            <a:r>
              <a:rPr lang="en-US" altLang="en-US" baseline="30000" dirty="0">
                <a:solidFill>
                  <a:srgbClr val="5ECBF1"/>
                </a:solidFill>
              </a:rPr>
              <a:t>  </a:t>
            </a:r>
            <a:r>
              <a:rPr lang="en-US" altLang="en-US" baseline="30000" dirty="0"/>
              <a:t>	</a:t>
            </a:r>
            <a:r>
              <a:rPr lang="en-US" altLang="en-US" dirty="0"/>
              <a:t>=	</a:t>
            </a:r>
            <a:r>
              <a:rPr lang="en-US" altLang="en-US" dirty="0">
                <a:solidFill>
                  <a:srgbClr val="5ECBF1"/>
                </a:solidFill>
              </a:rPr>
              <a:t>male</a:t>
            </a:r>
            <a:r>
              <a:rPr lang="en-US" altLang="en-US" dirty="0"/>
              <a:t> </a:t>
            </a:r>
            <a:r>
              <a:rPr lang="en-US" altLang="en-US" u="sng" dirty="0"/>
              <a:t>expressing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colorblind</a:t>
            </a:r>
            <a:endParaRPr lang="en-US" altLang="en-US" dirty="0"/>
          </a:p>
          <a:p>
            <a:r>
              <a:rPr lang="en-US" altLang="en-US" dirty="0">
                <a:solidFill>
                  <a:srgbClr val="5ECBF1"/>
                </a:solidFill>
              </a:rPr>
              <a:t>X</a:t>
            </a:r>
            <a:r>
              <a:rPr lang="en-US" altLang="en-US" baseline="30000" dirty="0">
                <a:solidFill>
                  <a:srgbClr val="FFFF00"/>
                </a:solidFill>
              </a:rPr>
              <a:t>B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5ECBF1"/>
                </a:solidFill>
              </a:rPr>
              <a:t>Y</a:t>
            </a:r>
            <a:r>
              <a:rPr lang="en-US" altLang="en-US" baseline="30000" dirty="0"/>
              <a:t>  	</a:t>
            </a:r>
            <a:r>
              <a:rPr lang="en-US" altLang="en-US" dirty="0"/>
              <a:t>=	</a:t>
            </a:r>
            <a:r>
              <a:rPr lang="en-US" altLang="en-US" dirty="0">
                <a:solidFill>
                  <a:srgbClr val="5ECBF1"/>
                </a:solidFill>
              </a:rPr>
              <a:t>male</a:t>
            </a:r>
            <a:r>
              <a:rPr lang="en-US" altLang="en-US" dirty="0"/>
              <a:t> </a:t>
            </a:r>
            <a:r>
              <a:rPr lang="en-US" altLang="en-US" u="sng" dirty="0"/>
              <a:t>non-expressing</a:t>
            </a:r>
            <a:r>
              <a:rPr lang="en-US" altLang="en-US" dirty="0"/>
              <a:t>/not carrier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CC99FF"/>
                </a:solidFill>
              </a:rPr>
              <a:t>Color Blindness – X-linked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8313" y="526845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NOTE: MALES CANNOT </a:t>
            </a:r>
            <a:r>
              <a:rPr lang="en-US" sz="1600" i="1" u="sng" dirty="0"/>
              <a:t>CARRY</a:t>
            </a:r>
            <a:r>
              <a:rPr lang="en-US" sz="1600" dirty="0"/>
              <a:t> COLORBLINDESS!</a:t>
            </a:r>
          </a:p>
          <a:p>
            <a:pPr algn="ctr"/>
            <a:endParaRPr lang="en-US" sz="1600" dirty="0"/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39601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4860925"/>
          </a:xfrm>
        </p:spPr>
        <p:txBody>
          <a:bodyPr/>
          <a:lstStyle/>
          <a:p>
            <a:r>
              <a:rPr lang="en-US" alt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Color blindness is an X-linked recessive disorder (</a:t>
            </a:r>
            <a:r>
              <a:rPr lang="en-US" altLang="en-US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X</a:t>
            </a:r>
            <a:r>
              <a:rPr lang="en-US" altLang="en-US" baseline="30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b</a:t>
            </a:r>
            <a:r>
              <a:rPr lang="en-US" alt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X</a:t>
            </a:r>
            <a:r>
              <a:rPr lang="en-US" altLang="en-US" baseline="30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b</a:t>
            </a:r>
            <a:r>
              <a:rPr lang="en-US" alt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), thus:  </a:t>
            </a:r>
          </a:p>
          <a:p>
            <a:r>
              <a:rPr lang="en-US" altLang="en-US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X</a:t>
            </a:r>
            <a:r>
              <a:rPr lang="en-US" altLang="en-US" baseline="30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b</a:t>
            </a:r>
            <a:r>
              <a:rPr lang="en-US" alt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X</a:t>
            </a:r>
            <a:r>
              <a:rPr lang="en-US" altLang="en-US" baseline="30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b</a:t>
            </a:r>
            <a:r>
              <a:rPr lang="en-US" altLang="en-US" baseline="30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 	</a:t>
            </a:r>
            <a:r>
              <a:rPr lang="en-US" alt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=	female expressing colorblind</a:t>
            </a:r>
          </a:p>
          <a:p>
            <a:r>
              <a:rPr lang="en-US" alt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X</a:t>
            </a:r>
            <a:r>
              <a:rPr lang="en-US" altLang="en-US" baseline="30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B</a:t>
            </a:r>
            <a:r>
              <a:rPr lang="en-US" alt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X</a:t>
            </a:r>
            <a:r>
              <a:rPr lang="en-US" altLang="en-US" baseline="30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b</a:t>
            </a:r>
            <a:r>
              <a:rPr lang="en-US" altLang="en-US" baseline="30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 	</a:t>
            </a:r>
            <a:r>
              <a:rPr lang="en-US" alt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=	female carrying (non-colorblind)</a:t>
            </a:r>
          </a:p>
          <a:p>
            <a:r>
              <a:rPr lang="en-US" alt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X</a:t>
            </a:r>
            <a:r>
              <a:rPr lang="en-US" altLang="en-US" baseline="30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B</a:t>
            </a:r>
            <a:r>
              <a:rPr lang="en-US" alt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X</a:t>
            </a:r>
            <a:r>
              <a:rPr lang="en-US" altLang="en-US" baseline="30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B</a:t>
            </a:r>
            <a:r>
              <a:rPr lang="en-US" altLang="en-US" baseline="30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	</a:t>
            </a:r>
            <a:r>
              <a:rPr lang="en-US" alt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=	female non-expressing/not carrier</a:t>
            </a:r>
          </a:p>
          <a:p>
            <a:r>
              <a:rPr lang="en-US" altLang="en-US" dirty="0" err="1">
                <a:solidFill>
                  <a:srgbClr val="5ECBF1"/>
                </a:solidFill>
              </a:rPr>
              <a:t>X</a:t>
            </a:r>
            <a:r>
              <a:rPr lang="en-US" altLang="en-US" baseline="30000" dirty="0" err="1">
                <a:solidFill>
                  <a:srgbClr val="FF0000"/>
                </a:solidFill>
              </a:rPr>
              <a:t>b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5ECBF1"/>
                </a:solidFill>
              </a:rPr>
              <a:t>Y</a:t>
            </a:r>
            <a:r>
              <a:rPr lang="en-US" altLang="en-US" baseline="30000" dirty="0">
                <a:solidFill>
                  <a:srgbClr val="5ECBF1"/>
                </a:solidFill>
              </a:rPr>
              <a:t>  </a:t>
            </a:r>
            <a:r>
              <a:rPr lang="en-US" altLang="en-US" baseline="30000" dirty="0"/>
              <a:t>	</a:t>
            </a:r>
            <a:r>
              <a:rPr lang="en-US" altLang="en-US" dirty="0"/>
              <a:t>=	</a:t>
            </a:r>
            <a:r>
              <a:rPr lang="en-US" altLang="en-US" dirty="0">
                <a:solidFill>
                  <a:srgbClr val="5ECBF1"/>
                </a:solidFill>
              </a:rPr>
              <a:t>male</a:t>
            </a:r>
            <a:r>
              <a:rPr lang="en-US" altLang="en-US" dirty="0"/>
              <a:t> </a:t>
            </a:r>
            <a:r>
              <a:rPr lang="en-US" altLang="en-US" u="sng" dirty="0"/>
              <a:t>expressing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colorblind</a:t>
            </a:r>
            <a:endParaRPr lang="en-US" altLang="en-US" dirty="0"/>
          </a:p>
          <a:p>
            <a:r>
              <a:rPr lang="en-US" alt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X</a:t>
            </a:r>
            <a:r>
              <a:rPr lang="en-US" altLang="en-US" baseline="30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B</a:t>
            </a:r>
            <a:r>
              <a:rPr lang="en-US" alt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Y</a:t>
            </a:r>
            <a:r>
              <a:rPr lang="en-US" altLang="en-US" baseline="30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 	</a:t>
            </a:r>
            <a:r>
              <a:rPr lang="en-US" alt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=	male </a:t>
            </a:r>
            <a:r>
              <a:rPr lang="en-US" altLang="en-US" u="sng" dirty="0">
                <a:solidFill>
                  <a:schemeClr val="bg1">
                    <a:lumMod val="85000"/>
                    <a:lumOff val="15000"/>
                  </a:schemeClr>
                </a:solidFill>
              </a:rPr>
              <a:t>non-expressing</a:t>
            </a:r>
            <a:r>
              <a:rPr lang="en-US" alt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/not carrier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CC99FF"/>
                </a:solidFill>
              </a:rPr>
              <a:t>Color Blindness – X-linked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8313" y="526845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NOTE: MALES CANNOT </a:t>
            </a:r>
            <a:r>
              <a:rPr lang="en-US" sz="1600" i="1" u="sng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CARRY</a:t>
            </a:r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COLORBLINDESS!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If you are a </a:t>
            </a:r>
            <a:r>
              <a:rPr lang="en-US" sz="1600" dirty="0">
                <a:solidFill>
                  <a:srgbClr val="FF0000"/>
                </a:solidFill>
              </a:rPr>
              <a:t>colorblind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B0F0"/>
                </a:solidFill>
              </a:rPr>
              <a:t>male</a:t>
            </a:r>
            <a:r>
              <a:rPr lang="en-US" sz="1600" dirty="0"/>
              <a:t>, your mom either is </a:t>
            </a:r>
            <a:r>
              <a:rPr lang="en-US" sz="1600" b="1" dirty="0">
                <a:solidFill>
                  <a:srgbClr val="FF0000"/>
                </a:solidFill>
              </a:rPr>
              <a:t>also colorblind </a:t>
            </a:r>
            <a:r>
              <a:rPr lang="en-US" sz="1600" i="1" u="sng" dirty="0"/>
              <a:t>or </a:t>
            </a:r>
            <a:r>
              <a:rPr lang="en-US" sz="1600" dirty="0"/>
              <a:t>she is a </a:t>
            </a:r>
            <a:r>
              <a:rPr lang="en-US" sz="1600" dirty="0">
                <a:solidFill>
                  <a:srgbClr val="FF0000"/>
                </a:solidFill>
              </a:rPr>
              <a:t>carrier</a:t>
            </a:r>
            <a:r>
              <a:rPr lang="en-US" sz="1600" dirty="0"/>
              <a:t> !!!!</a:t>
            </a:r>
          </a:p>
          <a:p>
            <a:pPr algn="ctr"/>
            <a:endParaRPr lang="en-US" sz="1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023016"/>
              </p:ext>
            </p:extLst>
          </p:nvPr>
        </p:nvGraphicFramePr>
        <p:xfrm>
          <a:off x="1714500" y="4437775"/>
          <a:ext cx="2209801" cy="130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5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099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20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r>
                        <a:rPr lang="en-US" altLang="en-US" sz="2000" baseline="300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endParaRPr lang="en-US" sz="2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Y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2000" dirty="0" err="1">
                          <a:solidFill>
                            <a:srgbClr val="FF66CC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r>
                        <a:rPr lang="en-US" altLang="en-US" sz="2000" baseline="30000" dirty="0" err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endParaRPr lang="en-US" sz="2000" dirty="0">
                        <a:solidFill>
                          <a:srgbClr val="FF66CC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A5E952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2000" b="1" dirty="0" err="1">
                          <a:solidFill>
                            <a:srgbClr val="FF66CC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r>
                        <a:rPr lang="en-US" altLang="en-US" sz="2000" b="1" baseline="30000" dirty="0" err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endParaRPr lang="en-US" sz="2000" b="1" dirty="0">
                        <a:solidFill>
                          <a:srgbClr val="FF66CC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A5E952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229727" y="4920053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err="1">
                <a:solidFill>
                  <a:srgbClr val="C00000"/>
                </a:solidFill>
              </a:rPr>
              <a:t>X</a:t>
            </a:r>
            <a:r>
              <a:rPr lang="en-US" altLang="en-US" b="1" baseline="30000" dirty="0" err="1">
                <a:solidFill>
                  <a:srgbClr val="C00000"/>
                </a:solidFill>
              </a:rPr>
              <a:t>b</a:t>
            </a:r>
            <a:r>
              <a:rPr lang="en-US" altLang="en-US" b="1" dirty="0" err="1">
                <a:solidFill>
                  <a:schemeClr val="tx2">
                    <a:lumMod val="75000"/>
                  </a:schemeClr>
                </a:solidFill>
              </a:rPr>
              <a:t>Y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13684" y="5325215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err="1">
                <a:solidFill>
                  <a:srgbClr val="C00000"/>
                </a:solidFill>
              </a:rPr>
              <a:t>X</a:t>
            </a:r>
            <a:r>
              <a:rPr lang="en-US" altLang="en-US" b="1" baseline="30000" dirty="0" err="1">
                <a:solidFill>
                  <a:srgbClr val="C00000"/>
                </a:solidFill>
              </a:rPr>
              <a:t>b</a:t>
            </a:r>
            <a:r>
              <a:rPr lang="en-US" altLang="en-US" b="1" dirty="0" err="1">
                <a:solidFill>
                  <a:schemeClr val="tx2">
                    <a:lumMod val="75000"/>
                  </a:schemeClr>
                </a:solidFill>
              </a:rPr>
              <a:t>Y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2619" y="4941664"/>
            <a:ext cx="867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err="1">
                <a:solidFill>
                  <a:schemeClr val="tx1">
                    <a:lumMod val="75000"/>
                  </a:schemeClr>
                </a:solidFill>
              </a:rPr>
              <a:t>X</a:t>
            </a:r>
            <a:r>
              <a:rPr lang="en-US" altLang="en-US" b="1" baseline="30000" dirty="0" err="1">
                <a:solidFill>
                  <a:schemeClr val="tx1">
                    <a:lumMod val="75000"/>
                  </a:schemeClr>
                </a:solidFill>
              </a:rPr>
              <a:t>b</a:t>
            </a:r>
            <a:r>
              <a:rPr lang="en-US" altLang="en-US" b="1" dirty="0" err="1">
                <a:solidFill>
                  <a:schemeClr val="tx1">
                    <a:lumMod val="75000"/>
                  </a:schemeClr>
                </a:solidFill>
              </a:rPr>
              <a:t>X</a:t>
            </a:r>
            <a:r>
              <a:rPr lang="en-US" altLang="en-US" b="1" baseline="30000" dirty="0" err="1">
                <a:solidFill>
                  <a:schemeClr val="tx1">
                    <a:lumMod val="75000"/>
                  </a:schemeClr>
                </a:solidFill>
              </a:rPr>
              <a:t>b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467154"/>
              </p:ext>
            </p:extLst>
          </p:nvPr>
        </p:nvGraphicFramePr>
        <p:xfrm>
          <a:off x="5105400" y="4419600"/>
          <a:ext cx="2209801" cy="130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5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099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20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r>
                        <a:rPr lang="en-US" altLang="en-US" sz="2000" baseline="300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endParaRPr lang="en-US" sz="2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Y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2000" dirty="0" err="1">
                          <a:solidFill>
                            <a:srgbClr val="FF66CC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r>
                        <a:rPr lang="en-US" altLang="en-US" sz="2000" baseline="30000" dirty="0" err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endParaRPr lang="en-US" sz="2000" dirty="0">
                        <a:solidFill>
                          <a:srgbClr val="FF66CC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r>
                        <a:rPr lang="en-US" altLang="en-US" sz="1800" b="1" baseline="300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r>
                        <a:rPr lang="en-US" altLang="en-US" sz="1800" b="1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r>
                        <a:rPr lang="en-US" altLang="en-US" sz="1800" b="1" baseline="3000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endParaRPr lang="en-US" sz="180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2000" b="1" dirty="0">
                          <a:solidFill>
                            <a:srgbClr val="FF66CC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r>
                        <a:rPr lang="en-US" altLang="en-US" sz="2000" baseline="30000" dirty="0">
                          <a:solidFill>
                            <a:schemeClr val="accent3"/>
                          </a:solidFill>
                        </a:rPr>
                        <a:t>B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A5E952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6658727" y="4900657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err="1">
                <a:solidFill>
                  <a:srgbClr val="C00000"/>
                </a:solidFill>
              </a:rPr>
              <a:t>X</a:t>
            </a:r>
            <a:r>
              <a:rPr lang="en-US" altLang="en-US" b="1" baseline="30000" dirty="0" err="1">
                <a:solidFill>
                  <a:srgbClr val="C00000"/>
                </a:solidFill>
              </a:rPr>
              <a:t>b</a:t>
            </a:r>
            <a:r>
              <a:rPr lang="en-US" altLang="en-US" b="1" dirty="0" err="1">
                <a:solidFill>
                  <a:schemeClr val="tx2">
                    <a:lumMod val="75000"/>
                  </a:schemeClr>
                </a:solidFill>
              </a:rPr>
              <a:t>Y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42684" y="5332971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>
                    <a:lumMod val="85000"/>
                  </a:schemeClr>
                </a:solidFill>
              </a:rPr>
              <a:t>X</a:t>
            </a:r>
            <a:r>
              <a:rPr lang="en-US" altLang="en-US" baseline="30000" dirty="0">
                <a:solidFill>
                  <a:schemeClr val="tx1">
                    <a:lumMod val="85000"/>
                  </a:schemeClr>
                </a:solidFill>
              </a:rPr>
              <a:t>B</a:t>
            </a:r>
            <a:r>
              <a:rPr lang="en-US" altLang="en-US" dirty="0">
                <a:solidFill>
                  <a:schemeClr val="tx1">
                    <a:lumMod val="85000"/>
                  </a:schemeClr>
                </a:solidFill>
              </a:rPr>
              <a:t>Y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91620" y="5340472"/>
            <a:ext cx="732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>
                    <a:lumMod val="85000"/>
                  </a:schemeClr>
                </a:solidFill>
              </a:rPr>
              <a:t>X</a:t>
            </a:r>
            <a:r>
              <a:rPr lang="en-US" altLang="en-US" baseline="30000" dirty="0">
                <a:solidFill>
                  <a:schemeClr val="tx1">
                    <a:lumMod val="85000"/>
                  </a:schemeClr>
                </a:solidFill>
              </a:rPr>
              <a:t>B </a:t>
            </a:r>
            <a:r>
              <a:rPr lang="en-US" altLang="en-US" b="1" dirty="0" err="1">
                <a:solidFill>
                  <a:schemeClr val="tx1">
                    <a:lumMod val="85000"/>
                  </a:schemeClr>
                </a:solidFill>
              </a:rPr>
              <a:t>X</a:t>
            </a:r>
            <a:r>
              <a:rPr lang="en-US" altLang="en-US" b="1" baseline="30000" dirty="0" err="1">
                <a:solidFill>
                  <a:schemeClr val="tx1">
                    <a:lumMod val="85000"/>
                  </a:schemeClr>
                </a:solidFill>
              </a:rPr>
              <a:t>b</a:t>
            </a:r>
            <a:endParaRPr lang="en-US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02384" y="5344995"/>
            <a:ext cx="867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err="1">
                <a:solidFill>
                  <a:schemeClr val="tx1">
                    <a:lumMod val="85000"/>
                  </a:schemeClr>
                </a:solidFill>
              </a:rPr>
              <a:t>X</a:t>
            </a:r>
            <a:r>
              <a:rPr lang="en-US" altLang="en-US" b="1" baseline="30000" dirty="0" err="1">
                <a:solidFill>
                  <a:schemeClr val="tx1">
                    <a:lumMod val="85000"/>
                  </a:schemeClr>
                </a:solidFill>
              </a:rPr>
              <a:t>b</a:t>
            </a:r>
            <a:r>
              <a:rPr lang="en-US" altLang="en-US" b="1" dirty="0" err="1">
                <a:solidFill>
                  <a:schemeClr val="tx1">
                    <a:lumMod val="85000"/>
                  </a:schemeClr>
                </a:solidFill>
              </a:rPr>
              <a:t>X</a:t>
            </a:r>
            <a:r>
              <a:rPr lang="en-US" altLang="en-US" b="1" baseline="30000" dirty="0" err="1">
                <a:solidFill>
                  <a:schemeClr val="tx1">
                    <a:lumMod val="85000"/>
                  </a:schemeClr>
                </a:solidFill>
              </a:rPr>
              <a:t>b</a:t>
            </a:r>
            <a:endParaRPr lang="en-US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617670" y="4790963"/>
            <a:ext cx="811300" cy="101467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16439" y="4769792"/>
            <a:ext cx="811300" cy="60921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2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4860925"/>
          </a:xfrm>
        </p:spPr>
        <p:txBody>
          <a:bodyPr/>
          <a:lstStyle/>
          <a:p>
            <a:r>
              <a:rPr lang="en-US" alt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Color blindness is an X-linked recessive disorder (</a:t>
            </a:r>
            <a:r>
              <a:rPr lang="en-US" altLang="en-US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X</a:t>
            </a:r>
            <a:r>
              <a:rPr lang="en-US" altLang="en-US" baseline="30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b</a:t>
            </a:r>
            <a:r>
              <a:rPr lang="en-US" alt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X</a:t>
            </a:r>
            <a:r>
              <a:rPr lang="en-US" altLang="en-US" baseline="30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b</a:t>
            </a:r>
            <a:r>
              <a:rPr lang="en-US" alt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), thus:  </a:t>
            </a:r>
          </a:p>
          <a:p>
            <a:r>
              <a:rPr lang="en-US" altLang="en-US" dirty="0" err="1">
                <a:solidFill>
                  <a:srgbClr val="FF66CC"/>
                </a:solidFill>
              </a:rPr>
              <a:t>X</a:t>
            </a:r>
            <a:r>
              <a:rPr lang="en-US" altLang="en-US" baseline="30000" dirty="0" err="1">
                <a:solidFill>
                  <a:srgbClr val="FF0000"/>
                </a:solidFill>
              </a:rPr>
              <a:t>b</a:t>
            </a:r>
            <a:r>
              <a:rPr lang="en-US" altLang="en-US" dirty="0"/>
              <a:t> </a:t>
            </a:r>
            <a:r>
              <a:rPr lang="en-US" altLang="en-US" dirty="0" err="1">
                <a:solidFill>
                  <a:srgbClr val="FF66CC"/>
                </a:solidFill>
              </a:rPr>
              <a:t>X</a:t>
            </a:r>
            <a:r>
              <a:rPr lang="en-US" altLang="en-US" baseline="30000" dirty="0" err="1">
                <a:solidFill>
                  <a:srgbClr val="FF0000"/>
                </a:solidFill>
              </a:rPr>
              <a:t>b</a:t>
            </a:r>
            <a:r>
              <a:rPr lang="en-US" altLang="en-US" baseline="30000" dirty="0"/>
              <a:t>  	</a:t>
            </a:r>
            <a:r>
              <a:rPr lang="en-US" altLang="en-US" dirty="0"/>
              <a:t>=	</a:t>
            </a:r>
            <a:r>
              <a:rPr lang="en-US" altLang="en-US" dirty="0">
                <a:solidFill>
                  <a:srgbClr val="FF66CC"/>
                </a:solidFill>
              </a:rPr>
              <a:t>female</a:t>
            </a:r>
            <a:r>
              <a:rPr lang="en-US" altLang="en-US" dirty="0"/>
              <a:t> expressing </a:t>
            </a:r>
            <a:r>
              <a:rPr lang="en-US" altLang="en-US" dirty="0">
                <a:solidFill>
                  <a:srgbClr val="FF0000"/>
                </a:solidFill>
              </a:rPr>
              <a:t>colorblind</a:t>
            </a:r>
            <a:endParaRPr lang="en-US" altLang="en-US" dirty="0"/>
          </a:p>
          <a:p>
            <a:r>
              <a:rPr lang="en-US" alt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X</a:t>
            </a:r>
            <a:r>
              <a:rPr lang="en-US" altLang="en-US" baseline="30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B</a:t>
            </a:r>
            <a:r>
              <a:rPr lang="en-US" alt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X</a:t>
            </a:r>
            <a:r>
              <a:rPr lang="en-US" altLang="en-US" baseline="30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b</a:t>
            </a:r>
            <a:r>
              <a:rPr lang="en-US" altLang="en-US" baseline="30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 	</a:t>
            </a:r>
            <a:r>
              <a:rPr lang="en-US" alt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=	female carrying (non-colorblind)</a:t>
            </a:r>
          </a:p>
          <a:p>
            <a:r>
              <a:rPr lang="en-US" alt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X</a:t>
            </a:r>
            <a:r>
              <a:rPr lang="en-US" altLang="en-US" baseline="30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B</a:t>
            </a:r>
            <a:r>
              <a:rPr lang="en-US" alt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X</a:t>
            </a:r>
            <a:r>
              <a:rPr lang="en-US" altLang="en-US" baseline="30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B</a:t>
            </a:r>
            <a:r>
              <a:rPr lang="en-US" altLang="en-US" baseline="30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	</a:t>
            </a:r>
            <a:r>
              <a:rPr lang="en-US" alt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=	female non-expressing/not carrier</a:t>
            </a:r>
          </a:p>
          <a:p>
            <a:r>
              <a:rPr lang="en-US" altLang="en-US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X</a:t>
            </a:r>
            <a:r>
              <a:rPr lang="en-US" altLang="en-US" baseline="300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b</a:t>
            </a:r>
            <a:r>
              <a:rPr lang="en-US" alt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Y</a:t>
            </a:r>
            <a:r>
              <a:rPr lang="en-US" altLang="en-US" baseline="30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 	</a:t>
            </a:r>
            <a:r>
              <a:rPr lang="en-US" alt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=	male expressing colorblind</a:t>
            </a:r>
          </a:p>
          <a:p>
            <a:r>
              <a:rPr lang="en-US" alt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X</a:t>
            </a:r>
            <a:r>
              <a:rPr lang="en-US" altLang="en-US" baseline="30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B</a:t>
            </a:r>
            <a:r>
              <a:rPr lang="en-US" alt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Y</a:t>
            </a:r>
            <a:r>
              <a:rPr lang="en-US" altLang="en-US" baseline="30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 	</a:t>
            </a:r>
            <a:r>
              <a:rPr lang="en-US" alt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=	male non-expressing/not carrier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CC99FF"/>
                </a:solidFill>
              </a:rPr>
              <a:t>Color Blindness – X-linked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8313" y="526845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NOTE: MALES CANNOT </a:t>
            </a:r>
            <a:r>
              <a:rPr lang="en-US" sz="1600" i="1" u="sng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CARRY</a:t>
            </a:r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COLORBLINDESS!</a:t>
            </a:r>
          </a:p>
          <a:p>
            <a:pPr algn="ctr"/>
            <a:endParaRPr lang="en-US" sz="16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If you are a colorblind male, your mom either is </a:t>
            </a:r>
            <a:r>
              <a:rPr lang="en-US" sz="16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also colorblind </a:t>
            </a:r>
            <a:r>
              <a:rPr lang="en-US" sz="1600" i="1" u="sng" dirty="0">
                <a:solidFill>
                  <a:schemeClr val="bg1">
                    <a:lumMod val="85000"/>
                    <a:lumOff val="15000"/>
                  </a:schemeClr>
                </a:solidFill>
              </a:rPr>
              <a:t>or </a:t>
            </a:r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she is a carrier !!!!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If you are a </a:t>
            </a:r>
            <a:r>
              <a:rPr lang="en-US" sz="1600" dirty="0">
                <a:solidFill>
                  <a:srgbClr val="FF0000"/>
                </a:solidFill>
              </a:rPr>
              <a:t>colorblind </a:t>
            </a:r>
            <a:r>
              <a:rPr lang="en-US" sz="1600" dirty="0">
                <a:solidFill>
                  <a:srgbClr val="FF66CC"/>
                </a:solidFill>
              </a:rPr>
              <a:t>female</a:t>
            </a:r>
            <a:r>
              <a:rPr lang="en-US" sz="1600" dirty="0"/>
              <a:t>, Dad </a:t>
            </a:r>
            <a:r>
              <a:rPr lang="en-US" sz="1600" dirty="0">
                <a:solidFill>
                  <a:srgbClr val="FF0000"/>
                </a:solidFill>
              </a:rPr>
              <a:t>MUST be colorblind </a:t>
            </a:r>
            <a:r>
              <a:rPr lang="en-US" sz="1600" dirty="0"/>
              <a:t>and mom is at minimum a </a:t>
            </a:r>
            <a:r>
              <a:rPr lang="en-US" sz="1600" dirty="0">
                <a:solidFill>
                  <a:srgbClr val="FF0000"/>
                </a:solidFill>
              </a:rPr>
              <a:t>carrier</a:t>
            </a:r>
            <a:r>
              <a:rPr lang="en-US" sz="1600" dirty="0"/>
              <a:t>!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562166"/>
              </p:ext>
            </p:extLst>
          </p:nvPr>
        </p:nvGraphicFramePr>
        <p:xfrm>
          <a:off x="1714500" y="4437775"/>
          <a:ext cx="2209801" cy="130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5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099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2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r>
                        <a:rPr lang="en-US" altLang="en-US" sz="2000" baseline="30000" dirty="0" err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Y</a:t>
                      </a:r>
                      <a:endParaRPr lang="en-US" sz="2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2000" dirty="0" err="1">
                          <a:solidFill>
                            <a:srgbClr val="FF66CC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r>
                        <a:rPr lang="en-US" altLang="en-US" sz="2000" baseline="30000" dirty="0" err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endParaRPr lang="en-US" sz="2000" dirty="0">
                        <a:solidFill>
                          <a:srgbClr val="FF66CC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A5E952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2000" b="1" dirty="0" err="1">
                          <a:solidFill>
                            <a:srgbClr val="FF66CC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r>
                        <a:rPr lang="en-US" altLang="en-US" sz="2000" b="1" baseline="30000" dirty="0" err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endParaRPr lang="en-US" sz="2000" b="1" dirty="0">
                        <a:solidFill>
                          <a:srgbClr val="FF66CC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A5E952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229727" y="4920053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err="1">
                <a:solidFill>
                  <a:schemeClr val="tx1">
                    <a:lumMod val="75000"/>
                  </a:schemeClr>
                </a:solidFill>
              </a:rPr>
              <a:t>X</a:t>
            </a:r>
            <a:r>
              <a:rPr lang="en-US" altLang="en-US" b="1" baseline="30000" dirty="0" err="1">
                <a:solidFill>
                  <a:schemeClr val="tx1">
                    <a:lumMod val="75000"/>
                  </a:schemeClr>
                </a:solidFill>
              </a:rPr>
              <a:t>b</a:t>
            </a:r>
            <a:r>
              <a:rPr lang="en-US" altLang="en-US" b="1" dirty="0" err="1">
                <a:solidFill>
                  <a:schemeClr val="tx1">
                    <a:lumMod val="75000"/>
                  </a:schemeClr>
                </a:solidFill>
              </a:rPr>
              <a:t>Y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13684" y="5325215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err="1">
                <a:solidFill>
                  <a:schemeClr val="tx1">
                    <a:lumMod val="85000"/>
                  </a:schemeClr>
                </a:solidFill>
              </a:rPr>
              <a:t>X</a:t>
            </a:r>
            <a:r>
              <a:rPr lang="en-US" altLang="en-US" b="1" baseline="30000" dirty="0" err="1">
                <a:solidFill>
                  <a:schemeClr val="tx1">
                    <a:lumMod val="85000"/>
                  </a:schemeClr>
                </a:solidFill>
              </a:rPr>
              <a:t>b</a:t>
            </a:r>
            <a:r>
              <a:rPr lang="en-US" altLang="en-US" b="1" dirty="0" err="1">
                <a:solidFill>
                  <a:schemeClr val="tx1">
                    <a:lumMod val="85000"/>
                  </a:schemeClr>
                </a:solidFill>
              </a:rPr>
              <a:t>Y</a:t>
            </a:r>
            <a:endParaRPr lang="en-US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2619" y="4941664"/>
            <a:ext cx="867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err="1">
                <a:solidFill>
                  <a:srgbClr val="FF0000"/>
                </a:solidFill>
              </a:rPr>
              <a:t>X</a:t>
            </a:r>
            <a:r>
              <a:rPr lang="en-US" altLang="en-US" b="1" baseline="30000" dirty="0" err="1">
                <a:solidFill>
                  <a:srgbClr val="FF0000"/>
                </a:solidFill>
              </a:rPr>
              <a:t>b</a:t>
            </a:r>
            <a:r>
              <a:rPr lang="en-US" altLang="en-US" b="1" dirty="0" err="1">
                <a:solidFill>
                  <a:srgbClr val="FF0000"/>
                </a:solidFill>
              </a:rPr>
              <a:t>X</a:t>
            </a:r>
            <a:r>
              <a:rPr lang="en-US" altLang="en-US" b="1" baseline="30000" dirty="0" err="1">
                <a:solidFill>
                  <a:srgbClr val="FF0000"/>
                </a:solidFill>
              </a:rPr>
              <a:t>b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353022"/>
              </p:ext>
            </p:extLst>
          </p:nvPr>
        </p:nvGraphicFramePr>
        <p:xfrm>
          <a:off x="5105400" y="4419600"/>
          <a:ext cx="2209801" cy="130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5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099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2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r>
                        <a:rPr lang="en-US" altLang="en-US" sz="2000" baseline="30000" dirty="0" err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Y</a:t>
                      </a:r>
                      <a:endParaRPr lang="en-US" sz="2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2000" dirty="0" err="1">
                          <a:solidFill>
                            <a:srgbClr val="FF66CC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r>
                        <a:rPr lang="en-US" altLang="en-US" sz="2000" baseline="30000" dirty="0" err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endParaRPr lang="en-US" sz="2000" dirty="0">
                        <a:solidFill>
                          <a:srgbClr val="FF66CC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 err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r>
                        <a:rPr lang="en-US" altLang="en-US" sz="1800" b="1" baseline="30000" dirty="0" err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r>
                        <a:rPr lang="en-US" altLang="en-US" sz="1800" b="1" dirty="0" err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r>
                        <a:rPr lang="en-US" altLang="en-US" sz="1800" b="1" baseline="30000" dirty="0" err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2000" b="1" dirty="0">
                          <a:solidFill>
                            <a:srgbClr val="FF66CC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r>
                        <a:rPr lang="en-US" altLang="en-US" sz="2000" baseline="30000" dirty="0">
                          <a:solidFill>
                            <a:schemeClr val="accent3"/>
                          </a:solidFill>
                        </a:rPr>
                        <a:t>B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A5E952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6658727" y="4900657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err="1">
                <a:solidFill>
                  <a:schemeClr val="tx1">
                    <a:lumMod val="75000"/>
                  </a:schemeClr>
                </a:solidFill>
              </a:rPr>
              <a:t>X</a:t>
            </a:r>
            <a:r>
              <a:rPr lang="en-US" altLang="en-US" b="1" baseline="30000" dirty="0" err="1">
                <a:solidFill>
                  <a:schemeClr val="tx1">
                    <a:lumMod val="75000"/>
                  </a:schemeClr>
                </a:solidFill>
              </a:rPr>
              <a:t>b</a:t>
            </a:r>
            <a:r>
              <a:rPr lang="en-US" altLang="en-US" b="1" dirty="0" err="1">
                <a:solidFill>
                  <a:schemeClr val="tx1">
                    <a:lumMod val="75000"/>
                  </a:schemeClr>
                </a:solidFill>
              </a:rPr>
              <a:t>Y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42684" y="5332971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>
                    <a:lumMod val="85000"/>
                  </a:schemeClr>
                </a:solidFill>
              </a:rPr>
              <a:t>X</a:t>
            </a:r>
            <a:r>
              <a:rPr lang="en-US" altLang="en-US" baseline="30000" dirty="0">
                <a:solidFill>
                  <a:schemeClr val="tx1">
                    <a:lumMod val="85000"/>
                  </a:schemeClr>
                </a:solidFill>
              </a:rPr>
              <a:t>B</a:t>
            </a:r>
            <a:r>
              <a:rPr lang="en-US" altLang="en-US" dirty="0">
                <a:solidFill>
                  <a:schemeClr val="tx1">
                    <a:lumMod val="85000"/>
                  </a:schemeClr>
                </a:solidFill>
              </a:rPr>
              <a:t>Y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91620" y="5340472"/>
            <a:ext cx="732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>
                    <a:lumMod val="85000"/>
                  </a:schemeClr>
                </a:solidFill>
              </a:rPr>
              <a:t>X</a:t>
            </a:r>
            <a:r>
              <a:rPr lang="en-US" altLang="en-US" baseline="30000" dirty="0">
                <a:solidFill>
                  <a:schemeClr val="tx1">
                    <a:lumMod val="85000"/>
                  </a:schemeClr>
                </a:solidFill>
              </a:rPr>
              <a:t>B </a:t>
            </a:r>
            <a:r>
              <a:rPr lang="en-US" altLang="en-US" b="1" dirty="0" err="1">
                <a:solidFill>
                  <a:schemeClr val="tx1">
                    <a:lumMod val="85000"/>
                  </a:schemeClr>
                </a:solidFill>
              </a:rPr>
              <a:t>X</a:t>
            </a:r>
            <a:r>
              <a:rPr lang="en-US" altLang="en-US" b="1" baseline="30000" dirty="0" err="1">
                <a:solidFill>
                  <a:schemeClr val="tx1">
                    <a:lumMod val="85000"/>
                  </a:schemeClr>
                </a:solidFill>
              </a:rPr>
              <a:t>b</a:t>
            </a:r>
            <a:endParaRPr lang="en-US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02384" y="5344995"/>
            <a:ext cx="867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err="1">
                <a:solidFill>
                  <a:srgbClr val="FF0000"/>
                </a:solidFill>
              </a:rPr>
              <a:t>X</a:t>
            </a:r>
            <a:r>
              <a:rPr lang="en-US" altLang="en-US" b="1" baseline="30000" dirty="0" err="1">
                <a:solidFill>
                  <a:srgbClr val="FF0000"/>
                </a:solidFill>
              </a:rPr>
              <a:t>b</a:t>
            </a:r>
            <a:r>
              <a:rPr lang="en-US" altLang="en-US" b="1" dirty="0" err="1">
                <a:solidFill>
                  <a:srgbClr val="FF0000"/>
                </a:solidFill>
              </a:rPr>
              <a:t>X</a:t>
            </a:r>
            <a:r>
              <a:rPr lang="en-US" altLang="en-US" b="1" baseline="30000" dirty="0" err="1">
                <a:solidFill>
                  <a:srgbClr val="FF0000"/>
                </a:solidFill>
              </a:rPr>
              <a:t>b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314732" y="4326401"/>
            <a:ext cx="1510030" cy="59826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20238" y="4316850"/>
            <a:ext cx="1533524" cy="59826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984476" y="4731257"/>
            <a:ext cx="811300" cy="67850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622759" y="4773803"/>
            <a:ext cx="811300" cy="107438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6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CC99FF"/>
                </a:solidFill>
              </a:rPr>
              <a:t>Color Blindness – experiment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570038"/>
            <a:ext cx="5562600" cy="5211762"/>
          </a:xfrm>
        </p:spPr>
        <p:txBody>
          <a:bodyPr/>
          <a:lstStyle/>
          <a:p>
            <a:r>
              <a:rPr lang="en-US" altLang="en-US" sz="2400" dirty="0">
                <a:latin typeface="Century Gothic" panose="020B0502020202020204" pitchFamily="34" charset="0"/>
                <a:cs typeface="Arial" charset="0"/>
              </a:rPr>
              <a:t>Class Activity – pg.95</a:t>
            </a:r>
          </a:p>
          <a:p>
            <a:pPr lvl="1"/>
            <a:r>
              <a:rPr lang="en-US" altLang="en-US" sz="2000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Pull out Score Sheets</a:t>
            </a:r>
          </a:p>
          <a:p>
            <a:pPr lvl="1"/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I will walk around room slowly holding book of “plates” one at a time (#5-19)</a:t>
            </a:r>
          </a:p>
          <a:p>
            <a:pPr lvl="2"/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View approx. 10 sec and &gt;10ft from eyes</a:t>
            </a:r>
          </a:p>
          <a:p>
            <a:pPr lvl="2"/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Students: circle what number(s) you see</a:t>
            </a:r>
          </a:p>
          <a:p>
            <a:pPr lvl="1"/>
            <a:r>
              <a:rPr lang="en-US" altLang="en-US" sz="2000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Total Columns</a:t>
            </a:r>
          </a:p>
          <a:p>
            <a:pPr lvl="2"/>
            <a:r>
              <a:rPr lang="en-US" altLang="en-US" sz="2000" dirty="0">
                <a:latin typeface="Century Gothic" panose="020B0502020202020204" pitchFamily="34" charset="0"/>
                <a:cs typeface="Arial" charset="0"/>
              </a:rPr>
              <a:t>Non-colorblind &gt; 8</a:t>
            </a:r>
          </a:p>
          <a:p>
            <a:pPr lvl="2"/>
            <a:r>
              <a:rPr lang="en-US" altLang="en-US" sz="2000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Color Blind &lt; 8 </a:t>
            </a:r>
          </a:p>
          <a:p>
            <a:pPr lvl="3"/>
            <a:r>
              <a:rPr lang="en-US" altLang="en-US" sz="1800" dirty="0" err="1">
                <a:solidFill>
                  <a:srgbClr val="C00000"/>
                </a:solidFill>
                <a:latin typeface="Century Gothic" panose="020B0502020202020204" pitchFamily="34" charset="0"/>
                <a:cs typeface="Arial" charset="0"/>
              </a:rPr>
              <a:t>Protan</a:t>
            </a:r>
            <a:r>
              <a:rPr lang="en-US" altLang="en-US" sz="1800" dirty="0">
                <a:solidFill>
                  <a:srgbClr val="C00000"/>
                </a:solidFill>
                <a:latin typeface="Century Gothic" panose="020B0502020202020204" pitchFamily="34" charset="0"/>
                <a:cs typeface="Arial" charset="0"/>
              </a:rPr>
              <a:t> – sensitive to reds</a:t>
            </a:r>
          </a:p>
          <a:p>
            <a:pPr lvl="3"/>
            <a:r>
              <a:rPr lang="en-US" altLang="en-US" sz="1800" dirty="0" err="1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Deutan</a:t>
            </a:r>
            <a:r>
              <a:rPr lang="en-US" altLang="en-US" sz="180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 – sensitive to greens</a:t>
            </a:r>
            <a:endParaRPr lang="en-US" altLang="en-US" sz="1800" dirty="0">
              <a:solidFill>
                <a:srgbClr val="FFC000"/>
              </a:solidFill>
              <a:latin typeface="Century Gothic" panose="020B0502020202020204" pitchFamily="34" charset="0"/>
              <a:cs typeface="Arial" charset="0"/>
            </a:endParaRPr>
          </a:p>
          <a:p>
            <a:pPr lvl="1"/>
            <a:endParaRPr lang="en-US" alt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108" y="3124200"/>
            <a:ext cx="3625003" cy="33485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95400"/>
            <a:ext cx="1981201" cy="19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21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Chromosomal Abnormalities</a:t>
            </a:r>
            <a:b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resulting from non-disjunction during Meiosis</a:t>
            </a:r>
            <a:endParaRPr lang="en-US" alt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5400000">
            <a:off x="6731330" y="4521530"/>
            <a:ext cx="4572000" cy="2533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Tweety207 - Own work, CC BY-SA 3.0, </a:t>
            </a:r>
            <a:b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https://commons.wikimedia.org/w/index.php?curid=26233546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78" y="2362200"/>
            <a:ext cx="8967861" cy="3524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2590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8401C"/>
                </a:solidFill>
              </a:rPr>
              <a:t>Meiosis II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5400" y="2590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8401C"/>
                </a:solidFill>
              </a:rPr>
              <a:t>Meiosis 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5949520"/>
            <a:ext cx="3886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5ECBF1"/>
                </a:solidFill>
              </a:rPr>
              <a:t>Non-disjunction in Meiosis II – </a:t>
            </a:r>
            <a:r>
              <a:rPr lang="en-US" b="1" dirty="0">
                <a:solidFill>
                  <a:srgbClr val="5ECBF1"/>
                </a:solidFill>
              </a:rPr>
              <a:t>50% </a:t>
            </a:r>
            <a:r>
              <a:rPr lang="en-US" dirty="0">
                <a:solidFill>
                  <a:srgbClr val="5ECBF1"/>
                </a:solidFill>
              </a:rPr>
              <a:t>chance gametes may be unaffected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33991" y="6019800"/>
            <a:ext cx="3886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Non-disjunction in Meiosis I –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ALL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gametes affected</a:t>
            </a:r>
          </a:p>
        </p:txBody>
      </p:sp>
    </p:spTree>
    <p:extLst>
      <p:ext uri="{BB962C8B-B14F-4D97-AF65-F5344CB8AC3E}">
        <p14:creationId xmlns:p14="http://schemas.microsoft.com/office/powerpoint/2010/main" val="37528068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rgbClr val="CC99FF"/>
                </a:solidFill>
                <a:latin typeface="Century Gothic" panose="020B0502020202020204" pitchFamily="34" charset="0"/>
              </a:rPr>
              <a:t>Abnormalities </a:t>
            </a:r>
            <a:r>
              <a:rPr lang="en-US" i="1" dirty="0">
                <a:solidFill>
                  <a:srgbClr val="CC99FF"/>
                </a:solidFill>
                <a:latin typeface="Century Gothic" panose="020B0502020202020204" pitchFamily="34" charset="0"/>
              </a:rPr>
              <a:t>from</a:t>
            </a:r>
            <a:r>
              <a:rPr lang="en-US" dirty="0">
                <a:solidFill>
                  <a:srgbClr val="CC99FF"/>
                </a:solidFill>
                <a:latin typeface="Century Gothic" panose="020B0502020202020204" pitchFamily="34" charset="0"/>
              </a:rPr>
              <a:t> non-disjunction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08525"/>
          </a:xfrm>
        </p:spPr>
        <p:txBody>
          <a:bodyPr/>
          <a:lstStyle/>
          <a:p>
            <a:r>
              <a:rPr lang="en-US" altLang="en-US" dirty="0">
                <a:latin typeface="Century Gothic" panose="020B0502020202020204" pitchFamily="34" charset="0"/>
                <a:cs typeface="Arial" charset="0"/>
              </a:rPr>
              <a:t>Autosomal</a:t>
            </a:r>
          </a:p>
          <a:p>
            <a:pPr lvl="2"/>
            <a:r>
              <a:rPr lang="en-US" altLang="en-US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Down Syndrome </a:t>
            </a:r>
            <a:r>
              <a:rPr lang="en-US" altLang="en-US" sz="1600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(Trisomy 21)</a:t>
            </a:r>
          </a:p>
          <a:p>
            <a:pPr lvl="3"/>
            <a:r>
              <a:rPr lang="en-US" altLang="en-US" dirty="0">
                <a:latin typeface="Century Gothic" panose="020B0502020202020204" pitchFamily="34" charset="0"/>
                <a:cs typeface="Arial" charset="0"/>
              </a:rPr>
              <a:t>intellectual disability, weak muscle tone (</a:t>
            </a:r>
            <a:r>
              <a:rPr lang="en-US" altLang="en-US" dirty="0" err="1">
                <a:latin typeface="Century Gothic" panose="020B0502020202020204" pitchFamily="34" charset="0"/>
                <a:cs typeface="Arial" charset="0"/>
              </a:rPr>
              <a:t>hypotonia</a:t>
            </a:r>
            <a:r>
              <a:rPr lang="en-US" altLang="en-US" dirty="0">
                <a:latin typeface="Century Gothic" panose="020B0502020202020204" pitchFamily="34" charset="0"/>
                <a:cs typeface="Arial" charset="0"/>
              </a:rPr>
              <a:t>) in infancy, cognitive delays </a:t>
            </a:r>
          </a:p>
          <a:p>
            <a:r>
              <a:rPr lang="en-US" altLang="en-US" dirty="0">
                <a:latin typeface="Century Gothic" panose="020B0502020202020204" pitchFamily="34" charset="0"/>
                <a:cs typeface="Arial" charset="0"/>
              </a:rPr>
              <a:t>Sex linked</a:t>
            </a:r>
          </a:p>
          <a:p>
            <a:pPr lvl="2"/>
            <a:r>
              <a:rPr lang="en-US" altLang="en-US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Turner Syndrome – 45, XO</a:t>
            </a:r>
          </a:p>
          <a:p>
            <a:pPr lvl="4"/>
            <a:r>
              <a:rPr lang="en-US" altLang="en-US" dirty="0">
                <a:latin typeface="Century Gothic" panose="020B0502020202020204" pitchFamily="34" charset="0"/>
                <a:cs typeface="Arial" charset="0"/>
              </a:rPr>
              <a:t>Female missing one X = Never reaches puberty</a:t>
            </a:r>
          </a:p>
          <a:p>
            <a:pPr lvl="2"/>
            <a:r>
              <a:rPr lang="en-US" altLang="en-US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Poly-X Syndrome - 47, XXX</a:t>
            </a:r>
          </a:p>
          <a:p>
            <a:pPr lvl="4"/>
            <a:r>
              <a:rPr lang="en-US" altLang="en-US" dirty="0">
                <a:latin typeface="Century Gothic" panose="020B0502020202020204" pitchFamily="34" charset="0"/>
                <a:cs typeface="Arial" charset="0"/>
              </a:rPr>
              <a:t>Female – taller, Tend to have learning disabilities</a:t>
            </a:r>
          </a:p>
          <a:p>
            <a:pPr lvl="2"/>
            <a:r>
              <a:rPr lang="en-US" altLang="en-US" dirty="0" err="1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Klinefelter</a:t>
            </a:r>
            <a:r>
              <a:rPr lang="en-US" altLang="en-US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 Syndrome – 47, XXY</a:t>
            </a:r>
          </a:p>
          <a:p>
            <a:pPr lvl="4"/>
            <a:r>
              <a:rPr lang="en-US" altLang="en-US" dirty="0">
                <a:latin typeface="Century Gothic" panose="020B0502020202020204" pitchFamily="34" charset="0"/>
                <a:cs typeface="Arial" charset="0"/>
              </a:rPr>
              <a:t>Male - Testes underdeveloped, long limbs, poor muscle growth</a:t>
            </a:r>
          </a:p>
          <a:p>
            <a:pPr lvl="2"/>
            <a:r>
              <a:rPr lang="en-US" altLang="en-US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Jacob Syndrome – 47, XYY</a:t>
            </a:r>
          </a:p>
          <a:p>
            <a:pPr lvl="4"/>
            <a:r>
              <a:rPr lang="en-US" altLang="en-US" dirty="0">
                <a:latin typeface="Century Gothic" panose="020B0502020202020204" pitchFamily="34" charset="0"/>
                <a:cs typeface="Arial" charset="0"/>
              </a:rPr>
              <a:t>Male - Taller, speech and reading problems</a:t>
            </a:r>
          </a:p>
          <a:p>
            <a:pPr lvl="1"/>
            <a:endParaRPr lang="en-US" alt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76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5ECBF1"/>
                </a:solidFill>
              </a:rPr>
              <a:t>Human Karyotype</a:t>
            </a:r>
          </a:p>
        </p:txBody>
      </p:sp>
      <p:sp>
        <p:nvSpPr>
          <p:cNvPr id="5" name="Rectangle 4"/>
          <p:cNvSpPr/>
          <p:nvPr/>
        </p:nvSpPr>
        <p:spPr>
          <a:xfrm rot="5400000">
            <a:off x="-2010490" y="452509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US" sz="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AGeremia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Own work, CC BY-SA 3.0, </a:t>
            </a:r>
            <a:b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https://commons.wikimedia.org/w/index.php?curid=37184677</a:t>
            </a:r>
            <a:endParaRPr lang="en-US" sz="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438400"/>
            <a:ext cx="5681663" cy="41764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10668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Shown here is the karyotype of a human. All 23 pairs of different length and functions are shown.</a:t>
            </a:r>
          </a:p>
        </p:txBody>
      </p:sp>
      <p:sp>
        <p:nvSpPr>
          <p:cNvPr id="9" name="Rectangle 8"/>
          <p:cNvSpPr/>
          <p:nvPr/>
        </p:nvSpPr>
        <p:spPr>
          <a:xfrm>
            <a:off x="6248400" y="2996635"/>
            <a:ext cx="2743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Pair #23, the sex chromosomes, indicate male (XY) or female (XX)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48400" y="4648200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X</a:t>
            </a:r>
            <a:r>
              <a:rPr lang="en-US" sz="2400" dirty="0">
                <a:solidFill>
                  <a:schemeClr val="tx2"/>
                </a:solidFill>
              </a:rPr>
              <a:t>X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= Female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5618500"/>
            <a:ext cx="457200" cy="7061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486400" y="57912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10200" y="5715000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♀</a:t>
            </a:r>
            <a:endParaRPr lang="en-US" b="0" i="0" dirty="0">
              <a:solidFill>
                <a:schemeClr val="bg1"/>
              </a:solidFill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029200" y="5410200"/>
            <a:ext cx="1143000" cy="1219200"/>
          </a:xfrm>
          <a:prstGeom prst="ellipse">
            <a:avLst/>
          </a:prstGeom>
          <a:solidFill>
            <a:schemeClr val="accent6">
              <a:lumMod val="20000"/>
              <a:lumOff val="8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48400" y="5029200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X</a:t>
            </a:r>
            <a:r>
              <a:rPr lang="en-US" sz="2400" dirty="0">
                <a:solidFill>
                  <a:schemeClr val="tx2"/>
                </a:solidFill>
              </a:rPr>
              <a:t>Y = Male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14800" y="5486400"/>
            <a:ext cx="1066800" cy="1066800"/>
          </a:xfrm>
          <a:prstGeom prst="rect">
            <a:avLst/>
          </a:prstGeom>
          <a:solidFill>
            <a:schemeClr val="tx2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8" grpId="0" animBg="1"/>
      <p:bldP spid="8" grpId="1" animBg="1"/>
      <p:bldP spid="15" grpId="0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Pedigrees</a:t>
            </a:r>
          </a:p>
        </p:txBody>
      </p:sp>
      <p:sp>
        <p:nvSpPr>
          <p:cNvPr id="1024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Century Gothic" panose="020B0502020202020204" pitchFamily="34" charset="0"/>
              </a:rPr>
              <a:t>Method that allows tracking of a genetic disorder within a family</a:t>
            </a:r>
          </a:p>
          <a:p>
            <a:pPr lvl="1"/>
            <a:r>
              <a:rPr lang="en-US" altLang="en-US" dirty="0">
                <a:solidFill>
                  <a:srgbClr val="FF66CC"/>
                </a:solidFill>
                <a:latin typeface="Century Gothic" panose="020B0502020202020204" pitchFamily="34" charset="0"/>
              </a:rPr>
              <a:t>Circles – Females</a:t>
            </a:r>
          </a:p>
          <a:p>
            <a:pPr lvl="1"/>
            <a:endParaRPr lang="en-US" altLang="en-US" dirty="0">
              <a:solidFill>
                <a:srgbClr val="5ECBF1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altLang="en-US" dirty="0">
                <a:solidFill>
                  <a:srgbClr val="5ECBF1"/>
                </a:solidFill>
                <a:latin typeface="Century Gothic" panose="020B0502020202020204" pitchFamily="34" charset="0"/>
              </a:rPr>
              <a:t>Squares – Males</a:t>
            </a:r>
          </a:p>
          <a:p>
            <a:pPr lvl="1"/>
            <a:endParaRPr lang="en-US" altLang="en-US" dirty="0">
              <a:solidFill>
                <a:srgbClr val="5ECBF1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altLang="en-US" dirty="0">
                <a:solidFill>
                  <a:srgbClr val="C00000"/>
                </a:solidFill>
                <a:latin typeface="Century Gothic" panose="020B0502020202020204" pitchFamily="34" charset="0"/>
              </a:rPr>
              <a:t>Affected individuals – filled in</a:t>
            </a:r>
          </a:p>
          <a:p>
            <a:pPr lvl="1"/>
            <a:endParaRPr lang="en-US" altLang="en-US" dirty="0">
              <a:solidFill>
                <a:srgbClr val="5ECBF1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US" altLang="en-US" dirty="0">
                <a:latin typeface="Century Gothic" panose="020B0502020202020204" pitchFamily="34" charset="0"/>
              </a:rPr>
              <a:t>Carriers – half filled in (sometimes…)</a:t>
            </a:r>
          </a:p>
        </p:txBody>
      </p:sp>
      <p:sp>
        <p:nvSpPr>
          <p:cNvPr id="3" name="Oval 2"/>
          <p:cNvSpPr/>
          <p:nvPr/>
        </p:nvSpPr>
        <p:spPr>
          <a:xfrm>
            <a:off x="6467569" y="2621733"/>
            <a:ext cx="533400" cy="457200"/>
          </a:xfrm>
          <a:prstGeom prst="ellipse">
            <a:avLst/>
          </a:prstGeom>
          <a:noFill/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66CC"/>
                </a:solidFill>
              </a:ln>
            </a:endParaRPr>
          </a:p>
        </p:txBody>
      </p:sp>
      <p:sp>
        <p:nvSpPr>
          <p:cNvPr id="7" name="Oval 6"/>
          <p:cNvSpPr/>
          <p:nvPr/>
        </p:nvSpPr>
        <p:spPr>
          <a:xfrm>
            <a:off x="6467569" y="4191000"/>
            <a:ext cx="533400" cy="457200"/>
          </a:xfrm>
          <a:prstGeom prst="ellipse">
            <a:avLst/>
          </a:prstGeom>
          <a:solidFill>
            <a:srgbClr val="C00000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15099" y="3379206"/>
            <a:ext cx="457200" cy="4572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40509" y="4191000"/>
            <a:ext cx="457200" cy="457200"/>
          </a:xfrm>
          <a:prstGeom prst="rect">
            <a:avLst/>
          </a:prstGeom>
          <a:solidFill>
            <a:srgbClr val="C00000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11909" y="5181600"/>
            <a:ext cx="457200" cy="457200"/>
          </a:xfrm>
          <a:prstGeom prst="rect">
            <a:avLst/>
          </a:prstGeom>
          <a:noFill/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40509" y="5181600"/>
            <a:ext cx="228600" cy="457200"/>
          </a:xfrm>
          <a:prstGeom prst="rect">
            <a:avLst/>
          </a:prstGeom>
          <a:solidFill>
            <a:srgbClr val="C00000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720568" y="5181600"/>
            <a:ext cx="533400" cy="457200"/>
          </a:xfrm>
          <a:prstGeom prst="ellipse">
            <a:avLst/>
          </a:prstGeom>
          <a:solidFill>
            <a:srgbClr val="C00000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e 12"/>
          <p:cNvSpPr/>
          <p:nvPr/>
        </p:nvSpPr>
        <p:spPr>
          <a:xfrm>
            <a:off x="7720568" y="5181600"/>
            <a:ext cx="533400" cy="457200"/>
          </a:xfrm>
          <a:prstGeom prst="pie">
            <a:avLst>
              <a:gd name="adj1" fmla="val 5347477"/>
              <a:gd name="adj2" fmla="val 16200000"/>
            </a:avLst>
          </a:prstGeom>
          <a:solidFill>
            <a:schemeClr val="bg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3012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52"/>
            <a:ext cx="8229600" cy="88423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Pedigrees Example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828800" y="1066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" y="1676400"/>
            <a:ext cx="251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6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288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88552" y="1676400"/>
            <a:ext cx="0" cy="725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81000" y="2286000"/>
            <a:ext cx="447606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entury Gothic" panose="020B0502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038599" y="1676400"/>
            <a:ext cx="1" cy="6435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219200" y="106680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09800" y="914400"/>
            <a:ext cx="4572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entury Gothic" panose="020B0502020202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914400" y="876300"/>
            <a:ext cx="457200" cy="4191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entury Gothic" panose="020B0502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19399" y="2286000"/>
            <a:ext cx="457199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entury Gothic" panose="020B0502020202020204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3124200" y="16764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3798116" y="2286000"/>
            <a:ext cx="457200" cy="4191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entury Gothic" panose="020B0502020202020204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600200" y="2287631"/>
            <a:ext cx="457200" cy="4191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0787" y="912907"/>
            <a:ext cx="49885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184412" y="912907"/>
            <a:ext cx="45076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619387" y="2334386"/>
            <a:ext cx="514213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63947" y="2308985"/>
            <a:ext cx="47481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828991" y="2286000"/>
            <a:ext cx="47481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801192" y="2310884"/>
            <a:ext cx="47481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006940"/>
              </p:ext>
            </p:extLst>
          </p:nvPr>
        </p:nvGraphicFramePr>
        <p:xfrm>
          <a:off x="4864916" y="1665180"/>
          <a:ext cx="3575210" cy="130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0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099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3"/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US" sz="2000" dirty="0">
                        <a:solidFill>
                          <a:schemeClr val="accent3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3"/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US" sz="2000" b="1" dirty="0">
                        <a:solidFill>
                          <a:schemeClr val="accent3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US" sz="2000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Bb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Bb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US" sz="2000" dirty="0">
                        <a:solidFill>
                          <a:schemeClr val="tx2">
                            <a:lumMod val="9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Bb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Bb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8607" y="3786783"/>
            <a:ext cx="7705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</a:t>
            </a:r>
            <a:r>
              <a:rPr lang="en-US" sz="2400" i="1" dirty="0"/>
              <a:t>new type </a:t>
            </a:r>
            <a:r>
              <a:rPr lang="en-US" sz="2400" dirty="0"/>
              <a:t>of representation of our Punnett Square, but now we can trace traits through generations!</a:t>
            </a:r>
          </a:p>
        </p:txBody>
      </p:sp>
    </p:spTree>
    <p:extLst>
      <p:ext uri="{BB962C8B-B14F-4D97-AF65-F5344CB8AC3E}">
        <p14:creationId xmlns:p14="http://schemas.microsoft.com/office/powerpoint/2010/main" val="33195323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990"/>
            <a:ext cx="8991600" cy="884238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Pedigrees Examples </a:t>
            </a:r>
            <a:r>
              <a:rPr lang="en-US" sz="3100" dirty="0">
                <a:solidFill>
                  <a:schemeClr val="tx1"/>
                </a:solidFill>
                <a:latin typeface="Century Gothic" panose="020B0502020202020204" pitchFamily="34" charset="0"/>
              </a:rPr>
              <a:t>how to draw a pedigree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4648200"/>
            <a:ext cx="75057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AutoNum type="arabicPeriod"/>
            </a:pPr>
            <a:r>
              <a:rPr lang="en-US" altLang="en-US" i="1" dirty="0">
                <a:latin typeface="Comic Sans MS" pitchFamily="66" charset="0"/>
              </a:rPr>
              <a:t>John does not show disease.</a:t>
            </a:r>
          </a:p>
          <a:p>
            <a:pPr marL="800100" lvl="1" indent="-342900">
              <a:buAutoNum type="arabicPeriod"/>
            </a:pPr>
            <a:r>
              <a:rPr lang="en-US" altLang="en-US" i="1" dirty="0">
                <a:latin typeface="Comic Sans MS" pitchFamily="66" charset="0"/>
              </a:rPr>
              <a:t>His sister Jill does not show disease either.</a:t>
            </a:r>
          </a:p>
          <a:p>
            <a:pPr marL="800100" lvl="1" indent="-342900">
              <a:buAutoNum type="arabicPeriod"/>
            </a:pPr>
            <a:r>
              <a:rPr lang="en-US" altLang="en-US" i="1" dirty="0">
                <a:latin typeface="Comic Sans MS" pitchFamily="66" charset="0"/>
              </a:rPr>
              <a:t>His sister Mary shows disease.</a:t>
            </a:r>
          </a:p>
          <a:p>
            <a:pPr marL="800100" lvl="1" indent="-342900">
              <a:buAutoNum type="arabicPeriod"/>
            </a:pPr>
            <a:r>
              <a:rPr lang="en-US" altLang="en-US" i="1" dirty="0">
                <a:latin typeface="Comic Sans MS" pitchFamily="66" charset="0"/>
              </a:rPr>
              <a:t>His mother shows disease while his father does not.</a:t>
            </a:r>
          </a:p>
          <a:p>
            <a:pPr marL="800100" lvl="1" indent="-342900">
              <a:buAutoNum type="arabicPeriod"/>
            </a:pPr>
            <a:r>
              <a:rPr lang="en-US" altLang="en-US" i="1" dirty="0">
                <a:latin typeface="Comic Sans MS" pitchFamily="66" charset="0"/>
              </a:rPr>
              <a:t>John is married to Anna who does not show disease.</a:t>
            </a:r>
          </a:p>
          <a:p>
            <a:pPr marL="800100" lvl="1" indent="-342900">
              <a:buAutoNum type="arabicPeriod"/>
            </a:pPr>
            <a:r>
              <a:rPr lang="en-US" altLang="en-US" i="1" dirty="0">
                <a:latin typeface="Comic Sans MS" pitchFamily="66" charset="0"/>
              </a:rPr>
              <a:t>John and Anna have a child (Bill) who shows disease.</a:t>
            </a:r>
          </a:p>
          <a:p>
            <a:pPr lvl="1"/>
            <a:endParaRPr lang="en-US" altLang="en-US" i="1" dirty="0">
              <a:latin typeface="Comic Sans MS" pitchFamily="66" charset="0"/>
            </a:endParaRPr>
          </a:p>
          <a:p>
            <a:pPr marL="800100" lvl="1" indent="-342900">
              <a:buAutoNum type="arabicPeriod"/>
            </a:pPr>
            <a:endParaRPr lang="en-US" altLang="en-US" dirty="0"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86400" y="4114800"/>
            <a:ext cx="457200" cy="3810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42422" y="1497217"/>
            <a:ext cx="457200" cy="381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63412" y="1478167"/>
            <a:ext cx="457200" cy="4191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743200" y="2903144"/>
            <a:ext cx="457200" cy="4191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4" idx="6"/>
            <a:endCxn id="15" idx="1"/>
          </p:cNvCxnSpPr>
          <p:nvPr/>
        </p:nvCxnSpPr>
        <p:spPr>
          <a:xfrm>
            <a:off x="4220612" y="1687717"/>
            <a:ext cx="22181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331517" y="1687717"/>
            <a:ext cx="0" cy="59828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71800" y="2286000"/>
            <a:ext cx="2356164" cy="1235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71800" y="2291658"/>
            <a:ext cx="0" cy="59828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191000" y="2291658"/>
            <a:ext cx="0" cy="59828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962400" y="2922194"/>
            <a:ext cx="457200" cy="381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099364" y="2884094"/>
            <a:ext cx="457200" cy="4191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5327964" y="2291657"/>
            <a:ext cx="0" cy="59828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394795" y="2889941"/>
            <a:ext cx="457200" cy="4191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endCxn id="31" idx="0"/>
          </p:cNvCxnSpPr>
          <p:nvPr/>
        </p:nvCxnSpPr>
        <p:spPr>
          <a:xfrm>
            <a:off x="7623395" y="1706767"/>
            <a:ext cx="0" cy="118317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188737" y="3303194"/>
            <a:ext cx="0" cy="59828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623395" y="3309041"/>
            <a:ext cx="0" cy="57159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188737" y="3880635"/>
            <a:ext cx="3434658" cy="2084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715000" y="3880635"/>
            <a:ext cx="0" cy="23416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24000" y="4648200"/>
            <a:ext cx="3147022" cy="304800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80318" y="3511303"/>
            <a:ext cx="2478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  <a:t>John is male = square</a:t>
            </a:r>
            <a:endParaRPr lang="en-US" dirty="0">
              <a:solidFill>
                <a:srgbClr val="5ECBF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24000" y="4953000"/>
            <a:ext cx="4724400" cy="304800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6200" y="3125933"/>
            <a:ext cx="25651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  <a:t>John’s sister is on the</a:t>
            </a:r>
            <a:b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</a:br>
            <a: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  <a:t>same generation level </a:t>
            </a:r>
            <a:b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</a:br>
            <a: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  <a:t>and has the same</a:t>
            </a:r>
            <a:b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</a:br>
            <a: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  <a:t>parents.</a:t>
            </a:r>
            <a:endParaRPr lang="en-US" dirty="0">
              <a:solidFill>
                <a:srgbClr val="5ECBF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99896" y="5257800"/>
            <a:ext cx="4724400" cy="304800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327964" y="1681570"/>
            <a:ext cx="25651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  <a:t>John’s sister is on the</a:t>
            </a:r>
            <a:b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</a:br>
            <a: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  <a:t>same generation level </a:t>
            </a:r>
            <a:b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</a:br>
            <a: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  <a:t>and has the same</a:t>
            </a:r>
            <a:b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</a:br>
            <a: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  <a:t>parents.</a:t>
            </a:r>
            <a:endParaRPr lang="en-US" dirty="0">
              <a:solidFill>
                <a:srgbClr val="5ECBF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15412" y="5497562"/>
            <a:ext cx="5647387" cy="304800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93154" y="1087552"/>
            <a:ext cx="30315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  <a:t>John’s parents are one </a:t>
            </a:r>
            <a:b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</a:br>
            <a: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  <a:t>generation level up. </a:t>
            </a:r>
            <a:b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</a:br>
            <a: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  <a:t>They are connect to their </a:t>
            </a:r>
            <a:b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</a:br>
            <a: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  <a:t>children.</a:t>
            </a:r>
            <a:endParaRPr lang="en-US" dirty="0">
              <a:solidFill>
                <a:srgbClr val="5ECBF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24000" y="5802362"/>
            <a:ext cx="5647387" cy="304800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377290" y="3997717"/>
            <a:ext cx="27815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  <a:t>Anna = same generation </a:t>
            </a:r>
            <a:b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</a:br>
            <a: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  <a:t>level as John and </a:t>
            </a:r>
            <a:b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</a:br>
            <a: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  <a:t>connected but not to</a:t>
            </a:r>
            <a:b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</a:br>
            <a: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  <a:t>John’s siblings.</a:t>
            </a:r>
            <a:endParaRPr lang="en-US" dirty="0">
              <a:solidFill>
                <a:srgbClr val="5ECBF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499896" y="6019800"/>
            <a:ext cx="5647387" cy="304800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390870" y="3988512"/>
            <a:ext cx="26933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  <a:t>Bill  next generation</a:t>
            </a:r>
            <a:b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</a:br>
            <a: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  <a:t>connected to John and </a:t>
            </a:r>
            <a:b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</a:br>
            <a:r>
              <a:rPr lang="en-US" altLang="en-US" i="1" dirty="0">
                <a:solidFill>
                  <a:srgbClr val="5ECBF1"/>
                </a:solidFill>
                <a:latin typeface="Comic Sans MS" pitchFamily="66" charset="0"/>
              </a:rPr>
              <a:t>Anna</a:t>
            </a:r>
            <a:endParaRPr lang="en-US" dirty="0">
              <a:solidFill>
                <a:srgbClr val="5ECBF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9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3" grpId="0" animBg="1"/>
      <p:bldP spid="15" grpId="0" animBg="1"/>
      <p:bldP spid="14" grpId="0" animBg="1"/>
      <p:bldP spid="17" grpId="0" animBg="1"/>
      <p:bldP spid="28" grpId="0" animBg="1"/>
      <p:bldP spid="29" grpId="0" animBg="1"/>
      <p:bldP spid="31" grpId="0" animBg="1"/>
      <p:bldP spid="3" grpId="0" animBg="1"/>
      <p:bldP spid="3" grpId="1" animBg="1"/>
      <p:bldP spid="5" grpId="0"/>
      <p:bldP spid="5" grpId="1"/>
      <p:bldP spid="24" grpId="0" animBg="1"/>
      <p:bldP spid="24" grpId="1" animBg="1"/>
      <p:bldP spid="25" grpId="0"/>
      <p:bldP spid="25" grpId="1"/>
      <p:bldP spid="32" grpId="0" animBg="1"/>
      <p:bldP spid="32" grpId="1" animBg="1"/>
      <p:bldP spid="33" grpId="0"/>
      <p:bldP spid="33" grpId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37" grpId="0"/>
      <p:bldP spid="37" grpId="1"/>
      <p:bldP spid="38" grpId="0" animBg="1"/>
      <p:bldP spid="38" grpId="1" animBg="1"/>
      <p:bldP spid="39" grpId="0"/>
      <p:bldP spid="39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990"/>
            <a:ext cx="8991600" cy="884238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Pedigrees Examples </a:t>
            </a:r>
            <a:r>
              <a:rPr lang="en-US" sz="3100" dirty="0">
                <a:solidFill>
                  <a:schemeClr val="tx1"/>
                </a:solidFill>
                <a:latin typeface="Century Gothic" panose="020B0502020202020204" pitchFamily="34" charset="0"/>
              </a:rPr>
              <a:t>how to draw a pedigree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86400" y="4114800"/>
            <a:ext cx="457200" cy="3810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42422" y="1497217"/>
            <a:ext cx="457200" cy="381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63412" y="1478167"/>
            <a:ext cx="457200" cy="4191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743200" y="2903144"/>
            <a:ext cx="457200" cy="4191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4" idx="6"/>
            <a:endCxn id="15" idx="1"/>
          </p:cNvCxnSpPr>
          <p:nvPr/>
        </p:nvCxnSpPr>
        <p:spPr>
          <a:xfrm>
            <a:off x="4220612" y="1687717"/>
            <a:ext cx="22181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331517" y="1687717"/>
            <a:ext cx="0" cy="59828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71800" y="2286000"/>
            <a:ext cx="2356164" cy="1235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71800" y="2291658"/>
            <a:ext cx="0" cy="59828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191000" y="2291658"/>
            <a:ext cx="0" cy="59828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962400" y="2922194"/>
            <a:ext cx="457200" cy="381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099364" y="2884094"/>
            <a:ext cx="457200" cy="4191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5327964" y="2291657"/>
            <a:ext cx="0" cy="59828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394795" y="2889941"/>
            <a:ext cx="457200" cy="4191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endCxn id="31" idx="0"/>
          </p:cNvCxnSpPr>
          <p:nvPr/>
        </p:nvCxnSpPr>
        <p:spPr>
          <a:xfrm>
            <a:off x="7623395" y="1706767"/>
            <a:ext cx="0" cy="118317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188737" y="3303194"/>
            <a:ext cx="0" cy="59828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623395" y="3309041"/>
            <a:ext cx="0" cy="57159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188737" y="3880635"/>
            <a:ext cx="3434658" cy="2084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715000" y="3880635"/>
            <a:ext cx="0" cy="23416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84263" y="150305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cc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449212" y="148903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Cc</a:t>
            </a:r>
          </a:p>
        </p:txBody>
      </p:sp>
      <p:sp>
        <p:nvSpPr>
          <p:cNvPr id="8" name="Rectangle 7"/>
          <p:cNvSpPr/>
          <p:nvPr/>
        </p:nvSpPr>
        <p:spPr>
          <a:xfrm>
            <a:off x="3955340" y="2922194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Cc</a:t>
            </a:r>
          </a:p>
        </p:txBody>
      </p:sp>
      <p:sp>
        <p:nvSpPr>
          <p:cNvPr id="9" name="Rectangle 8"/>
          <p:cNvSpPr/>
          <p:nvPr/>
        </p:nvSpPr>
        <p:spPr>
          <a:xfrm>
            <a:off x="2754450" y="2922194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Cc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22717" y="289323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89287" y="2918867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86400" y="412672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cc</a:t>
            </a: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269409"/>
              </p:ext>
            </p:extLst>
          </p:nvPr>
        </p:nvGraphicFramePr>
        <p:xfrm>
          <a:off x="393258" y="1275570"/>
          <a:ext cx="2209801" cy="130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5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099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66CC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  <a:endParaRPr lang="en-US" sz="2000" dirty="0">
                        <a:solidFill>
                          <a:srgbClr val="FF66CC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Cc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cc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66CC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  <a:endParaRPr lang="en-US" sz="2000" dirty="0">
                        <a:solidFill>
                          <a:srgbClr val="FF66CC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Cc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cc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724249"/>
              </p:ext>
            </p:extLst>
          </p:nvPr>
        </p:nvGraphicFramePr>
        <p:xfrm>
          <a:off x="6501210" y="4955887"/>
          <a:ext cx="2209801" cy="130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5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099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66CC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  <a:endParaRPr lang="en-US" sz="2000" dirty="0">
                        <a:solidFill>
                          <a:srgbClr val="FF66CC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Cc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Cc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66CC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  <a:endParaRPr lang="en-US" sz="2000" dirty="0">
                        <a:solidFill>
                          <a:srgbClr val="FF66CC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cc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cc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46" name="Straight Connector 45"/>
          <p:cNvCxnSpPr/>
          <p:nvPr/>
        </p:nvCxnSpPr>
        <p:spPr>
          <a:xfrm>
            <a:off x="6277708" y="2294544"/>
            <a:ext cx="0" cy="598283"/>
          </a:xfrm>
          <a:prstGeom prst="line">
            <a:avLst/>
          </a:prstGeom>
          <a:ln>
            <a:solidFill>
              <a:srgbClr val="FFFFC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049108" y="2925080"/>
            <a:ext cx="457200" cy="381000"/>
          </a:xfrm>
          <a:prstGeom prst="rect">
            <a:avLst/>
          </a:prstGeom>
          <a:solidFill>
            <a:srgbClr val="4E67C8">
              <a:alpha val="67059"/>
            </a:srgbClr>
          </a:solidFill>
          <a:ln>
            <a:solidFill>
              <a:srgbClr val="FFFFCC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042048" y="2925080"/>
            <a:ext cx="415498" cy="369332"/>
          </a:xfrm>
          <a:prstGeom prst="rect">
            <a:avLst/>
          </a:prstGeom>
          <a:ln>
            <a:noFill/>
            <a:prstDash val="dashDot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cc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H="1" flipV="1">
            <a:off x="5403018" y="2314410"/>
            <a:ext cx="860660" cy="4272"/>
          </a:xfrm>
          <a:prstGeom prst="line">
            <a:avLst/>
          </a:prstGeom>
          <a:ln>
            <a:solidFill>
              <a:srgbClr val="FFFFC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800600" y="3901477"/>
            <a:ext cx="7060" cy="195184"/>
          </a:xfrm>
          <a:prstGeom prst="line">
            <a:avLst/>
          </a:prstGeom>
          <a:ln>
            <a:solidFill>
              <a:srgbClr val="FFFFC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579060" y="4128914"/>
            <a:ext cx="457200" cy="381000"/>
          </a:xfrm>
          <a:prstGeom prst="rect">
            <a:avLst/>
          </a:prstGeom>
          <a:noFill/>
          <a:ln>
            <a:solidFill>
              <a:srgbClr val="FFFFCC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572000" y="4128914"/>
            <a:ext cx="464260" cy="369332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Cc</a:t>
            </a:r>
          </a:p>
        </p:txBody>
      </p:sp>
      <p:sp>
        <p:nvSpPr>
          <p:cNvPr id="57" name="Oval 56"/>
          <p:cNvSpPr/>
          <p:nvPr/>
        </p:nvSpPr>
        <p:spPr>
          <a:xfrm>
            <a:off x="6328685" y="4140575"/>
            <a:ext cx="457200" cy="419100"/>
          </a:xfrm>
          <a:prstGeom prst="ellipse">
            <a:avLst/>
          </a:prstGeom>
          <a:solidFill>
            <a:srgbClr val="4E67C8">
              <a:alpha val="60000"/>
            </a:srgbClr>
          </a:solidFill>
          <a:ln>
            <a:solidFill>
              <a:srgbClr val="FFFFCC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6553200" y="3912478"/>
            <a:ext cx="4085" cy="233943"/>
          </a:xfrm>
          <a:prstGeom prst="line">
            <a:avLst/>
          </a:prstGeom>
          <a:ln>
            <a:solidFill>
              <a:srgbClr val="FFFFC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6352038" y="4149718"/>
            <a:ext cx="415498" cy="369332"/>
          </a:xfrm>
          <a:prstGeom prst="rect">
            <a:avLst/>
          </a:prstGeom>
          <a:ln>
            <a:noFill/>
            <a:prstDash val="dashDot"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cc</a:t>
            </a:r>
          </a:p>
        </p:txBody>
      </p:sp>
      <p:sp>
        <p:nvSpPr>
          <p:cNvPr id="61" name="Oval 60"/>
          <p:cNvSpPr/>
          <p:nvPr/>
        </p:nvSpPr>
        <p:spPr>
          <a:xfrm>
            <a:off x="7143532" y="4131439"/>
            <a:ext cx="457200" cy="419100"/>
          </a:xfrm>
          <a:prstGeom prst="ellipse">
            <a:avLst/>
          </a:prstGeom>
          <a:noFill/>
          <a:ln>
            <a:solidFill>
              <a:srgbClr val="FFFFCC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7368047" y="3903342"/>
            <a:ext cx="4085" cy="233943"/>
          </a:xfrm>
          <a:prstGeom prst="line">
            <a:avLst/>
          </a:prstGeom>
          <a:ln>
            <a:solidFill>
              <a:srgbClr val="FFFFC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7166884" y="4140582"/>
            <a:ext cx="529315" cy="369332"/>
          </a:xfrm>
          <a:prstGeom prst="rect">
            <a:avLst/>
          </a:prstGeom>
          <a:ln>
            <a:noFill/>
            <a:prstDash val="dashDot"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Cc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486400" y="4114800"/>
            <a:ext cx="4572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394795" y="2889941"/>
            <a:ext cx="457200" cy="419100"/>
          </a:xfrm>
          <a:prstGeom prst="ellipse">
            <a:avLst/>
          </a:prstGeom>
          <a:noFill/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>
            <a:endCxn id="65" idx="0"/>
          </p:cNvCxnSpPr>
          <p:nvPr/>
        </p:nvCxnSpPr>
        <p:spPr>
          <a:xfrm>
            <a:off x="7623395" y="1706767"/>
            <a:ext cx="0" cy="1183174"/>
          </a:xfrm>
          <a:prstGeom prst="line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188737" y="3303194"/>
            <a:ext cx="0" cy="598283"/>
          </a:xfrm>
          <a:prstGeom prst="line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7623395" y="3309041"/>
            <a:ext cx="0" cy="571594"/>
          </a:xfrm>
          <a:prstGeom prst="line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188737" y="3880635"/>
            <a:ext cx="3434658" cy="20842"/>
          </a:xfrm>
          <a:prstGeom prst="line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715000" y="3880635"/>
            <a:ext cx="0" cy="234165"/>
          </a:xfrm>
          <a:prstGeom prst="line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12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47" grpId="0" animBg="1"/>
      <p:bldP spid="48" grpId="0"/>
      <p:bldP spid="52" grpId="0" animBg="1"/>
      <p:bldP spid="55" grpId="0" animBg="1"/>
      <p:bldP spid="57" grpId="0" animBg="1"/>
      <p:bldP spid="60" grpId="0"/>
      <p:bldP spid="61" grpId="0" animBg="1"/>
      <p:bldP spid="63" grpId="0"/>
      <p:bldP spid="64" grpId="0" animBg="1"/>
      <p:bldP spid="64" grpId="1" animBg="1"/>
      <p:bldP spid="65" grpId="0" animBg="1"/>
      <p:bldP spid="65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52"/>
            <a:ext cx="8229600" cy="88423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Pedigrees Example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828800" y="1066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" y="1676400"/>
            <a:ext cx="251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6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288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88552" y="1676400"/>
            <a:ext cx="0" cy="725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81000" y="2286000"/>
            <a:ext cx="447606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038599" y="1676400"/>
            <a:ext cx="1" cy="6435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219200" y="106680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09800" y="91440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914400" y="876300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19399" y="2286000"/>
            <a:ext cx="457199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3124200" y="16764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3798116" y="2331636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600200" y="2287631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0787" y="912907"/>
            <a:ext cx="49885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184412" y="912907"/>
            <a:ext cx="45076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619387" y="2334386"/>
            <a:ext cx="514213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0999" y="2319980"/>
            <a:ext cx="47481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828991" y="2286000"/>
            <a:ext cx="47481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817303" y="2364815"/>
            <a:ext cx="47481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678066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CC"/>
                </a:solidFill>
              </a:rPr>
              <a:t>Super recessive Mary </a:t>
            </a:r>
            <a:r>
              <a:rPr lang="en-US" dirty="0"/>
              <a:t>&amp;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Super Dominate Jim </a:t>
            </a:r>
            <a:r>
              <a:rPr lang="en-US" dirty="0"/>
              <a:t>have 4 normal heterozygous children, 50% being a girl or a boy, but all possessing one dominate allele and one recessive allele. </a:t>
            </a:r>
          </a:p>
          <a:p>
            <a:endParaRPr lang="en-US" dirty="0"/>
          </a:p>
          <a:p>
            <a:r>
              <a:rPr lang="en-US" dirty="0"/>
              <a:t>Let’s say</a:t>
            </a:r>
            <a:r>
              <a:rPr lang="en-US" b="1" dirty="0"/>
              <a:t> “B” </a:t>
            </a:r>
            <a:r>
              <a:rPr lang="en-US" dirty="0"/>
              <a:t>represents dominance of how the kids look. </a:t>
            </a:r>
          </a:p>
          <a:p>
            <a:endParaRPr lang="en-US" dirty="0"/>
          </a:p>
          <a:p>
            <a:r>
              <a:rPr lang="en-US" dirty="0"/>
              <a:t>They all look like </a:t>
            </a:r>
            <a:r>
              <a:rPr lang="en-US" dirty="0">
                <a:solidFill>
                  <a:srgbClr val="4FADF3"/>
                </a:solidFill>
              </a:rPr>
              <a:t>Jim </a:t>
            </a:r>
            <a:r>
              <a:rPr lang="en-US" dirty="0"/>
              <a:t>– he’s proud … but poor </a:t>
            </a:r>
            <a:r>
              <a:rPr lang="en-US" dirty="0">
                <a:solidFill>
                  <a:srgbClr val="FF66CC"/>
                </a:solidFill>
              </a:rPr>
              <a:t>Mary</a:t>
            </a:r>
            <a:r>
              <a:rPr lang="en-US" dirty="0"/>
              <a:t>, her kids will never express her recessive-recessive traits.</a:t>
            </a: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992691"/>
              </p:ext>
            </p:extLst>
          </p:nvPr>
        </p:nvGraphicFramePr>
        <p:xfrm>
          <a:off x="4814029" y="1671551"/>
          <a:ext cx="3575210" cy="130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0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099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              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66CC"/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US" sz="2000" dirty="0">
                        <a:solidFill>
                          <a:srgbClr val="FF66CC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Bb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Bb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66CC"/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US" sz="2000" dirty="0">
                        <a:solidFill>
                          <a:srgbClr val="FF66CC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Bb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Bb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4110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Oval 72"/>
          <p:cNvSpPr/>
          <p:nvPr/>
        </p:nvSpPr>
        <p:spPr>
          <a:xfrm>
            <a:off x="6313621" y="3813544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52"/>
            <a:ext cx="8229600" cy="88423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Pedigrees Example</a:t>
            </a:r>
          </a:p>
        </p:txBody>
      </p:sp>
      <p:sp>
        <p:nvSpPr>
          <p:cNvPr id="8" name="Oval 7"/>
          <p:cNvSpPr/>
          <p:nvPr/>
        </p:nvSpPr>
        <p:spPr>
          <a:xfrm>
            <a:off x="5308469" y="3842617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828800" y="1066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" y="1676400"/>
            <a:ext cx="251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6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288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88552" y="1676400"/>
            <a:ext cx="0" cy="725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065916" y="3851644"/>
            <a:ext cx="482439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1000" y="2286000"/>
            <a:ext cx="447606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038599" y="1676400"/>
            <a:ext cx="1" cy="6435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802667" y="383577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731672" y="2561123"/>
            <a:ext cx="0" cy="674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219200" y="106680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09800" y="91440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914400" y="876300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19399" y="2286000"/>
            <a:ext cx="457199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3124200" y="16764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3798116" y="2331636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181600" y="236220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4284097" y="2541186"/>
            <a:ext cx="859128" cy="6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014749" y="3235606"/>
            <a:ext cx="350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022469" y="3233017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317869" y="3233017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537069" y="3233017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527669" y="3233017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1600200" y="2287631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0787" y="912907"/>
            <a:ext cx="49885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08492" y="3867500"/>
            <a:ext cx="63510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184412" y="912907"/>
            <a:ext cx="45076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619387" y="2334386"/>
            <a:ext cx="514213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0999" y="2319980"/>
            <a:ext cx="47481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828991" y="2286000"/>
            <a:ext cx="47481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172006" y="2382735"/>
            <a:ext cx="47481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315006" y="3867501"/>
            <a:ext cx="498855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817303" y="2364815"/>
            <a:ext cx="47481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079663" y="3851644"/>
            <a:ext cx="474810" cy="369332"/>
          </a:xfrm>
          <a:prstGeom prst="rect">
            <a:avLst/>
          </a:prstGeom>
          <a:ln>
            <a:solidFill>
              <a:srgbClr val="5ECBF1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802667" y="3869749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604000"/>
              </p:ext>
            </p:extLst>
          </p:nvPr>
        </p:nvGraphicFramePr>
        <p:xfrm>
          <a:off x="4850746" y="4810581"/>
          <a:ext cx="3575210" cy="130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0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099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66CC"/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US" sz="2000" dirty="0">
                        <a:solidFill>
                          <a:srgbClr val="FF66CC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BB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Bb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66CC"/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  <a:endParaRPr lang="en-US" sz="2000" dirty="0">
                        <a:solidFill>
                          <a:srgbClr val="FF66CC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Bb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bb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Circular Arrow 8"/>
          <p:cNvSpPr/>
          <p:nvPr/>
        </p:nvSpPr>
        <p:spPr>
          <a:xfrm flipH="1">
            <a:off x="5409376" y="1644251"/>
            <a:ext cx="1039219" cy="1175149"/>
          </a:xfrm>
          <a:prstGeom prst="circularArrow">
            <a:avLst/>
          </a:prstGeom>
          <a:solidFill>
            <a:srgbClr val="5ECBF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13869" y="1916668"/>
            <a:ext cx="25015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Heterozygous normal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Bill</a:t>
            </a:r>
            <a:r>
              <a:rPr lang="en-US" dirty="0">
                <a:latin typeface="Century Gothic" panose="020B0502020202020204" pitchFamily="34" charset="0"/>
              </a:rPr>
              <a:t> has kids with heterozygous normal </a:t>
            </a:r>
            <a:r>
              <a:rPr lang="en-US" dirty="0">
                <a:solidFill>
                  <a:srgbClr val="FF66CC"/>
                </a:solidFill>
                <a:latin typeface="Century Gothic" panose="020B0502020202020204" pitchFamily="34" charset="0"/>
              </a:rPr>
              <a:t>Sally </a:t>
            </a:r>
            <a:r>
              <a:rPr lang="en-US" sz="1200" dirty="0">
                <a:latin typeface="Century Gothic" panose="020B0502020202020204" pitchFamily="34" charset="0"/>
              </a:rPr>
              <a:t>(kid of Mary/Jim)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4404377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Sally</a:t>
            </a:r>
            <a:r>
              <a:rPr lang="en-US" dirty="0">
                <a:solidFill>
                  <a:srgbClr val="FF66CC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pops some kids out and one of her grandkids looks just like </a:t>
            </a:r>
            <a:r>
              <a:rPr lang="en-US" dirty="0">
                <a:solidFill>
                  <a:srgbClr val="FF66CC"/>
                </a:solidFill>
                <a:latin typeface="Century Gothic" panose="020B0502020202020204" pitchFamily="34" charset="0"/>
              </a:rPr>
              <a:t>Mary</a:t>
            </a:r>
            <a:r>
              <a:rPr lang="en-US" dirty="0">
                <a:latin typeface="Century Gothic" panose="020B0502020202020204" pitchFamily="34" charset="0"/>
              </a:rPr>
              <a:t>! So how is that possible if Sally looks like her dad and married Bill who also looks like her dad?</a:t>
            </a:r>
          </a:p>
        </p:txBody>
      </p:sp>
      <p:sp>
        <p:nvSpPr>
          <p:cNvPr id="19" name="Oval 18"/>
          <p:cNvSpPr/>
          <p:nvPr/>
        </p:nvSpPr>
        <p:spPr>
          <a:xfrm>
            <a:off x="5988773" y="3532158"/>
            <a:ext cx="1077791" cy="996387"/>
          </a:xfrm>
          <a:prstGeom prst="ellipse">
            <a:avLst/>
          </a:prstGeom>
          <a:solidFill>
            <a:schemeClr val="accent3">
              <a:alpha val="44000"/>
            </a:scheme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48784" y="649596"/>
            <a:ext cx="1000784" cy="946001"/>
          </a:xfrm>
          <a:prstGeom prst="ellipse">
            <a:avLst/>
          </a:prstGeom>
          <a:solidFill>
            <a:schemeClr val="accent3">
              <a:alpha val="44000"/>
            </a:scheme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7557" y="6282915"/>
            <a:ext cx="8517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All Jim/Mary’s kids </a:t>
            </a:r>
            <a:r>
              <a:rPr lang="en-US" dirty="0">
                <a:solidFill>
                  <a:schemeClr val="accent3"/>
                </a:solidFill>
                <a:latin typeface="Century Gothic" panose="020B0502020202020204" pitchFamily="34" charset="0"/>
              </a:rPr>
              <a:t>carried one recessive allele </a:t>
            </a:r>
            <a:r>
              <a:rPr lang="en-US" dirty="0">
                <a:latin typeface="Century Gothic" panose="020B0502020202020204" pitchFamily="34" charset="0"/>
              </a:rPr>
              <a:t>– and Bill supplied the other.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15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8" grpId="0" animBg="1"/>
      <p:bldP spid="17" grpId="0" animBg="1"/>
      <p:bldP spid="27" grpId="0" animBg="1"/>
      <p:bldP spid="50" grpId="0" animBg="1"/>
      <p:bldP spid="45" grpId="0"/>
      <p:bldP spid="57" grpId="0"/>
      <p:bldP spid="65" grpId="0"/>
      <p:bldP spid="68" grpId="0" animBg="1"/>
      <p:bldP spid="69" grpId="0"/>
      <p:bldP spid="9" grpId="0" animBg="1"/>
      <p:bldP spid="14" grpId="0"/>
      <p:bldP spid="19" grpId="0" animBg="1"/>
      <p:bldP spid="51" grpId="0" animBg="1"/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52"/>
            <a:ext cx="8229600" cy="884238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Autosomal Dominant – 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B = disease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213143"/>
              </p:ext>
            </p:extLst>
          </p:nvPr>
        </p:nvGraphicFramePr>
        <p:xfrm>
          <a:off x="304800" y="4582524"/>
          <a:ext cx="88392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6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5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Patterns of inheritance</a:t>
                      </a: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Pedigrees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shows Carriers</a:t>
                      </a: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Pedigrees without showing Carriers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7245"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latin typeface="Century Gothic" panose="020B0502020202020204" pitchFamily="34" charset="0"/>
                        </a:rPr>
                        <a:t>Autosomal Dominant </a:t>
                      </a:r>
                      <a:r>
                        <a:rPr lang="en-US" altLang="en-US" sz="1000" dirty="0">
                          <a:latin typeface="Century Gothic" panose="020B0502020202020204" pitchFamily="34" charset="0"/>
                        </a:rPr>
                        <a:t>–both </a:t>
                      </a:r>
                      <a:r>
                        <a:rPr lang="en-US" altLang="en-US" sz="1000" baseline="0" dirty="0">
                          <a:latin typeface="Century Gothic" panose="020B0502020202020204" pitchFamily="34" charset="0"/>
                        </a:rPr>
                        <a:t>affected parents</a:t>
                      </a:r>
                      <a:endParaRPr lang="en-US" sz="1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Impossible to be a carrier.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If</a:t>
                      </a:r>
                      <a:r>
                        <a:rPr lang="en-US" sz="1600" baseline="0" dirty="0"/>
                        <a:t> both parents are affected and one parent is homozygous (regardless of which), all children will be affected. </a:t>
                      </a:r>
                      <a:r>
                        <a:rPr lang="en-US" sz="1600" dirty="0"/>
                        <a:t>If</a:t>
                      </a:r>
                      <a:r>
                        <a:rPr lang="en-US" sz="1600" baseline="0" dirty="0"/>
                        <a:t> at least one child shows no disease (“bb”), neither parent can be homozygous dominant (“BB”).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1" name="Straight Connector 50"/>
          <p:cNvCxnSpPr/>
          <p:nvPr/>
        </p:nvCxnSpPr>
        <p:spPr>
          <a:xfrm>
            <a:off x="1828800" y="1066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09600" y="1676400"/>
            <a:ext cx="251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096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8288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088552" y="1676400"/>
            <a:ext cx="0" cy="725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81000" y="2286000"/>
            <a:ext cx="447606" cy="381000"/>
          </a:xfrm>
          <a:prstGeom prst="rect">
            <a:avLst/>
          </a:prstGeom>
          <a:solidFill>
            <a:srgbClr val="C00000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4038599" y="1676400"/>
            <a:ext cx="1" cy="6435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219200" y="106680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2227010" y="897736"/>
            <a:ext cx="466794" cy="397663"/>
          </a:xfrm>
          <a:prstGeom prst="rect">
            <a:avLst/>
          </a:prstGeom>
          <a:solidFill>
            <a:srgbClr val="C00000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914400" y="876300"/>
            <a:ext cx="457200" cy="419100"/>
          </a:xfrm>
          <a:prstGeom prst="ellipse">
            <a:avLst/>
          </a:prstGeom>
          <a:solidFill>
            <a:srgbClr val="C00000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2819399" y="2286000"/>
            <a:ext cx="457199" cy="381000"/>
          </a:xfrm>
          <a:prstGeom prst="rect">
            <a:avLst/>
          </a:prstGeom>
          <a:solidFill>
            <a:srgbClr val="C00000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/>
          <p:nvPr/>
        </p:nvCxnSpPr>
        <p:spPr>
          <a:xfrm>
            <a:off x="3124200" y="16764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3798116" y="2331636"/>
            <a:ext cx="457200" cy="419100"/>
          </a:xfrm>
          <a:prstGeom prst="ellipse">
            <a:avLst/>
          </a:prstGeom>
          <a:solidFill>
            <a:srgbClr val="C00000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600200" y="2287631"/>
            <a:ext cx="457200" cy="419100"/>
          </a:xfrm>
          <a:prstGeom prst="ellipse">
            <a:avLst/>
          </a:prstGeom>
          <a:solidFill>
            <a:srgbClr val="C00000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930404" y="912908"/>
            <a:ext cx="556953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619387" y="2334386"/>
            <a:ext cx="514213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80999" y="2319980"/>
            <a:ext cx="476412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828991" y="2286000"/>
            <a:ext cx="466794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817303" y="2364815"/>
            <a:ext cx="46679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044821" y="919663"/>
            <a:ext cx="509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Both Affected parents; one or both Homozygous</a:t>
            </a:r>
          </a:p>
        </p:txBody>
      </p:sp>
      <p:sp>
        <p:nvSpPr>
          <p:cNvPr id="90" name="Oval 89"/>
          <p:cNvSpPr/>
          <p:nvPr/>
        </p:nvSpPr>
        <p:spPr>
          <a:xfrm>
            <a:off x="6313621" y="3813544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5308469" y="3842617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4065916" y="3851644"/>
            <a:ext cx="482439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2802667" y="3835770"/>
            <a:ext cx="457200" cy="381000"/>
          </a:xfrm>
          <a:prstGeom prst="rect">
            <a:avLst/>
          </a:prstGeom>
          <a:solidFill>
            <a:srgbClr val="C00000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Connector 93"/>
          <p:cNvCxnSpPr/>
          <p:nvPr/>
        </p:nvCxnSpPr>
        <p:spPr>
          <a:xfrm>
            <a:off x="3014749" y="3235606"/>
            <a:ext cx="350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3022469" y="3233017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4317869" y="3233017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5537069" y="3233017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6527669" y="3233017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5308492" y="3867500"/>
            <a:ext cx="63510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315006" y="3867501"/>
            <a:ext cx="457176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079663" y="3851644"/>
            <a:ext cx="466794" cy="369332"/>
          </a:xfrm>
          <a:prstGeom prst="rect">
            <a:avLst/>
          </a:prstGeom>
          <a:solidFill>
            <a:srgbClr val="C00000"/>
          </a:solidFill>
          <a:ln>
            <a:solidFill>
              <a:srgbClr val="5ECBF1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802667" y="3869749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4731672" y="2561123"/>
            <a:ext cx="0" cy="674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5181600" y="2362200"/>
            <a:ext cx="47327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Straight Connector 104"/>
          <p:cNvCxnSpPr/>
          <p:nvPr/>
        </p:nvCxnSpPr>
        <p:spPr>
          <a:xfrm flipV="1">
            <a:off x="4284097" y="2541186"/>
            <a:ext cx="859128" cy="6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5191217" y="2373868"/>
            <a:ext cx="463653" cy="369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Circular Arrow 106"/>
          <p:cNvSpPr/>
          <p:nvPr/>
        </p:nvSpPr>
        <p:spPr>
          <a:xfrm flipH="1">
            <a:off x="5409376" y="1714765"/>
            <a:ext cx="1039219" cy="1175149"/>
          </a:xfrm>
          <a:prstGeom prst="circularArrow">
            <a:avLst/>
          </a:prstGeom>
          <a:solidFill>
            <a:srgbClr val="5ECBF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413869" y="1987182"/>
            <a:ext cx="2501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Both Affected Heterozygous parents</a:t>
            </a:r>
            <a:endParaRPr lang="en-US" sz="1200" dirty="0"/>
          </a:p>
        </p:txBody>
      </p:sp>
      <p:sp>
        <p:nvSpPr>
          <p:cNvPr id="109" name="Oval 108"/>
          <p:cNvSpPr/>
          <p:nvPr/>
        </p:nvSpPr>
        <p:spPr>
          <a:xfrm>
            <a:off x="5309466" y="3840842"/>
            <a:ext cx="457200" cy="419100"/>
          </a:xfrm>
          <a:prstGeom prst="ellipse">
            <a:avLst/>
          </a:prstGeom>
          <a:solidFill>
            <a:srgbClr val="C00000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5310851" y="3894799"/>
            <a:ext cx="46679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236604" y="912907"/>
            <a:ext cx="46679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B9F08F-B20C-4E7A-A58A-3ADD691EA263}"/>
              </a:ext>
            </a:extLst>
          </p:cNvPr>
          <p:cNvSpPr/>
          <p:nvPr/>
        </p:nvSpPr>
        <p:spPr>
          <a:xfrm>
            <a:off x="1905000" y="5394974"/>
            <a:ext cx="2826672" cy="536951"/>
          </a:xfrm>
          <a:prstGeom prst="rect">
            <a:avLst/>
          </a:prstGeom>
          <a:solidFill>
            <a:srgbClr val="FFFF00">
              <a:alpha val="32157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2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1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5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4" grpId="0" animBg="1"/>
      <p:bldP spid="75" grpId="0" animBg="1"/>
      <p:bldP spid="76" grpId="0" animBg="1"/>
      <p:bldP spid="78" grpId="0" animBg="1"/>
      <p:bldP spid="79" grpId="0" animBg="1"/>
      <p:bldP spid="85" grpId="0"/>
      <p:bldP spid="106" grpId="0"/>
      <p:bldP spid="107" grpId="0" animBg="1"/>
      <p:bldP spid="108" grpId="0"/>
      <p:bldP spid="5" grpId="0" animBg="1"/>
      <p:bldP spid="5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Oval 72"/>
          <p:cNvSpPr/>
          <p:nvPr/>
        </p:nvSpPr>
        <p:spPr>
          <a:xfrm>
            <a:off x="6313621" y="3813544"/>
            <a:ext cx="457200" cy="419100"/>
          </a:xfrm>
          <a:prstGeom prst="ellipse">
            <a:avLst/>
          </a:prstGeom>
          <a:solidFill>
            <a:srgbClr val="C00000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52"/>
            <a:ext cx="8229600" cy="884238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Autosomal Dominant – 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B = disease</a:t>
            </a:r>
          </a:p>
        </p:txBody>
      </p:sp>
      <p:sp>
        <p:nvSpPr>
          <p:cNvPr id="8" name="Oval 7"/>
          <p:cNvSpPr/>
          <p:nvPr/>
        </p:nvSpPr>
        <p:spPr>
          <a:xfrm>
            <a:off x="5308469" y="3842617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828800" y="1066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" y="1676400"/>
            <a:ext cx="251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6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288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88552" y="1676400"/>
            <a:ext cx="0" cy="725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065916" y="3851644"/>
            <a:ext cx="482439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1000" y="2286000"/>
            <a:ext cx="447606" cy="381000"/>
          </a:xfrm>
          <a:prstGeom prst="rect">
            <a:avLst/>
          </a:prstGeom>
          <a:solidFill>
            <a:srgbClr val="C00000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038599" y="1676400"/>
            <a:ext cx="1" cy="6435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802667" y="3835770"/>
            <a:ext cx="457200" cy="381000"/>
          </a:xfrm>
          <a:prstGeom prst="rect">
            <a:avLst/>
          </a:prstGeom>
          <a:solidFill>
            <a:srgbClr val="C00000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4731672" y="2561123"/>
            <a:ext cx="0" cy="674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219200" y="106680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09800" y="91440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14400" y="876300"/>
            <a:ext cx="457200" cy="419100"/>
          </a:xfrm>
          <a:prstGeom prst="ellipse">
            <a:avLst/>
          </a:prstGeom>
          <a:solidFill>
            <a:srgbClr val="C00000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399" y="2286000"/>
            <a:ext cx="457199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3124200" y="16764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3798116" y="2331636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5181600" y="236220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4284097" y="2541186"/>
            <a:ext cx="859128" cy="6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014749" y="3235606"/>
            <a:ext cx="350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022469" y="3233017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317869" y="3233017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537069" y="3233017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527669" y="3233017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1600200" y="2287631"/>
            <a:ext cx="457200" cy="419100"/>
          </a:xfrm>
          <a:prstGeom prst="ellipse">
            <a:avLst/>
          </a:prstGeom>
          <a:solidFill>
            <a:srgbClr val="C00000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20787" y="912907"/>
            <a:ext cx="466794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08492" y="3867500"/>
            <a:ext cx="63510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184412" y="912907"/>
            <a:ext cx="457176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619387" y="2334386"/>
            <a:ext cx="514213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0999" y="2319980"/>
            <a:ext cx="46679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828991" y="2286000"/>
            <a:ext cx="457176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172006" y="2382735"/>
            <a:ext cx="466794" cy="369332"/>
          </a:xfrm>
          <a:prstGeom prst="rect">
            <a:avLst/>
          </a:prstGeom>
          <a:solidFill>
            <a:srgbClr val="C00000"/>
          </a:solidFill>
          <a:ln>
            <a:solidFill>
              <a:srgbClr val="5ECBF1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315006" y="3867501"/>
            <a:ext cx="46679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817303" y="2364815"/>
            <a:ext cx="457176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079663" y="3851644"/>
            <a:ext cx="457176" cy="369332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802667" y="3869749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941673"/>
              </p:ext>
            </p:extLst>
          </p:nvPr>
        </p:nvGraphicFramePr>
        <p:xfrm>
          <a:off x="304800" y="4582524"/>
          <a:ext cx="8229600" cy="2101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Patterns of inheritance</a:t>
                      </a: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Pedigrees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shows Carriers</a:t>
                      </a: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Pedigrees without showing Carriers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7245"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latin typeface="Century Gothic" panose="020B0502020202020204" pitchFamily="34" charset="0"/>
                        </a:rPr>
                        <a:t>Autosomal Dominant </a:t>
                      </a:r>
                      <a:r>
                        <a:rPr lang="en-US" altLang="en-US" sz="1000" dirty="0">
                          <a:latin typeface="Century Gothic" panose="020B0502020202020204" pitchFamily="34" charset="0"/>
                        </a:rPr>
                        <a:t>– one heterozygous</a:t>
                      </a:r>
                      <a:r>
                        <a:rPr lang="en-US" altLang="en-US" sz="10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altLang="en-US" sz="1000" dirty="0">
                          <a:latin typeface="Century Gothic" panose="020B0502020202020204" pitchFamily="34" charset="0"/>
                        </a:rPr>
                        <a:t>parent affected</a:t>
                      </a:r>
                      <a:endParaRPr lang="en-US" sz="1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Impossible to be a carrier.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If</a:t>
                      </a:r>
                      <a:r>
                        <a:rPr lang="en-US" sz="1600" baseline="0" dirty="0"/>
                        <a:t> at least one child shows no disease (“bb”), neither parent can be homozygous dominant (“BB”).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3" name="Circular Arrow 42"/>
          <p:cNvSpPr/>
          <p:nvPr/>
        </p:nvSpPr>
        <p:spPr>
          <a:xfrm flipH="1">
            <a:off x="5409376" y="1644251"/>
            <a:ext cx="1039219" cy="1175149"/>
          </a:xfrm>
          <a:prstGeom prst="circularArrow">
            <a:avLst/>
          </a:prstGeom>
          <a:solidFill>
            <a:srgbClr val="5ECBF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13869" y="1916668"/>
            <a:ext cx="2501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Unaffected Female w/ Affected Male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3044821" y="919663"/>
            <a:ext cx="395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Affected Female w/ Unaffected Male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305E022-DA68-4C0B-8530-2D26A16E7355}"/>
              </a:ext>
            </a:extLst>
          </p:cNvPr>
          <p:cNvSpPr/>
          <p:nvPr/>
        </p:nvSpPr>
        <p:spPr>
          <a:xfrm>
            <a:off x="1730195" y="5394976"/>
            <a:ext cx="2826672" cy="536951"/>
          </a:xfrm>
          <a:prstGeom prst="rect">
            <a:avLst/>
          </a:prstGeom>
          <a:solidFill>
            <a:srgbClr val="FFFF00">
              <a:alpha val="32157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EFE4C11-F49C-423A-BC7E-E8D1F4BCDB83}"/>
              </a:ext>
            </a:extLst>
          </p:cNvPr>
          <p:cNvSpPr/>
          <p:nvPr/>
        </p:nvSpPr>
        <p:spPr>
          <a:xfrm>
            <a:off x="315943" y="5810833"/>
            <a:ext cx="1196913" cy="268519"/>
          </a:xfrm>
          <a:prstGeom prst="rect">
            <a:avLst/>
          </a:prstGeom>
          <a:solidFill>
            <a:srgbClr val="FFFF00">
              <a:alpha val="32157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8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1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7" grpId="0" animBg="1"/>
      <p:bldP spid="5" grpId="0"/>
      <p:bldP spid="48" grpId="0"/>
      <p:bldP spid="51" grpId="0" animBg="1"/>
      <p:bldP spid="6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Oval 72"/>
          <p:cNvSpPr/>
          <p:nvPr/>
        </p:nvSpPr>
        <p:spPr>
          <a:xfrm>
            <a:off x="6313621" y="3813544"/>
            <a:ext cx="457200" cy="419100"/>
          </a:xfrm>
          <a:prstGeom prst="ellipse">
            <a:avLst/>
          </a:prstGeom>
          <a:solidFill>
            <a:srgbClr val="C00000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52"/>
            <a:ext cx="8229600" cy="884238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Autosomal Dominant – 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B = disease</a:t>
            </a:r>
          </a:p>
        </p:txBody>
      </p:sp>
      <p:sp>
        <p:nvSpPr>
          <p:cNvPr id="8" name="Oval 7"/>
          <p:cNvSpPr/>
          <p:nvPr/>
        </p:nvSpPr>
        <p:spPr>
          <a:xfrm>
            <a:off x="5308469" y="3842617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828800" y="1066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" y="1676400"/>
            <a:ext cx="251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6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288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88552" y="1676400"/>
            <a:ext cx="0" cy="725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065916" y="3851644"/>
            <a:ext cx="482439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7101" y="2306681"/>
            <a:ext cx="447606" cy="381000"/>
          </a:xfrm>
          <a:prstGeom prst="rect">
            <a:avLst/>
          </a:prstGeom>
          <a:solidFill>
            <a:srgbClr val="C00000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038599" y="1676400"/>
            <a:ext cx="1" cy="6435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802667" y="3835770"/>
            <a:ext cx="457200" cy="381000"/>
          </a:xfrm>
          <a:prstGeom prst="rect">
            <a:avLst/>
          </a:prstGeom>
          <a:solidFill>
            <a:srgbClr val="C00000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4731672" y="2561123"/>
            <a:ext cx="0" cy="674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219200" y="106680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09800" y="914400"/>
            <a:ext cx="457200" cy="381000"/>
          </a:xfrm>
          <a:prstGeom prst="rect">
            <a:avLst/>
          </a:prstGeom>
          <a:solidFill>
            <a:srgbClr val="C00000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14400" y="876300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399" y="2286000"/>
            <a:ext cx="457199" cy="381000"/>
          </a:xfrm>
          <a:prstGeom prst="rect">
            <a:avLst/>
          </a:prstGeom>
          <a:solidFill>
            <a:srgbClr val="C00000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3124200" y="16764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3798116" y="2331636"/>
            <a:ext cx="457200" cy="419100"/>
          </a:xfrm>
          <a:prstGeom prst="ellipse">
            <a:avLst/>
          </a:prstGeom>
          <a:solidFill>
            <a:srgbClr val="C00000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181600" y="236220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4284097" y="2541186"/>
            <a:ext cx="859128" cy="6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014749" y="3235606"/>
            <a:ext cx="350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022469" y="3233017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317869" y="3233017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537069" y="3233017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527669" y="3233017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1600200" y="2287631"/>
            <a:ext cx="457200" cy="419100"/>
          </a:xfrm>
          <a:prstGeom prst="ellipse">
            <a:avLst/>
          </a:prstGeom>
          <a:solidFill>
            <a:srgbClr val="C00000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20787" y="912907"/>
            <a:ext cx="457176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08492" y="3867500"/>
            <a:ext cx="63510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184412" y="912907"/>
            <a:ext cx="476412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619387" y="2334386"/>
            <a:ext cx="514213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06626" y="2334386"/>
            <a:ext cx="53458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828991" y="2286000"/>
            <a:ext cx="46679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172006" y="2382735"/>
            <a:ext cx="46679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315006" y="3867501"/>
            <a:ext cx="46679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817303" y="2364815"/>
            <a:ext cx="46679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079663" y="3851644"/>
            <a:ext cx="466794" cy="369332"/>
          </a:xfrm>
          <a:prstGeom prst="rect">
            <a:avLst/>
          </a:prstGeom>
          <a:solidFill>
            <a:srgbClr val="C00000"/>
          </a:solidFill>
          <a:ln>
            <a:solidFill>
              <a:srgbClr val="5ECBF1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802667" y="3869749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821257"/>
              </p:ext>
            </p:extLst>
          </p:nvPr>
        </p:nvGraphicFramePr>
        <p:xfrm>
          <a:off x="304800" y="4582524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Patterns of inheritance</a:t>
                      </a: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Pedigrees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shows Carriers</a:t>
                      </a: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Pedigrees without showing Carriers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72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Century Gothic" panose="020B0502020202020204" pitchFamily="34" charset="0"/>
                        </a:rPr>
                        <a:t>Autosomal Dominant</a:t>
                      </a:r>
                      <a:r>
                        <a:rPr lang="en-US" altLang="en-US" sz="1000" dirty="0">
                          <a:latin typeface="Century Gothic" panose="020B0502020202020204" pitchFamily="34" charset="0"/>
                        </a:rPr>
                        <a:t>– one homozygous</a:t>
                      </a:r>
                      <a:r>
                        <a:rPr lang="en-US" altLang="en-US" sz="10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altLang="en-US" sz="1000" dirty="0">
                          <a:latin typeface="Century Gothic" panose="020B0502020202020204" pitchFamily="34" charset="0"/>
                        </a:rPr>
                        <a:t>parent affected</a:t>
                      </a:r>
                      <a:endParaRPr lang="en-US" sz="10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altLang="en-US" sz="1800" dirty="0">
                          <a:latin typeface="Century Gothic" panose="020B0502020202020204" pitchFamily="34" charset="0"/>
                        </a:rPr>
                        <a:t> 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Impossible to be a carrier.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If</a:t>
                      </a:r>
                      <a:r>
                        <a:rPr lang="en-US" sz="1600" baseline="0" dirty="0"/>
                        <a:t> one homozygous parent “BB” is affected, all children will be affected.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If</a:t>
                      </a:r>
                      <a:r>
                        <a:rPr lang="en-US" sz="1600" baseline="0" dirty="0"/>
                        <a:t> at least one child shows no disease (“bb”), than neither parent can be homozygous dominant (“BB”).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3" name="Circular Arrow 42"/>
          <p:cNvSpPr/>
          <p:nvPr/>
        </p:nvSpPr>
        <p:spPr>
          <a:xfrm flipH="1">
            <a:off x="5409376" y="1644251"/>
            <a:ext cx="1039219" cy="1175149"/>
          </a:xfrm>
          <a:prstGeom prst="circularArrow">
            <a:avLst/>
          </a:prstGeom>
          <a:solidFill>
            <a:srgbClr val="5ECBF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13869" y="1916668"/>
            <a:ext cx="2501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Heterozygous parents: Affected Female w/ Unaffected Male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3044821" y="919663"/>
            <a:ext cx="5870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Homozygous parents: Unaffected  Female w/ Affected Male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F676597-665C-47A9-A08A-987CEF269561}"/>
              </a:ext>
            </a:extLst>
          </p:cNvPr>
          <p:cNvSpPr/>
          <p:nvPr/>
        </p:nvSpPr>
        <p:spPr>
          <a:xfrm>
            <a:off x="1730195" y="5394976"/>
            <a:ext cx="2826672" cy="536951"/>
          </a:xfrm>
          <a:prstGeom prst="rect">
            <a:avLst/>
          </a:prstGeom>
          <a:solidFill>
            <a:srgbClr val="FFFF00">
              <a:alpha val="32157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1B81A40-DD6A-4A7B-A744-525734532D99}"/>
              </a:ext>
            </a:extLst>
          </p:cNvPr>
          <p:cNvSpPr/>
          <p:nvPr/>
        </p:nvSpPr>
        <p:spPr>
          <a:xfrm>
            <a:off x="342749" y="5810833"/>
            <a:ext cx="1196913" cy="268519"/>
          </a:xfrm>
          <a:prstGeom prst="rect">
            <a:avLst/>
          </a:prstGeom>
          <a:solidFill>
            <a:srgbClr val="FFFF00">
              <a:alpha val="32157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8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1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6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repeatCount="1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mph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mph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7" presetClass="emph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mph" presetSubtype="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3" presetClass="emph" presetSubtype="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41" grpId="0" animBg="1"/>
      <p:bldP spid="47" grpId="0" animBg="1"/>
      <p:bldP spid="42" grpId="0" animBg="1"/>
      <p:bldP spid="57" grpId="0"/>
      <p:bldP spid="66" grpId="0"/>
      <p:bldP spid="43" grpId="0" animBg="1"/>
      <p:bldP spid="44" grpId="0"/>
      <p:bldP spid="49" grpId="0"/>
      <p:bldP spid="51" grpId="0" animBg="1"/>
      <p:bldP spid="6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5172006" y="2370623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5410200" y="2371199"/>
            <a:ext cx="238194" cy="381000"/>
          </a:xfrm>
          <a:prstGeom prst="rect">
            <a:avLst/>
          </a:prstGeom>
          <a:solidFill>
            <a:srgbClr val="C00000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313621" y="3813544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52"/>
            <a:ext cx="8534400" cy="884238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Autosomal Recessive – 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bb = Disease</a:t>
            </a:r>
          </a:p>
        </p:txBody>
      </p:sp>
      <p:sp>
        <p:nvSpPr>
          <p:cNvPr id="8" name="Oval 7"/>
          <p:cNvSpPr/>
          <p:nvPr/>
        </p:nvSpPr>
        <p:spPr>
          <a:xfrm>
            <a:off x="5308469" y="3842617"/>
            <a:ext cx="457200" cy="419100"/>
          </a:xfrm>
          <a:prstGeom prst="ellipse">
            <a:avLst/>
          </a:prstGeom>
          <a:solidFill>
            <a:srgbClr val="C00000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828800" y="1066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" y="1676400"/>
            <a:ext cx="251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6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288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88552" y="1676400"/>
            <a:ext cx="0" cy="725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063085" y="3843811"/>
            <a:ext cx="482439" cy="381000"/>
          </a:xfrm>
          <a:prstGeom prst="rect">
            <a:avLst/>
          </a:prstGeom>
          <a:solidFill>
            <a:srgbClr val="C00000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1000" y="2286000"/>
            <a:ext cx="447606" cy="381000"/>
          </a:xfrm>
          <a:prstGeom prst="rect">
            <a:avLst/>
          </a:prstGeom>
          <a:solidFill>
            <a:srgbClr val="C00000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038599" y="1676400"/>
            <a:ext cx="1" cy="6435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802667" y="383577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4731672" y="2561123"/>
            <a:ext cx="0" cy="674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219200" y="106680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09800" y="91440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14400" y="876300"/>
            <a:ext cx="457200" cy="419100"/>
          </a:xfrm>
          <a:prstGeom prst="ellipse">
            <a:avLst/>
          </a:prstGeom>
          <a:solidFill>
            <a:srgbClr val="C00000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399" y="2286000"/>
            <a:ext cx="457199" cy="381000"/>
          </a:xfrm>
          <a:prstGeom prst="rect">
            <a:avLst/>
          </a:prstGeom>
          <a:solidFill>
            <a:srgbClr val="C00000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3124200" y="16764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3798116" y="2331636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4284097" y="2541186"/>
            <a:ext cx="859128" cy="6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014749" y="3235606"/>
            <a:ext cx="350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022469" y="3233017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317869" y="3233017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537069" y="3233017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527669" y="3233017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1600200" y="2287631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20787" y="912907"/>
            <a:ext cx="457176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27681" y="3867501"/>
            <a:ext cx="45581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208336" y="928131"/>
            <a:ext cx="594331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619387" y="2334386"/>
            <a:ext cx="514213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172006" y="2391866"/>
            <a:ext cx="466794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315006" y="3867501"/>
            <a:ext cx="46679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817303" y="2364815"/>
            <a:ext cx="46679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802667" y="3869749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056088" y="3851644"/>
            <a:ext cx="228599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0527" y="2286000"/>
            <a:ext cx="228599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819399" y="2297467"/>
            <a:ext cx="228599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050701" y="3846766"/>
            <a:ext cx="494824" cy="369332"/>
          </a:xfrm>
          <a:prstGeom prst="rect">
            <a:avLst/>
          </a:prstGeom>
          <a:noFill/>
          <a:ln>
            <a:solidFill>
              <a:srgbClr val="5ECBF1"/>
            </a:solidFill>
          </a:ln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810980" y="2308892"/>
            <a:ext cx="46679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73695" y="2274683"/>
            <a:ext cx="49557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1600200" y="2287631"/>
            <a:ext cx="457200" cy="419100"/>
          </a:xfrm>
          <a:prstGeom prst="ellipse">
            <a:avLst/>
          </a:prstGeom>
          <a:solidFill>
            <a:srgbClr val="C00000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Pie 61"/>
          <p:cNvSpPr/>
          <p:nvPr/>
        </p:nvSpPr>
        <p:spPr>
          <a:xfrm>
            <a:off x="1600199" y="2306681"/>
            <a:ext cx="457200" cy="381000"/>
          </a:xfrm>
          <a:prstGeom prst="pie">
            <a:avLst>
              <a:gd name="adj1" fmla="val 5347477"/>
              <a:gd name="adj2" fmla="val 16200000"/>
            </a:avLst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619387" y="2334386"/>
            <a:ext cx="514213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3797231" y="2321401"/>
            <a:ext cx="457200" cy="419100"/>
          </a:xfrm>
          <a:prstGeom prst="ellipse">
            <a:avLst/>
          </a:prstGeom>
          <a:solidFill>
            <a:srgbClr val="C00000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ie 69"/>
          <p:cNvSpPr/>
          <p:nvPr/>
        </p:nvSpPr>
        <p:spPr>
          <a:xfrm>
            <a:off x="3797230" y="2340451"/>
            <a:ext cx="457200" cy="381000"/>
          </a:xfrm>
          <a:prstGeom prst="pie">
            <a:avLst>
              <a:gd name="adj1" fmla="val 5347477"/>
              <a:gd name="adj2" fmla="val 16200000"/>
            </a:avLst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816418" y="2368156"/>
            <a:ext cx="514213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6332833" y="3810330"/>
            <a:ext cx="533401" cy="419100"/>
            <a:chOff x="1600199" y="2287631"/>
            <a:chExt cx="533401" cy="419100"/>
          </a:xfrm>
        </p:grpSpPr>
        <p:sp>
          <p:nvSpPr>
            <p:cNvPr id="74" name="Oval 73"/>
            <p:cNvSpPr/>
            <p:nvPr/>
          </p:nvSpPr>
          <p:spPr>
            <a:xfrm>
              <a:off x="1600200" y="2287631"/>
              <a:ext cx="457200" cy="4191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Pie 74"/>
            <p:cNvSpPr/>
            <p:nvPr/>
          </p:nvSpPr>
          <p:spPr>
            <a:xfrm>
              <a:off x="1600199" y="2306681"/>
              <a:ext cx="457200" cy="381000"/>
            </a:xfrm>
            <a:prstGeom prst="pie">
              <a:avLst>
                <a:gd name="adj1" fmla="val 5347477"/>
                <a:gd name="adj2" fmla="val 16200000"/>
              </a:avLst>
            </a:prstGeom>
            <a:solidFill>
              <a:schemeClr val="tx1"/>
            </a:solidFill>
            <a:ln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619387" y="2334386"/>
              <a:ext cx="514213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en-US" dirty="0">
                  <a:solidFill>
                    <a:schemeClr val="bg1"/>
                  </a:solidFill>
                  <a:latin typeface="Comic Sans MS" pitchFamily="66" charset="0"/>
                </a:rPr>
                <a:t>Bb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296066"/>
              </p:ext>
            </p:extLst>
          </p:nvPr>
        </p:nvGraphicFramePr>
        <p:xfrm>
          <a:off x="304800" y="4443851"/>
          <a:ext cx="8229600" cy="2101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Patterns of inheritance</a:t>
                      </a: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Pedigrees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shows Carriers</a:t>
                      </a: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Pedigrees without showing Carriers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7245"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latin typeface="Century Gothic" panose="020B0502020202020204" pitchFamily="34" charset="0"/>
                        </a:rPr>
                        <a:t>Autosomal Recessive 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If one parent is “BB” </a:t>
                      </a:r>
                      <a:r>
                        <a:rPr lang="en-US" sz="1200" baseline="0" dirty="0"/>
                        <a:t>(</a:t>
                      </a:r>
                      <a:r>
                        <a:rPr lang="en-US" sz="1200" baseline="0" dirty="0" err="1"/>
                        <a:t>regarless</a:t>
                      </a:r>
                      <a:r>
                        <a:rPr lang="en-US" sz="1200" baseline="0" dirty="0"/>
                        <a:t> other parent affected “bb” or carrying “</a:t>
                      </a:r>
                      <a:r>
                        <a:rPr lang="en-US" sz="1200" baseline="0" dirty="0" err="1"/>
                        <a:t>Bb”parent</a:t>
                      </a:r>
                      <a:r>
                        <a:rPr lang="en-US" sz="1200" baseline="0" dirty="0"/>
                        <a:t>) =&gt; </a:t>
                      </a:r>
                      <a:r>
                        <a:rPr lang="en-US" sz="1600" baseline="0" dirty="0"/>
                        <a:t>No child can be showing the disease “bb”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Can skip a generation.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1" name="TextBox 80"/>
          <p:cNvSpPr txBox="1"/>
          <p:nvPr/>
        </p:nvSpPr>
        <p:spPr>
          <a:xfrm>
            <a:off x="3044821" y="919663"/>
            <a:ext cx="3882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Female Affected w/ Male Unaffected</a:t>
            </a:r>
          </a:p>
        </p:txBody>
      </p:sp>
    </p:spTree>
    <p:extLst>
      <p:ext uri="{BB962C8B-B14F-4D97-AF65-F5344CB8AC3E}">
        <p14:creationId xmlns:p14="http://schemas.microsoft.com/office/powerpoint/2010/main" val="229742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1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3" presetClass="emph" presetSubtype="1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3" presetClass="emph" presetSubtype="1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3" presetClass="emph" presetSubtype="1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6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" grpId="0" animBg="1"/>
      <p:bldP spid="17" grpId="0" animBg="1"/>
      <p:bldP spid="6" grpId="0" animBg="1"/>
      <p:bldP spid="30" grpId="0" animBg="1"/>
      <p:bldP spid="41" grpId="0" animBg="1"/>
      <p:bldP spid="57" grpId="0"/>
      <p:bldP spid="4" grpId="0" animBg="1"/>
      <p:bldP spid="43" grpId="0" animBg="1"/>
      <p:bldP spid="68" grpId="0" animBg="1"/>
      <p:bldP spid="56" grpId="0"/>
      <p:bldP spid="55" grpId="0"/>
      <p:bldP spid="63" grpId="0"/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30480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Note that we have </a:t>
            </a:r>
            <a:r>
              <a:rPr lang="en-US" sz="2800" dirty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22 autosomal chromosome pairs 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and 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1 pair of sex chromosomes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.</a:t>
            </a:r>
            <a:b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</a:br>
            <a:b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</a:br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76200"/>
            <a:ext cx="5562600" cy="3276600"/>
          </a:xfrm>
        </p:spPr>
        <p:txBody>
          <a:bodyPr>
            <a:normAutofit fontScale="92500"/>
          </a:bodyPr>
          <a:lstStyle/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Humans</a:t>
            </a:r>
          </a:p>
          <a:p>
            <a:pPr marL="59436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2400" dirty="0">
                <a:solidFill>
                  <a:srgbClr val="9933FF"/>
                </a:solidFill>
                <a:latin typeface="Century Gothic" panose="020B0502020202020204" pitchFamily="34" charset="0"/>
                <a:cs typeface="Arial" pitchFamily="34" charset="0"/>
              </a:rPr>
              <a:t>Haploid # of chromosomes: 23 (1n)</a:t>
            </a:r>
          </a:p>
          <a:p>
            <a:pPr marL="915035" lvl="1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2000" dirty="0">
                <a:solidFill>
                  <a:schemeClr val="tx1">
                    <a:lumMod val="8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Gametes only (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sperm</a:t>
            </a:r>
            <a:r>
              <a:rPr lang="en-US" sz="2000" dirty="0">
                <a:solidFill>
                  <a:schemeClr val="tx1">
                    <a:lumMod val="8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or </a:t>
            </a:r>
            <a:r>
              <a:rPr lang="en-US" sz="2000" dirty="0">
                <a:solidFill>
                  <a:srgbClr val="FF66CC"/>
                </a:solidFill>
                <a:latin typeface="Century Gothic" panose="020B0502020202020204" pitchFamily="34" charset="0"/>
                <a:cs typeface="Arial" pitchFamily="34" charset="0"/>
              </a:rPr>
              <a:t>ovum (egg)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)</a:t>
            </a:r>
          </a:p>
          <a:p>
            <a:pPr marL="59436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2400" dirty="0">
                <a:solidFill>
                  <a:srgbClr val="92D050"/>
                </a:solidFill>
                <a:latin typeface="Century Gothic" panose="020B0502020202020204" pitchFamily="34" charset="0"/>
                <a:cs typeface="Arial" pitchFamily="34" charset="0"/>
              </a:rPr>
              <a:t>Diploid # of chromosomes: 46 (2n)</a:t>
            </a:r>
          </a:p>
          <a:p>
            <a:pPr marL="915035" lvl="1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23 homologous pairs</a:t>
            </a:r>
          </a:p>
          <a:p>
            <a:pPr marL="1180147" lvl="2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1 chromosome came from </a:t>
            </a:r>
            <a:r>
              <a:rPr lang="en-US" dirty="0">
                <a:solidFill>
                  <a:srgbClr val="FF66CC"/>
                </a:solidFill>
                <a:latin typeface="Century Gothic" panose="020B0502020202020204" pitchFamily="34" charset="0"/>
                <a:cs typeface="Arial" pitchFamily="34" charset="0"/>
              </a:rPr>
              <a:t>mom</a:t>
            </a:r>
          </a:p>
          <a:p>
            <a:pPr marL="1180147" lvl="2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1 chromosome came from </a:t>
            </a:r>
            <a:r>
              <a:rPr lang="en-US" dirty="0">
                <a:solidFill>
                  <a:srgbClr val="00B0F0"/>
                </a:solidFill>
                <a:latin typeface="Century Gothic" panose="020B0502020202020204" pitchFamily="34" charset="0"/>
                <a:cs typeface="Arial" pitchFamily="34" charset="0"/>
              </a:rPr>
              <a:t>dad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200"/>
            <a:ext cx="3383411" cy="24526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-2145874" y="218656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US" sz="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AGeremia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Own work, CC BY-SA 3.0, </a:t>
            </a:r>
            <a:b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https://commons.wikimedia.org/w/index.php?curid=37184677</a:t>
            </a:r>
            <a:endParaRPr lang="en-US" sz="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6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Oval 72"/>
          <p:cNvSpPr/>
          <p:nvPr/>
        </p:nvSpPr>
        <p:spPr>
          <a:xfrm>
            <a:off x="6313621" y="3813544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52"/>
            <a:ext cx="8229600" cy="88423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X-linked Recessive -</a:t>
            </a:r>
            <a:r>
              <a:rPr lang="en-US" altLang="en-US" dirty="0">
                <a:solidFill>
                  <a:srgbClr val="FF66CC"/>
                </a:solidFill>
              </a:rPr>
              <a:t> </a:t>
            </a:r>
            <a:r>
              <a:rPr lang="en-US" altLang="en-US" dirty="0" err="1">
                <a:solidFill>
                  <a:srgbClr val="FF66CC"/>
                </a:solidFill>
              </a:rPr>
              <a:t>X</a:t>
            </a:r>
            <a:r>
              <a:rPr lang="en-US" altLang="en-US" baseline="30000" dirty="0" err="1">
                <a:solidFill>
                  <a:srgbClr val="FF0000"/>
                </a:solidFill>
              </a:rPr>
              <a:t>b</a:t>
            </a:r>
            <a:r>
              <a:rPr lang="en-US" altLang="en-US" dirty="0" err="1">
                <a:solidFill>
                  <a:srgbClr val="FF66CC"/>
                </a:solidFill>
              </a:rPr>
              <a:t>X</a:t>
            </a:r>
            <a:r>
              <a:rPr lang="en-US" altLang="en-US" baseline="30000" dirty="0" err="1">
                <a:solidFill>
                  <a:srgbClr val="FF0000"/>
                </a:solidFill>
              </a:rPr>
              <a:t>b</a:t>
            </a:r>
            <a:r>
              <a:rPr lang="en-US" altLang="en-US" baseline="30000" dirty="0"/>
              <a:t> </a:t>
            </a:r>
            <a:r>
              <a:rPr lang="en-US" altLang="en-US" baseline="30000" dirty="0">
                <a:solidFill>
                  <a:schemeClr val="tx1"/>
                </a:solidFill>
              </a:rPr>
              <a:t>+ </a:t>
            </a:r>
            <a:r>
              <a:rPr lang="en-US" altLang="en-US" dirty="0">
                <a:solidFill>
                  <a:srgbClr val="5ECBF1"/>
                </a:solidFill>
              </a:rPr>
              <a:t>X</a:t>
            </a:r>
            <a:r>
              <a:rPr lang="en-US" altLang="en-US" baseline="30000" dirty="0">
                <a:solidFill>
                  <a:schemeClr val="accent3"/>
                </a:solidFill>
              </a:rPr>
              <a:t>B</a:t>
            </a:r>
            <a:r>
              <a:rPr lang="en-US" altLang="en-US" dirty="0">
                <a:solidFill>
                  <a:srgbClr val="5ECBF1"/>
                </a:solidFill>
              </a:rPr>
              <a:t>Y</a:t>
            </a:r>
            <a:r>
              <a:rPr lang="en-US" altLang="en-US" baseline="30000" dirty="0"/>
              <a:t> 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308469" y="3842617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828800" y="1066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" y="1676400"/>
            <a:ext cx="251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6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288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88552" y="1676400"/>
            <a:ext cx="0" cy="725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063085" y="3842617"/>
            <a:ext cx="482439" cy="381000"/>
          </a:xfrm>
          <a:prstGeom prst="rect">
            <a:avLst/>
          </a:prstGeom>
          <a:solidFill>
            <a:srgbClr val="C00000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67417" y="2268679"/>
            <a:ext cx="478160" cy="380999"/>
          </a:xfrm>
          <a:prstGeom prst="rect">
            <a:avLst/>
          </a:prstGeom>
          <a:solidFill>
            <a:srgbClr val="C00000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038599" y="1676400"/>
            <a:ext cx="1" cy="6435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802667" y="383577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4731672" y="2561123"/>
            <a:ext cx="0" cy="674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219200" y="106680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09800" y="91440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14400" y="876300"/>
            <a:ext cx="457200" cy="419100"/>
          </a:xfrm>
          <a:prstGeom prst="ellipse">
            <a:avLst/>
          </a:prstGeom>
          <a:solidFill>
            <a:srgbClr val="C00000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2273" y="2286000"/>
            <a:ext cx="457199" cy="381000"/>
          </a:xfrm>
          <a:prstGeom prst="rect">
            <a:avLst/>
          </a:prstGeom>
          <a:solidFill>
            <a:srgbClr val="C00000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3124200" y="16764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3798116" y="2331636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181600" y="236220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4284097" y="2541186"/>
            <a:ext cx="859128" cy="6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014749" y="3235606"/>
            <a:ext cx="350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022469" y="3233017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317869" y="3233017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537069" y="3233017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527669" y="3233017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920763" y="901239"/>
            <a:ext cx="45720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08492" y="3867500"/>
            <a:ext cx="63510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184412" y="912907"/>
            <a:ext cx="33054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172006" y="2382735"/>
            <a:ext cx="33054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315006" y="3867501"/>
            <a:ext cx="46679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817303" y="2364815"/>
            <a:ext cx="46679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802667" y="3869749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719778"/>
              </p:ext>
            </p:extLst>
          </p:nvPr>
        </p:nvGraphicFramePr>
        <p:xfrm>
          <a:off x="380999" y="4491818"/>
          <a:ext cx="8229600" cy="2101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Patterns of inheritance</a:t>
                      </a: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Pedigrees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shows Carriers</a:t>
                      </a: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Pedigrees without showing Carriers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7245"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latin typeface="Century Gothic" panose="020B0502020202020204" pitchFamily="34" charset="0"/>
                        </a:rPr>
                        <a:t>X-linked recessive </a:t>
                      </a:r>
                      <a:r>
                        <a:rPr lang="en-US" altLang="en-US" sz="1200" dirty="0">
                          <a:latin typeface="Century Gothic" panose="020B0502020202020204" pitchFamily="34" charset="0"/>
                        </a:rPr>
                        <a:t>– dad not affected 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 male can be a carrier.*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All</a:t>
                      </a:r>
                      <a:r>
                        <a:rPr lang="en-US" sz="1600" baseline="0" dirty="0"/>
                        <a:t> sons of an affected mother (</a:t>
                      </a:r>
                      <a:r>
                        <a:rPr kumimoji="0"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600" baseline="0" dirty="0"/>
                        <a:t>) will also show disease (</a:t>
                      </a:r>
                      <a:r>
                        <a:rPr kumimoji="0"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US" sz="1600" baseline="0" dirty="0"/>
                        <a:t>).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8" name="Rectangle 67"/>
          <p:cNvSpPr/>
          <p:nvPr/>
        </p:nvSpPr>
        <p:spPr>
          <a:xfrm>
            <a:off x="4063085" y="3854285"/>
            <a:ext cx="494824" cy="369332"/>
          </a:xfrm>
          <a:prstGeom prst="rect">
            <a:avLst/>
          </a:prstGeom>
          <a:noFill/>
          <a:ln>
            <a:solidFill>
              <a:srgbClr val="5ECBF1"/>
            </a:solidFill>
          </a:ln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819399" y="2327372"/>
            <a:ext cx="320922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5605" y="2268679"/>
            <a:ext cx="448491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00199" y="2287631"/>
            <a:ext cx="533401" cy="419100"/>
            <a:chOff x="1600199" y="2287631"/>
            <a:chExt cx="533401" cy="419100"/>
          </a:xfrm>
        </p:grpSpPr>
        <p:sp>
          <p:nvSpPr>
            <p:cNvPr id="42" name="Oval 41"/>
            <p:cNvSpPr/>
            <p:nvPr/>
          </p:nvSpPr>
          <p:spPr>
            <a:xfrm>
              <a:off x="1600200" y="2287631"/>
              <a:ext cx="457200" cy="4191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Pie 48"/>
            <p:cNvSpPr/>
            <p:nvPr/>
          </p:nvSpPr>
          <p:spPr>
            <a:xfrm>
              <a:off x="1600199" y="2306681"/>
              <a:ext cx="457200" cy="381000"/>
            </a:xfrm>
            <a:prstGeom prst="pie">
              <a:avLst>
                <a:gd name="adj1" fmla="val 5347477"/>
                <a:gd name="adj2" fmla="val 16200000"/>
              </a:avLst>
            </a:prstGeom>
            <a:solidFill>
              <a:schemeClr val="tx1"/>
            </a:solidFill>
            <a:ln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619387" y="2334386"/>
              <a:ext cx="514213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en-US" dirty="0">
                  <a:solidFill>
                    <a:schemeClr val="bg1"/>
                  </a:solidFill>
                  <a:latin typeface="Comic Sans MS" pitchFamily="66" charset="0"/>
                </a:rPr>
                <a:t>Bb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797230" y="2331636"/>
            <a:ext cx="533401" cy="419100"/>
            <a:chOff x="1600199" y="2287631"/>
            <a:chExt cx="533401" cy="419100"/>
          </a:xfrm>
        </p:grpSpPr>
        <p:sp>
          <p:nvSpPr>
            <p:cNvPr id="62" name="Oval 61"/>
            <p:cNvSpPr/>
            <p:nvPr/>
          </p:nvSpPr>
          <p:spPr>
            <a:xfrm>
              <a:off x="1600200" y="2287631"/>
              <a:ext cx="457200" cy="4191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Pie 62"/>
            <p:cNvSpPr/>
            <p:nvPr/>
          </p:nvSpPr>
          <p:spPr>
            <a:xfrm>
              <a:off x="1600199" y="2306681"/>
              <a:ext cx="457200" cy="381000"/>
            </a:xfrm>
            <a:prstGeom prst="pie">
              <a:avLst>
                <a:gd name="adj1" fmla="val 5347477"/>
                <a:gd name="adj2" fmla="val 16200000"/>
              </a:avLst>
            </a:prstGeom>
            <a:solidFill>
              <a:schemeClr val="tx1"/>
            </a:solidFill>
            <a:ln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619387" y="2334386"/>
              <a:ext cx="514213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en-US" dirty="0">
                  <a:solidFill>
                    <a:schemeClr val="bg1"/>
                  </a:solidFill>
                  <a:latin typeface="Comic Sans MS" pitchFamily="66" charset="0"/>
                </a:rPr>
                <a:t>Bb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313621" y="3812825"/>
            <a:ext cx="533401" cy="419100"/>
            <a:chOff x="1600199" y="2287631"/>
            <a:chExt cx="533401" cy="419100"/>
          </a:xfrm>
        </p:grpSpPr>
        <p:sp>
          <p:nvSpPr>
            <p:cNvPr id="70" name="Oval 69"/>
            <p:cNvSpPr/>
            <p:nvPr/>
          </p:nvSpPr>
          <p:spPr>
            <a:xfrm>
              <a:off x="1600200" y="2287631"/>
              <a:ext cx="457200" cy="4191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Pie 70"/>
            <p:cNvSpPr/>
            <p:nvPr/>
          </p:nvSpPr>
          <p:spPr>
            <a:xfrm>
              <a:off x="1600199" y="2306681"/>
              <a:ext cx="457200" cy="381000"/>
            </a:xfrm>
            <a:prstGeom prst="pie">
              <a:avLst>
                <a:gd name="adj1" fmla="val 5347477"/>
                <a:gd name="adj2" fmla="val 16200000"/>
              </a:avLst>
            </a:prstGeom>
            <a:solidFill>
              <a:schemeClr val="tx1"/>
            </a:solidFill>
            <a:ln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619387" y="2334386"/>
              <a:ext cx="514213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en-US" dirty="0">
                  <a:solidFill>
                    <a:schemeClr val="bg1"/>
                  </a:solidFill>
                  <a:latin typeface="Comic Sans MS" pitchFamily="66" charset="0"/>
                </a:rPr>
                <a:t>Bb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3044821" y="919663"/>
            <a:ext cx="3882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Female Affected w/ Male Unaffected</a:t>
            </a:r>
          </a:p>
        </p:txBody>
      </p:sp>
      <p:sp>
        <p:nvSpPr>
          <p:cNvPr id="4" name="Rectangle 3"/>
          <p:cNvSpPr/>
          <p:nvPr/>
        </p:nvSpPr>
        <p:spPr>
          <a:xfrm>
            <a:off x="826966" y="1241208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rgbClr val="FF66CC"/>
                </a:solidFill>
              </a:rPr>
              <a:t>X</a:t>
            </a:r>
            <a:r>
              <a:rPr lang="en-US" altLang="en-US" baseline="30000" dirty="0" err="1">
                <a:solidFill>
                  <a:srgbClr val="FF0000"/>
                </a:solidFill>
              </a:rPr>
              <a:t>b</a:t>
            </a:r>
            <a:r>
              <a:rPr lang="en-US" altLang="en-US" dirty="0" err="1">
                <a:solidFill>
                  <a:srgbClr val="FF66CC"/>
                </a:solidFill>
              </a:rPr>
              <a:t>X</a:t>
            </a:r>
            <a:r>
              <a:rPr lang="en-US" altLang="en-US" baseline="30000" dirty="0" err="1">
                <a:solidFill>
                  <a:srgbClr val="FF0000"/>
                </a:solidFill>
              </a:rPr>
              <a:t>b</a:t>
            </a:r>
            <a:r>
              <a:rPr lang="en-US" altLang="en-US" baseline="30000" dirty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165170" y="1263253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5ECBF1"/>
                </a:solidFill>
              </a:rPr>
              <a:t>X</a:t>
            </a:r>
            <a:r>
              <a:rPr lang="en-US" altLang="en-US" baseline="30000" dirty="0">
                <a:solidFill>
                  <a:schemeClr val="accent3"/>
                </a:solidFill>
              </a:rPr>
              <a:t>B</a:t>
            </a:r>
            <a:r>
              <a:rPr lang="en-US" altLang="en-US" dirty="0">
                <a:solidFill>
                  <a:srgbClr val="5ECBF1"/>
                </a:solidFill>
              </a:rPr>
              <a:t>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21979" y="909361"/>
            <a:ext cx="338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5ECBF1"/>
                </a:solidFill>
              </a:rPr>
              <a:t>Y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09213" y="2379819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5ECBF1"/>
                </a:solidFill>
              </a:rPr>
              <a:t>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74065" y="3836791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5ECBF1"/>
                </a:solidFill>
              </a:rPr>
              <a:t>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97433" y="2272392"/>
            <a:ext cx="3536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5ECBF1"/>
                </a:solidFill>
              </a:rPr>
              <a:t>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949106" y="229879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5ECBF1"/>
                </a:solidFill>
              </a:rPr>
              <a:t>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930508" y="3859580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5ECBF1"/>
                </a:solidFill>
              </a:rPr>
              <a:t>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9F4E167-D7B8-424F-BFE8-FBC4EEC422F4}"/>
              </a:ext>
            </a:extLst>
          </p:cNvPr>
          <p:cNvSpPr/>
          <p:nvPr/>
        </p:nvSpPr>
        <p:spPr>
          <a:xfrm>
            <a:off x="1861038" y="5362685"/>
            <a:ext cx="2728067" cy="396224"/>
          </a:xfrm>
          <a:prstGeom prst="rect">
            <a:avLst/>
          </a:prstGeom>
          <a:solidFill>
            <a:srgbClr val="5ECBF1">
              <a:alpha val="32157"/>
            </a:srgb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3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7" grpId="0" animBg="1"/>
      <p:bldP spid="30" grpId="0" animBg="1"/>
      <p:bldP spid="41" grpId="0" animBg="1"/>
      <p:bldP spid="5" grpId="0"/>
      <p:bldP spid="8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52"/>
            <a:ext cx="8229600" cy="88423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X-linked Recessive -</a:t>
            </a:r>
            <a:r>
              <a:rPr lang="en-US" altLang="en-US" dirty="0">
                <a:solidFill>
                  <a:srgbClr val="FF66CC"/>
                </a:solidFill>
              </a:rPr>
              <a:t> </a:t>
            </a:r>
            <a:r>
              <a:rPr lang="en-US" altLang="en-US" dirty="0" err="1">
                <a:solidFill>
                  <a:srgbClr val="FF66CC"/>
                </a:solidFill>
              </a:rPr>
              <a:t>X</a:t>
            </a:r>
            <a:r>
              <a:rPr lang="en-US" altLang="en-US" baseline="30000" dirty="0" err="1">
                <a:solidFill>
                  <a:srgbClr val="FF0000"/>
                </a:solidFill>
              </a:rPr>
              <a:t>b</a:t>
            </a:r>
            <a:r>
              <a:rPr lang="en-US" altLang="en-US" dirty="0" err="1">
                <a:solidFill>
                  <a:srgbClr val="FF66CC"/>
                </a:solidFill>
              </a:rPr>
              <a:t>X</a:t>
            </a:r>
            <a:r>
              <a:rPr lang="en-US" altLang="en-US" baseline="30000" dirty="0" err="1">
                <a:solidFill>
                  <a:srgbClr val="FF0000"/>
                </a:solidFill>
              </a:rPr>
              <a:t>b</a:t>
            </a:r>
            <a:r>
              <a:rPr lang="en-US" altLang="en-US" baseline="30000" dirty="0"/>
              <a:t> </a:t>
            </a:r>
            <a:r>
              <a:rPr lang="en-US" altLang="en-US" baseline="30000" dirty="0">
                <a:solidFill>
                  <a:schemeClr val="tx1"/>
                </a:solidFill>
              </a:rPr>
              <a:t>+ </a:t>
            </a:r>
            <a:r>
              <a:rPr lang="en-US" altLang="en-US" dirty="0" err="1">
                <a:solidFill>
                  <a:srgbClr val="5ECBF1"/>
                </a:solidFill>
              </a:rPr>
              <a:t>X</a:t>
            </a:r>
            <a:r>
              <a:rPr lang="en-US" altLang="en-US" baseline="30000" dirty="0" err="1">
                <a:solidFill>
                  <a:srgbClr val="FF0000"/>
                </a:solidFill>
              </a:rPr>
              <a:t>b</a:t>
            </a:r>
            <a:r>
              <a:rPr lang="en-US" altLang="en-US" dirty="0" err="1">
                <a:solidFill>
                  <a:srgbClr val="5ECBF1"/>
                </a:solidFill>
              </a:rPr>
              <a:t>Y</a:t>
            </a:r>
            <a:r>
              <a:rPr lang="en-US" altLang="en-US" baseline="30000" dirty="0"/>
              <a:t> 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308469" y="3842617"/>
            <a:ext cx="457200" cy="419100"/>
          </a:xfrm>
          <a:prstGeom prst="ellipse">
            <a:avLst/>
          </a:prstGeom>
          <a:solidFill>
            <a:srgbClr val="C00000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828800" y="1066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" y="1676400"/>
            <a:ext cx="251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6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288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88552" y="1676400"/>
            <a:ext cx="0" cy="725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063085" y="3842617"/>
            <a:ext cx="482439" cy="381000"/>
          </a:xfrm>
          <a:prstGeom prst="rect">
            <a:avLst/>
          </a:prstGeom>
          <a:solidFill>
            <a:srgbClr val="C00000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0999" y="2268849"/>
            <a:ext cx="447606" cy="381000"/>
          </a:xfrm>
          <a:prstGeom prst="rect">
            <a:avLst/>
          </a:prstGeom>
          <a:solidFill>
            <a:srgbClr val="C00000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038599" y="1676400"/>
            <a:ext cx="1" cy="6435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802667" y="3835770"/>
            <a:ext cx="457200" cy="381000"/>
          </a:xfrm>
          <a:prstGeom prst="rect">
            <a:avLst/>
          </a:prstGeom>
          <a:solidFill>
            <a:srgbClr val="C00000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4731672" y="2561123"/>
            <a:ext cx="0" cy="674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  <a:stCxn id="30" idx="6"/>
            <a:endCxn id="6" idx="1"/>
          </p:cNvCxnSpPr>
          <p:nvPr/>
        </p:nvCxnSpPr>
        <p:spPr>
          <a:xfrm flipV="1">
            <a:off x="1371600" y="1071403"/>
            <a:ext cx="795467" cy="144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67067" y="880903"/>
            <a:ext cx="457200" cy="381000"/>
          </a:xfrm>
          <a:prstGeom prst="rect">
            <a:avLst/>
          </a:prstGeom>
          <a:solidFill>
            <a:srgbClr val="C00000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14400" y="876300"/>
            <a:ext cx="457200" cy="419100"/>
          </a:xfrm>
          <a:prstGeom prst="ellipse">
            <a:avLst/>
          </a:prstGeom>
          <a:solidFill>
            <a:srgbClr val="C00000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2273" y="2286000"/>
            <a:ext cx="457199" cy="381000"/>
          </a:xfrm>
          <a:prstGeom prst="rect">
            <a:avLst/>
          </a:prstGeom>
          <a:solidFill>
            <a:srgbClr val="C00000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3124200" y="16764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5181600" y="236220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4284097" y="2541186"/>
            <a:ext cx="859128" cy="6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014749" y="3235606"/>
            <a:ext cx="350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022469" y="3233017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317869" y="3233017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537069" y="3233017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527669" y="3233017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869269" y="1235426"/>
            <a:ext cx="66236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rgbClr val="FF66CC"/>
                </a:solidFill>
              </a:rPr>
              <a:t>X</a:t>
            </a:r>
            <a:r>
              <a:rPr lang="en-US" altLang="en-US" baseline="30000" dirty="0" err="1">
                <a:solidFill>
                  <a:srgbClr val="FF0000"/>
                </a:solidFill>
              </a:rPr>
              <a:t>b</a:t>
            </a:r>
            <a:r>
              <a:rPr lang="en-US" altLang="en-US" dirty="0" err="1">
                <a:solidFill>
                  <a:srgbClr val="FF66CC"/>
                </a:solidFill>
              </a:rPr>
              <a:t>X</a:t>
            </a:r>
            <a:r>
              <a:rPr lang="en-US" altLang="en-US" baseline="30000" dirty="0" err="1">
                <a:solidFill>
                  <a:srgbClr val="FF0000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08492" y="3867500"/>
            <a:ext cx="63510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184412" y="912907"/>
            <a:ext cx="320922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172006" y="2382735"/>
            <a:ext cx="33054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817303" y="2364815"/>
            <a:ext cx="46679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870806" y="3859580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865110"/>
              </p:ext>
            </p:extLst>
          </p:nvPr>
        </p:nvGraphicFramePr>
        <p:xfrm>
          <a:off x="228600" y="4491818"/>
          <a:ext cx="8381999" cy="2101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2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0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Patterns of inheritance</a:t>
                      </a: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Pedigrees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shows Carriers</a:t>
                      </a: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Pedigrees without showing Carriers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72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Century Gothic" panose="020B0502020202020204" pitchFamily="34" charset="0"/>
                        </a:rPr>
                        <a:t>X-linked recessive </a:t>
                      </a:r>
                      <a:r>
                        <a:rPr kumimoji="0" lang="en-US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–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Both parents affected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 male can be a carrier but females can</a:t>
                      </a:r>
                      <a:r>
                        <a:rPr lang="en-US" sz="1600" baseline="0" dirty="0"/>
                        <a:t> second generation</a:t>
                      </a:r>
                      <a:r>
                        <a:rPr lang="en-US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All</a:t>
                      </a:r>
                      <a:r>
                        <a:rPr lang="en-US" sz="1600" baseline="0" dirty="0"/>
                        <a:t> sons of an affected mother (</a:t>
                      </a:r>
                      <a:r>
                        <a:rPr kumimoji="0"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600" baseline="0" dirty="0"/>
                        <a:t>) will also show disease (</a:t>
                      </a:r>
                      <a:r>
                        <a:rPr kumimoji="0"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US" sz="1600" baseline="0" dirty="0"/>
                        <a:t>).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8" name="Rectangle 67"/>
          <p:cNvSpPr/>
          <p:nvPr/>
        </p:nvSpPr>
        <p:spPr>
          <a:xfrm>
            <a:off x="4131224" y="3846018"/>
            <a:ext cx="49482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793021" y="2307088"/>
            <a:ext cx="38985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 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73695" y="2274683"/>
            <a:ext cx="49557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 b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00200" y="2287631"/>
            <a:ext cx="637383" cy="419100"/>
            <a:chOff x="1600200" y="2287631"/>
            <a:chExt cx="637383" cy="419100"/>
          </a:xfrm>
        </p:grpSpPr>
        <p:sp>
          <p:nvSpPr>
            <p:cNvPr id="42" name="Oval 41"/>
            <p:cNvSpPr/>
            <p:nvPr/>
          </p:nvSpPr>
          <p:spPr>
            <a:xfrm>
              <a:off x="1600200" y="2287631"/>
              <a:ext cx="457200" cy="4191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619387" y="2334386"/>
              <a:ext cx="618196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en-US" dirty="0">
                  <a:solidFill>
                    <a:schemeClr val="bg1"/>
                  </a:solidFill>
                  <a:latin typeface="Comic Sans MS" pitchFamily="66" charset="0"/>
                </a:rPr>
                <a:t>bb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62" name="Oval 61"/>
          <p:cNvSpPr/>
          <p:nvPr/>
        </p:nvSpPr>
        <p:spPr>
          <a:xfrm>
            <a:off x="3798116" y="2323375"/>
            <a:ext cx="457200" cy="419100"/>
          </a:xfrm>
          <a:prstGeom prst="ellipse">
            <a:avLst/>
          </a:prstGeom>
          <a:solidFill>
            <a:srgbClr val="C00000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3816418" y="2378391"/>
            <a:ext cx="514213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313621" y="3812825"/>
            <a:ext cx="533401" cy="424008"/>
            <a:chOff x="6313621" y="3812825"/>
            <a:chExt cx="533401" cy="424008"/>
          </a:xfrm>
        </p:grpSpPr>
        <p:sp>
          <p:nvSpPr>
            <p:cNvPr id="73" name="Oval 72"/>
            <p:cNvSpPr/>
            <p:nvPr/>
          </p:nvSpPr>
          <p:spPr>
            <a:xfrm>
              <a:off x="6313621" y="3813544"/>
              <a:ext cx="457200" cy="4191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315006" y="3867501"/>
              <a:ext cx="466794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chemeClr val="bg1"/>
                  </a:solidFill>
                  <a:latin typeface="Comic Sans MS" pitchFamily="66" charset="0"/>
                </a:rPr>
                <a:t>Bb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6313621" y="3812825"/>
              <a:ext cx="533401" cy="419100"/>
              <a:chOff x="1600199" y="2287631"/>
              <a:chExt cx="533401" cy="419100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1600200" y="2287631"/>
                <a:ext cx="457200" cy="4191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Pie 70"/>
              <p:cNvSpPr/>
              <p:nvPr/>
            </p:nvSpPr>
            <p:spPr>
              <a:xfrm>
                <a:off x="1600199" y="2306681"/>
                <a:ext cx="457200" cy="381000"/>
              </a:xfrm>
              <a:prstGeom prst="pie">
                <a:avLst>
                  <a:gd name="adj1" fmla="val 5347477"/>
                  <a:gd name="adj2" fmla="val 16200000"/>
                </a:avLst>
              </a:prstGeom>
              <a:solidFill>
                <a:schemeClr val="tx1"/>
              </a:solidFill>
              <a:ln>
                <a:solidFill>
                  <a:srgbClr val="FF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619387" y="2334386"/>
                <a:ext cx="514213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en-US" dirty="0">
                    <a:solidFill>
                      <a:schemeClr val="bg1"/>
                    </a:solidFill>
                    <a:latin typeface="Comic Sans MS" pitchFamily="66" charset="0"/>
                  </a:rPr>
                  <a:t>Bb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2166773" y="1262563"/>
            <a:ext cx="577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rgbClr val="5ECBF1"/>
                </a:solidFill>
              </a:rPr>
              <a:t>X</a:t>
            </a:r>
            <a:r>
              <a:rPr lang="en-US" altLang="en-US" baseline="30000" dirty="0" err="1">
                <a:solidFill>
                  <a:srgbClr val="FF0000"/>
                </a:solidFill>
              </a:rPr>
              <a:t>b</a:t>
            </a:r>
            <a:r>
              <a:rPr lang="en-US" altLang="en-US" dirty="0" err="1">
                <a:solidFill>
                  <a:srgbClr val="5ECBF1"/>
                </a:solidFill>
              </a:rPr>
              <a:t>Y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947653" y="897081"/>
            <a:ext cx="457176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4821" y="919663"/>
            <a:ext cx="2386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Both parents Affected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5308468" y="3840162"/>
            <a:ext cx="533401" cy="424008"/>
            <a:chOff x="6313621" y="3812825"/>
            <a:chExt cx="533401" cy="424008"/>
          </a:xfrm>
        </p:grpSpPr>
        <p:sp>
          <p:nvSpPr>
            <p:cNvPr id="78" name="Oval 77"/>
            <p:cNvSpPr/>
            <p:nvPr/>
          </p:nvSpPr>
          <p:spPr>
            <a:xfrm>
              <a:off x="6313621" y="3813544"/>
              <a:ext cx="457200" cy="4191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315006" y="3867501"/>
              <a:ext cx="466794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chemeClr val="bg1"/>
                  </a:solidFill>
                  <a:latin typeface="Comic Sans MS" pitchFamily="66" charset="0"/>
                </a:rPr>
                <a:t>Bb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6313621" y="3812825"/>
              <a:ext cx="533401" cy="419100"/>
              <a:chOff x="1600199" y="2287631"/>
              <a:chExt cx="533401" cy="419100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1600200" y="2287631"/>
                <a:ext cx="457200" cy="4191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Pie 81"/>
              <p:cNvSpPr/>
              <p:nvPr/>
            </p:nvSpPr>
            <p:spPr>
              <a:xfrm>
                <a:off x="1600199" y="2306681"/>
                <a:ext cx="457200" cy="381000"/>
              </a:xfrm>
              <a:prstGeom prst="pie">
                <a:avLst>
                  <a:gd name="adj1" fmla="val 5347477"/>
                  <a:gd name="adj2" fmla="val 16200000"/>
                </a:avLst>
              </a:prstGeom>
              <a:solidFill>
                <a:schemeClr val="tx1"/>
              </a:solidFill>
              <a:ln>
                <a:solidFill>
                  <a:srgbClr val="FF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619387" y="2334386"/>
                <a:ext cx="514213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en-US" dirty="0">
                    <a:solidFill>
                      <a:schemeClr val="bg1"/>
                    </a:solidFill>
                    <a:latin typeface="Comic Sans MS" pitchFamily="66" charset="0"/>
                  </a:rPr>
                  <a:t>Bb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6" name="Rectangle 15"/>
          <p:cNvSpPr/>
          <p:nvPr/>
        </p:nvSpPr>
        <p:spPr>
          <a:xfrm>
            <a:off x="555591" y="225702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5ECBF1"/>
                </a:solidFill>
              </a:rPr>
              <a:t>Y</a:t>
            </a:r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3000596" y="229654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5ECBF1"/>
                </a:solidFill>
              </a:rPr>
              <a:t>Y</a:t>
            </a:r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2300955" y="88757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5ECBF1"/>
                </a:solidFill>
              </a:rPr>
              <a:t>Y</a:t>
            </a:r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>
            <a:off x="5308468" y="2381887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5ECBF1"/>
                </a:solidFill>
              </a:rPr>
              <a:t>Y</a:t>
            </a:r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2972178" y="383736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5ECBF1"/>
                </a:solidFill>
              </a:rPr>
              <a:t>Y</a:t>
            </a:r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4239581" y="3831300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5ECBF1"/>
                </a:solidFill>
              </a:rPr>
              <a:t>Y</a:t>
            </a:r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BB594ED-93DB-4246-AAB2-F190A3EDF1C8}"/>
              </a:ext>
            </a:extLst>
          </p:cNvPr>
          <p:cNvSpPr/>
          <p:nvPr/>
        </p:nvSpPr>
        <p:spPr>
          <a:xfrm>
            <a:off x="2057400" y="5362684"/>
            <a:ext cx="2531705" cy="893419"/>
          </a:xfrm>
          <a:prstGeom prst="rect">
            <a:avLst/>
          </a:prstGeom>
          <a:solidFill>
            <a:srgbClr val="FF0000">
              <a:alpha val="32157"/>
            </a:srgb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repeatCount="1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7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7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7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mph" presetSubtype="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3" presetClass="emph" presetSubtype="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0" grpId="0" animBg="1"/>
      <p:bldP spid="20" grpId="1" animBg="1"/>
      <p:bldP spid="27" grpId="0" animBg="1"/>
      <p:bldP spid="27" grpId="1" animBg="1"/>
      <p:bldP spid="6" grpId="0" animBg="1"/>
      <p:bldP spid="30" grpId="0" animBg="1"/>
      <p:bldP spid="41" grpId="0" animBg="1"/>
      <p:bldP spid="41" grpId="1" animBg="1"/>
      <p:bldP spid="64" grpId="0"/>
      <p:bldP spid="76" grpId="0"/>
      <p:bldP spid="9" grpId="0"/>
      <p:bldP spid="8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52"/>
            <a:ext cx="8229600" cy="88423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X-linked Dominant - </a:t>
            </a:r>
            <a:r>
              <a:rPr lang="en-US" altLang="en-US" dirty="0">
                <a:solidFill>
                  <a:srgbClr val="FF66CC"/>
                </a:solidFill>
              </a:rPr>
              <a:t>X</a:t>
            </a:r>
            <a:r>
              <a:rPr lang="en-US" altLang="en-US" baseline="30000" dirty="0">
                <a:solidFill>
                  <a:schemeClr val="accent3"/>
                </a:solidFill>
              </a:rPr>
              <a:t>B</a:t>
            </a:r>
            <a:r>
              <a:rPr lang="en-US" altLang="en-US" dirty="0">
                <a:solidFill>
                  <a:srgbClr val="FF66CC"/>
                </a:solidFill>
              </a:rPr>
              <a:t>X</a:t>
            </a:r>
            <a:r>
              <a:rPr lang="en-US" altLang="en-US" baseline="30000" dirty="0">
                <a:solidFill>
                  <a:schemeClr val="accent3"/>
                </a:solidFill>
              </a:rPr>
              <a:t>B</a:t>
            </a:r>
            <a:r>
              <a:rPr lang="en-US" altLang="en-US" baseline="30000" dirty="0"/>
              <a:t>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+ </a:t>
            </a:r>
            <a:r>
              <a:rPr lang="en-US" altLang="en-US" dirty="0">
                <a:solidFill>
                  <a:srgbClr val="5ECBF1"/>
                </a:solidFill>
              </a:rPr>
              <a:t>X</a:t>
            </a:r>
            <a:r>
              <a:rPr lang="en-US" altLang="en-US" baseline="30000" dirty="0">
                <a:solidFill>
                  <a:schemeClr val="accent3"/>
                </a:solidFill>
              </a:rPr>
              <a:t>B</a:t>
            </a:r>
            <a:r>
              <a:rPr lang="en-US" altLang="en-US" dirty="0">
                <a:solidFill>
                  <a:srgbClr val="5ECBF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828800" y="1066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" y="1676400"/>
            <a:ext cx="251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6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288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88552" y="1676400"/>
            <a:ext cx="0" cy="725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81000" y="2286000"/>
            <a:ext cx="447606" cy="381000"/>
          </a:xfrm>
          <a:prstGeom prst="rect">
            <a:avLst/>
          </a:prstGeom>
          <a:solidFill>
            <a:srgbClr val="C00000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038599" y="1676400"/>
            <a:ext cx="1" cy="6435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219200" y="106680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09800" y="914400"/>
            <a:ext cx="457200" cy="381000"/>
          </a:xfrm>
          <a:prstGeom prst="rect">
            <a:avLst/>
          </a:prstGeom>
          <a:solidFill>
            <a:srgbClr val="C00000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14400" y="876300"/>
            <a:ext cx="457200" cy="419100"/>
          </a:xfrm>
          <a:prstGeom prst="ellipse">
            <a:avLst/>
          </a:prstGeom>
          <a:solidFill>
            <a:srgbClr val="C00000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399" y="2286000"/>
            <a:ext cx="457199" cy="381000"/>
          </a:xfrm>
          <a:prstGeom prst="rect">
            <a:avLst/>
          </a:prstGeom>
          <a:solidFill>
            <a:srgbClr val="C00000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3124200" y="16764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3798116" y="2331636"/>
            <a:ext cx="457200" cy="419100"/>
          </a:xfrm>
          <a:prstGeom prst="ellipse">
            <a:avLst/>
          </a:prstGeom>
          <a:solidFill>
            <a:srgbClr val="C00000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600200" y="2287631"/>
            <a:ext cx="457200" cy="419100"/>
          </a:xfrm>
          <a:prstGeom prst="ellipse">
            <a:avLst/>
          </a:prstGeom>
          <a:solidFill>
            <a:srgbClr val="C00000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20787" y="912907"/>
            <a:ext cx="476412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228350" y="921111"/>
            <a:ext cx="33054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619387" y="2334386"/>
            <a:ext cx="514213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0999" y="2319980"/>
            <a:ext cx="484428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</a:t>
            </a:r>
            <a:r>
              <a:rPr lang="en-US" altLang="en-US" dirty="0">
                <a:solidFill>
                  <a:srgbClr val="5ECBF1"/>
                </a:solidFill>
              </a:rPr>
              <a:t>Y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828991" y="2286000"/>
            <a:ext cx="484428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</a:t>
            </a:r>
            <a:r>
              <a:rPr lang="en-US" altLang="en-US" dirty="0">
                <a:solidFill>
                  <a:srgbClr val="5ECBF1"/>
                </a:solidFill>
              </a:rPr>
              <a:t>Y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795830" y="2349710"/>
            <a:ext cx="521516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751970"/>
              </p:ext>
            </p:extLst>
          </p:nvPr>
        </p:nvGraphicFramePr>
        <p:xfrm>
          <a:off x="267392" y="4191000"/>
          <a:ext cx="8609216" cy="2101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9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5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Patterns of inheritance</a:t>
                      </a: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Pedigrees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shows Carriers</a:t>
                      </a: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Pedigrees without showing Carriers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7245"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latin typeface="Century Gothic" panose="020B0502020202020204" pitchFamily="34" charset="0"/>
                        </a:rPr>
                        <a:t>X-linked dominant – </a:t>
                      </a:r>
                    </a:p>
                    <a:p>
                      <a:r>
                        <a:rPr lang="en-US" altLang="en-US" sz="1200" dirty="0">
                          <a:latin typeface="Century Gothic" panose="020B0502020202020204" pitchFamily="34" charset="0"/>
                        </a:rPr>
                        <a:t>Mom</a:t>
                      </a:r>
                      <a:r>
                        <a:rPr lang="en-US" altLang="en-US" sz="1200" baseline="0" dirty="0">
                          <a:latin typeface="Century Gothic" panose="020B0502020202020204" pitchFamily="34" charset="0"/>
                        </a:rPr>
                        <a:t> Homozygous</a:t>
                      </a:r>
                      <a:r>
                        <a:rPr lang="en-US" altLang="en-US" sz="1200" dirty="0">
                          <a:latin typeface="Century Gothic" panose="020B0502020202020204" pitchFamily="34" charset="0"/>
                        </a:rPr>
                        <a:t> </a:t>
                      </a:r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Impossible to be a carrier.</a:t>
                      </a:r>
                      <a:r>
                        <a:rPr lang="en-US" sz="1600" baseline="0" dirty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All</a:t>
                      </a:r>
                      <a:r>
                        <a:rPr lang="en-US" sz="1600" b="1" baseline="0" dirty="0"/>
                        <a:t> children </a:t>
                      </a:r>
                      <a:r>
                        <a:rPr lang="en-US" sz="1600" baseline="0" dirty="0"/>
                        <a:t>of an affected homozygous mother (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600" baseline="0" dirty="0"/>
                        <a:t>) will also show disease  (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US" sz="1600" baseline="0" dirty="0"/>
                        <a:t>), (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600" baseline="0" dirty="0"/>
                        <a:t>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3044821" y="919663"/>
            <a:ext cx="5011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Homozygous Female Affected w/ Male Affected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3600" y="1290911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5ECBF1"/>
                </a:solidFill>
              </a:rPr>
              <a:t>X</a:t>
            </a:r>
            <a:r>
              <a:rPr lang="en-US" altLang="en-US" baseline="30000" dirty="0">
                <a:solidFill>
                  <a:schemeClr val="accent3"/>
                </a:solidFill>
              </a:rPr>
              <a:t>B</a:t>
            </a:r>
            <a:r>
              <a:rPr lang="en-US" altLang="en-US" dirty="0">
                <a:solidFill>
                  <a:srgbClr val="5ECBF1"/>
                </a:solidFill>
              </a:rPr>
              <a:t>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0179" y="1259119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66CC"/>
                </a:solidFill>
              </a:rPr>
              <a:t>X</a:t>
            </a:r>
            <a:r>
              <a:rPr lang="en-US" altLang="en-US" baseline="30000" dirty="0">
                <a:solidFill>
                  <a:schemeClr val="accent3"/>
                </a:solidFill>
              </a:rPr>
              <a:t>B</a:t>
            </a:r>
            <a:r>
              <a:rPr lang="en-US" altLang="en-US" dirty="0">
                <a:solidFill>
                  <a:srgbClr val="FF66CC"/>
                </a:solidFill>
              </a:rPr>
              <a:t>X</a:t>
            </a:r>
            <a:r>
              <a:rPr lang="en-US" altLang="en-US" baseline="30000" dirty="0">
                <a:solidFill>
                  <a:schemeClr val="accent3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3271" y="90807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5ECBF1"/>
                </a:solidFill>
              </a:rPr>
              <a:t>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F799A5-06A9-41EA-B5B7-CF26AF61D3A0}"/>
              </a:ext>
            </a:extLst>
          </p:cNvPr>
          <p:cNvSpPr/>
          <p:nvPr/>
        </p:nvSpPr>
        <p:spPr>
          <a:xfrm>
            <a:off x="1828800" y="5067223"/>
            <a:ext cx="2728067" cy="396224"/>
          </a:xfrm>
          <a:prstGeom prst="rect">
            <a:avLst/>
          </a:prstGeom>
          <a:solidFill>
            <a:srgbClr val="FFFF00">
              <a:alpha val="32157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398D0C1-74B2-4699-92D0-5E8C6AE82D63}"/>
              </a:ext>
            </a:extLst>
          </p:cNvPr>
          <p:cNvSpPr/>
          <p:nvPr/>
        </p:nvSpPr>
        <p:spPr>
          <a:xfrm>
            <a:off x="325547" y="5429833"/>
            <a:ext cx="1196913" cy="268519"/>
          </a:xfrm>
          <a:prstGeom prst="rect">
            <a:avLst/>
          </a:prstGeom>
          <a:solidFill>
            <a:srgbClr val="FFFF00">
              <a:alpha val="32157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0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1" grpId="0" animBg="1"/>
      <p:bldP spid="47" grpId="0" animBg="1"/>
      <p:bldP spid="42" grpId="0" animBg="1"/>
      <p:bldP spid="5" grpId="0"/>
      <p:bldP spid="28" grpId="0" animBg="1"/>
      <p:bldP spid="2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Oval 72"/>
          <p:cNvSpPr/>
          <p:nvPr/>
        </p:nvSpPr>
        <p:spPr>
          <a:xfrm>
            <a:off x="6313621" y="3813544"/>
            <a:ext cx="457200" cy="419100"/>
          </a:xfrm>
          <a:prstGeom prst="ellipse">
            <a:avLst/>
          </a:prstGeom>
          <a:solidFill>
            <a:srgbClr val="C00000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52"/>
            <a:ext cx="8229600" cy="88423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X-linked Dominant - </a:t>
            </a:r>
            <a:r>
              <a:rPr lang="en-US" altLang="en-US" dirty="0" err="1">
                <a:solidFill>
                  <a:srgbClr val="FF66CC"/>
                </a:solidFill>
              </a:rPr>
              <a:t>X</a:t>
            </a:r>
            <a:r>
              <a:rPr lang="en-US" altLang="en-US" baseline="30000" dirty="0" err="1">
                <a:solidFill>
                  <a:srgbClr val="FF0000"/>
                </a:solidFill>
              </a:rPr>
              <a:t>B</a:t>
            </a:r>
            <a:r>
              <a:rPr lang="en-US" altLang="en-US" dirty="0" err="1">
                <a:solidFill>
                  <a:srgbClr val="FF66CC"/>
                </a:solidFill>
              </a:rPr>
              <a:t>X</a:t>
            </a:r>
            <a:r>
              <a:rPr lang="en-US" altLang="en-US" baseline="30000" dirty="0" err="1">
                <a:solidFill>
                  <a:schemeClr val="accent3"/>
                </a:solidFill>
              </a:rPr>
              <a:t>b</a:t>
            </a:r>
            <a:r>
              <a:rPr lang="en-US" altLang="en-US" baseline="30000" dirty="0"/>
              <a:t>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+ </a:t>
            </a:r>
            <a:r>
              <a:rPr lang="en-US" altLang="en-US" dirty="0">
                <a:solidFill>
                  <a:srgbClr val="5ECBF1"/>
                </a:solidFill>
              </a:rPr>
              <a:t>X</a:t>
            </a:r>
            <a:r>
              <a:rPr lang="en-US" altLang="en-US" baseline="30000" dirty="0">
                <a:solidFill>
                  <a:srgbClr val="FF0000"/>
                </a:solidFill>
              </a:rPr>
              <a:t>B</a:t>
            </a:r>
            <a:r>
              <a:rPr lang="en-US" altLang="en-US" dirty="0">
                <a:solidFill>
                  <a:srgbClr val="5ECBF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Oval 7"/>
          <p:cNvSpPr/>
          <p:nvPr/>
        </p:nvSpPr>
        <p:spPr>
          <a:xfrm>
            <a:off x="5308469" y="3842617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828800" y="1066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" y="1676400"/>
            <a:ext cx="251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6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288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88552" y="1676400"/>
            <a:ext cx="0" cy="725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065916" y="3851644"/>
            <a:ext cx="482439" cy="381000"/>
          </a:xfrm>
          <a:prstGeom prst="rect">
            <a:avLst/>
          </a:prstGeom>
          <a:solidFill>
            <a:srgbClr val="C00000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1000" y="2286000"/>
            <a:ext cx="447606" cy="381000"/>
          </a:xfrm>
          <a:prstGeom prst="rect">
            <a:avLst/>
          </a:prstGeom>
          <a:solidFill>
            <a:srgbClr val="C00000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038599" y="1676400"/>
            <a:ext cx="1" cy="6435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802667" y="3835770"/>
            <a:ext cx="457200" cy="381000"/>
          </a:xfrm>
          <a:prstGeom prst="rect">
            <a:avLst/>
          </a:prstGeom>
          <a:solidFill>
            <a:srgbClr val="C00000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4731672" y="2561123"/>
            <a:ext cx="0" cy="674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219200" y="106680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09800" y="914400"/>
            <a:ext cx="457200" cy="381000"/>
          </a:xfrm>
          <a:prstGeom prst="rect">
            <a:avLst/>
          </a:prstGeom>
          <a:solidFill>
            <a:srgbClr val="C00000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14400" y="876300"/>
            <a:ext cx="457200" cy="419100"/>
          </a:xfrm>
          <a:prstGeom prst="ellipse">
            <a:avLst/>
          </a:prstGeom>
          <a:solidFill>
            <a:srgbClr val="C00000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399" y="2286000"/>
            <a:ext cx="457199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3124200" y="16764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3798116" y="2331636"/>
            <a:ext cx="457200" cy="419100"/>
          </a:xfrm>
          <a:prstGeom prst="ellipse">
            <a:avLst/>
          </a:prstGeom>
          <a:solidFill>
            <a:srgbClr val="C00000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181600" y="236220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4284097" y="2541186"/>
            <a:ext cx="859128" cy="6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014749" y="3235606"/>
            <a:ext cx="350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022469" y="3233017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317869" y="3233017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537069" y="3233017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527669" y="3233017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1600200" y="2287631"/>
            <a:ext cx="457200" cy="419100"/>
          </a:xfrm>
          <a:prstGeom prst="ellipse">
            <a:avLst/>
          </a:prstGeom>
          <a:solidFill>
            <a:srgbClr val="C00000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20787" y="912907"/>
            <a:ext cx="466794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08492" y="3867500"/>
            <a:ext cx="63510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228350" y="921111"/>
            <a:ext cx="33054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619387" y="2334386"/>
            <a:ext cx="514213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0999" y="2319980"/>
            <a:ext cx="484428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</a:t>
            </a:r>
            <a:r>
              <a:rPr lang="en-US" altLang="en-US" dirty="0">
                <a:solidFill>
                  <a:srgbClr val="5ECBF1"/>
                </a:solidFill>
              </a:rPr>
              <a:t>Y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819399" y="2281530"/>
            <a:ext cx="484401" cy="3738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chemeClr val="bg1"/>
                </a:solidFill>
                <a:latin typeface="Comic Sans MS" pitchFamily="66" charset="0"/>
              </a:rPr>
              <a:t>b</a:t>
            </a:r>
            <a:r>
              <a:rPr lang="en-US" altLang="en-US" dirty="0" err="1">
                <a:solidFill>
                  <a:srgbClr val="5ECBF1"/>
                </a:solidFill>
              </a:rPr>
              <a:t>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179248" y="2382176"/>
            <a:ext cx="54869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chemeClr val="bg1"/>
                </a:solidFill>
                <a:latin typeface="Comic Sans MS" pitchFamily="66" charset="0"/>
              </a:rPr>
              <a:t>b</a:t>
            </a:r>
            <a:r>
              <a:rPr lang="en-US" altLang="en-US" dirty="0" err="1">
                <a:solidFill>
                  <a:srgbClr val="5ECBF1"/>
                </a:solidFill>
              </a:rPr>
              <a:t>Y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315006" y="3867501"/>
            <a:ext cx="46679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817303" y="2364815"/>
            <a:ext cx="46679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079662" y="3867499"/>
            <a:ext cx="65201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</a:t>
            </a:r>
            <a:r>
              <a:rPr lang="en-US" altLang="en-US" dirty="0">
                <a:solidFill>
                  <a:srgbClr val="5ECBF1"/>
                </a:solidFill>
              </a:rPr>
              <a:t>Y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802667" y="3869749"/>
            <a:ext cx="4844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</a:t>
            </a:r>
            <a:r>
              <a:rPr lang="en-US" altLang="en-US" dirty="0">
                <a:solidFill>
                  <a:srgbClr val="5ECBF1"/>
                </a:solidFill>
              </a:rPr>
              <a:t>Y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846391"/>
              </p:ext>
            </p:extLst>
          </p:nvPr>
        </p:nvGraphicFramePr>
        <p:xfrm>
          <a:off x="267392" y="4373743"/>
          <a:ext cx="887660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3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9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Patterns of inheritance</a:t>
                      </a: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Pedigrees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shows Carriers</a:t>
                      </a: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Pedigrees without showing Carriers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72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Century Gothic" panose="020B0502020202020204" pitchFamily="34" charset="0"/>
                        </a:rPr>
                        <a:t>X-linked dominant </a:t>
                      </a:r>
                      <a:r>
                        <a:rPr kumimoji="0" lang="en-US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–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Mom Heterozygous 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Impossible to be a carrier.</a:t>
                      </a:r>
                      <a:r>
                        <a:rPr lang="en-US" sz="1600" baseline="0" dirty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Heterozygous affected mother has ¼ chance a child will not be affected due to the Y chromosome lacking trait. (If dad is dominate, chance 1 son unaffected; if dad is recessive, chance 1 daughter unaffected.)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3044821" y="919663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Dad is Dominant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3600" y="1290911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5ECBF1"/>
                </a:solidFill>
              </a:rPr>
              <a:t>X</a:t>
            </a:r>
            <a:r>
              <a:rPr lang="en-US" altLang="en-US" baseline="30000" dirty="0">
                <a:solidFill>
                  <a:srgbClr val="FF0000"/>
                </a:solidFill>
              </a:rPr>
              <a:t>B</a:t>
            </a:r>
            <a:r>
              <a:rPr lang="en-US" altLang="en-US" dirty="0">
                <a:solidFill>
                  <a:srgbClr val="5ECBF1"/>
                </a:solidFill>
              </a:rPr>
              <a:t>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0179" y="1259119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rgbClr val="FF66CC"/>
                </a:solidFill>
              </a:rPr>
              <a:t>X</a:t>
            </a:r>
            <a:r>
              <a:rPr lang="en-US" altLang="en-US" baseline="30000" dirty="0" err="1">
                <a:solidFill>
                  <a:srgbClr val="FF0000"/>
                </a:solidFill>
              </a:rPr>
              <a:t>B</a:t>
            </a:r>
            <a:r>
              <a:rPr lang="en-US" altLang="en-US" dirty="0" err="1">
                <a:solidFill>
                  <a:srgbClr val="FF66CC"/>
                </a:solidFill>
              </a:rPr>
              <a:t>X</a:t>
            </a:r>
            <a:r>
              <a:rPr lang="en-US" altLang="en-US" b="1" baseline="30000" dirty="0" err="1">
                <a:solidFill>
                  <a:schemeClr val="accent3"/>
                </a:solidFill>
              </a:rPr>
              <a:t>b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3271" y="90807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5ECBF1"/>
                </a:solidFill>
              </a:rPr>
              <a:t>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2B54364-D2C5-430E-BC2E-83D8D91552A4}"/>
              </a:ext>
            </a:extLst>
          </p:cNvPr>
          <p:cNvSpPr/>
          <p:nvPr/>
        </p:nvSpPr>
        <p:spPr>
          <a:xfrm>
            <a:off x="1869831" y="5249966"/>
            <a:ext cx="2728067" cy="396224"/>
          </a:xfrm>
          <a:prstGeom prst="rect">
            <a:avLst/>
          </a:prstGeom>
          <a:solidFill>
            <a:srgbClr val="FFFF00">
              <a:alpha val="32157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C941CE2-3F87-4B54-A356-47023D9F759D}"/>
              </a:ext>
            </a:extLst>
          </p:cNvPr>
          <p:cNvSpPr/>
          <p:nvPr/>
        </p:nvSpPr>
        <p:spPr>
          <a:xfrm>
            <a:off x="310893" y="5638800"/>
            <a:ext cx="1196913" cy="268519"/>
          </a:xfrm>
          <a:prstGeom prst="rect">
            <a:avLst/>
          </a:prstGeom>
          <a:solidFill>
            <a:srgbClr val="FFFF00">
              <a:alpha val="32157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85B00F0-DF72-4A81-AD1D-8E15E668F025}"/>
              </a:ext>
            </a:extLst>
          </p:cNvPr>
          <p:cNvSpPr txBox="1"/>
          <p:nvPr/>
        </p:nvSpPr>
        <p:spPr>
          <a:xfrm>
            <a:off x="5727940" y="2401300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Dad is recessive</a:t>
            </a:r>
          </a:p>
        </p:txBody>
      </p:sp>
    </p:spTree>
    <p:extLst>
      <p:ext uri="{BB962C8B-B14F-4D97-AF65-F5344CB8AC3E}">
        <p14:creationId xmlns:p14="http://schemas.microsoft.com/office/powerpoint/2010/main" val="49829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1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1" grpId="0" animBg="1"/>
      <p:bldP spid="5" grpId="0"/>
      <p:bldP spid="56" grpId="0"/>
      <p:bldP spid="51" grpId="0"/>
      <p:bldP spid="62" grpId="0" animBg="1"/>
      <p:bldP spid="63" grpId="0" animBg="1"/>
      <p:bldP spid="6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Oval 72"/>
          <p:cNvSpPr/>
          <p:nvPr/>
        </p:nvSpPr>
        <p:spPr>
          <a:xfrm>
            <a:off x="6313621" y="3813544"/>
            <a:ext cx="457200" cy="419100"/>
          </a:xfrm>
          <a:prstGeom prst="ellipse">
            <a:avLst/>
          </a:prstGeom>
          <a:solidFill>
            <a:srgbClr val="C00000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52"/>
            <a:ext cx="8229600" cy="88423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X-linked Dominant - </a:t>
            </a:r>
            <a:r>
              <a:rPr lang="en-US" altLang="en-US" dirty="0">
                <a:solidFill>
                  <a:srgbClr val="FF66CC"/>
                </a:solidFill>
              </a:rPr>
              <a:t>X</a:t>
            </a:r>
            <a:r>
              <a:rPr lang="en-US" altLang="en-US" baseline="30000" dirty="0">
                <a:solidFill>
                  <a:srgbClr val="FF0000"/>
                </a:solidFill>
              </a:rPr>
              <a:t>B</a:t>
            </a:r>
            <a:r>
              <a:rPr lang="en-US" altLang="en-US" dirty="0">
                <a:solidFill>
                  <a:srgbClr val="FF66CC"/>
                </a:solidFill>
              </a:rPr>
              <a:t>X</a:t>
            </a:r>
            <a:r>
              <a:rPr lang="en-US" altLang="en-US" baseline="30000" dirty="0">
                <a:solidFill>
                  <a:srgbClr val="FF0000"/>
                </a:solidFill>
              </a:rPr>
              <a:t>B</a:t>
            </a:r>
            <a:r>
              <a:rPr lang="en-US" altLang="en-US" baseline="30000" dirty="0"/>
              <a:t>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+ </a:t>
            </a:r>
            <a:r>
              <a:rPr lang="en-US" altLang="en-US" dirty="0" err="1">
                <a:solidFill>
                  <a:srgbClr val="5ECBF1"/>
                </a:solidFill>
              </a:rPr>
              <a:t>X</a:t>
            </a:r>
            <a:r>
              <a:rPr lang="en-US" altLang="en-US" baseline="30000" dirty="0" err="1">
                <a:solidFill>
                  <a:schemeClr val="accent3"/>
                </a:solidFill>
              </a:rPr>
              <a:t>b</a:t>
            </a:r>
            <a:r>
              <a:rPr lang="en-US" altLang="en-US" dirty="0" err="1">
                <a:solidFill>
                  <a:srgbClr val="5ECBF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Oval 7"/>
          <p:cNvSpPr/>
          <p:nvPr/>
        </p:nvSpPr>
        <p:spPr>
          <a:xfrm>
            <a:off x="5308469" y="3842617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828800" y="1066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" y="1676400"/>
            <a:ext cx="251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6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288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88552" y="1676400"/>
            <a:ext cx="0" cy="725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065916" y="3851644"/>
            <a:ext cx="482439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1000" y="2286000"/>
            <a:ext cx="447606" cy="381000"/>
          </a:xfrm>
          <a:prstGeom prst="rect">
            <a:avLst/>
          </a:prstGeom>
          <a:solidFill>
            <a:srgbClr val="C00000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038599" y="1676400"/>
            <a:ext cx="1" cy="6435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802667" y="3835770"/>
            <a:ext cx="457200" cy="381000"/>
          </a:xfrm>
          <a:prstGeom prst="rect">
            <a:avLst/>
          </a:prstGeom>
          <a:solidFill>
            <a:srgbClr val="C00000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4731672" y="2561123"/>
            <a:ext cx="0" cy="674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219200" y="106680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84412" y="91440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14400" y="876300"/>
            <a:ext cx="457200" cy="419100"/>
          </a:xfrm>
          <a:prstGeom prst="ellipse">
            <a:avLst/>
          </a:prstGeom>
          <a:solidFill>
            <a:srgbClr val="C00000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399" y="2286000"/>
            <a:ext cx="457199" cy="381000"/>
          </a:xfrm>
          <a:prstGeom prst="rect">
            <a:avLst/>
          </a:prstGeom>
          <a:solidFill>
            <a:srgbClr val="C00000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3124200" y="16764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3798116" y="2331636"/>
            <a:ext cx="457200" cy="419100"/>
          </a:xfrm>
          <a:prstGeom prst="ellipse">
            <a:avLst/>
          </a:prstGeom>
          <a:solidFill>
            <a:srgbClr val="C00000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181600" y="236220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4284097" y="2541186"/>
            <a:ext cx="859128" cy="6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014749" y="3235606"/>
            <a:ext cx="350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022469" y="3233017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317869" y="3233017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537069" y="3233017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527669" y="3233017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1600200" y="2287631"/>
            <a:ext cx="457200" cy="419100"/>
          </a:xfrm>
          <a:prstGeom prst="ellipse">
            <a:avLst/>
          </a:prstGeom>
          <a:solidFill>
            <a:srgbClr val="C00000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20787" y="912907"/>
            <a:ext cx="476412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08492" y="3867500"/>
            <a:ext cx="63510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184412" y="912907"/>
            <a:ext cx="47481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chemeClr val="bg1"/>
                </a:solidFill>
                <a:latin typeface="Comic Sans MS" pitchFamily="66" charset="0"/>
              </a:rPr>
              <a:t>b</a:t>
            </a:r>
            <a:r>
              <a:rPr lang="en-US" altLang="en-US" dirty="0" err="1">
                <a:solidFill>
                  <a:srgbClr val="5ECBF1"/>
                </a:solidFill>
              </a:rPr>
              <a:t>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619387" y="2334386"/>
            <a:ext cx="514213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0999" y="2319980"/>
            <a:ext cx="33054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828991" y="2286000"/>
            <a:ext cx="33054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253130" y="2382176"/>
            <a:ext cx="320922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315006" y="3867501"/>
            <a:ext cx="46679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817303" y="2364815"/>
            <a:ext cx="46679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079663" y="3851644"/>
            <a:ext cx="468692" cy="369332"/>
          </a:xfrm>
          <a:prstGeom prst="rect">
            <a:avLst/>
          </a:prstGeom>
          <a:solidFill>
            <a:srgbClr val="C00000"/>
          </a:solidFill>
          <a:ln>
            <a:solidFill>
              <a:srgbClr val="5ECBF1"/>
            </a:solidFill>
          </a:ln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802667" y="3869749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831214"/>
              </p:ext>
            </p:extLst>
          </p:nvPr>
        </p:nvGraphicFramePr>
        <p:xfrm>
          <a:off x="267392" y="4373743"/>
          <a:ext cx="8609216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9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5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Patterns of inheritance</a:t>
                      </a: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Pedigrees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shows Carriers</a:t>
                      </a: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Pedigrees without showing Carriers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7245"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latin typeface="Century Gothic" panose="020B0502020202020204" pitchFamily="34" charset="0"/>
                        </a:rPr>
                        <a:t>X-linked dominant 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Impossible to be a carrier.</a:t>
                      </a:r>
                      <a:r>
                        <a:rPr lang="en-US" sz="1600" baseline="0" dirty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All</a:t>
                      </a:r>
                      <a:r>
                        <a:rPr lang="en-US" sz="1600" baseline="0" dirty="0"/>
                        <a:t> children of an affected homozygous mother (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600" baseline="0" dirty="0"/>
                        <a:t>) will also show disease </a:t>
                      </a:r>
                      <a:br>
                        <a:rPr lang="en-US" sz="1600" baseline="0" dirty="0"/>
                      </a:br>
                      <a:r>
                        <a:rPr lang="en-US" sz="1600" baseline="0" dirty="0"/>
                        <a:t>either (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US" sz="1600" baseline="0" dirty="0"/>
                        <a:t>), (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600" baseline="0" dirty="0"/>
                        <a:t>), or (</a:t>
                      </a:r>
                      <a:r>
                        <a:rPr kumimoji="0"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600" baseline="0" dirty="0"/>
                        <a:t>). Heterozygous affected mother with heterozygous father has ¼ chance a child will not be affected.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3044821" y="919663"/>
            <a:ext cx="3882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Female Affected w/ Male Unaffected</a:t>
            </a:r>
          </a:p>
        </p:txBody>
      </p:sp>
      <p:sp>
        <p:nvSpPr>
          <p:cNvPr id="3" name="Rectangle 2"/>
          <p:cNvSpPr/>
          <p:nvPr/>
        </p:nvSpPr>
        <p:spPr>
          <a:xfrm>
            <a:off x="519388" y="2308985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5ECBF1"/>
                </a:solidFill>
              </a:rPr>
              <a:t>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67267" y="237305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5ECBF1"/>
                </a:solidFill>
              </a:rPr>
              <a:t>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4271" y="2271337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5ECBF1"/>
                </a:solidFill>
              </a:rPr>
              <a:t>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46107" y="385164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5ECBF1"/>
                </a:solidFill>
              </a:rPr>
              <a:t>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34340" y="3833889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5ECBF1"/>
                </a:solidFill>
              </a:rPr>
              <a:t>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4186" y="1247963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66CC"/>
                </a:solidFill>
              </a:rPr>
              <a:t>X</a:t>
            </a:r>
            <a:r>
              <a:rPr lang="en-US" altLang="en-US" baseline="30000" dirty="0">
                <a:solidFill>
                  <a:srgbClr val="FF0000"/>
                </a:solidFill>
              </a:rPr>
              <a:t>B</a:t>
            </a:r>
            <a:r>
              <a:rPr lang="en-US" altLang="en-US" dirty="0">
                <a:solidFill>
                  <a:srgbClr val="FF66CC"/>
                </a:solidFill>
              </a:rPr>
              <a:t>X</a:t>
            </a:r>
            <a:r>
              <a:rPr lang="en-US" altLang="en-US" baseline="30000" dirty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41969" y="1269540"/>
            <a:ext cx="577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rgbClr val="5ECBF1"/>
                </a:solidFill>
              </a:rPr>
              <a:t>X</a:t>
            </a:r>
            <a:r>
              <a:rPr lang="en-US" altLang="en-US" baseline="30000" dirty="0" err="1">
                <a:solidFill>
                  <a:schemeClr val="accent3"/>
                </a:solidFill>
              </a:rPr>
              <a:t>b</a:t>
            </a:r>
            <a:r>
              <a:rPr lang="en-US" altLang="en-US" dirty="0" err="1">
                <a:solidFill>
                  <a:srgbClr val="5ECBF1"/>
                </a:solidFill>
              </a:rPr>
              <a:t>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121F1DF-B067-45A3-BC7C-B7AD236D4987}"/>
              </a:ext>
            </a:extLst>
          </p:cNvPr>
          <p:cNvSpPr/>
          <p:nvPr/>
        </p:nvSpPr>
        <p:spPr>
          <a:xfrm>
            <a:off x="1869831" y="5249966"/>
            <a:ext cx="2728067" cy="396224"/>
          </a:xfrm>
          <a:prstGeom prst="rect">
            <a:avLst/>
          </a:prstGeom>
          <a:solidFill>
            <a:srgbClr val="FFFF00">
              <a:alpha val="32157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983DF6E-0AAD-4B90-A736-FA52507160E4}"/>
              </a:ext>
            </a:extLst>
          </p:cNvPr>
          <p:cNvSpPr/>
          <p:nvPr/>
        </p:nvSpPr>
        <p:spPr>
          <a:xfrm>
            <a:off x="310893" y="5638800"/>
            <a:ext cx="1196913" cy="268519"/>
          </a:xfrm>
          <a:prstGeom prst="rect">
            <a:avLst/>
          </a:prstGeom>
          <a:solidFill>
            <a:srgbClr val="FFFF00">
              <a:alpha val="32157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6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41" grpId="0" animBg="1"/>
      <p:bldP spid="47" grpId="0" animBg="1"/>
      <p:bldP spid="42" grpId="0" animBg="1"/>
      <p:bldP spid="57" grpId="0"/>
      <p:bldP spid="66" grpId="0"/>
      <p:bldP spid="62" grpId="0" animBg="1"/>
      <p:bldP spid="6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8423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>
                <a:solidFill>
                  <a:srgbClr val="4E67C8"/>
                </a:solidFill>
                <a:latin typeface="Century Gothic" panose="020B0502020202020204" pitchFamily="34" charset="0"/>
              </a:rPr>
              <a:t>Find inheritance from pedigrees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617207"/>
              </p:ext>
            </p:extLst>
          </p:nvPr>
        </p:nvGraphicFramePr>
        <p:xfrm>
          <a:off x="381000" y="914400"/>
          <a:ext cx="8229600" cy="5786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Patterns of inheritance</a:t>
                      </a: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Pedigrees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shows Carriers</a:t>
                      </a: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Pedigrees without showing Carriers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7245"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latin typeface="Century Gothic" panose="020B0502020202020204" pitchFamily="34" charset="0"/>
                        </a:rPr>
                        <a:t>Autosomal Dominant 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Impossible to be a carrier.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If</a:t>
                      </a:r>
                      <a:r>
                        <a:rPr lang="en-US" sz="1600" baseline="0" dirty="0"/>
                        <a:t> at least one child shows no disease (“bb”), neither parent can be homozygous dominant (“BB”)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7245"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latin typeface="Century Gothic" panose="020B0502020202020204" pitchFamily="34" charset="0"/>
                        </a:rPr>
                        <a:t>Autosomal Recessive 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One</a:t>
                      </a:r>
                      <a:r>
                        <a:rPr lang="en-US" sz="1600" baseline="0" dirty="0"/>
                        <a:t> parent carrier (“Bb”) other parent homozygous dominant (“BB”) =&gt; No child can be showing the disease (“bb”)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Can skip a generation.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7245"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latin typeface="Century Gothic" panose="020B0502020202020204" pitchFamily="34" charset="0"/>
                        </a:rPr>
                        <a:t>X-linked recessive 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 male can be a carrier.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All</a:t>
                      </a:r>
                      <a:r>
                        <a:rPr lang="en-US" sz="1600" baseline="0" dirty="0"/>
                        <a:t> sons of an affected mother (</a:t>
                      </a:r>
                      <a:r>
                        <a:rPr kumimoji="0"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600" baseline="0" dirty="0"/>
                        <a:t>) will also show disease (</a:t>
                      </a:r>
                      <a:r>
                        <a:rPr kumimoji="0"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US" sz="1600" baseline="0" dirty="0"/>
                        <a:t>).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7245"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latin typeface="Century Gothic" panose="020B0502020202020204" pitchFamily="34" charset="0"/>
                        </a:rPr>
                        <a:t>X-linked dominant 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Impossible to be a carrier.</a:t>
                      </a:r>
                      <a:r>
                        <a:rPr lang="en-US" sz="1600" baseline="0" dirty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All</a:t>
                      </a:r>
                      <a:r>
                        <a:rPr lang="en-US" sz="1600" baseline="0" dirty="0"/>
                        <a:t> children of an affected mother (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600" baseline="0" dirty="0"/>
                        <a:t>) will also show disease </a:t>
                      </a:r>
                      <a:br>
                        <a:rPr lang="en-US" sz="1600" baseline="0" dirty="0"/>
                      </a:br>
                      <a:r>
                        <a:rPr lang="en-US" sz="1600" baseline="0" dirty="0"/>
                        <a:t>either (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US" sz="1600" baseline="0" dirty="0"/>
                        <a:t>), (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600" baseline="0" dirty="0"/>
                        <a:t>), or (</a:t>
                      </a:r>
                      <a:r>
                        <a:rPr kumimoji="0"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600" baseline="0" dirty="0"/>
                        <a:t>).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284487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900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581334"/>
              </p:ext>
            </p:extLst>
          </p:nvPr>
        </p:nvGraphicFramePr>
        <p:xfrm>
          <a:off x="381000" y="914400"/>
          <a:ext cx="8229600" cy="5786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Patterns of inheritance</a:t>
                      </a: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Pedigrees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shows Carriers</a:t>
                      </a: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Pedigrees without showing Carriers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7245"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latin typeface="Century Gothic" panose="020B0502020202020204" pitchFamily="34" charset="0"/>
                        </a:rPr>
                        <a:t>Autosomal Dominant 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Impossible to be a carrier.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If</a:t>
                      </a:r>
                      <a:r>
                        <a:rPr lang="en-US" sz="1600" baseline="0" dirty="0"/>
                        <a:t> at least one child shows no disease (“bb”), neither parent can be homozygous dominant (“BB”)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7245"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latin typeface="Century Gothic" panose="020B0502020202020204" pitchFamily="34" charset="0"/>
                        </a:rPr>
                        <a:t>Autosomal Recessive 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One</a:t>
                      </a:r>
                      <a:r>
                        <a:rPr lang="en-US" sz="1600" baseline="0" dirty="0"/>
                        <a:t> parent carrier (“Bb”) other parent homozygous dominant (“BB”) =&gt; No child can be showing the disease (“bb”)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Can skip a generation.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7245"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latin typeface="Century Gothic" panose="020B0502020202020204" pitchFamily="34" charset="0"/>
                        </a:rPr>
                        <a:t>X-linked recessive 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 male can be a carrier.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All</a:t>
                      </a:r>
                      <a:r>
                        <a:rPr lang="en-US" sz="1600" baseline="0" dirty="0"/>
                        <a:t> sons of an affected mother (</a:t>
                      </a:r>
                      <a:r>
                        <a:rPr kumimoji="0"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600" baseline="0" dirty="0"/>
                        <a:t>) will also show disease (</a:t>
                      </a:r>
                      <a:r>
                        <a:rPr kumimoji="0"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US" sz="1600" baseline="0" dirty="0"/>
                        <a:t>).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7245"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latin typeface="Century Gothic" panose="020B0502020202020204" pitchFamily="34" charset="0"/>
                        </a:rPr>
                        <a:t>X-linked dominant 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Impossible to be a carrier.</a:t>
                      </a:r>
                      <a:r>
                        <a:rPr lang="en-US" sz="1600" baseline="0" dirty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All</a:t>
                      </a:r>
                      <a:r>
                        <a:rPr lang="en-US" sz="1600" baseline="0" dirty="0"/>
                        <a:t> children of an affected mother (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600" baseline="0" dirty="0"/>
                        <a:t>) will also show disease </a:t>
                      </a:r>
                      <a:br>
                        <a:rPr lang="en-US" sz="1600" baseline="0" dirty="0"/>
                      </a:br>
                      <a:r>
                        <a:rPr lang="en-US" sz="1600" baseline="0" dirty="0"/>
                        <a:t>either (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US" sz="1600" baseline="0" dirty="0"/>
                        <a:t>), (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600" baseline="0" dirty="0"/>
                        <a:t>), or (</a:t>
                      </a:r>
                      <a:r>
                        <a:rPr kumimoji="0"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kern="1200" baseline="30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600" baseline="0" dirty="0"/>
                        <a:t>).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284487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9615" y="4345102"/>
            <a:ext cx="8229600" cy="1143000"/>
          </a:xfrm>
          <a:prstGeom prst="rect">
            <a:avLst/>
          </a:prstGeom>
          <a:solidFill>
            <a:srgbClr val="000000">
              <a:alpha val="83137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If Male Carriers are seen, can’t be X-linked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5486400"/>
            <a:ext cx="8229600" cy="1226926"/>
          </a:xfrm>
          <a:prstGeom prst="rect">
            <a:avLst/>
          </a:prstGeom>
          <a:solidFill>
            <a:srgbClr val="000000">
              <a:alpha val="83137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If Carriers Present, can’t be Dominant</a:t>
            </a:r>
          </a:p>
        </p:txBody>
      </p:sp>
      <p:sp>
        <p:nvSpPr>
          <p:cNvPr id="9" name="Rectangle 8"/>
          <p:cNvSpPr/>
          <p:nvPr/>
        </p:nvSpPr>
        <p:spPr>
          <a:xfrm>
            <a:off x="379615" y="1812811"/>
            <a:ext cx="8229600" cy="1143000"/>
          </a:xfrm>
          <a:prstGeom prst="rect">
            <a:avLst/>
          </a:prstGeom>
          <a:solidFill>
            <a:srgbClr val="000000">
              <a:alpha val="83137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If Carriers Present, can’t be Dominant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2A1295A-D41B-469D-93A2-9BACA7E62209}"/>
              </a:ext>
            </a:extLst>
          </p:cNvPr>
          <p:cNvSpPr txBox="1">
            <a:spLocks/>
          </p:cNvSpPr>
          <p:nvPr/>
        </p:nvSpPr>
        <p:spPr>
          <a:xfrm>
            <a:off x="381000" y="0"/>
            <a:ext cx="8229600" cy="88423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srgbClr val="4E67C8"/>
                </a:solidFill>
                <a:latin typeface="Century Gothic" panose="020B0502020202020204" pitchFamily="34" charset="0"/>
              </a:rPr>
              <a:t>Find inheritance from pedigrees</a:t>
            </a:r>
          </a:p>
        </p:txBody>
      </p:sp>
    </p:spTree>
    <p:extLst>
      <p:ext uri="{BB962C8B-B14F-4D97-AF65-F5344CB8AC3E}">
        <p14:creationId xmlns:p14="http://schemas.microsoft.com/office/powerpoint/2010/main" val="350819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90800" y="3657600"/>
            <a:ext cx="457200" cy="4191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67000" y="5105400"/>
            <a:ext cx="457200" cy="4191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828800" y="1066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" y="1676400"/>
            <a:ext cx="251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6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288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57447" y="2285999"/>
            <a:ext cx="490343" cy="38954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088552" y="1676400"/>
            <a:ext cx="0" cy="725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e 15"/>
          <p:cNvSpPr/>
          <p:nvPr/>
        </p:nvSpPr>
        <p:spPr>
          <a:xfrm>
            <a:off x="2614510" y="3657600"/>
            <a:ext cx="433490" cy="381000"/>
          </a:xfrm>
          <a:prstGeom prst="pie">
            <a:avLst>
              <a:gd name="adj1" fmla="val 5347477"/>
              <a:gd name="adj2" fmla="val 16200000"/>
            </a:avLst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22561" y="5029200"/>
            <a:ext cx="482439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1000" y="2286000"/>
            <a:ext cx="2286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657600" y="2514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819400" y="3048000"/>
            <a:ext cx="144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819400" y="3048000"/>
            <a:ext cx="0" cy="6497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52400" y="510540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2362200" y="3810000"/>
            <a:ext cx="0" cy="674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219200" y="106680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09800" y="91440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14400" y="876300"/>
            <a:ext cx="457200" cy="4191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2362200"/>
            <a:ext cx="4572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2362200"/>
            <a:ext cx="2286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4267200" y="3048000"/>
            <a:ext cx="0" cy="725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276600" y="25146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4038600" y="2362200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038600" y="3657600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676400" y="3657600"/>
            <a:ext cx="4572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676400" y="3657600"/>
            <a:ext cx="2286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2133600" y="3810000"/>
            <a:ext cx="60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81000" y="4495800"/>
            <a:ext cx="350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81000" y="4495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676400" y="4495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895600" y="4495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886200" y="4495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3657600" y="5105400"/>
            <a:ext cx="4572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3657600" y="5105400"/>
            <a:ext cx="2286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608326" y="2285999"/>
            <a:ext cx="457200" cy="4191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Pie 42"/>
          <p:cNvSpPr/>
          <p:nvPr/>
        </p:nvSpPr>
        <p:spPr>
          <a:xfrm>
            <a:off x="1600199" y="2306681"/>
            <a:ext cx="457200" cy="381000"/>
          </a:xfrm>
          <a:prstGeom prst="pie">
            <a:avLst>
              <a:gd name="adj1" fmla="val 5347477"/>
              <a:gd name="adj2" fmla="val 16200000"/>
            </a:avLst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0999" y="2319980"/>
            <a:ext cx="184731" cy="369332"/>
          </a:xfrm>
          <a:prstGeom prst="rect">
            <a:avLst/>
          </a:prstGeom>
          <a:ln>
            <a:solidFill>
              <a:srgbClr val="5ECBF1"/>
            </a:solidFill>
          </a:ln>
        </p:spPr>
        <p:txBody>
          <a:bodyPr wrap="none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828991" y="2376457"/>
            <a:ext cx="184731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403349" y="5029200"/>
            <a:ext cx="184731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400211" y="-4875"/>
            <a:ext cx="8229600" cy="884238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Inheritance Pattern?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25020" y="852963"/>
            <a:ext cx="31470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Autosomal Dominant</a:t>
            </a:r>
          </a:p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Autosomal Recessive</a:t>
            </a:r>
          </a:p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X-linked Dominant</a:t>
            </a:r>
          </a:p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X-linked Recessive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idx="1"/>
          </p:nvPr>
        </p:nvSpPr>
        <p:spPr>
          <a:xfrm>
            <a:off x="4724399" y="2533304"/>
            <a:ext cx="3987639" cy="2590800"/>
          </a:xfrm>
        </p:spPr>
        <p:txBody>
          <a:bodyPr/>
          <a:lstStyle/>
          <a:p>
            <a:r>
              <a:rPr lang="en-US" sz="1800" dirty="0"/>
              <a:t>Step 1:  We</a:t>
            </a:r>
            <a:r>
              <a:rPr lang="en-US" sz="1800" dirty="0">
                <a:solidFill>
                  <a:srgbClr val="FFC000"/>
                </a:solidFill>
              </a:rPr>
              <a:t> </a:t>
            </a:r>
            <a:r>
              <a:rPr lang="en-US" sz="1800" b="1" dirty="0">
                <a:solidFill>
                  <a:srgbClr val="FFC000"/>
                </a:solidFill>
              </a:rPr>
              <a:t>see</a:t>
            </a:r>
            <a:r>
              <a:rPr lang="en-US" sz="1800" dirty="0">
                <a:solidFill>
                  <a:srgbClr val="FFC000"/>
                </a:solidFill>
              </a:rPr>
              <a:t> </a:t>
            </a:r>
            <a:r>
              <a:rPr lang="en-US" sz="1800" b="1" dirty="0">
                <a:solidFill>
                  <a:srgbClr val="FFC000"/>
                </a:solidFill>
              </a:rPr>
              <a:t>carriers</a:t>
            </a:r>
            <a:r>
              <a:rPr lang="en-US" sz="1800" dirty="0">
                <a:solidFill>
                  <a:srgbClr val="FFC000"/>
                </a:solidFill>
              </a:rPr>
              <a:t> </a:t>
            </a:r>
            <a:r>
              <a:rPr lang="en-US" sz="1800" dirty="0"/>
              <a:t>which means this inheritance pattern cannot be dominate</a:t>
            </a:r>
          </a:p>
          <a:p>
            <a:pPr lvl="1"/>
            <a:endParaRPr lang="en-US" sz="1800" dirty="0"/>
          </a:p>
        </p:txBody>
      </p:sp>
      <p:sp>
        <p:nvSpPr>
          <p:cNvPr id="4" name="Oval 3"/>
          <p:cNvSpPr/>
          <p:nvPr/>
        </p:nvSpPr>
        <p:spPr>
          <a:xfrm>
            <a:off x="121164" y="1983796"/>
            <a:ext cx="976872" cy="979283"/>
          </a:xfrm>
          <a:prstGeom prst="ellipse">
            <a:avLst/>
          </a:prstGeom>
          <a:solidFill>
            <a:srgbClr val="FFFF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329343" y="1995521"/>
            <a:ext cx="976872" cy="979283"/>
          </a:xfrm>
          <a:prstGeom prst="ellipse">
            <a:avLst/>
          </a:prstGeom>
          <a:solidFill>
            <a:srgbClr val="FFFF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514597" y="2039386"/>
            <a:ext cx="976872" cy="979283"/>
          </a:xfrm>
          <a:prstGeom prst="ellipse">
            <a:avLst/>
          </a:prstGeom>
          <a:solidFill>
            <a:srgbClr val="FFFF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371600" y="3317762"/>
            <a:ext cx="976872" cy="979283"/>
          </a:xfrm>
          <a:prstGeom prst="ellipse">
            <a:avLst/>
          </a:prstGeom>
          <a:solidFill>
            <a:srgbClr val="FFFF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362198" y="3352799"/>
            <a:ext cx="976872" cy="979283"/>
          </a:xfrm>
          <a:prstGeom prst="ellipse">
            <a:avLst/>
          </a:prstGeom>
          <a:solidFill>
            <a:srgbClr val="FFFF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351350" y="4762499"/>
            <a:ext cx="976872" cy="979283"/>
          </a:xfrm>
          <a:prstGeom prst="ellipse">
            <a:avLst/>
          </a:prstGeom>
          <a:solidFill>
            <a:srgbClr val="FFFF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1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90800" y="3657600"/>
            <a:ext cx="457200" cy="4191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67000" y="5105400"/>
            <a:ext cx="457200" cy="4191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828800" y="1066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" y="1676400"/>
            <a:ext cx="251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6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288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57447" y="2285999"/>
            <a:ext cx="490343" cy="38954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088552" y="1676400"/>
            <a:ext cx="0" cy="725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e 15"/>
          <p:cNvSpPr/>
          <p:nvPr/>
        </p:nvSpPr>
        <p:spPr>
          <a:xfrm>
            <a:off x="2614510" y="3657600"/>
            <a:ext cx="433490" cy="381000"/>
          </a:xfrm>
          <a:prstGeom prst="pie">
            <a:avLst>
              <a:gd name="adj1" fmla="val 5347477"/>
              <a:gd name="adj2" fmla="val 16200000"/>
            </a:avLst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22561" y="5029200"/>
            <a:ext cx="482439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1000" y="2286000"/>
            <a:ext cx="2286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657600" y="2514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819400" y="3048000"/>
            <a:ext cx="144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819400" y="3048000"/>
            <a:ext cx="0" cy="6497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52400" y="510540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2362200" y="3810000"/>
            <a:ext cx="0" cy="674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219200" y="106680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09800" y="91440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14400" y="876300"/>
            <a:ext cx="457200" cy="4191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2362200"/>
            <a:ext cx="4572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2362200"/>
            <a:ext cx="2286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4267200" y="3048000"/>
            <a:ext cx="0" cy="725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276600" y="25146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4038600" y="2362200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038600" y="3657600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676400" y="3657600"/>
            <a:ext cx="4572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676400" y="3657600"/>
            <a:ext cx="2286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2133600" y="3810000"/>
            <a:ext cx="60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81000" y="4495800"/>
            <a:ext cx="350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81000" y="4495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676400" y="4495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895600" y="4495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886200" y="4495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3657600" y="5105400"/>
            <a:ext cx="4572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3657600" y="5105400"/>
            <a:ext cx="2286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608326" y="2285999"/>
            <a:ext cx="457200" cy="4191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Pie 42"/>
          <p:cNvSpPr/>
          <p:nvPr/>
        </p:nvSpPr>
        <p:spPr>
          <a:xfrm>
            <a:off x="1600199" y="2306681"/>
            <a:ext cx="457200" cy="381000"/>
          </a:xfrm>
          <a:prstGeom prst="pie">
            <a:avLst>
              <a:gd name="adj1" fmla="val 5347477"/>
              <a:gd name="adj2" fmla="val 16200000"/>
            </a:avLst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0999" y="2319980"/>
            <a:ext cx="184731" cy="369332"/>
          </a:xfrm>
          <a:prstGeom prst="rect">
            <a:avLst/>
          </a:prstGeom>
          <a:ln>
            <a:solidFill>
              <a:srgbClr val="5ECBF1"/>
            </a:solidFill>
          </a:ln>
        </p:spPr>
        <p:txBody>
          <a:bodyPr wrap="none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828991" y="2376457"/>
            <a:ext cx="184731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403349" y="5029200"/>
            <a:ext cx="184731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400211" y="-4875"/>
            <a:ext cx="8229600" cy="884238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Inheritance Pattern?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25020" y="852963"/>
            <a:ext cx="31470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Autosomal Recessive</a:t>
            </a:r>
          </a:p>
          <a:p>
            <a:pPr algn="ctr"/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X-linked Recessive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idx="1"/>
          </p:nvPr>
        </p:nvSpPr>
        <p:spPr>
          <a:xfrm>
            <a:off x="4724399" y="2533304"/>
            <a:ext cx="3987639" cy="2590800"/>
          </a:xfrm>
        </p:spPr>
        <p:txBody>
          <a:bodyPr/>
          <a:lstStyle/>
          <a:p>
            <a:r>
              <a:rPr lang="en-US" sz="1800" dirty="0"/>
              <a:t>Step 2:  We</a:t>
            </a:r>
            <a:r>
              <a:rPr lang="en-US" sz="1800" dirty="0">
                <a:solidFill>
                  <a:srgbClr val="FFC000"/>
                </a:solidFill>
              </a:rPr>
              <a:t> </a:t>
            </a:r>
            <a:r>
              <a:rPr lang="en-US" sz="1800" b="1" dirty="0">
                <a:solidFill>
                  <a:srgbClr val="FFC000"/>
                </a:solidFill>
              </a:rPr>
              <a:t>see</a:t>
            </a:r>
            <a:r>
              <a:rPr lang="en-US" sz="1800" dirty="0">
                <a:solidFill>
                  <a:srgbClr val="FFC000"/>
                </a:solidFill>
              </a:rPr>
              <a:t> MALE </a:t>
            </a:r>
            <a:r>
              <a:rPr lang="en-US" sz="1800" b="1" dirty="0">
                <a:solidFill>
                  <a:srgbClr val="FFC000"/>
                </a:solidFill>
              </a:rPr>
              <a:t>carriers</a:t>
            </a:r>
            <a:r>
              <a:rPr lang="en-US" sz="1800" dirty="0">
                <a:solidFill>
                  <a:srgbClr val="FFC000"/>
                </a:solidFill>
              </a:rPr>
              <a:t> </a:t>
            </a:r>
            <a:r>
              <a:rPr lang="en-US" sz="1800" dirty="0"/>
              <a:t>which means this inheritance pattern cannot be X-linked</a:t>
            </a:r>
          </a:p>
          <a:p>
            <a:pPr lvl="1"/>
            <a:endParaRPr lang="en-US" sz="1800" dirty="0"/>
          </a:p>
        </p:txBody>
      </p:sp>
      <p:sp>
        <p:nvSpPr>
          <p:cNvPr id="4" name="Oval 3"/>
          <p:cNvSpPr/>
          <p:nvPr/>
        </p:nvSpPr>
        <p:spPr>
          <a:xfrm>
            <a:off x="121164" y="1983796"/>
            <a:ext cx="976872" cy="979283"/>
          </a:xfrm>
          <a:prstGeom prst="ellipse">
            <a:avLst/>
          </a:prstGeom>
          <a:solidFill>
            <a:srgbClr val="FFFF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514597" y="2039386"/>
            <a:ext cx="976872" cy="979283"/>
          </a:xfrm>
          <a:prstGeom prst="ellipse">
            <a:avLst/>
          </a:prstGeom>
          <a:solidFill>
            <a:srgbClr val="FFFF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371600" y="3317762"/>
            <a:ext cx="976872" cy="979283"/>
          </a:xfrm>
          <a:prstGeom prst="ellipse">
            <a:avLst/>
          </a:prstGeom>
          <a:solidFill>
            <a:srgbClr val="FFFF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351350" y="4762499"/>
            <a:ext cx="976872" cy="979283"/>
          </a:xfrm>
          <a:prstGeom prst="ellipse">
            <a:avLst/>
          </a:prstGeom>
          <a:solidFill>
            <a:srgbClr val="FFFF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2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90800" y="3657600"/>
            <a:ext cx="457200" cy="4191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67000" y="5105400"/>
            <a:ext cx="457200" cy="4191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828800" y="1066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" y="1676400"/>
            <a:ext cx="2514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6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288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57447" y="2285999"/>
            <a:ext cx="490343" cy="38954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088552" y="1676400"/>
            <a:ext cx="0" cy="725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e 15"/>
          <p:cNvSpPr/>
          <p:nvPr/>
        </p:nvSpPr>
        <p:spPr>
          <a:xfrm>
            <a:off x="2614510" y="3657600"/>
            <a:ext cx="433490" cy="381000"/>
          </a:xfrm>
          <a:prstGeom prst="pie">
            <a:avLst>
              <a:gd name="adj1" fmla="val 5347477"/>
              <a:gd name="adj2" fmla="val 16200000"/>
            </a:avLst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22561" y="5029200"/>
            <a:ext cx="482439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1000" y="2286000"/>
            <a:ext cx="2286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657600" y="2514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819400" y="3048000"/>
            <a:ext cx="144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819400" y="3048000"/>
            <a:ext cx="0" cy="6497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52400" y="510540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2362200" y="3810000"/>
            <a:ext cx="0" cy="674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219200" y="106680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09800" y="91440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14400" y="876300"/>
            <a:ext cx="457200" cy="4191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2362200"/>
            <a:ext cx="4572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2362200"/>
            <a:ext cx="2286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4267200" y="3048000"/>
            <a:ext cx="0" cy="725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276600" y="25146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4038600" y="2362200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038600" y="3657600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676400" y="3657600"/>
            <a:ext cx="4572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676400" y="3657600"/>
            <a:ext cx="2286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2133600" y="3810000"/>
            <a:ext cx="60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81000" y="4495800"/>
            <a:ext cx="3505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81000" y="4495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676400" y="4495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895600" y="4495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886200" y="4495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3657600" y="5105400"/>
            <a:ext cx="4572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3657600" y="5105400"/>
            <a:ext cx="228600" cy="381000"/>
          </a:xfrm>
          <a:prstGeom prst="rect">
            <a:avLst/>
          </a:prstGeom>
          <a:solidFill>
            <a:schemeClr val="tx1"/>
          </a:solidFill>
          <a:ln>
            <a:solidFill>
              <a:srgbClr val="5ECB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608326" y="2285999"/>
            <a:ext cx="457200" cy="4191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Pie 42"/>
          <p:cNvSpPr/>
          <p:nvPr/>
        </p:nvSpPr>
        <p:spPr>
          <a:xfrm>
            <a:off x="1600199" y="2306681"/>
            <a:ext cx="457200" cy="381000"/>
          </a:xfrm>
          <a:prstGeom prst="pie">
            <a:avLst>
              <a:gd name="adj1" fmla="val 5347477"/>
              <a:gd name="adj2" fmla="val 16200000"/>
            </a:avLst>
          </a:prstGeom>
          <a:solidFill>
            <a:schemeClr val="tx1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0999" y="2319980"/>
            <a:ext cx="184731" cy="369332"/>
          </a:xfrm>
          <a:prstGeom prst="rect">
            <a:avLst/>
          </a:prstGeom>
          <a:ln>
            <a:solidFill>
              <a:srgbClr val="5ECBF1"/>
            </a:solidFill>
          </a:ln>
        </p:spPr>
        <p:txBody>
          <a:bodyPr wrap="none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828991" y="2376457"/>
            <a:ext cx="184731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403349" y="5029200"/>
            <a:ext cx="184731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400211" y="-4875"/>
            <a:ext cx="8229600" cy="884238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Inheritance Pattern?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25020" y="852963"/>
            <a:ext cx="31470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Autosomal Recessive</a:t>
            </a:r>
          </a:p>
          <a:p>
            <a:pPr algn="ctr"/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91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95" y="3776722"/>
            <a:ext cx="8077201" cy="29324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914400"/>
            <a:ext cx="8991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Century Gothic" panose="020B0502020202020204" pitchFamily="34" charset="0"/>
              </a:rPr>
              <a:t>Each group (2 students) gets one bag (Ex: child #4)</a:t>
            </a: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Century Gothic" panose="020B0502020202020204" pitchFamily="34" charset="0"/>
              </a:rPr>
              <a:t>Contains </a:t>
            </a: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1 blue set </a:t>
            </a:r>
            <a:r>
              <a:rPr lang="en-US" dirty="0">
                <a:latin typeface="Century Gothic" panose="020B0502020202020204" pitchFamily="34" charset="0"/>
              </a:rPr>
              <a:t>and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1 pink set </a:t>
            </a:r>
            <a:r>
              <a:rPr lang="en-US" dirty="0">
                <a:latin typeface="Century Gothic" panose="020B0502020202020204" pitchFamily="34" charset="0"/>
              </a:rPr>
              <a:t>each containing 23 chromosomes </a:t>
            </a: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Century Gothic" panose="020B0502020202020204" pitchFamily="34" charset="0"/>
              </a:rPr>
              <a:t>Each set represents a haploid gamete (1n=23) (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egg</a:t>
            </a:r>
            <a:r>
              <a:rPr lang="en-US" dirty="0">
                <a:latin typeface="Century Gothic" panose="020B0502020202020204" pitchFamily="34" charset="0"/>
              </a:rPr>
              <a:t> + </a:t>
            </a: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sperm</a:t>
            </a:r>
            <a:r>
              <a:rPr lang="en-US" dirty="0">
                <a:latin typeface="Century Gothic" panose="020B0502020202020204" pitchFamily="34" charset="0"/>
              </a:rPr>
              <a:t>)</a:t>
            </a: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Century Gothic" panose="020B0502020202020204" pitchFamily="34" charset="0"/>
              </a:rPr>
              <a:t>These two fuse to form a diploid zygote (2n=46; full set of chromosomes in humans)</a:t>
            </a: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Century Gothic" panose="020B0502020202020204" pitchFamily="34" charset="0"/>
              </a:rPr>
              <a:t>Pair each of the 23 chromosomes up with its homologue.</a:t>
            </a: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Century Gothic" panose="020B0502020202020204" pitchFamily="34" charset="0"/>
              </a:rPr>
              <a:t>Order 1 to 22 autosomal pairs plus the sex chromosomes. </a:t>
            </a: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Century Gothic" panose="020B0502020202020204" pitchFamily="34" charset="0"/>
              </a:rPr>
              <a:t>Use KEYS to decode babies sex, genetic disease(expressed), carrier of any disease, blood type, hair color, and eye color.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r>
              <a:rPr lang="en-US" dirty="0">
                <a:solidFill>
                  <a:srgbClr val="5ECBF1"/>
                </a:solidFill>
              </a:rPr>
              <a:t>Karyotyping Babies</a:t>
            </a:r>
          </a:p>
        </p:txBody>
      </p:sp>
    </p:spTree>
    <p:extLst>
      <p:ext uri="{BB962C8B-B14F-4D97-AF65-F5344CB8AC3E}">
        <p14:creationId xmlns:p14="http://schemas.microsoft.com/office/powerpoint/2010/main" val="18017089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2209800" y="1066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90600" y="1676400"/>
            <a:ext cx="464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906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098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469552" y="1676400"/>
            <a:ext cx="0" cy="725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38600" y="2514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00400" y="3048000"/>
            <a:ext cx="144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00400" y="3048000"/>
            <a:ext cx="0" cy="6497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733800" y="365760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600200" y="106680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590800" y="91440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981200" y="2286000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4648200" y="3048000"/>
            <a:ext cx="0" cy="725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657600" y="25146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419600" y="3657600"/>
            <a:ext cx="4572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3962400" y="30480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1143000" y="838200"/>
            <a:ext cx="457200" cy="4191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ie 46"/>
          <p:cNvSpPr/>
          <p:nvPr/>
        </p:nvSpPr>
        <p:spPr>
          <a:xfrm>
            <a:off x="1143000" y="838200"/>
            <a:ext cx="457200" cy="381000"/>
          </a:xfrm>
          <a:prstGeom prst="pie">
            <a:avLst>
              <a:gd name="adj1" fmla="val 5347477"/>
              <a:gd name="adj2" fmla="val 162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762000" y="2286000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200400" y="2286000"/>
            <a:ext cx="457200" cy="4191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ie 49"/>
          <p:cNvSpPr/>
          <p:nvPr/>
        </p:nvSpPr>
        <p:spPr>
          <a:xfrm>
            <a:off x="3200400" y="2286000"/>
            <a:ext cx="457200" cy="381000"/>
          </a:xfrm>
          <a:prstGeom prst="pie">
            <a:avLst>
              <a:gd name="adj1" fmla="val 5347477"/>
              <a:gd name="adj2" fmla="val 162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5638800" y="1676400"/>
            <a:ext cx="0" cy="725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572000" y="236220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410200" y="2362200"/>
            <a:ext cx="4572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971800" y="3657600"/>
            <a:ext cx="4572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400211" y="-4875"/>
            <a:ext cx="8229600" cy="884238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Inheritance Pattern?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68385" y="852963"/>
            <a:ext cx="31470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Autosomal Dominant</a:t>
            </a:r>
          </a:p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Autosomal Recessive</a:t>
            </a:r>
          </a:p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X-linked Dominant</a:t>
            </a:r>
          </a:p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X-linked Recessive</a:t>
            </a:r>
          </a:p>
        </p:txBody>
      </p:sp>
    </p:spTree>
    <p:extLst>
      <p:ext uri="{BB962C8B-B14F-4D97-AF65-F5344CB8AC3E}">
        <p14:creationId xmlns:p14="http://schemas.microsoft.com/office/powerpoint/2010/main" val="41888027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2209800" y="1066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90600" y="1676400"/>
            <a:ext cx="464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906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098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469552" y="1676400"/>
            <a:ext cx="0" cy="725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38600" y="2514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00400" y="3048000"/>
            <a:ext cx="144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00400" y="3048000"/>
            <a:ext cx="0" cy="6497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733800" y="365760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600200" y="106680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590800" y="91440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981200" y="2286000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4648200" y="3048000"/>
            <a:ext cx="0" cy="725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657600" y="25146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419600" y="3657600"/>
            <a:ext cx="4572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3962400" y="30480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1143000" y="838200"/>
            <a:ext cx="457200" cy="4191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ie 46"/>
          <p:cNvSpPr/>
          <p:nvPr/>
        </p:nvSpPr>
        <p:spPr>
          <a:xfrm>
            <a:off x="1143000" y="838200"/>
            <a:ext cx="457200" cy="381000"/>
          </a:xfrm>
          <a:prstGeom prst="pie">
            <a:avLst>
              <a:gd name="adj1" fmla="val 5347477"/>
              <a:gd name="adj2" fmla="val 162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762000" y="2286000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200400" y="2286000"/>
            <a:ext cx="457200" cy="4191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ie 49"/>
          <p:cNvSpPr/>
          <p:nvPr/>
        </p:nvSpPr>
        <p:spPr>
          <a:xfrm>
            <a:off x="3200400" y="2286000"/>
            <a:ext cx="457200" cy="381000"/>
          </a:xfrm>
          <a:prstGeom prst="pie">
            <a:avLst>
              <a:gd name="adj1" fmla="val 5347477"/>
              <a:gd name="adj2" fmla="val 162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5638800" y="1676400"/>
            <a:ext cx="0" cy="725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572000" y="236220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410200" y="2362200"/>
            <a:ext cx="4572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971800" y="3657600"/>
            <a:ext cx="4572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400211" y="-4875"/>
            <a:ext cx="8229600" cy="884238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Inheritance Pattern?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68385" y="852963"/>
            <a:ext cx="31470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Autosomal Dominant</a:t>
            </a:r>
          </a:p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Autosomal Recessive</a:t>
            </a:r>
          </a:p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X-linked Dominant</a:t>
            </a:r>
          </a:p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X-linked Recessive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5099858" y="3180020"/>
            <a:ext cx="3987639" cy="2590800"/>
          </a:xfrm>
        </p:spPr>
        <p:txBody>
          <a:bodyPr/>
          <a:lstStyle/>
          <a:p>
            <a:pPr marL="136525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Step 1:  We</a:t>
            </a:r>
            <a:r>
              <a:rPr lang="en-US" sz="2000" dirty="0">
                <a:solidFill>
                  <a:srgbClr val="FFC000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see</a:t>
            </a:r>
            <a:r>
              <a:rPr lang="en-US" sz="2000" dirty="0">
                <a:solidFill>
                  <a:srgbClr val="FFC000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carriers</a:t>
            </a:r>
            <a:r>
              <a:rPr lang="en-US" sz="2000" dirty="0">
                <a:solidFill>
                  <a:srgbClr val="FFC000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which means this inheritance pattern cannot be dominate</a:t>
            </a:r>
          </a:p>
          <a:p>
            <a:pPr marL="136525" indent="0">
              <a:buNone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136525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We </a:t>
            </a:r>
            <a:r>
              <a:rPr lang="en-US" sz="2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don’t see any Male carriers</a:t>
            </a:r>
            <a:r>
              <a:rPr lang="en-US" sz="2000" dirty="0">
                <a:latin typeface="Century Gothic" panose="020B0502020202020204" pitchFamily="34" charset="0"/>
              </a:rPr>
              <a:t>, so we can’t eliminate X-linked recessive yet</a:t>
            </a:r>
          </a:p>
          <a:p>
            <a:pPr marL="585788" lvl="1" indent="0">
              <a:buNone/>
            </a:pP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883164" y="603398"/>
            <a:ext cx="976872" cy="979283"/>
          </a:xfrm>
          <a:prstGeom prst="ellipse">
            <a:avLst/>
          </a:prstGeom>
          <a:solidFill>
            <a:srgbClr val="FFFF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927850" y="1983796"/>
            <a:ext cx="976872" cy="979283"/>
          </a:xfrm>
          <a:prstGeom prst="ellipse">
            <a:avLst/>
          </a:prstGeom>
          <a:solidFill>
            <a:srgbClr val="FFFF00">
              <a:alpha val="3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0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04800" y="45720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en-US" sz="2000" dirty="0">
                <a:latin typeface="Century Gothic" panose="020B0502020202020204" pitchFamily="34" charset="0"/>
              </a:rPr>
              <a:t>Step 2: Assume a pattern, Say Autosomal Recessive…What would this genotype have to be?</a:t>
            </a:r>
          </a:p>
          <a:p>
            <a:pPr lvl="1"/>
            <a:r>
              <a:rPr lang="en-US" altLang="en-US" sz="2000" dirty="0">
                <a:latin typeface="Century Gothic" panose="020B0502020202020204" pitchFamily="34" charset="0"/>
              </a:rPr>
              <a:t>And His father, what would his genotype have to be? </a:t>
            </a:r>
            <a:r>
              <a:rPr lang="en-US" altLang="en-US" sz="1200" dirty="0">
                <a:latin typeface="Century Gothic" panose="020B0502020202020204" pitchFamily="34" charset="0"/>
              </a:rPr>
              <a:t>*hint he isn’t a carrier*</a:t>
            </a:r>
            <a:r>
              <a:rPr lang="en-US" altLang="en-US" sz="2000" dirty="0">
                <a:latin typeface="Century Gothic" panose="020B0502020202020204" pitchFamily="34" charset="0"/>
              </a:rPr>
              <a:t> </a:t>
            </a:r>
          </a:p>
          <a:p>
            <a:pPr lvl="1"/>
            <a:endParaRPr lang="en-US" altLang="en-US" sz="2000" dirty="0">
              <a:latin typeface="Century Gothic" panose="020B0502020202020204" pitchFamily="34" charset="0"/>
            </a:endParaRPr>
          </a:p>
          <a:p>
            <a:pPr lvl="1"/>
            <a:r>
              <a:rPr lang="en-US" altLang="en-US" sz="2000" dirty="0">
                <a:solidFill>
                  <a:srgbClr val="FFC000"/>
                </a:solidFill>
                <a:latin typeface="Century Gothic" panose="020B0502020202020204" pitchFamily="34" charset="0"/>
              </a:rPr>
              <a:t>Impossible for a father to be BB and son to be bb…</a:t>
            </a:r>
            <a:r>
              <a:rPr lang="en-US" altLang="en-US" sz="2000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soooo</a:t>
            </a:r>
            <a:r>
              <a:rPr lang="en-US" altLang="en-US" sz="2000" dirty="0">
                <a:solidFill>
                  <a:srgbClr val="FFC000"/>
                </a:solidFill>
                <a:latin typeface="Century Gothic" panose="020B0502020202020204" pitchFamily="34" charset="0"/>
              </a:rPr>
              <a:t>….</a:t>
            </a:r>
          </a:p>
          <a:p>
            <a:pPr lvl="1"/>
            <a:r>
              <a:rPr lang="en-US" altLang="en-US" sz="2000" dirty="0">
                <a:latin typeface="Century Gothic" panose="020B0502020202020204" pitchFamily="34" charset="0"/>
              </a:rPr>
              <a:t>This is X-linked recessive.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209800" y="10668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90600" y="1676400"/>
            <a:ext cx="464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906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09800" y="16764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469552" y="1676400"/>
            <a:ext cx="0" cy="725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38600" y="251460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00400" y="3048000"/>
            <a:ext cx="144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00400" y="3048000"/>
            <a:ext cx="0" cy="6497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733800" y="365760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600200" y="106680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590800" y="91440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981200" y="2286000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4648200" y="3048000"/>
            <a:ext cx="0" cy="725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657600" y="25146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419600" y="3657600"/>
            <a:ext cx="4572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3962400" y="3048000"/>
            <a:ext cx="0" cy="598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1143000" y="838200"/>
            <a:ext cx="457200" cy="4191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47" name="Pie 46"/>
          <p:cNvSpPr/>
          <p:nvPr/>
        </p:nvSpPr>
        <p:spPr>
          <a:xfrm>
            <a:off x="1143000" y="838200"/>
            <a:ext cx="457200" cy="381000"/>
          </a:xfrm>
          <a:prstGeom prst="pie">
            <a:avLst>
              <a:gd name="adj1" fmla="val 5347477"/>
              <a:gd name="adj2" fmla="val 162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762000" y="2286000"/>
            <a:ext cx="457200" cy="4191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200400" y="2286000"/>
            <a:ext cx="457200" cy="4191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sp>
        <p:nvSpPr>
          <p:cNvPr id="50" name="Pie 49"/>
          <p:cNvSpPr/>
          <p:nvPr/>
        </p:nvSpPr>
        <p:spPr>
          <a:xfrm>
            <a:off x="3200400" y="2286000"/>
            <a:ext cx="457200" cy="381000"/>
          </a:xfrm>
          <a:prstGeom prst="pie">
            <a:avLst>
              <a:gd name="adj1" fmla="val 5347477"/>
              <a:gd name="adj2" fmla="val 162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5638800" y="1676400"/>
            <a:ext cx="0" cy="7259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572000" y="2362200"/>
            <a:ext cx="4572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10200" y="2362200"/>
            <a:ext cx="4572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971800" y="3657600"/>
            <a:ext cx="4572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90800" y="3251199"/>
            <a:ext cx="1143000" cy="1219200"/>
          </a:xfrm>
          <a:prstGeom prst="ellipse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7908" y="3653135"/>
            <a:ext cx="365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A5E952"/>
                </a:solidFill>
                <a:latin typeface="Century Gothic" panose="020B0502020202020204" pitchFamily="34" charset="0"/>
              </a:rPr>
              <a:t>?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911776" y="3653135"/>
            <a:ext cx="604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A5E952"/>
                </a:solidFill>
                <a:latin typeface="Century Gothic" panose="020B0502020202020204" pitchFamily="34" charset="0"/>
              </a:rPr>
              <a:t>bb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4259603" y="1914387"/>
            <a:ext cx="1143000" cy="1219200"/>
          </a:xfrm>
          <a:prstGeom prst="ellipse">
            <a:avLst/>
          </a:prstGeom>
          <a:solidFill>
            <a:schemeClr val="accent1">
              <a:alpha val="3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entury Gothic" panose="020B0502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32891" y="2337571"/>
            <a:ext cx="365806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559987" y="2315527"/>
            <a:ext cx="537327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BB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>
                <a:latin typeface="Century Gothic" panose="020B0502020202020204" pitchFamily="34" charset="0"/>
              </a:rPr>
              <a:pPr>
                <a:defRPr/>
              </a:pPr>
              <a:t>52</a:t>
            </a:fld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84696" y="2393743"/>
            <a:ext cx="471604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1600" baseline="30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y</a:t>
            </a:r>
            <a:endParaRPr lang="en-US" sz="1600" baseline="30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590800" y="914400"/>
            <a:ext cx="471604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1600" baseline="30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y</a:t>
            </a:r>
            <a:endParaRPr lang="en-US" sz="1600" baseline="30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706696" y="3692960"/>
            <a:ext cx="471604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1600" baseline="30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y</a:t>
            </a:r>
            <a:endParaRPr lang="en-US" sz="1600" baseline="30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969023" y="3681283"/>
            <a:ext cx="486030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1600" baseline="30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y</a:t>
            </a:r>
            <a:endParaRPr lang="en-US" sz="1600" baseline="30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419600" y="3672816"/>
            <a:ext cx="486030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1600" baseline="30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y</a:t>
            </a:r>
            <a:endParaRPr lang="en-US" sz="1600" baseline="30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418737" y="2402373"/>
            <a:ext cx="486030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1600" baseline="30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y</a:t>
            </a:r>
            <a:endParaRPr lang="en-US" sz="1600" baseline="30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913885" y="2343090"/>
            <a:ext cx="537327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1600" baseline="30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1600" baseline="30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</a:t>
            </a:r>
            <a:endParaRPr lang="en-US" sz="1600" baseline="30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92180" y="2313573"/>
            <a:ext cx="537327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1600" baseline="30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1600" baseline="30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</a:t>
            </a:r>
            <a:endParaRPr lang="en-US" sz="1600" baseline="30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79647" y="854329"/>
            <a:ext cx="551754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1600" baseline="30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1600" baseline="30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</a:t>
            </a:r>
            <a:endParaRPr lang="en-US" sz="1600" baseline="30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112757" y="2340919"/>
            <a:ext cx="551754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1600" baseline="30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</a:t>
            </a:r>
            <a:r>
              <a:rPr lang="en-US" altLang="en-US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x</a:t>
            </a:r>
            <a:r>
              <a:rPr lang="en-US" altLang="en-US" sz="1600" baseline="30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</a:t>
            </a:r>
            <a:endParaRPr lang="en-US" sz="1600" baseline="30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400211" y="-4875"/>
            <a:ext cx="8229600" cy="884238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Inheritance Pattern?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68385" y="852963"/>
            <a:ext cx="31470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Autosomal Recessive</a:t>
            </a:r>
          </a:p>
          <a:p>
            <a:pPr algn="ctr"/>
            <a:endParaRPr lang="en-US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X-linked Recessive</a:t>
            </a:r>
          </a:p>
        </p:txBody>
      </p:sp>
    </p:spTree>
    <p:extLst>
      <p:ext uri="{BB962C8B-B14F-4D97-AF65-F5344CB8AC3E}">
        <p14:creationId xmlns:p14="http://schemas.microsoft.com/office/powerpoint/2010/main" val="397206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55" grpId="0"/>
      <p:bldP spid="55" grpId="1"/>
      <p:bldP spid="56" grpId="0" animBg="1"/>
      <p:bldP spid="56" grpId="1" animBg="1"/>
      <p:bldP spid="57" grpId="0"/>
      <p:bldP spid="57" grpId="1"/>
      <p:bldP spid="58" grpId="0"/>
      <p:bldP spid="58" grpId="1"/>
      <p:bldP spid="37" grpId="0"/>
      <p:bldP spid="38" grpId="0"/>
      <p:bldP spid="39" grpId="0"/>
      <p:bldP spid="40" grpId="0"/>
      <p:bldP spid="42" grpId="0"/>
      <p:bldP spid="43" grpId="0"/>
      <p:bldP spid="44" grpId="0"/>
      <p:bldP spid="45" grpId="0"/>
      <p:bldP spid="54" grpId="0"/>
      <p:bldP spid="5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66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Today’s Lab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800600"/>
          </a:xfrm>
        </p:spPr>
        <p:txBody>
          <a:bodyPr>
            <a:normAutofit/>
          </a:bodyPr>
          <a:lstStyle/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FFC000"/>
                </a:solidFill>
                <a:latin typeface="Century Gothic" panose="020B0502020202020204" pitchFamily="34" charset="0"/>
              </a:rPr>
              <a:t>Review Autosomal Human Traits we did as class pg. 94</a:t>
            </a: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2400" dirty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92D050"/>
                </a:solidFill>
                <a:latin typeface="Century Gothic" panose="020B0502020202020204" pitchFamily="34" charset="0"/>
              </a:rPr>
              <a:t>Review Color Blindness we did as class pg. 95</a:t>
            </a: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2400" dirty="0">
              <a:solidFill>
                <a:srgbClr val="92D050"/>
              </a:solidFill>
              <a:latin typeface="Century Gothic" panose="020B0502020202020204" pitchFamily="34" charset="0"/>
            </a:endParaRP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5ECBF1"/>
                </a:solidFill>
                <a:latin typeface="Century Gothic" panose="020B0502020202020204" pitchFamily="34" charset="0"/>
              </a:rPr>
              <a:t>Work on “To Do” &amp; Genetics Pedigree problems pgs. 98 – 104 </a:t>
            </a:r>
            <a:r>
              <a:rPr lang="en-US" sz="1400" dirty="0">
                <a:solidFill>
                  <a:schemeClr val="bg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(answers are in back of lab book)</a:t>
            </a: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1400" dirty="0">
              <a:solidFill>
                <a:schemeClr val="bg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FFCCFF"/>
                </a:solidFill>
                <a:latin typeface="Century Gothic" panose="020B0502020202020204" pitchFamily="34" charset="0"/>
              </a:rPr>
              <a:t>“To Do” Karyotyping Babies pgs. 108-109 - set up your own baby, then walk around and identify all others</a:t>
            </a:r>
          </a:p>
          <a:p>
            <a:pPr marL="622363" lvl="2" indent="0" eaLnBrk="1" fontAlgn="auto" hangingPunct="1">
              <a:spcAft>
                <a:spcPts val="0"/>
              </a:spcAft>
              <a:buNone/>
              <a:defRPr/>
            </a:pPr>
            <a:r>
              <a:rPr lang="en-US" sz="2000" dirty="0">
                <a:latin typeface="Century Gothic" panose="020B0502020202020204" pitchFamily="34" charset="0"/>
              </a:rPr>
              <a:t>Answer questions pg. 110-112 at home</a:t>
            </a:r>
          </a:p>
          <a:p>
            <a:pPr marL="36576" indent="0" eaLnBrk="1" fontAlgn="auto" hangingPunct="1">
              <a:spcAft>
                <a:spcPts val="0"/>
              </a:spcAft>
              <a:buNone/>
              <a:defRPr/>
            </a:pPr>
            <a:endParaRPr lang="en-US" sz="2400" dirty="0">
              <a:solidFill>
                <a:srgbClr val="5ECBF1"/>
              </a:solidFill>
              <a:latin typeface="Century Gothic" panose="020B0502020202020204" pitchFamily="34" charset="0"/>
            </a:endParaRP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40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9E3B53A8-6883-4918-B75B-2E880160F6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841618"/>
              </p:ext>
            </p:extLst>
          </p:nvPr>
        </p:nvGraphicFramePr>
        <p:xfrm>
          <a:off x="144776" y="650788"/>
          <a:ext cx="3120711" cy="4191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Document" r:id="rId3" imgW="6087176" imgH="8175330" progId="Word.Document.12">
                  <p:embed/>
                </p:oleObj>
              </mc:Choice>
              <mc:Fallback>
                <p:oleObj name="Document" r:id="rId3" imgW="6087176" imgH="8175330" progId="Word.Document.12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A916280F-EC4C-447B-B81B-A741501EDF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76" y="650788"/>
                        <a:ext cx="3120711" cy="4191511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A8B7E5D6-7C60-4EF2-92BD-1BC3989CC119}"/>
              </a:ext>
            </a:extLst>
          </p:cNvPr>
          <p:cNvSpPr/>
          <p:nvPr/>
        </p:nvSpPr>
        <p:spPr>
          <a:xfrm>
            <a:off x="123994" y="1719011"/>
            <a:ext cx="561806" cy="262189"/>
          </a:xfrm>
          <a:prstGeom prst="rect">
            <a:avLst/>
          </a:prstGeom>
          <a:solidFill>
            <a:srgbClr val="FFFF00">
              <a:alpha val="41961"/>
            </a:srgbClr>
          </a:solidFill>
          <a:ln>
            <a:solidFill>
              <a:srgbClr val="873A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r>
              <a:rPr lang="en-US" dirty="0">
                <a:solidFill>
                  <a:srgbClr val="5ECBF1"/>
                </a:solidFill>
              </a:rPr>
              <a:t>Karyotyping Babies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D32355-6564-4DFF-8862-F134F481E403}"/>
              </a:ext>
            </a:extLst>
          </p:cNvPr>
          <p:cNvSpPr txBox="1"/>
          <p:nvPr/>
        </p:nvSpPr>
        <p:spPr>
          <a:xfrm>
            <a:off x="3369502" y="1393484"/>
            <a:ext cx="55347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You “made” Baby #4…Congrats!!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Start by looking at his or her </a:t>
            </a:r>
            <a:r>
              <a:rPr lang="en-US" dirty="0">
                <a:solidFill>
                  <a:srgbClr val="873AC0"/>
                </a:solidFill>
                <a:latin typeface="Century Gothic" panose="020B0502020202020204" pitchFamily="34" charset="0"/>
              </a:rPr>
              <a:t>sex chromosomes…</a:t>
            </a:r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i="1" dirty="0">
                <a:latin typeface="Century Gothic" panose="020B0502020202020204" pitchFamily="34" charset="0"/>
              </a:rPr>
              <a:t>Is your baby a</a:t>
            </a:r>
            <a:r>
              <a:rPr lang="en-US" i="1" dirty="0">
                <a:solidFill>
                  <a:srgbClr val="CAD7CD"/>
                </a:solidFill>
                <a:latin typeface="Century Gothic" panose="020B0502020202020204" pitchFamily="34" charset="0"/>
              </a:rPr>
              <a:t> male </a:t>
            </a:r>
            <a:r>
              <a:rPr lang="en-US" i="1" dirty="0">
                <a:latin typeface="Century Gothic" panose="020B0502020202020204" pitchFamily="34" charset="0"/>
              </a:rPr>
              <a:t>(</a:t>
            </a:r>
            <a:r>
              <a:rPr lang="en-US" i="1" dirty="0">
                <a:solidFill>
                  <a:srgbClr val="E9D9C9"/>
                </a:solidFill>
                <a:latin typeface="Century Gothic" panose="020B0502020202020204" pitchFamily="34" charset="0"/>
              </a:rPr>
              <a:t>X</a:t>
            </a:r>
            <a:r>
              <a:rPr lang="en-US" i="1" dirty="0">
                <a:solidFill>
                  <a:srgbClr val="CAD7CD"/>
                </a:solidFill>
                <a:latin typeface="Century Gothic" panose="020B0502020202020204" pitchFamily="34" charset="0"/>
              </a:rPr>
              <a:t>Y</a:t>
            </a:r>
            <a:r>
              <a:rPr lang="en-US" i="1" dirty="0">
                <a:latin typeface="Century Gothic" panose="020B0502020202020204" pitchFamily="34" charset="0"/>
              </a:rPr>
              <a:t>) or </a:t>
            </a:r>
            <a:r>
              <a:rPr lang="en-US" i="1" dirty="0">
                <a:solidFill>
                  <a:srgbClr val="E9D9C9"/>
                </a:solidFill>
                <a:latin typeface="Century Gothic" panose="020B0502020202020204" pitchFamily="34" charset="0"/>
              </a:rPr>
              <a:t>female</a:t>
            </a:r>
            <a:r>
              <a:rPr lang="en-US" i="1" dirty="0">
                <a:latin typeface="Century Gothic" panose="020B0502020202020204" pitchFamily="34" charset="0"/>
              </a:rPr>
              <a:t> (</a:t>
            </a:r>
            <a:r>
              <a:rPr lang="en-US" i="1" dirty="0">
                <a:solidFill>
                  <a:srgbClr val="E9D9C9"/>
                </a:solidFill>
                <a:latin typeface="Century Gothic" panose="020B0502020202020204" pitchFamily="34" charset="0"/>
              </a:rPr>
              <a:t>XX</a:t>
            </a:r>
            <a:r>
              <a:rPr lang="en-US" i="1" dirty="0">
                <a:latin typeface="Century Gothic" panose="020B0502020202020204" pitchFamily="34" charset="0"/>
              </a:rPr>
              <a:t>)?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CBB4A3-6FED-499E-8C84-118F7E4A87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295" y="3776722"/>
            <a:ext cx="8077201" cy="293241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1107387E-DE4C-4D1F-87C2-2696E1DA8A8B}"/>
              </a:ext>
            </a:extLst>
          </p:cNvPr>
          <p:cNvSpPr/>
          <p:nvPr/>
        </p:nvSpPr>
        <p:spPr>
          <a:xfrm>
            <a:off x="6581189" y="5781270"/>
            <a:ext cx="2228890" cy="1076729"/>
          </a:xfrm>
          <a:prstGeom prst="ellipse">
            <a:avLst/>
          </a:prstGeom>
          <a:solidFill>
            <a:srgbClr val="FFFF00">
              <a:alpha val="23137"/>
            </a:srgbClr>
          </a:solidFill>
          <a:ln>
            <a:solidFill>
              <a:srgbClr val="873A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45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BF997C08-5E94-4D9D-BA00-A60D354D5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8" y="762000"/>
            <a:ext cx="7326284" cy="544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r>
              <a:rPr lang="en-US" dirty="0">
                <a:solidFill>
                  <a:srgbClr val="5ECBF1"/>
                </a:solidFill>
              </a:rPr>
              <a:t>Karyotyping Babies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CBB4A3-6FED-499E-8C84-118F7E4A8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95" y="3776722"/>
            <a:ext cx="8077201" cy="293241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B549835-3503-45E8-A703-4CED591D6E00}"/>
              </a:ext>
            </a:extLst>
          </p:cNvPr>
          <p:cNvCxnSpPr>
            <a:cxnSpLocks/>
          </p:cNvCxnSpPr>
          <p:nvPr/>
        </p:nvCxnSpPr>
        <p:spPr>
          <a:xfrm>
            <a:off x="6664029" y="1773905"/>
            <a:ext cx="81210" cy="2012746"/>
          </a:xfrm>
          <a:prstGeom prst="straightConnector1">
            <a:avLst/>
          </a:prstGeom>
          <a:ln w="5715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6F1F3F0-A205-456F-B7F7-9F20FB8ED296}"/>
              </a:ext>
            </a:extLst>
          </p:cNvPr>
          <p:cNvCxnSpPr>
            <a:cxnSpLocks/>
            <a:stCxn id="9" idx="4"/>
          </p:cNvCxnSpPr>
          <p:nvPr/>
        </p:nvCxnSpPr>
        <p:spPr>
          <a:xfrm>
            <a:off x="6669039" y="1719011"/>
            <a:ext cx="306720" cy="207833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2985DA-5DC8-46AA-ADD4-3C0F9131FF7F}"/>
              </a:ext>
            </a:extLst>
          </p:cNvPr>
          <p:cNvCxnSpPr>
            <a:cxnSpLocks/>
          </p:cNvCxnSpPr>
          <p:nvPr/>
        </p:nvCxnSpPr>
        <p:spPr>
          <a:xfrm flipH="1">
            <a:off x="5585094" y="1719011"/>
            <a:ext cx="689489" cy="2133073"/>
          </a:xfrm>
          <a:prstGeom prst="straightConnector1">
            <a:avLst/>
          </a:prstGeom>
          <a:ln w="5715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11A921C-0DBB-454D-BF09-7F19E2214203}"/>
              </a:ext>
            </a:extLst>
          </p:cNvPr>
          <p:cNvCxnSpPr>
            <a:cxnSpLocks/>
          </p:cNvCxnSpPr>
          <p:nvPr/>
        </p:nvCxnSpPr>
        <p:spPr>
          <a:xfrm flipH="1">
            <a:off x="5805896" y="1719011"/>
            <a:ext cx="473697" cy="212604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C8779F7-B6CB-4BD3-9AA8-3900C6D55D06}"/>
              </a:ext>
            </a:extLst>
          </p:cNvPr>
          <p:cNvCxnSpPr>
            <a:cxnSpLocks/>
            <a:stCxn id="9" idx="3"/>
          </p:cNvCxnSpPr>
          <p:nvPr/>
        </p:nvCxnSpPr>
        <p:spPr>
          <a:xfrm flipH="1">
            <a:off x="4787017" y="1561328"/>
            <a:ext cx="1093990" cy="2265944"/>
          </a:xfrm>
          <a:prstGeom prst="straightConnector1">
            <a:avLst/>
          </a:prstGeom>
          <a:ln w="5715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4612922-03F5-475B-B546-5EFD0326E41F}"/>
              </a:ext>
            </a:extLst>
          </p:cNvPr>
          <p:cNvCxnSpPr>
            <a:cxnSpLocks/>
            <a:stCxn id="9" idx="3"/>
          </p:cNvCxnSpPr>
          <p:nvPr/>
        </p:nvCxnSpPr>
        <p:spPr>
          <a:xfrm flipH="1">
            <a:off x="5017535" y="1561328"/>
            <a:ext cx="863472" cy="227664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7FFFE7C-3A2B-4614-A035-6359BBE00218}"/>
              </a:ext>
            </a:extLst>
          </p:cNvPr>
          <p:cNvCxnSpPr>
            <a:cxnSpLocks/>
          </p:cNvCxnSpPr>
          <p:nvPr/>
        </p:nvCxnSpPr>
        <p:spPr>
          <a:xfrm flipH="1">
            <a:off x="3557288" y="1427984"/>
            <a:ext cx="2076936" cy="2491200"/>
          </a:xfrm>
          <a:prstGeom prst="straightConnector1">
            <a:avLst/>
          </a:prstGeom>
          <a:ln w="57150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0E878B9-6B1D-430D-9096-8DCA2AA35BEB}"/>
              </a:ext>
            </a:extLst>
          </p:cNvPr>
          <p:cNvCxnSpPr>
            <a:cxnSpLocks/>
          </p:cNvCxnSpPr>
          <p:nvPr/>
        </p:nvCxnSpPr>
        <p:spPr>
          <a:xfrm flipH="1">
            <a:off x="3787806" y="1447800"/>
            <a:ext cx="1850994" cy="248208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0C3CC3D1-0409-42C6-8FCC-ACB44EF61C2C}"/>
              </a:ext>
            </a:extLst>
          </p:cNvPr>
          <p:cNvSpPr/>
          <p:nvPr/>
        </p:nvSpPr>
        <p:spPr>
          <a:xfrm>
            <a:off x="5554594" y="642282"/>
            <a:ext cx="2228890" cy="1076729"/>
          </a:xfrm>
          <a:prstGeom prst="ellipse">
            <a:avLst/>
          </a:prstGeom>
          <a:solidFill>
            <a:srgbClr val="FFFF00">
              <a:alpha val="23137"/>
            </a:srgb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27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8" y="762000"/>
            <a:ext cx="7326284" cy="544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r>
              <a:rPr lang="en-US" dirty="0">
                <a:solidFill>
                  <a:srgbClr val="5ECBF1"/>
                </a:solidFill>
              </a:rPr>
              <a:t>Karyotyping Babies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1" y="672320"/>
            <a:ext cx="2433838" cy="2070880"/>
          </a:xfrm>
          <a:prstGeom prst="rect">
            <a:avLst/>
          </a:prstGeom>
          <a:solidFill>
            <a:srgbClr val="FFFF00">
              <a:alpha val="27843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C3F3F0-C80C-42A1-89A1-7892BCE18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95" y="3776722"/>
            <a:ext cx="8077201" cy="2932413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112AD35B-4299-48F6-84C0-5273BD1E32CE}"/>
              </a:ext>
            </a:extLst>
          </p:cNvPr>
          <p:cNvSpPr/>
          <p:nvPr/>
        </p:nvSpPr>
        <p:spPr>
          <a:xfrm rot="19954745" flipH="1">
            <a:off x="1875386" y="3028871"/>
            <a:ext cx="1965100" cy="569642"/>
          </a:xfrm>
          <a:prstGeom prst="rightArrow">
            <a:avLst>
              <a:gd name="adj1" fmla="val 65935"/>
              <a:gd name="adj2" fmla="val 77432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Chromosome #1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51403" r="15959" b="3144"/>
          <a:stretch/>
        </p:blipFill>
        <p:spPr>
          <a:xfrm>
            <a:off x="4074622" y="2590800"/>
            <a:ext cx="4800600" cy="3706091"/>
          </a:xfrm>
          <a:prstGeom prst="rect">
            <a:avLst/>
          </a:prstGeom>
          <a:ln w="127000" cap="sq">
            <a:solidFill>
              <a:schemeClr val="bg1">
                <a:lumMod val="65000"/>
                <a:lumOff val="3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886200" y="2514600"/>
            <a:ext cx="5257800" cy="533400"/>
          </a:xfrm>
          <a:prstGeom prst="rect">
            <a:avLst/>
          </a:prstGeom>
          <a:solidFill>
            <a:srgbClr val="FFFF00">
              <a:alpha val="27843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7">
            <a:extLst>
              <a:ext uri="{FF2B5EF4-FFF2-40B4-BE49-F238E27FC236}">
                <a16:creationId xmlns:a16="http://schemas.microsoft.com/office/drawing/2014/main" id="{FF48B8DA-E178-488E-9EE9-9F185BB77A40}"/>
              </a:ext>
            </a:extLst>
          </p:cNvPr>
          <p:cNvSpPr/>
          <p:nvPr/>
        </p:nvSpPr>
        <p:spPr>
          <a:xfrm rot="19970086">
            <a:off x="881166" y="2462359"/>
            <a:ext cx="1430495" cy="1341595"/>
          </a:xfrm>
          <a:prstGeom prst="star5">
            <a:avLst>
              <a:gd name="adj" fmla="val 24684"/>
              <a:gd name="hf" fmla="val 105146"/>
              <a:gd name="vf" fmla="val 110557"/>
            </a:avLst>
          </a:prstGeom>
          <a:solidFill>
            <a:srgbClr val="1C1C1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Century Gothic" panose="020B0502020202020204" pitchFamily="34" charset="0"/>
              </a:rPr>
              <a:t>Do you see – or + ?</a:t>
            </a:r>
          </a:p>
        </p:txBody>
      </p:sp>
    </p:spTree>
    <p:extLst>
      <p:ext uri="{BB962C8B-B14F-4D97-AF65-F5344CB8AC3E}">
        <p14:creationId xmlns:p14="http://schemas.microsoft.com/office/powerpoint/2010/main" val="511144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377" y="304800"/>
            <a:ext cx="8229600" cy="884238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A5E952"/>
                </a:solidFill>
                <a:latin typeface="Century Gothic" panose="020B0502020202020204" pitchFamily="34" charset="0"/>
              </a:rPr>
              <a:t>Dom</a:t>
            </a:r>
            <a:r>
              <a:rPr lang="en-US" dirty="0">
                <a:solidFill>
                  <a:srgbClr val="33CCFF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vs. </a:t>
            </a:r>
            <a:r>
              <a:rPr lang="en-US" dirty="0">
                <a:solidFill>
                  <a:srgbClr val="33CCFF"/>
                </a:solidFill>
                <a:latin typeface="Century Gothic" panose="020B0502020202020204" pitchFamily="34" charset="0"/>
              </a:rPr>
              <a:t>Rec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Trait Review: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-76200" y="1295400"/>
            <a:ext cx="9448800" cy="4708525"/>
          </a:xfrm>
        </p:spPr>
        <p:txBody>
          <a:bodyPr/>
          <a:lstStyle/>
          <a:p>
            <a:pPr marL="136525" indent="0" eaLnBrk="1" hangingPunct="1">
              <a:buNone/>
            </a:pP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   Each pair of the </a:t>
            </a:r>
            <a:r>
              <a:rPr lang="en-US" altLang="en-US" sz="1800" dirty="0">
                <a:solidFill>
                  <a:schemeClr val="tx1">
                    <a:lumMod val="65000"/>
                  </a:schemeClr>
                </a:solidFill>
                <a:latin typeface="Century Gothic" panose="020B0502020202020204" pitchFamily="34" charset="0"/>
                <a:cs typeface="Arial" charset="0"/>
              </a:rPr>
              <a:t>22 autosomal chromosomes 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have the </a:t>
            </a:r>
            <a:r>
              <a:rPr lang="en-US" altLang="en-US" sz="1800" u="sng" dirty="0">
                <a:latin typeface="Century Gothic" panose="020B0502020202020204" pitchFamily="34" charset="0"/>
                <a:cs typeface="Arial" charset="0"/>
              </a:rPr>
              <a:t>same genes </a:t>
            </a:r>
          </a:p>
          <a:p>
            <a:pPr marL="136525" indent="0" eaLnBrk="1" hangingPunct="1">
              <a:buNone/>
            </a:pPr>
            <a:endParaRPr lang="en-US" altLang="en-US" sz="1800" dirty="0">
              <a:latin typeface="Century Gothic" panose="020B0502020202020204" pitchFamily="34" charset="0"/>
              <a:cs typeface="Arial" charset="0"/>
            </a:endParaRPr>
          </a:p>
          <a:p>
            <a:pPr marL="319088" indent="0" eaLnBrk="1" hangingPunct="1">
              <a:buNone/>
            </a:pP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For each gene there can be </a:t>
            </a:r>
            <a:r>
              <a:rPr lang="en-US" altLang="en-US" sz="1800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2 alleles 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(different forms) (</a:t>
            </a:r>
            <a:r>
              <a:rPr lang="en-US" altLang="en-US" sz="18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G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 or </a:t>
            </a:r>
            <a:r>
              <a:rPr lang="en-US" altLang="en-US" sz="1800" dirty="0">
                <a:solidFill>
                  <a:schemeClr val="accent2"/>
                </a:solidFill>
                <a:latin typeface="Century Gothic" panose="020B0502020202020204" pitchFamily="34" charset="0"/>
                <a:cs typeface="Arial" charset="0"/>
              </a:rPr>
              <a:t>g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)</a:t>
            </a:r>
          </a:p>
          <a:p>
            <a:pPr marL="319088" indent="0" eaLnBrk="1" hangingPunct="1">
              <a:buNone/>
            </a:pPr>
            <a:endParaRPr lang="en-US" altLang="en-US" sz="1800" dirty="0">
              <a:latin typeface="Century Gothic" panose="020B0502020202020204" pitchFamily="34" charset="0"/>
              <a:cs typeface="Arial" charset="0"/>
            </a:endParaRPr>
          </a:p>
          <a:p>
            <a:pPr marL="319088" indent="0" eaLnBrk="1" hangingPunct="1">
              <a:buNone/>
            </a:pPr>
            <a:r>
              <a:rPr lang="en-US" altLang="en-US" sz="1800" u="sng" dirty="0">
                <a:latin typeface="Century Gothic" panose="020B0502020202020204" pitchFamily="34" charset="0"/>
                <a:cs typeface="Arial" charset="0"/>
              </a:rPr>
              <a:t>A human with two </a:t>
            </a:r>
            <a:r>
              <a:rPr lang="en-US" altLang="en-US" sz="1800" u="sng" dirty="0">
                <a:solidFill>
                  <a:srgbClr val="FFC000"/>
                </a:solidFill>
                <a:latin typeface="Century Gothic" panose="020B0502020202020204" pitchFamily="34" charset="0"/>
                <a:cs typeface="Arial" charset="0"/>
              </a:rPr>
              <a:t>different</a:t>
            </a:r>
            <a:r>
              <a:rPr lang="en-US" altLang="en-US" sz="1800" u="sng" dirty="0">
                <a:latin typeface="Century Gothic" panose="020B0502020202020204" pitchFamily="34" charset="0"/>
                <a:cs typeface="Arial" charset="0"/>
              </a:rPr>
              <a:t> alleles for a trait is </a:t>
            </a:r>
            <a:r>
              <a:rPr lang="en-US" altLang="en-US" sz="1800" u="sng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hetero</a:t>
            </a:r>
            <a:r>
              <a:rPr lang="en-US" altLang="en-US" sz="1800" u="sng" dirty="0">
                <a:solidFill>
                  <a:schemeClr val="accent2"/>
                </a:solidFill>
                <a:latin typeface="Century Gothic" panose="020B0502020202020204" pitchFamily="34" charset="0"/>
                <a:cs typeface="Arial" charset="0"/>
              </a:rPr>
              <a:t>zygous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 for that trait (</a:t>
            </a:r>
            <a:r>
              <a:rPr lang="en-US" altLang="en-US" sz="18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G</a:t>
            </a:r>
            <a:r>
              <a:rPr lang="en-US" altLang="en-US" sz="1800" dirty="0">
                <a:solidFill>
                  <a:schemeClr val="accent2"/>
                </a:solidFill>
                <a:latin typeface="Century Gothic" panose="020B0502020202020204" pitchFamily="34" charset="0"/>
                <a:cs typeface="Arial" charset="0"/>
              </a:rPr>
              <a:t>g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)</a:t>
            </a:r>
          </a:p>
          <a:p>
            <a:pPr marL="319088" indent="0" eaLnBrk="1" hangingPunct="1">
              <a:buNone/>
            </a:pPr>
            <a:endParaRPr lang="en-US" altLang="en-US" sz="1800" dirty="0">
              <a:latin typeface="Century Gothic" panose="020B0502020202020204" pitchFamily="34" charset="0"/>
              <a:cs typeface="Arial" charset="0"/>
            </a:endParaRPr>
          </a:p>
          <a:p>
            <a:pPr marL="319088" indent="0" eaLnBrk="1" hangingPunct="1">
              <a:buNone/>
            </a:pPr>
            <a:r>
              <a:rPr lang="en-US" altLang="en-US" sz="18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	Hetero</a:t>
            </a:r>
            <a:r>
              <a:rPr lang="en-US" altLang="en-US" sz="1800" dirty="0">
                <a:solidFill>
                  <a:schemeClr val="accent2"/>
                </a:solidFill>
                <a:latin typeface="Century Gothic" panose="020B0502020202020204" pitchFamily="34" charset="0"/>
                <a:cs typeface="Arial" charset="0"/>
              </a:rPr>
              <a:t>zygous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 (</a:t>
            </a:r>
            <a:r>
              <a:rPr lang="en-US" altLang="en-US" sz="1800" dirty="0">
                <a:solidFill>
                  <a:srgbClr val="A5E952"/>
                </a:solidFill>
                <a:latin typeface="Century Gothic" panose="020B0502020202020204" pitchFamily="34" charset="0"/>
                <a:cs typeface="Arial" charset="0"/>
              </a:rPr>
              <a:t>G</a:t>
            </a:r>
            <a:r>
              <a:rPr lang="en-US" altLang="en-US" sz="1800" dirty="0">
                <a:solidFill>
                  <a:schemeClr val="accent2"/>
                </a:solidFill>
                <a:latin typeface="Century Gothic" panose="020B0502020202020204" pitchFamily="34" charset="0"/>
                <a:cs typeface="Arial" charset="0"/>
              </a:rPr>
              <a:t>g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) will </a:t>
            </a:r>
            <a:r>
              <a:rPr lang="en-US" altLang="en-US" sz="1800" u="sng" dirty="0">
                <a:latin typeface="Century Gothic" panose="020B0502020202020204" pitchFamily="34" charset="0"/>
                <a:cs typeface="Arial" charset="0"/>
              </a:rPr>
              <a:t>show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 the </a:t>
            </a:r>
            <a:r>
              <a:rPr lang="en-US" altLang="en-US" sz="1800" dirty="0">
                <a:solidFill>
                  <a:srgbClr val="A5E952"/>
                </a:solidFill>
                <a:latin typeface="Century Gothic" panose="020B0502020202020204" pitchFamily="34" charset="0"/>
                <a:cs typeface="Arial" charset="0"/>
              </a:rPr>
              <a:t>dominant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 trait and </a:t>
            </a:r>
            <a:r>
              <a:rPr lang="en-US" altLang="en-US" sz="1800" i="1" dirty="0">
                <a:solidFill>
                  <a:srgbClr val="FF5050"/>
                </a:solidFill>
                <a:latin typeface="Century Gothic" panose="020B0502020202020204" pitchFamily="34" charset="0"/>
                <a:cs typeface="Arial" charset="0"/>
              </a:rPr>
              <a:t>carry* 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the recessive</a:t>
            </a:r>
          </a:p>
          <a:p>
            <a:pPr marL="319088" indent="0" eaLnBrk="1" hangingPunct="1">
              <a:buNone/>
            </a:pPr>
            <a:endParaRPr lang="en-US" altLang="en-US" sz="1800" dirty="0">
              <a:latin typeface="Century Gothic" panose="020B0502020202020204" pitchFamily="34" charset="0"/>
              <a:cs typeface="Arial" charset="0"/>
            </a:endParaRPr>
          </a:p>
          <a:p>
            <a:pPr marL="319088" indent="0" eaLnBrk="1" hangingPunct="1">
              <a:buNone/>
            </a:pPr>
            <a:r>
              <a:rPr lang="en-US" altLang="en-US" sz="1800" u="sng" dirty="0">
                <a:latin typeface="Century Gothic" panose="020B0502020202020204" pitchFamily="34" charset="0"/>
                <a:cs typeface="Arial" charset="0"/>
              </a:rPr>
              <a:t>A human with two of the same alleles is homozygous 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(</a:t>
            </a:r>
            <a:r>
              <a:rPr lang="en-US" altLang="en-US" sz="18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GG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 or 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gg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)</a:t>
            </a:r>
          </a:p>
          <a:p>
            <a:pPr marL="319088" indent="0" eaLnBrk="1" hangingPunct="1">
              <a:buNone/>
            </a:pPr>
            <a:endParaRPr lang="en-US" altLang="en-US" sz="1800" dirty="0">
              <a:latin typeface="Century Gothic" panose="020B0502020202020204" pitchFamily="34" charset="0"/>
              <a:cs typeface="Arial" charset="0"/>
            </a:endParaRPr>
          </a:p>
          <a:p>
            <a:pPr marL="319088" indent="0" eaLnBrk="1" hangingPunct="1">
              <a:buNone/>
            </a:pP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	</a:t>
            </a:r>
            <a:r>
              <a:rPr lang="en-US" altLang="en-US" sz="18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Homozygous Dominate 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(</a:t>
            </a:r>
            <a:r>
              <a:rPr lang="en-US" altLang="en-US" sz="18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GG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) will </a:t>
            </a:r>
            <a:r>
              <a:rPr lang="en-US" altLang="en-US" sz="1800" u="sng" dirty="0">
                <a:latin typeface="Century Gothic" panose="020B0502020202020204" pitchFamily="34" charset="0"/>
                <a:cs typeface="Arial" charset="0"/>
              </a:rPr>
              <a:t>show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 the dominant trait</a:t>
            </a:r>
          </a:p>
          <a:p>
            <a:pPr marL="319088" indent="0" eaLnBrk="1" hangingPunct="1">
              <a:buNone/>
            </a:pPr>
            <a:endParaRPr lang="en-US" altLang="en-US" sz="1800" dirty="0">
              <a:latin typeface="Century Gothic" panose="020B0502020202020204" pitchFamily="34" charset="0"/>
              <a:cs typeface="Arial" charset="0"/>
            </a:endParaRPr>
          </a:p>
          <a:p>
            <a:pPr marL="319088" indent="0" eaLnBrk="1" hangingPunct="1">
              <a:buNone/>
            </a:pP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	</a:t>
            </a:r>
            <a:r>
              <a:rPr lang="en-US" altLang="en-US" sz="1800" dirty="0">
                <a:solidFill>
                  <a:srgbClr val="00B0F0"/>
                </a:solidFill>
                <a:latin typeface="Century Gothic" panose="020B0502020202020204" pitchFamily="34" charset="0"/>
                <a:cs typeface="Arial" charset="0"/>
              </a:rPr>
              <a:t>Homozygous recessive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(</a:t>
            </a:r>
            <a:r>
              <a:rPr lang="en-US" altLang="en-US" sz="1800" dirty="0">
                <a:solidFill>
                  <a:srgbClr val="00B0F0"/>
                </a:solidFill>
                <a:latin typeface="Century Gothic" panose="020B0502020202020204" pitchFamily="34" charset="0"/>
                <a:cs typeface="Arial" charset="0"/>
              </a:rPr>
              <a:t>gg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) will </a:t>
            </a:r>
            <a:r>
              <a:rPr lang="en-US" altLang="en-US" sz="1800" b="1" i="1" dirty="0">
                <a:latin typeface="Century Gothic" panose="020B0502020202020204" pitchFamily="34" charset="0"/>
                <a:cs typeface="Arial" charset="0"/>
              </a:rPr>
              <a:t>not</a:t>
            </a:r>
            <a:r>
              <a:rPr lang="en-US" altLang="en-US" sz="1800" i="1" dirty="0">
                <a:latin typeface="Century Gothic" panose="020B0502020202020204" pitchFamily="34" charset="0"/>
                <a:cs typeface="Arial" charset="0"/>
              </a:rPr>
              <a:t> show </a:t>
            </a: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the dominate trait </a:t>
            </a:r>
          </a:p>
          <a:p>
            <a:pPr marL="319088" indent="0" eaLnBrk="1" hangingPunct="1">
              <a:buNone/>
            </a:pPr>
            <a:r>
              <a:rPr lang="en-US" altLang="en-US" sz="1800" dirty="0">
                <a:latin typeface="Century Gothic" panose="020B0502020202020204" pitchFamily="34" charset="0"/>
                <a:cs typeface="Arial" charset="0"/>
              </a:rPr>
              <a:t>	  ***</a:t>
            </a:r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(no “</a:t>
            </a:r>
            <a:r>
              <a:rPr lang="en-US" altLang="en-US" sz="1400" dirty="0">
                <a:solidFill>
                  <a:schemeClr val="accent3"/>
                </a:solidFill>
                <a:latin typeface="Century Gothic" panose="020B0502020202020204" pitchFamily="34" charset="0"/>
                <a:cs typeface="Arial" charset="0"/>
              </a:rPr>
              <a:t>G</a:t>
            </a:r>
            <a:r>
              <a:rPr lang="en-US" altLang="en-US" sz="1400" dirty="0">
                <a:latin typeface="Century Gothic" panose="020B0502020202020204" pitchFamily="34" charset="0"/>
                <a:cs typeface="Arial" charset="0"/>
              </a:rPr>
              <a:t>” instructions for it!)***</a:t>
            </a:r>
          </a:p>
          <a:p>
            <a:pPr lvl="3" eaLnBrk="1" hangingPunct="1"/>
            <a:endParaRPr lang="en-US" altLang="en-US" sz="1800" dirty="0"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5B867-A698-4029-BF65-E00006A9F01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5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6586</TotalTime>
  <Words>2909</Words>
  <Application>Microsoft Office PowerPoint</Application>
  <PresentationFormat>On-screen Show (4:3)</PresentationFormat>
  <Paragraphs>751</Paragraphs>
  <Slides>53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7" baseType="lpstr">
      <vt:lpstr>Arial</vt:lpstr>
      <vt:lpstr>Arial Rounded MT Bold</vt:lpstr>
      <vt:lpstr>Book Antiqua</vt:lpstr>
      <vt:lpstr>Calibri</vt:lpstr>
      <vt:lpstr>Century Gothic</vt:lpstr>
      <vt:lpstr>Comic Sans MS</vt:lpstr>
      <vt:lpstr>Gisha</vt:lpstr>
      <vt:lpstr>Lucida Sans</vt:lpstr>
      <vt:lpstr>Times New Roman</vt:lpstr>
      <vt:lpstr>Wingdings</vt:lpstr>
      <vt:lpstr>Wingdings 2</vt:lpstr>
      <vt:lpstr>Wingdings 3</vt:lpstr>
      <vt:lpstr>Apex</vt:lpstr>
      <vt:lpstr>Document</vt:lpstr>
      <vt:lpstr>PowerPoint Presentation</vt:lpstr>
      <vt:lpstr>Human Genetics  Exercise 9, pg. 89-104</vt:lpstr>
      <vt:lpstr>Human Karyotype</vt:lpstr>
      <vt:lpstr>Note that we have 22 autosomal chromosome pairs and 1 pair of sex chromosomes.  </vt:lpstr>
      <vt:lpstr>PowerPoint Presentation</vt:lpstr>
      <vt:lpstr>PowerPoint Presentation</vt:lpstr>
      <vt:lpstr>PowerPoint Presentation</vt:lpstr>
      <vt:lpstr>PowerPoint Presentation</vt:lpstr>
      <vt:lpstr>Dom vs. Rec Trait Review:</vt:lpstr>
      <vt:lpstr>PowerPoint Presentation</vt:lpstr>
      <vt:lpstr>PowerPoint Presentation</vt:lpstr>
      <vt:lpstr>Autosomal Traits</vt:lpstr>
      <vt:lpstr>Other non X-linked Traits</vt:lpstr>
      <vt:lpstr>Autosomal Traits</vt:lpstr>
      <vt:lpstr>X-linked crosses</vt:lpstr>
      <vt:lpstr>X-linked crosses</vt:lpstr>
      <vt:lpstr>X-linked crosses</vt:lpstr>
      <vt:lpstr>X-linked crosses</vt:lpstr>
      <vt:lpstr>X-linked crosses</vt:lpstr>
      <vt:lpstr>X-linked crosses:  non-carrying female w/ disease showing male</vt:lpstr>
      <vt:lpstr>X-linked crosses:  female showing disease w/ healthy male</vt:lpstr>
      <vt:lpstr>X-linked crosses:  female carrier w/ healthy male</vt:lpstr>
      <vt:lpstr>Color Blindness – X-linked</vt:lpstr>
      <vt:lpstr>Color Blindness – X-linked</vt:lpstr>
      <vt:lpstr>Color Blindness – X-linked</vt:lpstr>
      <vt:lpstr>Color Blindness – X-linked</vt:lpstr>
      <vt:lpstr>PowerPoint Presentation</vt:lpstr>
      <vt:lpstr>Chromosomal Abnormalities resulting from non-disjunction during Meiosis</vt:lpstr>
      <vt:lpstr>Abnormalities from non-disjunction</vt:lpstr>
      <vt:lpstr>Pedigrees</vt:lpstr>
      <vt:lpstr>Pedigrees Example</vt:lpstr>
      <vt:lpstr>Pedigrees Examples how to draw a pedigree</vt:lpstr>
      <vt:lpstr>Pedigrees Examples how to draw a pedigree</vt:lpstr>
      <vt:lpstr>Pedigrees Example</vt:lpstr>
      <vt:lpstr>Pedigrees Example</vt:lpstr>
      <vt:lpstr>Autosomal Dominant – B = disease</vt:lpstr>
      <vt:lpstr>Autosomal Dominant – B = disease</vt:lpstr>
      <vt:lpstr>Autosomal Dominant – B = disease</vt:lpstr>
      <vt:lpstr>Autosomal Recessive – bb = Disease</vt:lpstr>
      <vt:lpstr>X-linked Recessive - XbXb + XBY </vt:lpstr>
      <vt:lpstr>X-linked Recessive - XbXb + XbY </vt:lpstr>
      <vt:lpstr>X-linked Dominant - XBXB + XBY </vt:lpstr>
      <vt:lpstr>X-linked Dominant - XBXb + XBY </vt:lpstr>
      <vt:lpstr>X-linked Dominant - XBXB + XbY </vt:lpstr>
      <vt:lpstr>Find inheritance from pedigrees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Today’s Lab</vt:lpstr>
    </vt:vector>
  </TitlesOfParts>
  <Company>Indian River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   Structure</dc:title>
  <dc:creator>jcapers</dc:creator>
  <cp:lastModifiedBy>Sarah Rodgers</cp:lastModifiedBy>
  <cp:revision>358</cp:revision>
  <dcterms:created xsi:type="dcterms:W3CDTF">2009-05-05T14:19:28Z</dcterms:created>
  <dcterms:modified xsi:type="dcterms:W3CDTF">2018-08-20T04:19:57Z</dcterms:modified>
</cp:coreProperties>
</file>