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94" r:id="rId2"/>
    <p:sldId id="333" r:id="rId3"/>
    <p:sldId id="407" r:id="rId4"/>
    <p:sldId id="376" r:id="rId5"/>
    <p:sldId id="375" r:id="rId6"/>
    <p:sldId id="410" r:id="rId7"/>
    <p:sldId id="411" r:id="rId8"/>
    <p:sldId id="412" r:id="rId9"/>
    <p:sldId id="413" r:id="rId10"/>
    <p:sldId id="414" r:id="rId11"/>
    <p:sldId id="415" r:id="rId12"/>
    <p:sldId id="389" r:id="rId13"/>
    <p:sldId id="381" r:id="rId14"/>
    <p:sldId id="380" r:id="rId15"/>
    <p:sldId id="379" r:id="rId16"/>
    <p:sldId id="378" r:id="rId17"/>
    <p:sldId id="334" r:id="rId18"/>
    <p:sldId id="387" r:id="rId19"/>
    <p:sldId id="403" r:id="rId20"/>
    <p:sldId id="338" r:id="rId21"/>
    <p:sldId id="400" r:id="rId22"/>
    <p:sldId id="401" r:id="rId23"/>
    <p:sldId id="402" r:id="rId24"/>
    <p:sldId id="399" r:id="rId25"/>
    <p:sldId id="409" r:id="rId26"/>
    <p:sldId id="353" r:id="rId27"/>
    <p:sldId id="354" r:id="rId28"/>
    <p:sldId id="408" r:id="rId29"/>
    <p:sldId id="397" r:id="rId30"/>
    <p:sldId id="390" r:id="rId31"/>
    <p:sldId id="391" r:id="rId32"/>
    <p:sldId id="392" r:id="rId33"/>
    <p:sldId id="393" r:id="rId34"/>
    <p:sldId id="394" r:id="rId35"/>
    <p:sldId id="371" r:id="rId36"/>
    <p:sldId id="406" r:id="rId37"/>
    <p:sldId id="404" r:id="rId38"/>
    <p:sldId id="405" r:id="rId39"/>
    <p:sldId id="382" r:id="rId40"/>
    <p:sldId id="386" r:id="rId41"/>
    <p:sldId id="384" r:id="rId42"/>
    <p:sldId id="342" r:id="rId43"/>
    <p:sldId id="337" r:id="rId44"/>
    <p:sldId id="395" r:id="rId45"/>
    <p:sldId id="396" r:id="rId46"/>
    <p:sldId id="365" r:id="rId47"/>
    <p:sldId id="350" r:id="rId48"/>
    <p:sldId id="373" r:id="rId49"/>
    <p:sldId id="38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  <a:srgbClr val="8588DC"/>
    <a:srgbClr val="532E5F"/>
    <a:srgbClr val="FF0066"/>
    <a:srgbClr val="4E67C8"/>
    <a:srgbClr val="C1F9FB"/>
    <a:srgbClr val="34AC8B"/>
    <a:srgbClr val="FFB0B1"/>
    <a:srgbClr val="743379"/>
    <a:srgbClr val="FF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 autoAdjust="0"/>
    <p:restoredTop sz="94660"/>
  </p:normalViewPr>
  <p:slideViewPr>
    <p:cSldViewPr>
      <p:cViewPr varScale="1">
        <p:scale>
          <a:sx n="78" d="100"/>
          <a:sy n="78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D0C0A-DC15-4648-B95A-1F4046F00D7F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F32B483E-D5C6-41C1-A48C-6D06C87943F6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G</a:t>
          </a:r>
          <a:r>
            <a:rPr lang="en-US" baseline="-25000" smtClean="0">
              <a:solidFill>
                <a:schemeClr val="bg1"/>
              </a:solidFill>
            </a:rPr>
            <a:t>1</a:t>
          </a:r>
          <a:endParaRPr lang="en-US" dirty="0">
            <a:solidFill>
              <a:schemeClr val="bg1"/>
            </a:solidFill>
          </a:endParaRPr>
        </a:p>
      </dgm:t>
    </dgm:pt>
    <dgm:pt modelId="{50F16733-D2D9-4D44-A60F-7DDB626DFD19}" type="parTrans" cxnId="{0B55EC37-45EC-4FD2-AAD4-069BB528F9C9}">
      <dgm:prSet/>
      <dgm:spPr/>
      <dgm:t>
        <a:bodyPr/>
        <a:lstStyle/>
        <a:p>
          <a:endParaRPr lang="en-US"/>
        </a:p>
      </dgm:t>
    </dgm:pt>
    <dgm:pt modelId="{A4E9CA7B-20B5-4940-BCDF-B8CDFA953F5A}" type="sibTrans" cxnId="{0B55EC37-45EC-4FD2-AAD4-069BB528F9C9}">
      <dgm:prSet/>
      <dgm:spPr/>
      <dgm:t>
        <a:bodyPr/>
        <a:lstStyle/>
        <a:p>
          <a:endParaRPr lang="en-US"/>
        </a:p>
      </dgm:t>
    </dgm:pt>
    <dgm:pt modelId="{E8AD0B9E-7E78-4EC7-B549-E2A7616413CE}">
      <dgm:prSet phldrT="[Text]"/>
      <dgm:spPr>
        <a:solidFill>
          <a:srgbClr val="5ECBF1"/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G</a:t>
          </a:r>
          <a:r>
            <a:rPr lang="en-US" baseline="-25000" smtClean="0">
              <a:solidFill>
                <a:schemeClr val="bg1"/>
              </a:solidFill>
            </a:rPr>
            <a:t>2</a:t>
          </a:r>
          <a:endParaRPr lang="en-US" dirty="0">
            <a:solidFill>
              <a:schemeClr val="bg1"/>
            </a:solidFill>
          </a:endParaRPr>
        </a:p>
      </dgm:t>
    </dgm:pt>
    <dgm:pt modelId="{2DC94BE1-40D2-4F26-9CA1-D799F3F8950C}" type="parTrans" cxnId="{2E4F5857-47A3-43F1-BC5C-0C52EE86C40F}">
      <dgm:prSet/>
      <dgm:spPr/>
      <dgm:t>
        <a:bodyPr/>
        <a:lstStyle/>
        <a:p>
          <a:endParaRPr lang="en-US"/>
        </a:p>
      </dgm:t>
    </dgm:pt>
    <dgm:pt modelId="{47044C30-309B-4564-B644-208300E4D4A1}" type="sibTrans" cxnId="{2E4F5857-47A3-43F1-BC5C-0C52EE86C40F}">
      <dgm:prSet/>
      <dgm:spPr/>
      <dgm:t>
        <a:bodyPr/>
        <a:lstStyle/>
        <a:p>
          <a:endParaRPr lang="en-US"/>
        </a:p>
      </dgm:t>
    </dgm:pt>
    <dgm:pt modelId="{806FCDC3-F723-4356-8047-9A38A71006DF}">
      <dgm:prSet phldrT="[Text]"/>
      <dgm:spPr>
        <a:solidFill>
          <a:srgbClr val="5ECBF1"/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S</a:t>
          </a:r>
          <a:endParaRPr lang="en-US" dirty="0">
            <a:solidFill>
              <a:schemeClr val="bg1"/>
            </a:solidFill>
          </a:endParaRPr>
        </a:p>
      </dgm:t>
    </dgm:pt>
    <dgm:pt modelId="{F32C2405-FA27-4BEB-A115-1B6820DE166D}" type="parTrans" cxnId="{28C2ADD2-CEE2-44B4-A07B-2C0BAC955C66}">
      <dgm:prSet/>
      <dgm:spPr/>
      <dgm:t>
        <a:bodyPr/>
        <a:lstStyle/>
        <a:p>
          <a:endParaRPr lang="en-US"/>
        </a:p>
      </dgm:t>
    </dgm:pt>
    <dgm:pt modelId="{797BFCDD-B20F-4830-B4A6-92926A26F30F}" type="sibTrans" cxnId="{28C2ADD2-CEE2-44B4-A07B-2C0BAC955C66}">
      <dgm:prSet/>
      <dgm:spPr/>
      <dgm:t>
        <a:bodyPr/>
        <a:lstStyle/>
        <a:p>
          <a:endParaRPr lang="en-US"/>
        </a:p>
      </dgm:t>
    </dgm:pt>
    <dgm:pt modelId="{246DA12C-30FC-41AE-B476-7DD9B40FCFD1}">
      <dgm:prSet phldrT="[Text]"/>
      <dgm:spPr>
        <a:solidFill>
          <a:srgbClr val="A5E952"/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Mitosis</a:t>
          </a:r>
          <a:endParaRPr lang="en-US" dirty="0">
            <a:solidFill>
              <a:schemeClr val="bg1"/>
            </a:solidFill>
          </a:endParaRPr>
        </a:p>
      </dgm:t>
    </dgm:pt>
    <dgm:pt modelId="{9C4B9DD9-384C-4006-B8CE-9AA3335EFFE4}" type="parTrans" cxnId="{EA5364C7-2085-4BA1-88D8-E7EEC1FB75CA}">
      <dgm:prSet/>
      <dgm:spPr/>
      <dgm:t>
        <a:bodyPr/>
        <a:lstStyle/>
        <a:p>
          <a:endParaRPr lang="en-US"/>
        </a:p>
      </dgm:t>
    </dgm:pt>
    <dgm:pt modelId="{069146F7-69A7-4A8F-9F8B-09239937DAE1}" type="sibTrans" cxnId="{EA5364C7-2085-4BA1-88D8-E7EEC1FB75CA}">
      <dgm:prSet/>
      <dgm:spPr/>
      <dgm:t>
        <a:bodyPr/>
        <a:lstStyle/>
        <a:p>
          <a:endParaRPr lang="en-US"/>
        </a:p>
      </dgm:t>
    </dgm:pt>
    <dgm:pt modelId="{8A88EC41-8C5A-4F5F-91FB-D03C468563E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Cytokinesis</a:t>
          </a:r>
          <a:endParaRPr lang="en-US" dirty="0">
            <a:solidFill>
              <a:schemeClr val="bg1"/>
            </a:solidFill>
          </a:endParaRPr>
        </a:p>
      </dgm:t>
    </dgm:pt>
    <dgm:pt modelId="{32E1A7A4-E408-4E07-BA2D-CFC8EDEA698C}" type="parTrans" cxnId="{2213CAA5-E0B2-4F51-871E-6B494D6E1F0B}">
      <dgm:prSet/>
      <dgm:spPr/>
      <dgm:t>
        <a:bodyPr/>
        <a:lstStyle/>
        <a:p>
          <a:endParaRPr lang="en-US"/>
        </a:p>
      </dgm:t>
    </dgm:pt>
    <dgm:pt modelId="{14966219-46D9-4B45-AA2E-9CC3FBFC401F}" type="sibTrans" cxnId="{2213CAA5-E0B2-4F51-871E-6B494D6E1F0B}">
      <dgm:prSet/>
      <dgm:spPr/>
      <dgm:t>
        <a:bodyPr/>
        <a:lstStyle/>
        <a:p>
          <a:endParaRPr lang="en-US"/>
        </a:p>
      </dgm:t>
    </dgm:pt>
    <dgm:pt modelId="{8424410A-EE78-4EEC-B9A1-2FEAF3FD9EBC}" type="pres">
      <dgm:prSet presAssocID="{E29D0C0A-DC15-4648-B95A-1F4046F00D7F}" presName="compositeShape" presStyleCnt="0">
        <dgm:presLayoutVars>
          <dgm:chMax val="7"/>
          <dgm:dir/>
          <dgm:resizeHandles val="exact"/>
        </dgm:presLayoutVars>
      </dgm:prSet>
      <dgm:spPr/>
    </dgm:pt>
    <dgm:pt modelId="{90541CBB-C8E9-40BA-8ACD-CB29B37DB32D}" type="pres">
      <dgm:prSet presAssocID="{E29D0C0A-DC15-4648-B95A-1F4046F00D7F}" presName="wedge1" presStyleLbl="node1" presStyleIdx="0" presStyleCnt="5"/>
      <dgm:spPr/>
      <dgm:t>
        <a:bodyPr/>
        <a:lstStyle/>
        <a:p>
          <a:endParaRPr lang="en-US"/>
        </a:p>
      </dgm:t>
    </dgm:pt>
    <dgm:pt modelId="{2244DB1B-37ED-45F7-A7E5-730B5BEFC982}" type="pres">
      <dgm:prSet presAssocID="{E29D0C0A-DC15-4648-B95A-1F4046F00D7F}" presName="dummy1a" presStyleCnt="0"/>
      <dgm:spPr/>
    </dgm:pt>
    <dgm:pt modelId="{DD0199CD-3F1A-4662-B91D-6F8B770B3962}" type="pres">
      <dgm:prSet presAssocID="{E29D0C0A-DC15-4648-B95A-1F4046F00D7F}" presName="dummy1b" presStyleCnt="0"/>
      <dgm:spPr/>
    </dgm:pt>
    <dgm:pt modelId="{F2A77F5D-5843-4792-A5A2-BEE1A7598EB4}" type="pres">
      <dgm:prSet presAssocID="{E29D0C0A-DC15-4648-B95A-1F4046F00D7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13CC0-73B6-4DF3-B9E4-71080C177851}" type="pres">
      <dgm:prSet presAssocID="{E29D0C0A-DC15-4648-B95A-1F4046F00D7F}" presName="wedge2" presStyleLbl="node1" presStyleIdx="1" presStyleCnt="5"/>
      <dgm:spPr/>
      <dgm:t>
        <a:bodyPr/>
        <a:lstStyle/>
        <a:p>
          <a:endParaRPr lang="en-US"/>
        </a:p>
      </dgm:t>
    </dgm:pt>
    <dgm:pt modelId="{200C4692-A427-474D-BB61-31CD22548046}" type="pres">
      <dgm:prSet presAssocID="{E29D0C0A-DC15-4648-B95A-1F4046F00D7F}" presName="dummy2a" presStyleCnt="0"/>
      <dgm:spPr/>
    </dgm:pt>
    <dgm:pt modelId="{3F4262A4-AEB1-4E84-A19A-983BC7A9CD5F}" type="pres">
      <dgm:prSet presAssocID="{E29D0C0A-DC15-4648-B95A-1F4046F00D7F}" presName="dummy2b" presStyleCnt="0"/>
      <dgm:spPr/>
    </dgm:pt>
    <dgm:pt modelId="{7CD413EC-EBCD-49D6-8BAB-B600154EA421}" type="pres">
      <dgm:prSet presAssocID="{E29D0C0A-DC15-4648-B95A-1F4046F00D7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C79F-3C2E-460A-9643-57ADE8DAC60F}" type="pres">
      <dgm:prSet presAssocID="{E29D0C0A-DC15-4648-B95A-1F4046F00D7F}" presName="wedge3" presStyleLbl="node1" presStyleIdx="2" presStyleCnt="5" custScaleY="99107"/>
      <dgm:spPr/>
      <dgm:t>
        <a:bodyPr/>
        <a:lstStyle/>
        <a:p>
          <a:endParaRPr lang="en-US"/>
        </a:p>
      </dgm:t>
    </dgm:pt>
    <dgm:pt modelId="{FE1B8C9B-8FC9-4B9E-90D1-DF62E6DEAD88}" type="pres">
      <dgm:prSet presAssocID="{E29D0C0A-DC15-4648-B95A-1F4046F00D7F}" presName="dummy3a" presStyleCnt="0"/>
      <dgm:spPr/>
    </dgm:pt>
    <dgm:pt modelId="{331115F4-79CA-470E-A6EB-1370D75C4F65}" type="pres">
      <dgm:prSet presAssocID="{E29D0C0A-DC15-4648-B95A-1F4046F00D7F}" presName="dummy3b" presStyleCnt="0"/>
      <dgm:spPr/>
    </dgm:pt>
    <dgm:pt modelId="{4CB9B48D-EF65-487C-9A09-71D14CF21678}" type="pres">
      <dgm:prSet presAssocID="{E29D0C0A-DC15-4648-B95A-1F4046F00D7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8AE69-01A5-4BEB-AE0C-F5B40FC8FF45}" type="pres">
      <dgm:prSet presAssocID="{E29D0C0A-DC15-4648-B95A-1F4046F00D7F}" presName="wedge4" presStyleLbl="node1" presStyleIdx="3" presStyleCnt="5"/>
      <dgm:spPr/>
      <dgm:t>
        <a:bodyPr/>
        <a:lstStyle/>
        <a:p>
          <a:endParaRPr lang="en-US"/>
        </a:p>
      </dgm:t>
    </dgm:pt>
    <dgm:pt modelId="{A0205DE2-69F9-4AFD-BEE2-F0DC77077536}" type="pres">
      <dgm:prSet presAssocID="{E29D0C0A-DC15-4648-B95A-1F4046F00D7F}" presName="dummy4a" presStyleCnt="0"/>
      <dgm:spPr/>
    </dgm:pt>
    <dgm:pt modelId="{2FEB137D-7687-4F35-9AEA-98D12D41C0A8}" type="pres">
      <dgm:prSet presAssocID="{E29D0C0A-DC15-4648-B95A-1F4046F00D7F}" presName="dummy4b" presStyleCnt="0"/>
      <dgm:spPr/>
    </dgm:pt>
    <dgm:pt modelId="{4ED56BC4-C282-4B32-A1EA-BEA6BA480482}" type="pres">
      <dgm:prSet presAssocID="{E29D0C0A-DC15-4648-B95A-1F4046F00D7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9C6B-FC30-4A7F-A259-17A6AE9CA8F5}" type="pres">
      <dgm:prSet presAssocID="{E29D0C0A-DC15-4648-B95A-1F4046F00D7F}" presName="wedge5" presStyleLbl="node1" presStyleIdx="4" presStyleCnt="5"/>
      <dgm:spPr/>
      <dgm:t>
        <a:bodyPr/>
        <a:lstStyle/>
        <a:p>
          <a:endParaRPr lang="en-US"/>
        </a:p>
      </dgm:t>
    </dgm:pt>
    <dgm:pt modelId="{1801612C-B881-4FEB-8019-E201C7C853B6}" type="pres">
      <dgm:prSet presAssocID="{E29D0C0A-DC15-4648-B95A-1F4046F00D7F}" presName="dummy5a" presStyleCnt="0"/>
      <dgm:spPr/>
    </dgm:pt>
    <dgm:pt modelId="{C93D542E-189B-4163-9758-C3221942AC42}" type="pres">
      <dgm:prSet presAssocID="{E29D0C0A-DC15-4648-B95A-1F4046F00D7F}" presName="dummy5b" presStyleCnt="0"/>
      <dgm:spPr/>
    </dgm:pt>
    <dgm:pt modelId="{0D048109-12C9-4533-9C29-FADE4EFCFCCE}" type="pres">
      <dgm:prSet presAssocID="{E29D0C0A-DC15-4648-B95A-1F4046F00D7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8995-455A-46FC-A214-74B316A9F245}" type="pres">
      <dgm:prSet presAssocID="{A4E9CA7B-20B5-4940-BCDF-B8CDFA953F5A}" presName="arrowWedge1" presStyleLbl="fgSibTrans2D1" presStyleIdx="0" presStyleCnt="5"/>
      <dgm:spPr/>
    </dgm:pt>
    <dgm:pt modelId="{AB8E9A2D-4055-4BD2-9C23-F49E77347C9E}" type="pres">
      <dgm:prSet presAssocID="{797BFCDD-B20F-4830-B4A6-92926A26F30F}" presName="arrowWedge2" presStyleLbl="fgSibTrans2D1" presStyleIdx="1" presStyleCnt="5"/>
      <dgm:spPr>
        <a:solidFill>
          <a:srgbClr val="5ECBF1"/>
        </a:solidFill>
      </dgm:spPr>
    </dgm:pt>
    <dgm:pt modelId="{F43CCCE7-F3CB-473F-8C31-BF920249C682}" type="pres">
      <dgm:prSet presAssocID="{47044C30-309B-4564-B644-208300E4D4A1}" presName="arrowWedge3" presStyleLbl="fgSibTrans2D1" presStyleIdx="2" presStyleCnt="5"/>
      <dgm:spPr>
        <a:solidFill>
          <a:srgbClr val="5ECBF1"/>
        </a:solidFill>
      </dgm:spPr>
    </dgm:pt>
    <dgm:pt modelId="{225825AF-728C-4D52-91A7-C02517274738}" type="pres">
      <dgm:prSet presAssocID="{069146F7-69A7-4A8F-9F8B-09239937DAE1}" presName="arrowWedge4" presStyleLbl="fgSibTrans2D1" presStyleIdx="3" presStyleCnt="5"/>
      <dgm:spPr>
        <a:solidFill>
          <a:srgbClr val="A5E952"/>
        </a:solidFill>
      </dgm:spPr>
    </dgm:pt>
    <dgm:pt modelId="{549DC6B4-6FFF-4C61-8C1E-71127E6C3B03}" type="pres">
      <dgm:prSet presAssocID="{14966219-46D9-4B45-AA2E-9CC3FBFC401F}" presName="arrowWedge5" presStyleLbl="fgSibTrans2D1" presStyleIdx="4" presStyleCnt="5"/>
      <dgm:spPr/>
    </dgm:pt>
  </dgm:ptLst>
  <dgm:cxnLst>
    <dgm:cxn modelId="{E93490E5-B479-46EA-962C-2633761CB602}" type="presOf" srcId="{806FCDC3-F723-4356-8047-9A38A71006DF}" destId="{7CD413EC-EBCD-49D6-8BAB-B600154EA421}" srcOrd="1" destOrd="0" presId="urn:microsoft.com/office/officeart/2005/8/layout/cycle8"/>
    <dgm:cxn modelId="{37A4629E-D2EE-421A-A396-08820081D8A9}" type="presOf" srcId="{246DA12C-30FC-41AE-B476-7DD9B40FCFD1}" destId="{1288AE69-01A5-4BEB-AE0C-F5B40FC8FF45}" srcOrd="0" destOrd="0" presId="urn:microsoft.com/office/officeart/2005/8/layout/cycle8"/>
    <dgm:cxn modelId="{0B55EC37-45EC-4FD2-AAD4-069BB528F9C9}" srcId="{E29D0C0A-DC15-4648-B95A-1F4046F00D7F}" destId="{F32B483E-D5C6-41C1-A48C-6D06C87943F6}" srcOrd="0" destOrd="0" parTransId="{50F16733-D2D9-4D44-A60F-7DDB626DFD19}" sibTransId="{A4E9CA7B-20B5-4940-BCDF-B8CDFA953F5A}"/>
    <dgm:cxn modelId="{EA5364C7-2085-4BA1-88D8-E7EEC1FB75CA}" srcId="{E29D0C0A-DC15-4648-B95A-1F4046F00D7F}" destId="{246DA12C-30FC-41AE-B476-7DD9B40FCFD1}" srcOrd="3" destOrd="0" parTransId="{9C4B9DD9-384C-4006-B8CE-9AA3335EFFE4}" sibTransId="{069146F7-69A7-4A8F-9F8B-09239937DAE1}"/>
    <dgm:cxn modelId="{50617AFB-4227-406D-A036-F47A5A3E14D9}" type="presOf" srcId="{E29D0C0A-DC15-4648-B95A-1F4046F00D7F}" destId="{8424410A-EE78-4EEC-B9A1-2FEAF3FD9EBC}" srcOrd="0" destOrd="0" presId="urn:microsoft.com/office/officeart/2005/8/layout/cycle8"/>
    <dgm:cxn modelId="{FC89D4BB-250B-4396-A21A-3456B22552A8}" type="presOf" srcId="{E8AD0B9E-7E78-4EC7-B549-E2A7616413CE}" destId="{4CB9B48D-EF65-487C-9A09-71D14CF21678}" srcOrd="1" destOrd="0" presId="urn:microsoft.com/office/officeart/2005/8/layout/cycle8"/>
    <dgm:cxn modelId="{0FCBB953-3710-436C-9D3A-B144249750D1}" type="presOf" srcId="{F32B483E-D5C6-41C1-A48C-6D06C87943F6}" destId="{90541CBB-C8E9-40BA-8ACD-CB29B37DB32D}" srcOrd="0" destOrd="0" presId="urn:microsoft.com/office/officeart/2005/8/layout/cycle8"/>
    <dgm:cxn modelId="{28C2ADD2-CEE2-44B4-A07B-2C0BAC955C66}" srcId="{E29D0C0A-DC15-4648-B95A-1F4046F00D7F}" destId="{806FCDC3-F723-4356-8047-9A38A71006DF}" srcOrd="1" destOrd="0" parTransId="{F32C2405-FA27-4BEB-A115-1B6820DE166D}" sibTransId="{797BFCDD-B20F-4830-B4A6-92926A26F30F}"/>
    <dgm:cxn modelId="{292227A1-415D-4381-97DF-CFFF086F7D25}" type="presOf" srcId="{F32B483E-D5C6-41C1-A48C-6D06C87943F6}" destId="{F2A77F5D-5843-4792-A5A2-BEE1A7598EB4}" srcOrd="1" destOrd="0" presId="urn:microsoft.com/office/officeart/2005/8/layout/cycle8"/>
    <dgm:cxn modelId="{EF4555C4-E411-4A86-BF84-55350854341F}" type="presOf" srcId="{8A88EC41-8C5A-4F5F-91FB-D03C468563EE}" destId="{D2059C6B-FC30-4A7F-A259-17A6AE9CA8F5}" srcOrd="0" destOrd="0" presId="urn:microsoft.com/office/officeart/2005/8/layout/cycle8"/>
    <dgm:cxn modelId="{2E4F5857-47A3-43F1-BC5C-0C52EE86C40F}" srcId="{E29D0C0A-DC15-4648-B95A-1F4046F00D7F}" destId="{E8AD0B9E-7E78-4EC7-B549-E2A7616413CE}" srcOrd="2" destOrd="0" parTransId="{2DC94BE1-40D2-4F26-9CA1-D799F3F8950C}" sibTransId="{47044C30-309B-4564-B644-208300E4D4A1}"/>
    <dgm:cxn modelId="{C8A3DF31-1275-4C3A-AA30-5C10F8183134}" type="presOf" srcId="{806FCDC3-F723-4356-8047-9A38A71006DF}" destId="{F9013CC0-73B6-4DF3-B9E4-71080C177851}" srcOrd="0" destOrd="0" presId="urn:microsoft.com/office/officeart/2005/8/layout/cycle8"/>
    <dgm:cxn modelId="{DFF4054D-600C-4885-8568-B74D7D31B4FD}" type="presOf" srcId="{E8AD0B9E-7E78-4EC7-B549-E2A7616413CE}" destId="{9D1BC79F-3C2E-460A-9643-57ADE8DAC60F}" srcOrd="0" destOrd="0" presId="urn:microsoft.com/office/officeart/2005/8/layout/cycle8"/>
    <dgm:cxn modelId="{A27148D0-9083-44CA-9307-DCBCDD9EBC37}" type="presOf" srcId="{246DA12C-30FC-41AE-B476-7DD9B40FCFD1}" destId="{4ED56BC4-C282-4B32-A1EA-BEA6BA480482}" srcOrd="1" destOrd="0" presId="urn:microsoft.com/office/officeart/2005/8/layout/cycle8"/>
    <dgm:cxn modelId="{2213CAA5-E0B2-4F51-871E-6B494D6E1F0B}" srcId="{E29D0C0A-DC15-4648-B95A-1F4046F00D7F}" destId="{8A88EC41-8C5A-4F5F-91FB-D03C468563EE}" srcOrd="4" destOrd="0" parTransId="{32E1A7A4-E408-4E07-BA2D-CFC8EDEA698C}" sibTransId="{14966219-46D9-4B45-AA2E-9CC3FBFC401F}"/>
    <dgm:cxn modelId="{64A2DE77-FE8C-4812-8F49-95666DA47D3B}" type="presOf" srcId="{8A88EC41-8C5A-4F5F-91FB-D03C468563EE}" destId="{0D048109-12C9-4533-9C29-FADE4EFCFCCE}" srcOrd="1" destOrd="0" presId="urn:microsoft.com/office/officeart/2005/8/layout/cycle8"/>
    <dgm:cxn modelId="{B28FF59B-FF29-4159-855C-DD5382AAB599}" type="presParOf" srcId="{8424410A-EE78-4EEC-B9A1-2FEAF3FD9EBC}" destId="{90541CBB-C8E9-40BA-8ACD-CB29B37DB32D}" srcOrd="0" destOrd="0" presId="urn:microsoft.com/office/officeart/2005/8/layout/cycle8"/>
    <dgm:cxn modelId="{0FDF858B-0038-4980-991A-E9C922D9FA89}" type="presParOf" srcId="{8424410A-EE78-4EEC-B9A1-2FEAF3FD9EBC}" destId="{2244DB1B-37ED-45F7-A7E5-730B5BEFC982}" srcOrd="1" destOrd="0" presId="urn:microsoft.com/office/officeart/2005/8/layout/cycle8"/>
    <dgm:cxn modelId="{55BA9FD7-DDF8-4E34-A8C3-C49B4A81A082}" type="presParOf" srcId="{8424410A-EE78-4EEC-B9A1-2FEAF3FD9EBC}" destId="{DD0199CD-3F1A-4662-B91D-6F8B770B3962}" srcOrd="2" destOrd="0" presId="urn:microsoft.com/office/officeart/2005/8/layout/cycle8"/>
    <dgm:cxn modelId="{579C396F-4344-49B4-AA00-D1BC72D56CAC}" type="presParOf" srcId="{8424410A-EE78-4EEC-B9A1-2FEAF3FD9EBC}" destId="{F2A77F5D-5843-4792-A5A2-BEE1A7598EB4}" srcOrd="3" destOrd="0" presId="urn:microsoft.com/office/officeart/2005/8/layout/cycle8"/>
    <dgm:cxn modelId="{52CD126F-9B29-4636-9635-B37E8C98D293}" type="presParOf" srcId="{8424410A-EE78-4EEC-B9A1-2FEAF3FD9EBC}" destId="{F9013CC0-73B6-4DF3-B9E4-71080C177851}" srcOrd="4" destOrd="0" presId="urn:microsoft.com/office/officeart/2005/8/layout/cycle8"/>
    <dgm:cxn modelId="{80A30E76-9916-4C05-8104-41F2FA41B85A}" type="presParOf" srcId="{8424410A-EE78-4EEC-B9A1-2FEAF3FD9EBC}" destId="{200C4692-A427-474D-BB61-31CD22548046}" srcOrd="5" destOrd="0" presId="urn:microsoft.com/office/officeart/2005/8/layout/cycle8"/>
    <dgm:cxn modelId="{BF09B27B-DCD0-49E7-8EFD-388F23293FF0}" type="presParOf" srcId="{8424410A-EE78-4EEC-B9A1-2FEAF3FD9EBC}" destId="{3F4262A4-AEB1-4E84-A19A-983BC7A9CD5F}" srcOrd="6" destOrd="0" presId="urn:microsoft.com/office/officeart/2005/8/layout/cycle8"/>
    <dgm:cxn modelId="{47F219F5-05B2-43BA-8CE2-F04800CF146A}" type="presParOf" srcId="{8424410A-EE78-4EEC-B9A1-2FEAF3FD9EBC}" destId="{7CD413EC-EBCD-49D6-8BAB-B600154EA421}" srcOrd="7" destOrd="0" presId="urn:microsoft.com/office/officeart/2005/8/layout/cycle8"/>
    <dgm:cxn modelId="{E433C9E0-8095-410D-BB0E-B92CA4052A38}" type="presParOf" srcId="{8424410A-EE78-4EEC-B9A1-2FEAF3FD9EBC}" destId="{9D1BC79F-3C2E-460A-9643-57ADE8DAC60F}" srcOrd="8" destOrd="0" presId="urn:microsoft.com/office/officeart/2005/8/layout/cycle8"/>
    <dgm:cxn modelId="{FBEC9995-D470-43F2-BC08-D0A6F00DE07B}" type="presParOf" srcId="{8424410A-EE78-4EEC-B9A1-2FEAF3FD9EBC}" destId="{FE1B8C9B-8FC9-4B9E-90D1-DF62E6DEAD88}" srcOrd="9" destOrd="0" presId="urn:microsoft.com/office/officeart/2005/8/layout/cycle8"/>
    <dgm:cxn modelId="{F6B4678A-202E-4F38-9F52-8B82D1E1CF73}" type="presParOf" srcId="{8424410A-EE78-4EEC-B9A1-2FEAF3FD9EBC}" destId="{331115F4-79CA-470E-A6EB-1370D75C4F65}" srcOrd="10" destOrd="0" presId="urn:microsoft.com/office/officeart/2005/8/layout/cycle8"/>
    <dgm:cxn modelId="{E42F5637-22A1-4734-AB8D-6F22707A7583}" type="presParOf" srcId="{8424410A-EE78-4EEC-B9A1-2FEAF3FD9EBC}" destId="{4CB9B48D-EF65-487C-9A09-71D14CF21678}" srcOrd="11" destOrd="0" presId="urn:microsoft.com/office/officeart/2005/8/layout/cycle8"/>
    <dgm:cxn modelId="{37F24A85-4CC4-472E-936B-2B3E0600093A}" type="presParOf" srcId="{8424410A-EE78-4EEC-B9A1-2FEAF3FD9EBC}" destId="{1288AE69-01A5-4BEB-AE0C-F5B40FC8FF45}" srcOrd="12" destOrd="0" presId="urn:microsoft.com/office/officeart/2005/8/layout/cycle8"/>
    <dgm:cxn modelId="{9E61B9E7-E412-496E-89CF-3F2E45E56207}" type="presParOf" srcId="{8424410A-EE78-4EEC-B9A1-2FEAF3FD9EBC}" destId="{A0205DE2-69F9-4AFD-BEE2-F0DC77077536}" srcOrd="13" destOrd="0" presId="urn:microsoft.com/office/officeart/2005/8/layout/cycle8"/>
    <dgm:cxn modelId="{77E4AF0D-9B67-4366-8D3B-2DEF8B55037D}" type="presParOf" srcId="{8424410A-EE78-4EEC-B9A1-2FEAF3FD9EBC}" destId="{2FEB137D-7687-4F35-9AEA-98D12D41C0A8}" srcOrd="14" destOrd="0" presId="urn:microsoft.com/office/officeart/2005/8/layout/cycle8"/>
    <dgm:cxn modelId="{09812885-DC91-4635-896F-C9C63D835BA9}" type="presParOf" srcId="{8424410A-EE78-4EEC-B9A1-2FEAF3FD9EBC}" destId="{4ED56BC4-C282-4B32-A1EA-BEA6BA480482}" srcOrd="15" destOrd="0" presId="urn:microsoft.com/office/officeart/2005/8/layout/cycle8"/>
    <dgm:cxn modelId="{7CD8F949-16D1-4A94-B4E6-EB005E0BB28A}" type="presParOf" srcId="{8424410A-EE78-4EEC-B9A1-2FEAF3FD9EBC}" destId="{D2059C6B-FC30-4A7F-A259-17A6AE9CA8F5}" srcOrd="16" destOrd="0" presId="urn:microsoft.com/office/officeart/2005/8/layout/cycle8"/>
    <dgm:cxn modelId="{8F05ABD3-A7E9-498B-B66A-ADA265863060}" type="presParOf" srcId="{8424410A-EE78-4EEC-B9A1-2FEAF3FD9EBC}" destId="{1801612C-B881-4FEB-8019-E201C7C853B6}" srcOrd="17" destOrd="0" presId="urn:microsoft.com/office/officeart/2005/8/layout/cycle8"/>
    <dgm:cxn modelId="{570C5095-EF7D-4EAE-990A-EB7A3DD8BF81}" type="presParOf" srcId="{8424410A-EE78-4EEC-B9A1-2FEAF3FD9EBC}" destId="{C93D542E-189B-4163-9758-C3221942AC42}" srcOrd="18" destOrd="0" presId="urn:microsoft.com/office/officeart/2005/8/layout/cycle8"/>
    <dgm:cxn modelId="{40EA9E5E-2F08-43D8-8075-437787FB698B}" type="presParOf" srcId="{8424410A-EE78-4EEC-B9A1-2FEAF3FD9EBC}" destId="{0D048109-12C9-4533-9C29-FADE4EFCFCCE}" srcOrd="19" destOrd="0" presId="urn:microsoft.com/office/officeart/2005/8/layout/cycle8"/>
    <dgm:cxn modelId="{CC846273-6D27-4D5A-A683-E66898AF67A0}" type="presParOf" srcId="{8424410A-EE78-4EEC-B9A1-2FEAF3FD9EBC}" destId="{43458995-455A-46FC-A214-74B316A9F245}" srcOrd="20" destOrd="0" presId="urn:microsoft.com/office/officeart/2005/8/layout/cycle8"/>
    <dgm:cxn modelId="{72D94292-3345-4AFE-B9FA-1BE9BD6B815F}" type="presParOf" srcId="{8424410A-EE78-4EEC-B9A1-2FEAF3FD9EBC}" destId="{AB8E9A2D-4055-4BD2-9C23-F49E77347C9E}" srcOrd="21" destOrd="0" presId="urn:microsoft.com/office/officeart/2005/8/layout/cycle8"/>
    <dgm:cxn modelId="{9ED2E1FF-F598-4786-848F-D5B903E2A3F1}" type="presParOf" srcId="{8424410A-EE78-4EEC-B9A1-2FEAF3FD9EBC}" destId="{F43CCCE7-F3CB-473F-8C31-BF920249C682}" srcOrd="22" destOrd="0" presId="urn:microsoft.com/office/officeart/2005/8/layout/cycle8"/>
    <dgm:cxn modelId="{8E62EEEF-F7D9-4518-8DAA-3532ED8A90CA}" type="presParOf" srcId="{8424410A-EE78-4EEC-B9A1-2FEAF3FD9EBC}" destId="{225825AF-728C-4D52-91A7-C02517274738}" srcOrd="23" destOrd="0" presId="urn:microsoft.com/office/officeart/2005/8/layout/cycle8"/>
    <dgm:cxn modelId="{9B8060E0-69C2-437F-8C3C-2975E910703D}" type="presParOf" srcId="{8424410A-EE78-4EEC-B9A1-2FEAF3FD9EBC}" destId="{549DC6B4-6FFF-4C61-8C1E-71127E6C3B0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D0C0A-DC15-4648-B95A-1F4046F00D7F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F32B483E-D5C6-41C1-A48C-6D06C87943F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</a:t>
          </a:r>
          <a:r>
            <a:rPr lang="en-US" baseline="-25000" dirty="0">
              <a:solidFill>
                <a:schemeClr val="bg1"/>
              </a:solidFill>
            </a:rPr>
            <a:t>1</a:t>
          </a:r>
          <a:endParaRPr lang="en-US" dirty="0">
            <a:solidFill>
              <a:schemeClr val="bg1"/>
            </a:solidFill>
          </a:endParaRPr>
        </a:p>
      </dgm:t>
    </dgm:pt>
    <dgm:pt modelId="{50F16733-D2D9-4D44-A60F-7DDB626DFD19}" type="parTrans" cxnId="{0B55EC37-45EC-4FD2-AAD4-069BB528F9C9}">
      <dgm:prSet/>
      <dgm:spPr/>
      <dgm:t>
        <a:bodyPr/>
        <a:lstStyle/>
        <a:p>
          <a:endParaRPr lang="en-US"/>
        </a:p>
      </dgm:t>
    </dgm:pt>
    <dgm:pt modelId="{A4E9CA7B-20B5-4940-BCDF-B8CDFA953F5A}" type="sibTrans" cxnId="{0B55EC37-45EC-4FD2-AAD4-069BB528F9C9}">
      <dgm:prSet/>
      <dgm:spPr/>
      <dgm:t>
        <a:bodyPr/>
        <a:lstStyle/>
        <a:p>
          <a:endParaRPr lang="en-US"/>
        </a:p>
      </dgm:t>
    </dgm:pt>
    <dgm:pt modelId="{E8AD0B9E-7E78-4EC7-B549-E2A7616413CE}">
      <dgm:prSet phldrT="[Text]"/>
      <dgm:spPr>
        <a:solidFill>
          <a:srgbClr val="5ECBF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</a:t>
          </a:r>
          <a:r>
            <a:rPr lang="en-US" baseline="-25000" dirty="0">
              <a:solidFill>
                <a:schemeClr val="bg1"/>
              </a:solidFill>
            </a:rPr>
            <a:t>2</a:t>
          </a:r>
          <a:endParaRPr lang="en-US" dirty="0">
            <a:solidFill>
              <a:schemeClr val="bg1"/>
            </a:solidFill>
          </a:endParaRPr>
        </a:p>
      </dgm:t>
    </dgm:pt>
    <dgm:pt modelId="{2DC94BE1-40D2-4F26-9CA1-D799F3F8950C}" type="parTrans" cxnId="{2E4F5857-47A3-43F1-BC5C-0C52EE86C40F}">
      <dgm:prSet/>
      <dgm:spPr/>
      <dgm:t>
        <a:bodyPr/>
        <a:lstStyle/>
        <a:p>
          <a:endParaRPr lang="en-US"/>
        </a:p>
      </dgm:t>
    </dgm:pt>
    <dgm:pt modelId="{47044C30-309B-4564-B644-208300E4D4A1}" type="sibTrans" cxnId="{2E4F5857-47A3-43F1-BC5C-0C52EE86C40F}">
      <dgm:prSet/>
      <dgm:spPr/>
      <dgm:t>
        <a:bodyPr/>
        <a:lstStyle/>
        <a:p>
          <a:endParaRPr lang="en-US"/>
        </a:p>
      </dgm:t>
    </dgm:pt>
    <dgm:pt modelId="{806FCDC3-F723-4356-8047-9A38A71006DF}">
      <dgm:prSet phldrT="[Text]"/>
      <dgm:spPr>
        <a:solidFill>
          <a:srgbClr val="5ECBF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</a:t>
          </a:r>
        </a:p>
      </dgm:t>
    </dgm:pt>
    <dgm:pt modelId="{F32C2405-FA27-4BEB-A115-1B6820DE166D}" type="parTrans" cxnId="{28C2ADD2-CEE2-44B4-A07B-2C0BAC955C66}">
      <dgm:prSet/>
      <dgm:spPr/>
      <dgm:t>
        <a:bodyPr/>
        <a:lstStyle/>
        <a:p>
          <a:endParaRPr lang="en-US"/>
        </a:p>
      </dgm:t>
    </dgm:pt>
    <dgm:pt modelId="{797BFCDD-B20F-4830-B4A6-92926A26F30F}" type="sibTrans" cxnId="{28C2ADD2-CEE2-44B4-A07B-2C0BAC955C66}">
      <dgm:prSet/>
      <dgm:spPr/>
      <dgm:t>
        <a:bodyPr/>
        <a:lstStyle/>
        <a:p>
          <a:endParaRPr lang="en-US"/>
        </a:p>
      </dgm:t>
    </dgm:pt>
    <dgm:pt modelId="{246DA12C-30FC-41AE-B476-7DD9B40FCFD1}">
      <dgm:prSet phldrT="[Text]"/>
      <dgm:spPr>
        <a:solidFill>
          <a:srgbClr val="A5E95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Mitosis</a:t>
          </a:r>
        </a:p>
      </dgm:t>
    </dgm:pt>
    <dgm:pt modelId="{9C4B9DD9-384C-4006-B8CE-9AA3335EFFE4}" type="parTrans" cxnId="{EA5364C7-2085-4BA1-88D8-E7EEC1FB75CA}">
      <dgm:prSet/>
      <dgm:spPr/>
      <dgm:t>
        <a:bodyPr/>
        <a:lstStyle/>
        <a:p>
          <a:endParaRPr lang="en-US"/>
        </a:p>
      </dgm:t>
    </dgm:pt>
    <dgm:pt modelId="{069146F7-69A7-4A8F-9F8B-09239937DAE1}" type="sibTrans" cxnId="{EA5364C7-2085-4BA1-88D8-E7EEC1FB75CA}">
      <dgm:prSet/>
      <dgm:spPr/>
      <dgm:t>
        <a:bodyPr/>
        <a:lstStyle/>
        <a:p>
          <a:endParaRPr lang="en-US"/>
        </a:p>
      </dgm:t>
    </dgm:pt>
    <dgm:pt modelId="{8A88EC41-8C5A-4F5F-91FB-D03C468563E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Cytokinesis</a:t>
          </a:r>
        </a:p>
      </dgm:t>
    </dgm:pt>
    <dgm:pt modelId="{32E1A7A4-E408-4E07-BA2D-CFC8EDEA698C}" type="parTrans" cxnId="{2213CAA5-E0B2-4F51-871E-6B494D6E1F0B}">
      <dgm:prSet/>
      <dgm:spPr/>
      <dgm:t>
        <a:bodyPr/>
        <a:lstStyle/>
        <a:p>
          <a:endParaRPr lang="en-US"/>
        </a:p>
      </dgm:t>
    </dgm:pt>
    <dgm:pt modelId="{14966219-46D9-4B45-AA2E-9CC3FBFC401F}" type="sibTrans" cxnId="{2213CAA5-E0B2-4F51-871E-6B494D6E1F0B}">
      <dgm:prSet/>
      <dgm:spPr/>
      <dgm:t>
        <a:bodyPr/>
        <a:lstStyle/>
        <a:p>
          <a:endParaRPr lang="en-US"/>
        </a:p>
      </dgm:t>
    </dgm:pt>
    <dgm:pt modelId="{8424410A-EE78-4EEC-B9A1-2FEAF3FD9EBC}" type="pres">
      <dgm:prSet presAssocID="{E29D0C0A-DC15-4648-B95A-1F4046F00D7F}" presName="compositeShape" presStyleCnt="0">
        <dgm:presLayoutVars>
          <dgm:chMax val="7"/>
          <dgm:dir/>
          <dgm:resizeHandles val="exact"/>
        </dgm:presLayoutVars>
      </dgm:prSet>
      <dgm:spPr/>
    </dgm:pt>
    <dgm:pt modelId="{90541CBB-C8E9-40BA-8ACD-CB29B37DB32D}" type="pres">
      <dgm:prSet presAssocID="{E29D0C0A-DC15-4648-B95A-1F4046F00D7F}" presName="wedge1" presStyleLbl="node1" presStyleIdx="0" presStyleCnt="5"/>
      <dgm:spPr/>
      <dgm:t>
        <a:bodyPr/>
        <a:lstStyle/>
        <a:p>
          <a:endParaRPr lang="en-US"/>
        </a:p>
      </dgm:t>
    </dgm:pt>
    <dgm:pt modelId="{2244DB1B-37ED-45F7-A7E5-730B5BEFC982}" type="pres">
      <dgm:prSet presAssocID="{E29D0C0A-DC15-4648-B95A-1F4046F00D7F}" presName="dummy1a" presStyleCnt="0"/>
      <dgm:spPr/>
    </dgm:pt>
    <dgm:pt modelId="{DD0199CD-3F1A-4662-B91D-6F8B770B3962}" type="pres">
      <dgm:prSet presAssocID="{E29D0C0A-DC15-4648-B95A-1F4046F00D7F}" presName="dummy1b" presStyleCnt="0"/>
      <dgm:spPr/>
    </dgm:pt>
    <dgm:pt modelId="{F2A77F5D-5843-4792-A5A2-BEE1A7598EB4}" type="pres">
      <dgm:prSet presAssocID="{E29D0C0A-DC15-4648-B95A-1F4046F00D7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13CC0-73B6-4DF3-B9E4-71080C177851}" type="pres">
      <dgm:prSet presAssocID="{E29D0C0A-DC15-4648-B95A-1F4046F00D7F}" presName="wedge2" presStyleLbl="node1" presStyleIdx="1" presStyleCnt="5"/>
      <dgm:spPr/>
      <dgm:t>
        <a:bodyPr/>
        <a:lstStyle/>
        <a:p>
          <a:endParaRPr lang="en-US"/>
        </a:p>
      </dgm:t>
    </dgm:pt>
    <dgm:pt modelId="{200C4692-A427-474D-BB61-31CD22548046}" type="pres">
      <dgm:prSet presAssocID="{E29D0C0A-DC15-4648-B95A-1F4046F00D7F}" presName="dummy2a" presStyleCnt="0"/>
      <dgm:spPr/>
    </dgm:pt>
    <dgm:pt modelId="{3F4262A4-AEB1-4E84-A19A-983BC7A9CD5F}" type="pres">
      <dgm:prSet presAssocID="{E29D0C0A-DC15-4648-B95A-1F4046F00D7F}" presName="dummy2b" presStyleCnt="0"/>
      <dgm:spPr/>
    </dgm:pt>
    <dgm:pt modelId="{7CD413EC-EBCD-49D6-8BAB-B600154EA421}" type="pres">
      <dgm:prSet presAssocID="{E29D0C0A-DC15-4648-B95A-1F4046F00D7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C79F-3C2E-460A-9643-57ADE8DAC60F}" type="pres">
      <dgm:prSet presAssocID="{E29D0C0A-DC15-4648-B95A-1F4046F00D7F}" presName="wedge3" presStyleLbl="node1" presStyleIdx="2" presStyleCnt="5" custScaleY="99107"/>
      <dgm:spPr/>
      <dgm:t>
        <a:bodyPr/>
        <a:lstStyle/>
        <a:p>
          <a:endParaRPr lang="en-US"/>
        </a:p>
      </dgm:t>
    </dgm:pt>
    <dgm:pt modelId="{FE1B8C9B-8FC9-4B9E-90D1-DF62E6DEAD88}" type="pres">
      <dgm:prSet presAssocID="{E29D0C0A-DC15-4648-B95A-1F4046F00D7F}" presName="dummy3a" presStyleCnt="0"/>
      <dgm:spPr/>
    </dgm:pt>
    <dgm:pt modelId="{331115F4-79CA-470E-A6EB-1370D75C4F65}" type="pres">
      <dgm:prSet presAssocID="{E29D0C0A-DC15-4648-B95A-1F4046F00D7F}" presName="dummy3b" presStyleCnt="0"/>
      <dgm:spPr/>
    </dgm:pt>
    <dgm:pt modelId="{4CB9B48D-EF65-487C-9A09-71D14CF21678}" type="pres">
      <dgm:prSet presAssocID="{E29D0C0A-DC15-4648-B95A-1F4046F00D7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8AE69-01A5-4BEB-AE0C-F5B40FC8FF45}" type="pres">
      <dgm:prSet presAssocID="{E29D0C0A-DC15-4648-B95A-1F4046F00D7F}" presName="wedge4" presStyleLbl="node1" presStyleIdx="3" presStyleCnt="5"/>
      <dgm:spPr/>
      <dgm:t>
        <a:bodyPr/>
        <a:lstStyle/>
        <a:p>
          <a:endParaRPr lang="en-US"/>
        </a:p>
      </dgm:t>
    </dgm:pt>
    <dgm:pt modelId="{A0205DE2-69F9-4AFD-BEE2-F0DC77077536}" type="pres">
      <dgm:prSet presAssocID="{E29D0C0A-DC15-4648-B95A-1F4046F00D7F}" presName="dummy4a" presStyleCnt="0"/>
      <dgm:spPr/>
    </dgm:pt>
    <dgm:pt modelId="{2FEB137D-7687-4F35-9AEA-98D12D41C0A8}" type="pres">
      <dgm:prSet presAssocID="{E29D0C0A-DC15-4648-B95A-1F4046F00D7F}" presName="dummy4b" presStyleCnt="0"/>
      <dgm:spPr/>
    </dgm:pt>
    <dgm:pt modelId="{4ED56BC4-C282-4B32-A1EA-BEA6BA480482}" type="pres">
      <dgm:prSet presAssocID="{E29D0C0A-DC15-4648-B95A-1F4046F00D7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9C6B-FC30-4A7F-A259-17A6AE9CA8F5}" type="pres">
      <dgm:prSet presAssocID="{E29D0C0A-DC15-4648-B95A-1F4046F00D7F}" presName="wedge5" presStyleLbl="node1" presStyleIdx="4" presStyleCnt="5"/>
      <dgm:spPr/>
      <dgm:t>
        <a:bodyPr/>
        <a:lstStyle/>
        <a:p>
          <a:endParaRPr lang="en-US"/>
        </a:p>
      </dgm:t>
    </dgm:pt>
    <dgm:pt modelId="{1801612C-B881-4FEB-8019-E201C7C853B6}" type="pres">
      <dgm:prSet presAssocID="{E29D0C0A-DC15-4648-B95A-1F4046F00D7F}" presName="dummy5a" presStyleCnt="0"/>
      <dgm:spPr/>
    </dgm:pt>
    <dgm:pt modelId="{C93D542E-189B-4163-9758-C3221942AC42}" type="pres">
      <dgm:prSet presAssocID="{E29D0C0A-DC15-4648-B95A-1F4046F00D7F}" presName="dummy5b" presStyleCnt="0"/>
      <dgm:spPr/>
    </dgm:pt>
    <dgm:pt modelId="{0D048109-12C9-4533-9C29-FADE4EFCFCCE}" type="pres">
      <dgm:prSet presAssocID="{E29D0C0A-DC15-4648-B95A-1F4046F00D7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8995-455A-46FC-A214-74B316A9F245}" type="pres">
      <dgm:prSet presAssocID="{A4E9CA7B-20B5-4940-BCDF-B8CDFA953F5A}" presName="arrowWedge1" presStyleLbl="fgSibTrans2D1" presStyleIdx="0" presStyleCnt="5"/>
      <dgm:spPr/>
    </dgm:pt>
    <dgm:pt modelId="{AB8E9A2D-4055-4BD2-9C23-F49E77347C9E}" type="pres">
      <dgm:prSet presAssocID="{797BFCDD-B20F-4830-B4A6-92926A26F30F}" presName="arrowWedge2" presStyleLbl="fgSibTrans2D1" presStyleIdx="1" presStyleCnt="5"/>
      <dgm:spPr>
        <a:solidFill>
          <a:srgbClr val="5ECBF1"/>
        </a:solidFill>
      </dgm:spPr>
    </dgm:pt>
    <dgm:pt modelId="{F43CCCE7-F3CB-473F-8C31-BF920249C682}" type="pres">
      <dgm:prSet presAssocID="{47044C30-309B-4564-B644-208300E4D4A1}" presName="arrowWedge3" presStyleLbl="fgSibTrans2D1" presStyleIdx="2" presStyleCnt="5"/>
      <dgm:spPr>
        <a:solidFill>
          <a:srgbClr val="5ECBF1"/>
        </a:solidFill>
      </dgm:spPr>
    </dgm:pt>
    <dgm:pt modelId="{225825AF-728C-4D52-91A7-C02517274738}" type="pres">
      <dgm:prSet presAssocID="{069146F7-69A7-4A8F-9F8B-09239937DAE1}" presName="arrowWedge4" presStyleLbl="fgSibTrans2D1" presStyleIdx="3" presStyleCnt="5"/>
      <dgm:spPr>
        <a:solidFill>
          <a:srgbClr val="A5E952"/>
        </a:solidFill>
      </dgm:spPr>
    </dgm:pt>
    <dgm:pt modelId="{549DC6B4-6FFF-4C61-8C1E-71127E6C3B03}" type="pres">
      <dgm:prSet presAssocID="{14966219-46D9-4B45-AA2E-9CC3FBFC401F}" presName="arrowWedge5" presStyleLbl="fgSibTrans2D1" presStyleIdx="4" presStyleCnt="5"/>
      <dgm:spPr/>
    </dgm:pt>
  </dgm:ptLst>
  <dgm:cxnLst>
    <dgm:cxn modelId="{52EBE584-FFEC-4A10-B2CF-7FA999A14C28}" type="presOf" srcId="{E29D0C0A-DC15-4648-B95A-1F4046F00D7F}" destId="{8424410A-EE78-4EEC-B9A1-2FEAF3FD9EBC}" srcOrd="0" destOrd="0" presId="urn:microsoft.com/office/officeart/2005/8/layout/cycle8"/>
    <dgm:cxn modelId="{0B55EC37-45EC-4FD2-AAD4-069BB528F9C9}" srcId="{E29D0C0A-DC15-4648-B95A-1F4046F00D7F}" destId="{F32B483E-D5C6-41C1-A48C-6D06C87943F6}" srcOrd="0" destOrd="0" parTransId="{50F16733-D2D9-4D44-A60F-7DDB626DFD19}" sibTransId="{A4E9CA7B-20B5-4940-BCDF-B8CDFA953F5A}"/>
    <dgm:cxn modelId="{EA5364C7-2085-4BA1-88D8-E7EEC1FB75CA}" srcId="{E29D0C0A-DC15-4648-B95A-1F4046F00D7F}" destId="{246DA12C-30FC-41AE-B476-7DD9B40FCFD1}" srcOrd="3" destOrd="0" parTransId="{9C4B9DD9-384C-4006-B8CE-9AA3335EFFE4}" sibTransId="{069146F7-69A7-4A8F-9F8B-09239937DAE1}"/>
    <dgm:cxn modelId="{D9E573F3-570C-4106-8FC0-3C737AB382BE}" type="presOf" srcId="{806FCDC3-F723-4356-8047-9A38A71006DF}" destId="{7CD413EC-EBCD-49D6-8BAB-B600154EA421}" srcOrd="1" destOrd="0" presId="urn:microsoft.com/office/officeart/2005/8/layout/cycle8"/>
    <dgm:cxn modelId="{FC7F5131-B024-4934-A254-7A44AA163331}" type="presOf" srcId="{E8AD0B9E-7E78-4EC7-B549-E2A7616413CE}" destId="{4CB9B48D-EF65-487C-9A09-71D14CF21678}" srcOrd="1" destOrd="0" presId="urn:microsoft.com/office/officeart/2005/8/layout/cycle8"/>
    <dgm:cxn modelId="{47F66134-A2DE-40E5-A8C5-AC1E2D3D0AFE}" type="presOf" srcId="{8A88EC41-8C5A-4F5F-91FB-D03C468563EE}" destId="{0D048109-12C9-4533-9C29-FADE4EFCFCCE}" srcOrd="1" destOrd="0" presId="urn:microsoft.com/office/officeart/2005/8/layout/cycle8"/>
    <dgm:cxn modelId="{28C2ADD2-CEE2-44B4-A07B-2C0BAC955C66}" srcId="{E29D0C0A-DC15-4648-B95A-1F4046F00D7F}" destId="{806FCDC3-F723-4356-8047-9A38A71006DF}" srcOrd="1" destOrd="0" parTransId="{F32C2405-FA27-4BEB-A115-1B6820DE166D}" sibTransId="{797BFCDD-B20F-4830-B4A6-92926A26F30F}"/>
    <dgm:cxn modelId="{35FDC176-AEAB-4861-B6B6-42B5A06E47DF}" type="presOf" srcId="{806FCDC3-F723-4356-8047-9A38A71006DF}" destId="{F9013CC0-73B6-4DF3-B9E4-71080C177851}" srcOrd="0" destOrd="0" presId="urn:microsoft.com/office/officeart/2005/8/layout/cycle8"/>
    <dgm:cxn modelId="{799F5CC4-4901-4B02-A9B3-CB062A15ECD9}" type="presOf" srcId="{F32B483E-D5C6-41C1-A48C-6D06C87943F6}" destId="{90541CBB-C8E9-40BA-8ACD-CB29B37DB32D}" srcOrd="0" destOrd="0" presId="urn:microsoft.com/office/officeart/2005/8/layout/cycle8"/>
    <dgm:cxn modelId="{347F77AA-876A-4A6C-B486-7B7DDCBF1E70}" type="presOf" srcId="{E8AD0B9E-7E78-4EC7-B549-E2A7616413CE}" destId="{9D1BC79F-3C2E-460A-9643-57ADE8DAC60F}" srcOrd="0" destOrd="0" presId="urn:microsoft.com/office/officeart/2005/8/layout/cycle8"/>
    <dgm:cxn modelId="{4D17D74D-F0F8-448B-A7C6-3539B94A41CD}" type="presOf" srcId="{F32B483E-D5C6-41C1-A48C-6D06C87943F6}" destId="{F2A77F5D-5843-4792-A5A2-BEE1A7598EB4}" srcOrd="1" destOrd="0" presId="urn:microsoft.com/office/officeart/2005/8/layout/cycle8"/>
    <dgm:cxn modelId="{2E4F5857-47A3-43F1-BC5C-0C52EE86C40F}" srcId="{E29D0C0A-DC15-4648-B95A-1F4046F00D7F}" destId="{E8AD0B9E-7E78-4EC7-B549-E2A7616413CE}" srcOrd="2" destOrd="0" parTransId="{2DC94BE1-40D2-4F26-9CA1-D799F3F8950C}" sibTransId="{47044C30-309B-4564-B644-208300E4D4A1}"/>
    <dgm:cxn modelId="{B05E4427-8AC0-4D19-8C52-EF2795858223}" type="presOf" srcId="{8A88EC41-8C5A-4F5F-91FB-D03C468563EE}" destId="{D2059C6B-FC30-4A7F-A259-17A6AE9CA8F5}" srcOrd="0" destOrd="0" presId="urn:microsoft.com/office/officeart/2005/8/layout/cycle8"/>
    <dgm:cxn modelId="{2CEE73B5-3BE7-4BAB-B403-B6B8FBFA8D09}" type="presOf" srcId="{246DA12C-30FC-41AE-B476-7DD9B40FCFD1}" destId="{1288AE69-01A5-4BEB-AE0C-F5B40FC8FF45}" srcOrd="0" destOrd="0" presId="urn:microsoft.com/office/officeart/2005/8/layout/cycle8"/>
    <dgm:cxn modelId="{2213CAA5-E0B2-4F51-871E-6B494D6E1F0B}" srcId="{E29D0C0A-DC15-4648-B95A-1F4046F00D7F}" destId="{8A88EC41-8C5A-4F5F-91FB-D03C468563EE}" srcOrd="4" destOrd="0" parTransId="{32E1A7A4-E408-4E07-BA2D-CFC8EDEA698C}" sibTransId="{14966219-46D9-4B45-AA2E-9CC3FBFC401F}"/>
    <dgm:cxn modelId="{5ABDFEA8-CF59-4F11-8682-03F979F0DD54}" type="presOf" srcId="{246DA12C-30FC-41AE-B476-7DD9B40FCFD1}" destId="{4ED56BC4-C282-4B32-A1EA-BEA6BA480482}" srcOrd="1" destOrd="0" presId="urn:microsoft.com/office/officeart/2005/8/layout/cycle8"/>
    <dgm:cxn modelId="{9CA39781-0873-49E9-969A-23259481799D}" type="presParOf" srcId="{8424410A-EE78-4EEC-B9A1-2FEAF3FD9EBC}" destId="{90541CBB-C8E9-40BA-8ACD-CB29B37DB32D}" srcOrd="0" destOrd="0" presId="urn:microsoft.com/office/officeart/2005/8/layout/cycle8"/>
    <dgm:cxn modelId="{22403F88-5BEC-491E-943E-A936981770F9}" type="presParOf" srcId="{8424410A-EE78-4EEC-B9A1-2FEAF3FD9EBC}" destId="{2244DB1B-37ED-45F7-A7E5-730B5BEFC982}" srcOrd="1" destOrd="0" presId="urn:microsoft.com/office/officeart/2005/8/layout/cycle8"/>
    <dgm:cxn modelId="{DEFB9FAF-14C0-4CFF-AC2D-2BA8D96157D6}" type="presParOf" srcId="{8424410A-EE78-4EEC-B9A1-2FEAF3FD9EBC}" destId="{DD0199CD-3F1A-4662-B91D-6F8B770B3962}" srcOrd="2" destOrd="0" presId="urn:microsoft.com/office/officeart/2005/8/layout/cycle8"/>
    <dgm:cxn modelId="{BAC96659-D8C5-497B-B0C6-FCDAFBB9049D}" type="presParOf" srcId="{8424410A-EE78-4EEC-B9A1-2FEAF3FD9EBC}" destId="{F2A77F5D-5843-4792-A5A2-BEE1A7598EB4}" srcOrd="3" destOrd="0" presId="urn:microsoft.com/office/officeart/2005/8/layout/cycle8"/>
    <dgm:cxn modelId="{CFAF91AB-A054-49FD-BE58-821FA069736E}" type="presParOf" srcId="{8424410A-EE78-4EEC-B9A1-2FEAF3FD9EBC}" destId="{F9013CC0-73B6-4DF3-B9E4-71080C177851}" srcOrd="4" destOrd="0" presId="urn:microsoft.com/office/officeart/2005/8/layout/cycle8"/>
    <dgm:cxn modelId="{96D98776-453D-4FD0-AAB1-EA95076ADCB0}" type="presParOf" srcId="{8424410A-EE78-4EEC-B9A1-2FEAF3FD9EBC}" destId="{200C4692-A427-474D-BB61-31CD22548046}" srcOrd="5" destOrd="0" presId="urn:microsoft.com/office/officeart/2005/8/layout/cycle8"/>
    <dgm:cxn modelId="{71F5746D-E50D-45F2-957F-1C539418574F}" type="presParOf" srcId="{8424410A-EE78-4EEC-B9A1-2FEAF3FD9EBC}" destId="{3F4262A4-AEB1-4E84-A19A-983BC7A9CD5F}" srcOrd="6" destOrd="0" presId="urn:microsoft.com/office/officeart/2005/8/layout/cycle8"/>
    <dgm:cxn modelId="{1377BD7B-70DE-4422-812B-B6B849EF8F16}" type="presParOf" srcId="{8424410A-EE78-4EEC-B9A1-2FEAF3FD9EBC}" destId="{7CD413EC-EBCD-49D6-8BAB-B600154EA421}" srcOrd="7" destOrd="0" presId="urn:microsoft.com/office/officeart/2005/8/layout/cycle8"/>
    <dgm:cxn modelId="{36653653-6BCD-414C-818C-986EA1BF7EEB}" type="presParOf" srcId="{8424410A-EE78-4EEC-B9A1-2FEAF3FD9EBC}" destId="{9D1BC79F-3C2E-460A-9643-57ADE8DAC60F}" srcOrd="8" destOrd="0" presId="urn:microsoft.com/office/officeart/2005/8/layout/cycle8"/>
    <dgm:cxn modelId="{0323241D-775C-4BD3-9ED7-A480DE925A30}" type="presParOf" srcId="{8424410A-EE78-4EEC-B9A1-2FEAF3FD9EBC}" destId="{FE1B8C9B-8FC9-4B9E-90D1-DF62E6DEAD88}" srcOrd="9" destOrd="0" presId="urn:microsoft.com/office/officeart/2005/8/layout/cycle8"/>
    <dgm:cxn modelId="{C6028DA3-3E86-426C-B37B-67463F66DAFA}" type="presParOf" srcId="{8424410A-EE78-4EEC-B9A1-2FEAF3FD9EBC}" destId="{331115F4-79CA-470E-A6EB-1370D75C4F65}" srcOrd="10" destOrd="0" presId="urn:microsoft.com/office/officeart/2005/8/layout/cycle8"/>
    <dgm:cxn modelId="{FD0DE589-9903-454E-837C-5B7924E4CF57}" type="presParOf" srcId="{8424410A-EE78-4EEC-B9A1-2FEAF3FD9EBC}" destId="{4CB9B48D-EF65-487C-9A09-71D14CF21678}" srcOrd="11" destOrd="0" presId="urn:microsoft.com/office/officeart/2005/8/layout/cycle8"/>
    <dgm:cxn modelId="{35F13128-9CFC-4690-BB71-6B791BE0B084}" type="presParOf" srcId="{8424410A-EE78-4EEC-B9A1-2FEAF3FD9EBC}" destId="{1288AE69-01A5-4BEB-AE0C-F5B40FC8FF45}" srcOrd="12" destOrd="0" presId="urn:microsoft.com/office/officeart/2005/8/layout/cycle8"/>
    <dgm:cxn modelId="{5E3C325E-C06F-4301-8D12-B56C801049B2}" type="presParOf" srcId="{8424410A-EE78-4EEC-B9A1-2FEAF3FD9EBC}" destId="{A0205DE2-69F9-4AFD-BEE2-F0DC77077536}" srcOrd="13" destOrd="0" presId="urn:microsoft.com/office/officeart/2005/8/layout/cycle8"/>
    <dgm:cxn modelId="{0594C2D4-F006-4DB6-9102-5D3399E7D11B}" type="presParOf" srcId="{8424410A-EE78-4EEC-B9A1-2FEAF3FD9EBC}" destId="{2FEB137D-7687-4F35-9AEA-98D12D41C0A8}" srcOrd="14" destOrd="0" presId="urn:microsoft.com/office/officeart/2005/8/layout/cycle8"/>
    <dgm:cxn modelId="{9C2A4DA5-1AF8-40AD-804D-A702707D0296}" type="presParOf" srcId="{8424410A-EE78-4EEC-B9A1-2FEAF3FD9EBC}" destId="{4ED56BC4-C282-4B32-A1EA-BEA6BA480482}" srcOrd="15" destOrd="0" presId="urn:microsoft.com/office/officeart/2005/8/layout/cycle8"/>
    <dgm:cxn modelId="{C0AED87B-2F55-4995-9ACB-948118E40265}" type="presParOf" srcId="{8424410A-EE78-4EEC-B9A1-2FEAF3FD9EBC}" destId="{D2059C6B-FC30-4A7F-A259-17A6AE9CA8F5}" srcOrd="16" destOrd="0" presId="urn:microsoft.com/office/officeart/2005/8/layout/cycle8"/>
    <dgm:cxn modelId="{B25E89C5-BC44-4C7F-9815-42B1A0EAEB16}" type="presParOf" srcId="{8424410A-EE78-4EEC-B9A1-2FEAF3FD9EBC}" destId="{1801612C-B881-4FEB-8019-E201C7C853B6}" srcOrd="17" destOrd="0" presId="urn:microsoft.com/office/officeart/2005/8/layout/cycle8"/>
    <dgm:cxn modelId="{E4768CAE-B785-4A54-8446-11F9A027B9C7}" type="presParOf" srcId="{8424410A-EE78-4EEC-B9A1-2FEAF3FD9EBC}" destId="{C93D542E-189B-4163-9758-C3221942AC42}" srcOrd="18" destOrd="0" presId="urn:microsoft.com/office/officeart/2005/8/layout/cycle8"/>
    <dgm:cxn modelId="{73F633FD-F21D-4DF3-9D87-08D78B24C0A9}" type="presParOf" srcId="{8424410A-EE78-4EEC-B9A1-2FEAF3FD9EBC}" destId="{0D048109-12C9-4533-9C29-FADE4EFCFCCE}" srcOrd="19" destOrd="0" presId="urn:microsoft.com/office/officeart/2005/8/layout/cycle8"/>
    <dgm:cxn modelId="{0653F567-5E0B-40AF-ACFD-006CEC5DBF1C}" type="presParOf" srcId="{8424410A-EE78-4EEC-B9A1-2FEAF3FD9EBC}" destId="{43458995-455A-46FC-A214-74B316A9F245}" srcOrd="20" destOrd="0" presId="urn:microsoft.com/office/officeart/2005/8/layout/cycle8"/>
    <dgm:cxn modelId="{A5363447-42DD-43C6-88F6-442277F972D4}" type="presParOf" srcId="{8424410A-EE78-4EEC-B9A1-2FEAF3FD9EBC}" destId="{AB8E9A2D-4055-4BD2-9C23-F49E77347C9E}" srcOrd="21" destOrd="0" presId="urn:microsoft.com/office/officeart/2005/8/layout/cycle8"/>
    <dgm:cxn modelId="{30023415-5391-43AC-B240-ACD8E845918C}" type="presParOf" srcId="{8424410A-EE78-4EEC-B9A1-2FEAF3FD9EBC}" destId="{F43CCCE7-F3CB-473F-8C31-BF920249C682}" srcOrd="22" destOrd="0" presId="urn:microsoft.com/office/officeart/2005/8/layout/cycle8"/>
    <dgm:cxn modelId="{E2AE79DD-85F5-484D-9F3D-45220B9D89F5}" type="presParOf" srcId="{8424410A-EE78-4EEC-B9A1-2FEAF3FD9EBC}" destId="{225825AF-728C-4D52-91A7-C02517274738}" srcOrd="23" destOrd="0" presId="urn:microsoft.com/office/officeart/2005/8/layout/cycle8"/>
    <dgm:cxn modelId="{B02D129C-8CC9-4C55-9306-572F94FED712}" type="presParOf" srcId="{8424410A-EE78-4EEC-B9A1-2FEAF3FD9EBC}" destId="{549DC6B4-6FFF-4C61-8C1E-71127E6C3B0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1572DB-6AD4-4AA8-A6CD-DF1BA7C6289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1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1572DB-6AD4-4AA8-A6CD-DF1BA7C6289B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14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1572DB-6AD4-4AA8-A6CD-DF1BA7C6289B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04EF-FD07-484B-AD14-72E2E0FC2301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0E90-7DF7-4A17-8D66-814FC5B241F6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F086-CC25-427F-ACBF-669D2E679822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64BD-2293-42AD-9E45-6F3B50E07B04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4CF7-6672-4C04-8A77-BCE4197D4EC7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CBE1-9351-4293-8B04-DE561F6C780F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7A54-A306-4DBE-88DE-DF6A52CD4A9C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2C07-F211-486B-BDC7-0DEC0CFA7540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DA85-0408-4492-960E-59FA672ACF0F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C1C7-283D-4246-AF26-C3E81468C422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764-5A3E-4867-BEA7-51C16BB08BFF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A93582-6BAA-4019-B5DB-05F9E1D0FA0D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/index.php?curid=47576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PG6480RQo0" TargetMode="External"/><Relationship Id="rId4" Type="http://schemas.openxmlformats.org/officeDocument/2006/relationships/hyperlink" Target="https://www.youtube.com/watch?v=ofjyw7ARP1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/index.php?curid=47576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475763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/index.php?curid=47576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/index.php?curid=47576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VO-Ram1L2M" TargetMode="External"/><Relationship Id="rId4" Type="http://schemas.openxmlformats.org/officeDocument/2006/relationships/hyperlink" Target="https://www.youtube.com/watch?v=nMEyeKQClq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ommons.wikimedia.org/w/index.php?curid=2623354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3068" y="9144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cap="none" dirty="0">
                <a:solidFill>
                  <a:srgbClr val="A5E952"/>
                </a:solidFill>
                <a:cs typeface="Gisha" panose="020B0502040204020203" pitchFamily="34" charset="-79"/>
              </a:rPr>
              <a:t>Mitosis</a:t>
            </a:r>
            <a:r>
              <a:rPr lang="en-US" sz="8800" b="0" cap="none" dirty="0">
                <a:solidFill>
                  <a:srgbClr val="5ECBF1"/>
                </a:solidFill>
                <a:cs typeface="Gisha" panose="020B0502040204020203" pitchFamily="34" charset="-79"/>
              </a:rPr>
              <a:t> </a:t>
            </a:r>
            <a:r>
              <a:rPr lang="en-US" sz="8800" b="0" cap="none" dirty="0" smtClean="0">
                <a:solidFill>
                  <a:schemeClr val="tx1"/>
                </a:solidFill>
                <a:cs typeface="Gisha" panose="020B0502040204020203" pitchFamily="34" charset="-79"/>
              </a:rPr>
              <a:t>&amp;</a:t>
            </a:r>
            <a:r>
              <a:rPr lang="en-US" sz="8800" b="0" cap="none" dirty="0" smtClean="0">
                <a:solidFill>
                  <a:srgbClr val="5ECBF1"/>
                </a:solidFill>
                <a:cs typeface="Gisha" panose="020B0502040204020203" pitchFamily="34" charset="-79"/>
              </a:rPr>
              <a:t> </a:t>
            </a:r>
            <a:r>
              <a:rPr lang="en-US" sz="8800" b="0" cap="none" dirty="0" smtClean="0">
                <a:solidFill>
                  <a:srgbClr val="9C5BCD"/>
                </a:solidFill>
                <a:cs typeface="Gisha" panose="020B0502040204020203" pitchFamily="34" charset="-79"/>
              </a:rPr>
              <a:t>Meiosis </a:t>
            </a:r>
            <a:r>
              <a:rPr lang="en-US" sz="8800" b="0" cap="none" dirty="0">
                <a:solidFill>
                  <a:schemeClr val="tx1"/>
                </a:solidFill>
                <a:cs typeface="Gisha" panose="020B0502040204020203" pitchFamily="34" charset="-79"/>
              </a:rPr>
              <a:t>in Eukaryotes</a:t>
            </a:r>
            <a:endParaRPr lang="en-US" sz="8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868537" cy="31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27785" y="28194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 8, pgs. </a:t>
            </a:r>
            <a:r>
              <a:rPr lang="en-US" dirty="0" smtClean="0"/>
              <a:t>93-106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BSC2010L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4503004" y="2514600"/>
            <a:ext cx="381000" cy="1830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4093114" y="2529291"/>
            <a:ext cx="383457" cy="182635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Anaphase in cell division, the centromere is broken and the two sister chromatids now separate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449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34358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</a:t>
            </a:r>
            <a:r>
              <a:rPr lang="en-US" dirty="0" smtClean="0"/>
              <a:t>separate and one cell is now </a:t>
            </a:r>
            <a:r>
              <a:rPr lang="en-US" b="1" dirty="0" smtClean="0"/>
              <a:t>two duplicates</a:t>
            </a:r>
            <a:r>
              <a:rPr lang="en-US" dirty="0" smtClean="0"/>
              <a:t>, each with one of the </a:t>
            </a:r>
            <a:r>
              <a:rPr lang="en-US" i="1" dirty="0" smtClean="0"/>
              <a:t>exact same chromosome/instructions </a:t>
            </a:r>
            <a:r>
              <a:rPr lang="en-US" dirty="0" smtClean="0"/>
              <a:t>as the original parent cell.</a:t>
            </a:r>
            <a:endParaRPr lang="en-US" dirty="0"/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7696200" y="2527442"/>
            <a:ext cx="381000" cy="1830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935666" y="2538441"/>
            <a:ext cx="383457" cy="18263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5393" y="2326373"/>
            <a:ext cx="2472180" cy="2518101"/>
            <a:chOff x="918720" y="1926662"/>
            <a:chExt cx="2472180" cy="2518101"/>
          </a:xfrm>
        </p:grpSpPr>
        <p:grpSp>
          <p:nvGrpSpPr>
            <p:cNvPr id="45" name="Group 44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Freeform 55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50610" y="2249620"/>
            <a:ext cx="2472180" cy="2518101"/>
            <a:chOff x="918720" y="1926662"/>
            <a:chExt cx="2472180" cy="2518101"/>
          </a:xfrm>
        </p:grpSpPr>
        <p:grpSp>
          <p:nvGrpSpPr>
            <p:cNvPr id="58" name="Group 57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Freeform 68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1" y="2204597"/>
            <a:ext cx="7086600" cy="444093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Humans have 46 chromosomes, 23 </a:t>
            </a:r>
            <a:r>
              <a:rPr lang="en-US" altLang="en-US" sz="2400" dirty="0" smtClean="0"/>
              <a:t>homologous* </a:t>
            </a:r>
            <a:r>
              <a:rPr lang="en-US" altLang="en-US" sz="2400" dirty="0"/>
              <a:t>pairs</a:t>
            </a:r>
            <a:br>
              <a:rPr lang="en-US" altLang="en-US" sz="2400" dirty="0"/>
            </a:b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67100" y="1371600"/>
            <a:ext cx="419100" cy="15240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6897" y="1371600"/>
            <a:ext cx="419100" cy="152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76650" y="2934066"/>
            <a:ext cx="666750" cy="1637934"/>
          </a:xfrm>
          <a:prstGeom prst="rect">
            <a:avLst/>
          </a:prstGeom>
          <a:noFill/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26255" y="1371600"/>
            <a:ext cx="3248693" cy="1524000"/>
          </a:xfrm>
          <a:prstGeom prst="straightConnector1">
            <a:avLst/>
          </a:prstGeom>
          <a:ln w="76200">
            <a:solidFill>
              <a:srgbClr val="9C5B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1" y="2204597"/>
            <a:ext cx="7086600" cy="44409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1" y="2204597"/>
            <a:ext cx="7086600" cy="444093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Humans have 46 chromosomes, 23 homologous pairs</a:t>
            </a:r>
            <a:br>
              <a:rPr lang="en-US" altLang="en-US" sz="2400" dirty="0"/>
            </a:b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673334"/>
            <a:ext cx="1859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http://www.karakalpak.com/images/genetic08.jpg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9810" y="1437807"/>
            <a:ext cx="465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http://www.chromosomewalk.ch/en/list-of-chromosomes/</a:t>
            </a:r>
          </a:p>
        </p:txBody>
      </p:sp>
    </p:spTree>
    <p:extLst>
      <p:ext uri="{BB962C8B-B14F-4D97-AF65-F5344CB8AC3E}">
        <p14:creationId xmlns:p14="http://schemas.microsoft.com/office/powerpoint/2010/main" val="4274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1" y="2204597"/>
            <a:ext cx="7086600" cy="444093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Humans have 46 chromosomes, 23 homologous pairs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FF99"/>
                </a:solidFill>
              </a:rPr>
              <a:t>homologous = </a:t>
            </a:r>
            <a:r>
              <a:rPr lang="en-US" sz="2400" dirty="0">
                <a:solidFill>
                  <a:srgbClr val="FFFF99"/>
                </a:solidFill>
              </a:rPr>
              <a:t>the same structural features and pattern of genes</a:t>
            </a:r>
            <a:r>
              <a:rPr lang="en-US" sz="2400" dirty="0" smtClean="0">
                <a:solidFill>
                  <a:srgbClr val="FFFF99"/>
                </a:solidFill>
              </a:rPr>
              <a:t>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597134"/>
            <a:ext cx="1859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http://www.karakalpak.com/images/genetic08.jpg</a:t>
            </a:r>
          </a:p>
        </p:txBody>
      </p:sp>
      <p:sp>
        <p:nvSpPr>
          <p:cNvPr id="27" name="Rounded Rectangle 26"/>
          <p:cNvSpPr/>
          <p:nvPr/>
        </p:nvSpPr>
        <p:spPr>
          <a:xfrm flipH="1">
            <a:off x="5210694" y="5486400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flipH="1">
            <a:off x="5410200" y="5486400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0989 -0.122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607 -0.12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 animBg="1"/>
      <p:bldP spid="29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81094" y="4610100"/>
            <a:ext cx="81506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Humans have 46 chromosomes, 23 homologous pairs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FF99"/>
                </a:solidFill>
              </a:rPr>
              <a:t>homologous = </a:t>
            </a:r>
            <a:r>
              <a:rPr lang="en-US" sz="2400" dirty="0">
                <a:solidFill>
                  <a:srgbClr val="FFFF99"/>
                </a:solidFill>
              </a:rPr>
              <a:t>the same structural features and pattern of genes</a:t>
            </a:r>
            <a:r>
              <a:rPr lang="en-US" sz="2400" dirty="0" smtClean="0">
                <a:solidFill>
                  <a:srgbClr val="FFFF99"/>
                </a:solidFill>
              </a:rPr>
              <a:t>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3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Humans have 46 chromosomes, 23 homologous pairs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FF99"/>
                </a:solidFill>
              </a:rPr>
              <a:t>homologous = </a:t>
            </a:r>
            <a:r>
              <a:rPr lang="en-US" sz="2400" dirty="0">
                <a:solidFill>
                  <a:srgbClr val="FFFF99"/>
                </a:solidFill>
              </a:rPr>
              <a:t>the same structural features and pattern of genes</a:t>
            </a:r>
            <a:r>
              <a:rPr lang="en-US" sz="2400" dirty="0" smtClean="0">
                <a:solidFill>
                  <a:srgbClr val="FFFF99"/>
                </a:solidFill>
              </a:rPr>
              <a:t>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19747" y="3939886"/>
            <a:ext cx="444038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62500" y="3908714"/>
            <a:ext cx="4953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9000" y="44196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Same Locus</a:t>
            </a:r>
          </a:p>
          <a:p>
            <a:pPr algn="ctr"/>
            <a:r>
              <a:rPr lang="en-US" sz="1600" dirty="0"/>
              <a:t>(same location)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8399" y="3946814"/>
            <a:ext cx="609600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4038600"/>
            <a:ext cx="2438400" cy="923330"/>
          </a:xfrm>
          <a:prstGeom prst="rect">
            <a:avLst/>
          </a:prstGeom>
          <a:ln>
            <a:solidFill>
              <a:schemeClr val="accent1">
                <a:shade val="48000"/>
                <a:satMod val="1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This specific genes sequence (allele) encodes blue eyes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1" y="3962400"/>
            <a:ext cx="2743200" cy="12003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This allele (at the same location) is slightly different and encodes green eyes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82691" y="3939886"/>
            <a:ext cx="641910" cy="426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43199" y="1719331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8" grpId="0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Eukaryotic Cell Cycle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525963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800" dirty="0"/>
              <a:t>2  main phases</a:t>
            </a:r>
          </a:p>
          <a:p>
            <a:pPr lvl="1" eaLnBrk="1" hangingPunct="1"/>
            <a:r>
              <a:rPr lang="en-US" altLang="en-US" sz="2400" dirty="0">
                <a:solidFill>
                  <a:srgbClr val="A5E952"/>
                </a:solidFill>
              </a:rPr>
              <a:t>Mitosis</a:t>
            </a:r>
            <a:r>
              <a:rPr lang="en-US" altLang="en-US" sz="2400" dirty="0"/>
              <a:t> combined with cytokinesis (called M-phase)</a:t>
            </a:r>
          </a:p>
          <a:p>
            <a:pPr lvl="1" eaLnBrk="1" hangingPunct="1"/>
            <a:r>
              <a:rPr lang="en-US" altLang="en-US" sz="2400" dirty="0">
                <a:solidFill>
                  <a:srgbClr val="5ECBF1"/>
                </a:solidFill>
              </a:rPr>
              <a:t>Interphase</a:t>
            </a:r>
          </a:p>
          <a:p>
            <a:pPr lvl="2" eaLnBrk="1" hangingPunct="1"/>
            <a:r>
              <a:rPr lang="en-US" altLang="en-US" dirty="0"/>
              <a:t>Long period between cell division</a:t>
            </a:r>
          </a:p>
          <a:p>
            <a:pPr lvl="3" eaLnBrk="1" hangingPunct="1"/>
            <a:r>
              <a:rPr lang="en-US" altLang="en-US" dirty="0"/>
              <a:t>Some cells stay in interphase indefinitely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28877320"/>
              </p:ext>
            </p:extLst>
          </p:nvPr>
        </p:nvGraphicFramePr>
        <p:xfrm>
          <a:off x="2057400" y="3666086"/>
          <a:ext cx="41148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5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5980112" cy="661987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Cell </a:t>
            </a:r>
            <a:r>
              <a:rPr lang="en-US" altLang="en-US" sz="3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Cycle </a:t>
            </a:r>
            <a:r>
              <a:rPr lang="en-US" altLang="en-US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(pg.64)</a:t>
            </a:r>
            <a:endParaRPr lang="en-US" altLang="en-US" sz="1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914146"/>
            <a:ext cx="268287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US" b="1" baseline="-25000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cell gets signal to divide; rapid growth and metabolic activity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0609" y="4038600"/>
            <a:ext cx="203798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DNA replicates; chromosome replication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096000"/>
            <a:ext cx="330393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US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prep for division; chromosomes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coil more tightly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498523"/>
              </p:ext>
            </p:extLst>
          </p:nvPr>
        </p:nvGraphicFramePr>
        <p:xfrm>
          <a:off x="9906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 rot="970687">
            <a:off x="1883497" y="1428672"/>
            <a:ext cx="4472850" cy="4334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17140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-------</a:t>
            </a:r>
            <a:r>
              <a:rPr lang="en-US" sz="5400" b="1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Interphase </a:t>
            </a:r>
            <a:r>
              <a:rPr lang="en-US" sz="5400" b="1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--------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----</a:t>
            </a:r>
            <a:endParaRPr lang="en-US" sz="5400" b="1" cap="none" spc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0" name="Rectangle 49"/>
          <p:cNvSpPr/>
          <p:nvPr/>
        </p:nvSpPr>
        <p:spPr>
          <a:xfrm rot="11665343">
            <a:off x="1752670" y="1407764"/>
            <a:ext cx="4439018" cy="42964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17140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noFill/>
                  <a:prstDash val="solid"/>
                </a:ln>
                <a:solidFill>
                  <a:srgbClr val="A5E952"/>
                </a:solidFill>
                <a:effectLst/>
              </a:rPr>
              <a:t> ---- M-Phase 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A5E952"/>
                </a:solidFill>
              </a:rPr>
              <a:t>---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A5E952"/>
                </a:solidFill>
                <a:sym typeface="Wingdings" panose="05000000000000000000" pitchFamily="2" charset="2"/>
              </a:rPr>
              <a:t>--</a:t>
            </a:r>
            <a:endParaRPr lang="en-US" sz="5400" b="1" cap="none" spc="0" dirty="0">
              <a:ln w="22225">
                <a:noFill/>
                <a:prstDash val="solid"/>
              </a:ln>
              <a:solidFill>
                <a:srgbClr val="A5E952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" y="4800600"/>
            <a:ext cx="1649412" cy="1477328"/>
          </a:xfrm>
          <a:prstGeom prst="rect">
            <a:avLst/>
          </a:prstGeom>
          <a:solidFill>
            <a:srgbClr val="A5E95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Mitosis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b="1" dirty="0">
                <a:solidFill>
                  <a:srgbClr val="FF0066"/>
                </a:solidFill>
                <a:latin typeface="Arial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rophase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etaphase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naphase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elophase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7927" y="1000090"/>
            <a:ext cx="2057400" cy="923330"/>
          </a:xfrm>
          <a:prstGeom prst="rect">
            <a:avLst/>
          </a:prstGeom>
          <a:solidFill>
            <a:srgbClr val="A5E952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Cytokinesis</a:t>
            </a:r>
            <a:r>
              <a:rPr lang="en-US" dirty="0">
                <a:solidFill>
                  <a:schemeClr val="bg1"/>
                </a:solidFill>
              </a:rPr>
              <a:t>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completion </a:t>
            </a:r>
            <a:r>
              <a:rPr lang="en-US" dirty="0">
                <a:solidFill>
                  <a:schemeClr val="bg1"/>
                </a:solidFill>
              </a:rPr>
              <a:t>of cell </a:t>
            </a:r>
            <a:r>
              <a:rPr lang="en-US" dirty="0" smtClean="0">
                <a:solidFill>
                  <a:schemeClr val="bg1"/>
                </a:solidFill>
              </a:rPr>
              <a:t>division; cleavage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2362200"/>
            <a:ext cx="838200" cy="762000"/>
          </a:xfrm>
          <a:prstGeom prst="ellipse">
            <a:avLst/>
          </a:prstGeom>
          <a:solidFill>
            <a:srgbClr val="FF0066">
              <a:alpha val="45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48A74-AFC3-4C68-9C50-1FCFD4D9DE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6300" y="3429000"/>
            <a:ext cx="838200" cy="762000"/>
          </a:xfrm>
          <a:prstGeom prst="ellipse">
            <a:avLst/>
          </a:prstGeom>
          <a:solidFill>
            <a:srgbClr val="FF0066">
              <a:alpha val="45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19500" y="4343400"/>
            <a:ext cx="838200" cy="762000"/>
          </a:xfrm>
          <a:prstGeom prst="ellipse">
            <a:avLst/>
          </a:prstGeom>
          <a:solidFill>
            <a:srgbClr val="FF0066">
              <a:alpha val="45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3429000"/>
            <a:ext cx="838200" cy="762000"/>
          </a:xfrm>
          <a:prstGeom prst="ellipse">
            <a:avLst/>
          </a:prstGeom>
          <a:solidFill>
            <a:srgbClr val="FF0066">
              <a:alpha val="45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2335304"/>
            <a:ext cx="1140922" cy="762000"/>
          </a:xfrm>
          <a:prstGeom prst="ellipse">
            <a:avLst/>
          </a:prstGeom>
          <a:solidFill>
            <a:srgbClr val="FF0066">
              <a:alpha val="45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6" grpId="0">
        <p:bldAsOne/>
      </p:bldGraphic>
      <p:bldP spid="51" grpId="0" animBg="1"/>
      <p:bldP spid="52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Result: two daughter cells (each 2n)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6679869" y="30737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https://commons.wikimedia.org/w/index.php?curid=4757631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5566330"/>
            <a:ext cx="674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Mitosis (5:42) – </a:t>
            </a:r>
            <a:r>
              <a:rPr lang="en-US" dirty="0"/>
              <a:t>https://www.youtube.com/watch?v=ofjyw7ARP1c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8473" y="6057582"/>
            <a:ext cx="694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hlinkClick r:id="rId5"/>
              </a:rPr>
              <a:t>Mitosis (4:31) – </a:t>
            </a:r>
            <a:r>
              <a:rPr lang="en-US" dirty="0"/>
              <a:t>https://www.youtube.com/watch?v=nPG6480RQo0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2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Mitosis </a:t>
            </a:r>
            <a:r>
              <a:rPr lang="en-US" sz="4000" dirty="0" smtClean="0">
                <a:solidFill>
                  <a:schemeClr val="tx1"/>
                </a:solidFill>
              </a:rPr>
              <a:t>&amp; </a:t>
            </a:r>
            <a:r>
              <a:rPr lang="en-US" altLang="en-US" sz="4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Meiosis  </a:t>
            </a:r>
            <a:r>
              <a:rPr lang="en-US" altLang="en-US" sz="2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Exercise 8, pg. </a:t>
            </a:r>
            <a:r>
              <a:rPr lang="en-US" altLang="en-US" sz="2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93-106</a:t>
            </a:r>
            <a:endParaRPr lang="en-US" sz="2700" b="0" dirty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 smtClean="0">
                <a:latin typeface="Century Gothic" panose="020B0502020202020204" pitchFamily="34" charset="0"/>
              </a:rPr>
              <a:t>Lab Objectives:</a:t>
            </a:r>
          </a:p>
          <a:p>
            <a:pPr marL="82550" indent="0" eaLnBrk="1" hangingPunct="1"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Understand why cell division is necessary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Understand the cell cycle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Identify </a:t>
            </a:r>
            <a:r>
              <a:rPr lang="en-US" altLang="en-US" sz="2400" dirty="0">
                <a:latin typeface="Century Gothic" panose="020B0502020202020204" pitchFamily="34" charset="0"/>
              </a:rPr>
              <a:t>the stages </a:t>
            </a:r>
            <a:r>
              <a:rPr lang="en-US" alt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Mitosis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&amp;</a:t>
            </a:r>
            <a:r>
              <a:rPr lang="en-US" alt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Meiosis</a:t>
            </a:r>
            <a:endParaRPr lang="en-US" altLang="en-US" sz="2400" dirty="0">
              <a:solidFill>
                <a:srgbClr val="9C5BCD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Understand the difference between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mitosis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&amp; </a:t>
            </a:r>
            <a:r>
              <a:rPr lang="en-US" altLang="en-US" sz="2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meiosis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Describe Ploidy: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diploid (2n)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&amp; </a:t>
            </a:r>
            <a:r>
              <a:rPr lang="en-US" altLang="en-US" sz="2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haploid (1n)</a:t>
            </a:r>
            <a:endParaRPr lang="en-US" altLang="en-US" sz="2400" dirty="0">
              <a:solidFill>
                <a:srgbClr val="9C5B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679869" y="30737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https://commons.wikimedia.org/w/index.php?curid=4757631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362200" y="990600"/>
            <a:ext cx="6605450" cy="3271639"/>
          </a:xfrm>
          <a:prstGeom prst="rect">
            <a:avLst/>
          </a:prstGeom>
          <a:solidFill>
            <a:schemeClr val="bg1">
              <a:lumMod val="65000"/>
              <a:lumOff val="35000"/>
              <a:alpha val="91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7251" r="-1320" b="62325"/>
          <a:stretch/>
        </p:blipFill>
        <p:spPr>
          <a:xfrm>
            <a:off x="217978" y="4810250"/>
            <a:ext cx="5022365" cy="15999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4751" y="4862577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1F9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Interphase</a:t>
            </a:r>
            <a:endParaRPr lang="en-US" sz="2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1F9F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3446" y="4848138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Prophase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09800" y="4992336"/>
            <a:ext cx="762000" cy="147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0" t="7251" r="-1320" b="62325"/>
          <a:stretch/>
        </p:blipFill>
        <p:spPr>
          <a:xfrm>
            <a:off x="152400" y="4677067"/>
            <a:ext cx="1371600" cy="1647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6679869" y="30737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https://commons.wikimedia.org/w/index.php?curid=4757631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675102" y="990600"/>
            <a:ext cx="5292547" cy="3271639"/>
          </a:xfrm>
          <a:prstGeom prst="rect">
            <a:avLst/>
          </a:prstGeom>
          <a:solidFill>
            <a:schemeClr val="bg1">
              <a:lumMod val="65000"/>
              <a:lumOff val="35000"/>
              <a:alpha val="91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479149" y="5086449"/>
            <a:ext cx="762000" cy="147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38772" r="24138" b="32171"/>
          <a:stretch/>
        </p:blipFill>
        <p:spPr>
          <a:xfrm>
            <a:off x="1447800" y="4677066"/>
            <a:ext cx="2486525" cy="16475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93721" y="5245719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Metaphase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447798" y="5367966"/>
            <a:ext cx="304801" cy="19463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655" y="5269272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1F9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Prophase</a:t>
            </a:r>
            <a:endParaRPr lang="en-US" sz="2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1F9F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1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679869" y="30737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https://commons.wikimedia.org/w/index.php?curid=4757631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302960" y="990600"/>
            <a:ext cx="3664689" cy="3271639"/>
          </a:xfrm>
          <a:prstGeom prst="rect">
            <a:avLst/>
          </a:prstGeom>
          <a:solidFill>
            <a:schemeClr val="bg1">
              <a:lumMod val="65000"/>
              <a:lumOff val="35000"/>
              <a:alpha val="91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38772" r="24138" b="32171"/>
          <a:stretch/>
        </p:blipFill>
        <p:spPr>
          <a:xfrm>
            <a:off x="1447800" y="4677067"/>
            <a:ext cx="2486525" cy="1623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69202" r="49932" b="374"/>
          <a:stretch/>
        </p:blipFill>
        <p:spPr>
          <a:xfrm>
            <a:off x="3876015" y="4659247"/>
            <a:ext cx="2542465" cy="16485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93721" y="5245719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1F9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Metaphase</a:t>
            </a:r>
            <a:endParaRPr lang="en-US" sz="2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1F9F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2522" y="5245719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Anaphase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429000" y="5380474"/>
            <a:ext cx="381000" cy="14816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679869" y="30737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https://commons.wikimedia.org/w/index.php?curid=4757631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E952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017049" y="990600"/>
            <a:ext cx="1950600" cy="3271639"/>
          </a:xfrm>
          <a:prstGeom prst="rect">
            <a:avLst/>
          </a:prstGeom>
          <a:solidFill>
            <a:schemeClr val="bg1">
              <a:lumMod val="65000"/>
              <a:lumOff val="35000"/>
              <a:alpha val="91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70897" r="24140" b="46"/>
          <a:stretch/>
        </p:blipFill>
        <p:spPr>
          <a:xfrm>
            <a:off x="3864514" y="4677067"/>
            <a:ext cx="3817430" cy="16186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12522" y="5245719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1F9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Anaphase</a:t>
            </a:r>
            <a:endParaRPr lang="en-US" sz="2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1F9F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316049" y="5372241"/>
            <a:ext cx="762000" cy="147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86607" y="5243043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Telophase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6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" y="990600"/>
            <a:ext cx="8776580" cy="20621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Mitosis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51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Prophase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Metaphase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226" y="3121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Anaphase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F9FB"/>
                </a:solidFill>
              </a:rPr>
              <a:t>Telophase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125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188" y="335131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 65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7853" y="338208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9960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8891" y="33513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pg.68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7978" y="3588305"/>
            <a:ext cx="189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 condense</a:t>
            </a:r>
          </a:p>
          <a:p>
            <a:r>
              <a:rPr lang="en-US" sz="1200" dirty="0" smtClean="0"/>
              <a:t>Nuclear membrane breaks down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2499" y="3618488"/>
            <a:ext cx="156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Chromatids line up via </a:t>
            </a:r>
            <a:r>
              <a:rPr lang="en-US" sz="1200" dirty="0"/>
              <a:t>s</a:t>
            </a:r>
            <a:r>
              <a:rPr lang="en-US" sz="1200" dirty="0" smtClean="0"/>
              <a:t>pindle fibers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4514" y="3615908"/>
            <a:ext cx="13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Spindle fibers pull chromatids to opposite pole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6798" y="3592186"/>
            <a:ext cx="16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Dup of other organelles; </a:t>
            </a:r>
            <a:r>
              <a:rPr lang="en-US" sz="1200" dirty="0" err="1" smtClean="0"/>
              <a:t>nucular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embrane(s) reform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1250" y="3600668"/>
            <a:ext cx="16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Cleavage – cytoplasm dividing</a:t>
            </a:r>
            <a:endParaRPr lang="en-US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3" t="71129" r="2899" b="-186"/>
          <a:stretch/>
        </p:blipFill>
        <p:spPr>
          <a:xfrm>
            <a:off x="6241156" y="4677067"/>
            <a:ext cx="2514600" cy="1618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57713" y="5240244"/>
            <a:ext cx="145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1F9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Telophase</a:t>
            </a:r>
            <a:endParaRPr lang="en-US" sz="2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1F9F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463144" y="5380474"/>
            <a:ext cx="381000" cy="14816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2803" y="4300828"/>
            <a:ext cx="1651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317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Cytokinesis</a:t>
            </a:r>
            <a:endParaRPr lang="en-US" sz="2000" dirty="0">
              <a:ln w="3175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5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Use Refresher!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01162"/>
            <a:ext cx="8305800" cy="4478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+mj-lt"/>
              </a:rPr>
              <a:t>Use Nosepiece and set to Scanning Objective (4x </a:t>
            </a:r>
            <a:r>
              <a:rPr lang="en-US" altLang="en-US" sz="1800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800" dirty="0" smtClean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Focus (both: </a:t>
            </a:r>
            <a:r>
              <a:rPr lang="en-US" altLang="en-US" sz="1800" dirty="0" smtClean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1800" dirty="0" smtClean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Use Nosepiece and set to Low-power objective (10x </a:t>
            </a:r>
            <a:r>
              <a:rPr lang="en-US" altLang="en-US" sz="1800" dirty="0" smtClean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1800" dirty="0" smtClean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Focus (</a:t>
            </a:r>
            <a:r>
              <a:rPr lang="en-US" altLang="en-US" sz="1800" b="1" u="sng" dirty="0" smtClean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 smtClean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800" dirty="0" smtClean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Use Nosepiece and set to Low-power objective (40x </a:t>
            </a:r>
            <a:r>
              <a:rPr lang="en-US" altLang="en-US" sz="1800" dirty="0" smtClean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1800" dirty="0" smtClean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Focus (</a:t>
            </a:r>
            <a:r>
              <a:rPr lang="en-US" altLang="en-US" sz="1800" b="1" u="sng" dirty="0" smtClean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 smtClean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800" dirty="0" smtClean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1800" dirty="0" smtClean="0">
                <a:latin typeface="+mj-lt"/>
              </a:rPr>
              <a:t>Rotate Nosepiece “backwards” (not THROUGH OIL </a:t>
            </a:r>
            <a:r>
              <a:rPr lang="en-US" altLang="en-US" sz="1800" dirty="0" err="1" smtClean="0">
                <a:latin typeface="+mj-lt"/>
              </a:rPr>
              <a:t>lense</a:t>
            </a:r>
            <a:r>
              <a:rPr lang="en-US" altLang="en-US" sz="1800" dirty="0" smtClean="0">
                <a:latin typeface="+mj-lt"/>
              </a:rPr>
              <a:t>!!) and set to Scanning Objective (4x </a:t>
            </a:r>
            <a:r>
              <a:rPr lang="en-US" altLang="en-US" sz="1800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800" dirty="0" smtClean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1800" dirty="0" smtClean="0">
                <a:solidFill>
                  <a:srgbClr val="00B050"/>
                </a:solidFill>
                <a:latin typeface="+mj-lt"/>
              </a:rPr>
              <a:t>Now, you can lower the stage</a:t>
            </a:r>
          </a:p>
        </p:txBody>
      </p:sp>
    </p:spTree>
    <p:extLst>
      <p:ext uri="{BB962C8B-B14F-4D97-AF65-F5344CB8AC3E}">
        <p14:creationId xmlns:p14="http://schemas.microsoft.com/office/powerpoint/2010/main" val="334966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>Onion Root Tip – Mitosis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Slide # 5</a:t>
            </a: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endParaRPr lang="en-US" sz="12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1193" r="6044"/>
          <a:stretch/>
        </p:blipFill>
        <p:spPr>
          <a:xfrm>
            <a:off x="1143000" y="1185472"/>
            <a:ext cx="7699789" cy="5242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8" y="1676400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Interphase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28" y="259080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Prophase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88" y="35052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Metaphase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0345" y="4502276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Anaphase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2770" y="5522905"/>
            <a:ext cx="111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Telophase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57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</a:rPr>
              <a:t>Whitefish blastula </a:t>
            </a:r>
            <a:r>
              <a:rPr lang="en-US" dirty="0" smtClean="0">
                <a:solidFill>
                  <a:srgbClr val="92D050"/>
                </a:solidFill>
              </a:rPr>
              <a:t>– Mitosis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Slide # 8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6679870" y="3452904"/>
            <a:ext cx="4572000" cy="256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University of South Carolina, Aiken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http://sciences.usca.edu/biology/zelmer/122/celldivision/mitosis/wfanaphase.jpg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iences.usca.edu/biology/zelmer/122/celldivision/mitosis/wfanaph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33333" r="183" b="2778"/>
          <a:stretch/>
        </p:blipFill>
        <p:spPr bwMode="auto">
          <a:xfrm flipH="1" flipV="1">
            <a:off x="5350248" y="4657017"/>
            <a:ext cx="2955552" cy="19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89589" y="5562098"/>
            <a:ext cx="979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  <a:latin typeface="Gill Sans MT" pitchFamily="34" charset="0"/>
              </a:rPr>
              <a:t>Anaphase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8" name="Picture 4" descr="http://sciences.usca.edu/biology/zelmer/122/celldivision/mitosis/wfmeta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1" y="1461277"/>
            <a:ext cx="42339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29400" y="2200927"/>
            <a:ext cx="1067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  <a:latin typeface="Gill Sans MT" pitchFamily="34" charset="0"/>
              </a:rPr>
              <a:t>Metaphase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6" y="19812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8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92D050"/>
                </a:solidFill>
              </a:rPr>
              <a:t>Mitosis </a:t>
            </a:r>
            <a:r>
              <a:rPr lang="en-US" dirty="0" smtClean="0">
                <a:solidFill>
                  <a:srgbClr val="92D050"/>
                </a:solidFill>
              </a:rPr>
              <a:t>Slides – </a:t>
            </a:r>
            <a:r>
              <a:rPr lang="en-US" sz="2200" b="0" dirty="0" smtClean="0">
                <a:solidFill>
                  <a:srgbClr val="FF0066"/>
                </a:solidFill>
                <a:effectLst/>
              </a:rPr>
              <a:t>may need to scan multiple cross-sections to find all phases</a:t>
            </a:r>
            <a:endParaRPr lang="en-US" sz="2200" b="0" dirty="0">
              <a:solidFill>
                <a:srgbClr val="FF0066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817" y="1600200"/>
            <a:ext cx="51816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160421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52" y="2286000"/>
            <a:ext cx="160421" cy="381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79" y="2286000"/>
            <a:ext cx="160421" cy="381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029362" y="1752600"/>
            <a:ext cx="1600200" cy="1447800"/>
          </a:xfrm>
          <a:prstGeom prst="rect">
            <a:avLst/>
          </a:prstGeom>
          <a:solidFill>
            <a:srgbClr val="4E67C8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4817" y="4191000"/>
            <a:ext cx="51816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26" y="4724400"/>
            <a:ext cx="193098" cy="1544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30" y="4876800"/>
            <a:ext cx="193098" cy="1544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4" y="4724400"/>
            <a:ext cx="193098" cy="1544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28" y="4876800"/>
            <a:ext cx="193098" cy="1544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4" y="5029200"/>
            <a:ext cx="193098" cy="154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28" y="5181600"/>
            <a:ext cx="193098" cy="154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70" y="5027122"/>
            <a:ext cx="193098" cy="154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74" y="5179522"/>
            <a:ext cx="193098" cy="15447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29362" y="4343400"/>
            <a:ext cx="1600200" cy="1447800"/>
          </a:xfrm>
          <a:prstGeom prst="rect">
            <a:avLst/>
          </a:prstGeom>
          <a:solidFill>
            <a:srgbClr val="4E67C8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 flipV="1">
            <a:off x="3200400" y="1333500"/>
            <a:ext cx="4124973" cy="11369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00400" y="2697162"/>
            <a:ext cx="4228882" cy="8321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82373" y="1333500"/>
            <a:ext cx="2286000" cy="228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endCxn id="48" idx="0"/>
          </p:cNvCxnSpPr>
          <p:nvPr/>
        </p:nvCxnSpPr>
        <p:spPr>
          <a:xfrm flipV="1">
            <a:off x="3014268" y="3886200"/>
            <a:ext cx="4314143" cy="9456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43989" y="5037686"/>
            <a:ext cx="4284422" cy="1084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185411" y="3886200"/>
            <a:ext cx="2286000" cy="228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29" y="1351214"/>
            <a:ext cx="2242760" cy="2250572"/>
          </a:xfrm>
          <a:prstGeom prst="ellipse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57" y="3919798"/>
            <a:ext cx="2274916" cy="2235777"/>
          </a:xfrm>
          <a:prstGeom prst="ellipse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456036" y="2461982"/>
            <a:ext cx="746851" cy="23310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1620" y="4861388"/>
            <a:ext cx="193098" cy="16469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496411" y="239386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496411" y="485694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87361" y="3368212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at Root Tip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61993" y="221768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565" y="47905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25974" r="39190" b="19192"/>
          <a:stretch/>
        </p:blipFill>
        <p:spPr bwMode="auto">
          <a:xfrm>
            <a:off x="5526019" y="1484189"/>
            <a:ext cx="2819400" cy="2467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Mitosis </a:t>
            </a:r>
            <a:r>
              <a:rPr lang="en-US" dirty="0" smtClean="0">
                <a:solidFill>
                  <a:srgbClr val="92D050"/>
                </a:solidFill>
              </a:rPr>
              <a:t>Models – </a:t>
            </a:r>
            <a:r>
              <a:rPr lang="en-US" dirty="0">
                <a:solidFill>
                  <a:schemeClr val="tx1"/>
                </a:solidFill>
                <a:effectLst/>
              </a:rPr>
              <a:t>o</a:t>
            </a:r>
            <a:r>
              <a:rPr lang="en-US" dirty="0" smtClean="0">
                <a:solidFill>
                  <a:schemeClr val="tx1"/>
                </a:solidFill>
                <a:effectLst/>
              </a:rPr>
              <a:t>n side bench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724" r="42105" b="50749"/>
          <a:stretch/>
        </p:blipFill>
        <p:spPr bwMode="auto">
          <a:xfrm>
            <a:off x="457200" y="1535404"/>
            <a:ext cx="2895600" cy="240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22962" r="30144" b="16766"/>
          <a:stretch/>
        </p:blipFill>
        <p:spPr bwMode="auto">
          <a:xfrm>
            <a:off x="389537" y="4211339"/>
            <a:ext cx="2971800" cy="2325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460902" y="4211339"/>
            <a:ext cx="2949633" cy="2325236"/>
            <a:chOff x="5967179" y="4800600"/>
            <a:chExt cx="1752600" cy="1447800"/>
          </a:xfrm>
        </p:grpSpPr>
        <p:grpSp>
          <p:nvGrpSpPr>
            <p:cNvPr id="5" name="Group 4"/>
            <p:cNvGrpSpPr/>
            <p:nvPr/>
          </p:nvGrpSpPr>
          <p:grpSpPr>
            <a:xfrm>
              <a:off x="5967179" y="4800600"/>
              <a:ext cx="1752600" cy="1447800"/>
              <a:chOff x="3618230" y="4648200"/>
              <a:chExt cx="1752600" cy="1447800"/>
            </a:xfrm>
          </p:grpSpPr>
          <p:pic>
            <p:nvPicPr>
              <p:cNvPr id="11" name="Picture 10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81" r="38721" b="26233"/>
              <a:stretch/>
            </p:blipFill>
            <p:spPr bwMode="auto">
              <a:xfrm>
                <a:off x="3618230" y="4648200"/>
                <a:ext cx="1752600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Oval 13"/>
              <p:cNvSpPr/>
              <p:nvPr/>
            </p:nvSpPr>
            <p:spPr>
              <a:xfrm>
                <a:off x="3940629" y="5020127"/>
                <a:ext cx="533400" cy="609600"/>
              </a:xfrm>
              <a:prstGeom prst="ellipse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6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49763" y="5044076"/>
                <a:ext cx="533400" cy="609600"/>
              </a:xfrm>
              <a:prstGeom prst="ellipse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6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822978" y="5227137"/>
              <a:ext cx="75734" cy="554990"/>
            </a:xfrm>
            <a:prstGeom prst="rect">
              <a:avLst/>
            </a:prstGeom>
            <a:solidFill>
              <a:srgbClr val="B1C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8436" y="3118982"/>
            <a:ext cx="1649412" cy="1477328"/>
          </a:xfrm>
          <a:prstGeom prst="rect">
            <a:avLst/>
          </a:prstGeom>
          <a:solidFill>
            <a:srgbClr val="A5E95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Mitosis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: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b="1" dirty="0">
                <a:solidFill>
                  <a:srgbClr val="FF0066"/>
                </a:solidFill>
                <a:latin typeface="Arial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rophase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etaphase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naphase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elophase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79688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P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401" y="429699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M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167722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A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376" y="426236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T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Why do </a:t>
            </a:r>
            <a:r>
              <a:rPr lang="en-US" dirty="0" smtClean="0">
                <a:solidFill>
                  <a:schemeClr val="tx1"/>
                </a:solidFill>
              </a:rPr>
              <a:t>cells </a:t>
            </a:r>
            <a:r>
              <a:rPr lang="en-US" dirty="0">
                <a:solidFill>
                  <a:schemeClr val="tx1"/>
                </a:solidFill>
              </a:rPr>
              <a:t>divide?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solidFill>
                  <a:srgbClr val="A5E952"/>
                </a:solidFill>
              </a:rPr>
              <a:t>Growth and Repair</a:t>
            </a:r>
          </a:p>
          <a:p>
            <a:pPr marL="885825" lvl="2" eaLnBrk="1" hangingPunct="1">
              <a:buFont typeface="Wingdings 2" pitchFamily="18" charset="2"/>
              <a:buChar char=""/>
            </a:pPr>
            <a:r>
              <a:rPr lang="en-US" altLang="en-US" sz="2000" dirty="0" smtClean="0"/>
              <a:t>Produces 2 identical cells / same # chromosomes</a:t>
            </a:r>
          </a:p>
          <a:p>
            <a:pPr marL="922337" lvl="3" indent="0" eaLnBrk="1" hangingPunct="1">
              <a:buNone/>
            </a:pPr>
            <a:r>
              <a:rPr lang="en-US" altLang="en-US" dirty="0" smtClean="0"/>
              <a:t>	ex: growing taller, healing injury</a:t>
            </a:r>
          </a:p>
          <a:p>
            <a:pPr marL="922337" lvl="3" indent="0" eaLnBrk="1" hangingPunct="1">
              <a:buNone/>
            </a:pPr>
            <a:r>
              <a:rPr lang="en-US" altLang="en-US" sz="3600" b="1" dirty="0" smtClean="0">
                <a:solidFill>
                  <a:srgbClr val="A5E952"/>
                </a:solidFill>
              </a:rPr>
              <a:t>		Mitosis</a:t>
            </a:r>
            <a:endParaRPr lang="en-US" altLang="en-US" dirty="0" smtClean="0">
              <a:solidFill>
                <a:srgbClr val="9C5BCD"/>
              </a:solidFill>
            </a:endParaRPr>
          </a:p>
          <a:p>
            <a:pPr marL="82550" indent="0" eaLnBrk="1" hangingPunct="1">
              <a:buNone/>
            </a:pPr>
            <a:r>
              <a:rPr lang="en-US" altLang="en-US" dirty="0" smtClean="0">
                <a:solidFill>
                  <a:srgbClr val="9C5BCD"/>
                </a:solidFill>
              </a:rPr>
              <a:t>Reproduction</a:t>
            </a:r>
            <a:endParaRPr lang="en-US" altLang="en-US" dirty="0">
              <a:solidFill>
                <a:srgbClr val="9C5BCD"/>
              </a:solidFill>
            </a:endParaRPr>
          </a:p>
          <a:p>
            <a:pPr marL="885825" lvl="2" eaLnBrk="1" hangingPunct="1">
              <a:buFont typeface="Wingdings 2" pitchFamily="18" charset="2"/>
              <a:buChar char=""/>
            </a:pPr>
            <a:r>
              <a:rPr lang="en-US" altLang="en-US" sz="2000" dirty="0" smtClean="0"/>
              <a:t>Produces 4 cells </a:t>
            </a:r>
            <a:r>
              <a:rPr lang="en-US" altLang="en-US" sz="2000" dirty="0"/>
              <a:t>with ½ </a:t>
            </a:r>
            <a:r>
              <a:rPr lang="en-US" altLang="en-US" sz="2000" dirty="0" smtClean="0"/>
              <a:t>the genetic material / </a:t>
            </a:r>
            <a:r>
              <a:rPr lang="en-US" altLang="en-US" sz="2000" dirty="0"/>
              <a:t>½ the </a:t>
            </a:r>
            <a:r>
              <a:rPr lang="en-US" altLang="en-US" sz="2000" dirty="0" smtClean="0"/>
              <a:t># of chromosomes</a:t>
            </a:r>
          </a:p>
          <a:p>
            <a:pPr marL="657225" lvl="2" indent="0" eaLnBrk="1" hangingPunct="1">
              <a:buNone/>
            </a:pPr>
            <a:r>
              <a:rPr lang="en-US" altLang="en-US" dirty="0" smtClean="0"/>
              <a:t>		</a:t>
            </a:r>
            <a:r>
              <a:rPr lang="en-US" altLang="en-US" sz="2000" dirty="0" smtClean="0"/>
              <a:t>ex: sperm and egg cells</a:t>
            </a:r>
          </a:p>
          <a:p>
            <a:pPr marL="657225" lvl="2" indent="0" eaLnBrk="1" hangingPunct="1">
              <a:buNone/>
            </a:pPr>
            <a:r>
              <a:rPr lang="en-US" altLang="en-US" sz="3600" b="1" dirty="0" smtClean="0">
                <a:solidFill>
                  <a:srgbClr val="9C5BCD"/>
                </a:solidFill>
              </a:rPr>
              <a:t>			Meiosis</a:t>
            </a:r>
            <a:endParaRPr lang="en-US" altLang="en-US" sz="3600" b="1" dirty="0">
              <a:solidFill>
                <a:srgbClr val="9C5BCD"/>
              </a:solidFill>
            </a:endParaRPr>
          </a:p>
          <a:p>
            <a:pPr marL="657225" lvl="2" indent="0" eaLnBrk="1" hangingPunct="1">
              <a:buNone/>
            </a:pPr>
            <a:endParaRPr lang="en-US" altLang="en-US" dirty="0"/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0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025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9C5BCD"/>
                </a:solidFill>
              </a:rPr>
              <a:t>Meiosis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304800"/>
            <a:ext cx="8382000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1" name="Freeform 4"/>
          <p:cNvSpPr>
            <a:spLocks/>
          </p:cNvSpPr>
          <p:nvPr/>
        </p:nvSpPr>
        <p:spPr bwMode="auto">
          <a:xfrm>
            <a:off x="1772949" y="2867110"/>
            <a:ext cx="1002434" cy="485689"/>
          </a:xfrm>
          <a:custGeom>
            <a:avLst/>
            <a:gdLst>
              <a:gd name="T0" fmla="*/ 2147483647 w 531"/>
              <a:gd name="T1" fmla="*/ 2147483647 h 234"/>
              <a:gd name="T2" fmla="*/ 2147483647 w 531"/>
              <a:gd name="T3" fmla="*/ 2147483647 h 234"/>
              <a:gd name="T4" fmla="*/ 2147483647 w 531"/>
              <a:gd name="T5" fmla="*/ 2147483647 h 234"/>
              <a:gd name="T6" fmla="*/ 2147483647 w 531"/>
              <a:gd name="T7" fmla="*/ 2147483647 h 234"/>
              <a:gd name="T8" fmla="*/ 2147483647 w 531"/>
              <a:gd name="T9" fmla="*/ 2147483647 h 234"/>
              <a:gd name="T10" fmla="*/ 2147483647 w 531"/>
              <a:gd name="T11" fmla="*/ 2147483647 h 234"/>
              <a:gd name="T12" fmla="*/ 2147483647 w 531"/>
              <a:gd name="T13" fmla="*/ 2147483647 h 2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1"/>
              <a:gd name="T22" fmla="*/ 0 h 234"/>
              <a:gd name="T23" fmla="*/ 531 w 531"/>
              <a:gd name="T24" fmla="*/ 234 h 2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1" h="234">
                <a:moveTo>
                  <a:pt x="402" y="33"/>
                </a:moveTo>
                <a:cubicBezTo>
                  <a:pt x="303" y="0"/>
                  <a:pt x="195" y="27"/>
                  <a:pt x="94" y="42"/>
                </a:cubicBezTo>
                <a:cubicBezTo>
                  <a:pt x="84" y="49"/>
                  <a:pt x="72" y="53"/>
                  <a:pt x="64" y="62"/>
                </a:cubicBezTo>
                <a:cubicBezTo>
                  <a:pt x="0" y="143"/>
                  <a:pt x="172" y="158"/>
                  <a:pt x="203" y="162"/>
                </a:cubicBezTo>
                <a:cubicBezTo>
                  <a:pt x="326" y="203"/>
                  <a:pt x="487" y="234"/>
                  <a:pt x="531" y="102"/>
                </a:cubicBezTo>
                <a:cubicBezTo>
                  <a:pt x="514" y="34"/>
                  <a:pt x="505" y="48"/>
                  <a:pt x="441" y="33"/>
                </a:cubicBezTo>
                <a:cubicBezTo>
                  <a:pt x="405" y="24"/>
                  <a:pt x="421" y="14"/>
                  <a:pt x="402" y="3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dirty="0" smtClean="0"/>
              <a:t>     23</a:t>
            </a:r>
            <a:endParaRPr lang="en-US" sz="2400" dirty="0"/>
          </a:p>
        </p:txBody>
      </p:sp>
      <p:sp>
        <p:nvSpPr>
          <p:cNvPr id="14342" name="Freeform 5"/>
          <p:cNvSpPr>
            <a:spLocks/>
          </p:cNvSpPr>
          <p:nvPr/>
        </p:nvSpPr>
        <p:spPr bwMode="auto">
          <a:xfrm>
            <a:off x="505691" y="2578750"/>
            <a:ext cx="1387475" cy="473075"/>
          </a:xfrm>
          <a:custGeom>
            <a:avLst/>
            <a:gdLst>
              <a:gd name="T0" fmla="*/ 2147483647 w 874"/>
              <a:gd name="T1" fmla="*/ 2147483647 h 298"/>
              <a:gd name="T2" fmla="*/ 2147483647 w 874"/>
              <a:gd name="T3" fmla="*/ 2147483647 h 298"/>
              <a:gd name="T4" fmla="*/ 2147483647 w 874"/>
              <a:gd name="T5" fmla="*/ 2147483647 h 298"/>
              <a:gd name="T6" fmla="*/ 2147483647 w 874"/>
              <a:gd name="T7" fmla="*/ 2147483647 h 298"/>
              <a:gd name="T8" fmla="*/ 2147483647 w 874"/>
              <a:gd name="T9" fmla="*/ 0 h 298"/>
              <a:gd name="T10" fmla="*/ 2147483647 w 874"/>
              <a:gd name="T11" fmla="*/ 2147483647 h 298"/>
              <a:gd name="T12" fmla="*/ 0 w 874"/>
              <a:gd name="T13" fmla="*/ 2147483647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4"/>
              <a:gd name="T22" fmla="*/ 0 h 298"/>
              <a:gd name="T23" fmla="*/ 874 w 874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4" h="298">
                <a:moveTo>
                  <a:pt x="874" y="298"/>
                </a:moveTo>
                <a:cubicBezTo>
                  <a:pt x="766" y="262"/>
                  <a:pt x="654" y="235"/>
                  <a:pt x="546" y="199"/>
                </a:cubicBezTo>
                <a:cubicBezTo>
                  <a:pt x="520" y="122"/>
                  <a:pt x="614" y="135"/>
                  <a:pt x="665" y="129"/>
                </a:cubicBezTo>
                <a:cubicBezTo>
                  <a:pt x="727" y="108"/>
                  <a:pt x="686" y="85"/>
                  <a:pt x="646" y="70"/>
                </a:cubicBezTo>
                <a:cubicBezTo>
                  <a:pt x="559" y="37"/>
                  <a:pt x="467" y="23"/>
                  <a:pt x="377" y="0"/>
                </a:cubicBezTo>
                <a:cubicBezTo>
                  <a:pt x="301" y="3"/>
                  <a:pt x="225" y="4"/>
                  <a:pt x="149" y="10"/>
                </a:cubicBezTo>
                <a:cubicBezTo>
                  <a:pt x="97" y="14"/>
                  <a:pt x="55" y="40"/>
                  <a:pt x="0" y="40"/>
                </a:cubicBezTo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4343400" y="2347956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3962400" y="2728956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5911418" y="2226347"/>
            <a:ext cx="1447800" cy="1371600"/>
          </a:xfrm>
          <a:prstGeom prst="ellipse">
            <a:avLst/>
          </a:prstGeom>
          <a:solidFill>
            <a:srgbClr val="C0C0C0"/>
          </a:solidFill>
          <a:ln w="762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    </a:t>
            </a:r>
            <a:r>
              <a:rPr lang="en-US" sz="2400" dirty="0" smtClean="0"/>
              <a:t>23</a:t>
            </a:r>
            <a:endParaRPr lang="en-US" sz="2400" dirty="0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7962900" y="2728956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7962900" y="3109955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3423300" y="3899175"/>
            <a:ext cx="2209800" cy="2286000"/>
          </a:xfrm>
          <a:prstGeom prst="ellipse">
            <a:avLst/>
          </a:prstGeom>
          <a:solidFill>
            <a:srgbClr val="C0C0C0"/>
          </a:solidFill>
          <a:ln w="76200">
            <a:solidFill>
              <a:srgbClr val="9C5BC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Gill Sans MT" pitchFamily="34" charset="0"/>
            </a:endParaRPr>
          </a:p>
        </p:txBody>
      </p:sp>
      <p:sp>
        <p:nvSpPr>
          <p:cNvPr id="14349" name="Oval 15"/>
          <p:cNvSpPr>
            <a:spLocks noChangeArrowheads="1"/>
          </p:cNvSpPr>
          <p:nvPr/>
        </p:nvSpPr>
        <p:spPr bwMode="auto">
          <a:xfrm>
            <a:off x="5298166" y="2689674"/>
            <a:ext cx="3048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Gill Sans MT" pitchFamily="34" charset="0"/>
            </a:endParaRPr>
          </a:p>
        </p:txBody>
      </p:sp>
      <p:sp>
        <p:nvSpPr>
          <p:cNvPr id="14350" name="Oval 16"/>
          <p:cNvSpPr>
            <a:spLocks noChangeArrowheads="1"/>
          </p:cNvSpPr>
          <p:nvPr/>
        </p:nvSpPr>
        <p:spPr bwMode="auto">
          <a:xfrm>
            <a:off x="4485756" y="4648200"/>
            <a:ext cx="838200" cy="838200"/>
          </a:xfrm>
          <a:prstGeom prst="ellipse">
            <a:avLst/>
          </a:prstGeom>
          <a:solidFill>
            <a:srgbClr val="9C5BCD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Gill Sans MT" pitchFamily="34" charset="0"/>
              </a:rPr>
              <a:t> 46</a:t>
            </a:r>
            <a:endParaRPr lang="en-US" altLang="en-US" sz="2400" dirty="0">
              <a:latin typeface="Gill Sans MT" pitchFamily="34" charset="0"/>
            </a:endParaRPr>
          </a:p>
        </p:txBody>
      </p:sp>
      <p:sp>
        <p:nvSpPr>
          <p:cNvPr id="14351" name="Rectangle 17"/>
          <p:cNvSpPr txBox="1">
            <a:spLocks noChangeArrowheads="1"/>
          </p:cNvSpPr>
          <p:nvPr/>
        </p:nvSpPr>
        <p:spPr bwMode="auto">
          <a:xfrm>
            <a:off x="587000" y="168773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haploid (</a:t>
            </a:r>
            <a:r>
              <a:rPr lang="en-US" altLang="en-US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sperm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5396345" y="169294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</a:pPr>
            <a:r>
              <a:rPr lang="en-US" altLang="en-US" sz="2000" dirty="0">
                <a:solidFill>
                  <a:srgbClr val="FF0066"/>
                </a:solidFill>
              </a:rPr>
              <a:t>haploid (</a:t>
            </a:r>
            <a:r>
              <a:rPr lang="en-US" altLang="en-US" sz="2000" i="1" dirty="0">
                <a:solidFill>
                  <a:srgbClr val="FF0066"/>
                </a:solidFill>
              </a:rPr>
              <a:t>1n</a:t>
            </a:r>
            <a:r>
              <a:rPr lang="en-US" altLang="en-US" sz="2000" dirty="0">
                <a:solidFill>
                  <a:srgbClr val="FF0066"/>
                </a:solidFill>
              </a:rPr>
              <a:t>) ovum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3276600" y="6305962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</a:pPr>
            <a:r>
              <a:rPr lang="en-US" altLang="en-US" sz="2400" dirty="0">
                <a:solidFill>
                  <a:srgbClr val="9C5BCD"/>
                </a:solidFill>
              </a:rPr>
              <a:t>diploid (2</a:t>
            </a:r>
            <a:r>
              <a:rPr lang="en-US" altLang="en-US" sz="2400" i="1" dirty="0">
                <a:solidFill>
                  <a:srgbClr val="9C5BCD"/>
                </a:solidFill>
              </a:rPr>
              <a:t>n</a:t>
            </a:r>
            <a:r>
              <a:rPr lang="en-US" altLang="en-US" sz="2400" dirty="0">
                <a:solidFill>
                  <a:srgbClr val="9C5BCD"/>
                </a:solidFill>
              </a:rPr>
              <a:t>) zygote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Meiosis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1800" y="21336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Let’s say this is chromosome #</a:t>
            </a:r>
            <a:r>
              <a:rPr lang="en-US" altLang="en-US" dirty="0" smtClean="0"/>
              <a:t>7 from dad.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781276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A5E952"/>
                </a:solidFill>
              </a:rPr>
              <a:t>During </a:t>
            </a:r>
            <a:r>
              <a:rPr lang="en-US" altLang="en-US" sz="2000" dirty="0" smtClean="0">
                <a:solidFill>
                  <a:srgbClr val="A5E952"/>
                </a:solidFill>
              </a:rPr>
              <a:t>S-phase</a:t>
            </a:r>
            <a:r>
              <a:rPr lang="en-US" altLang="en-US" sz="2000" dirty="0">
                <a:solidFill>
                  <a:srgbClr val="A5E952"/>
                </a:solidFill>
              </a:rPr>
              <a:t>, each of the 46 human chromosomes </a:t>
            </a:r>
            <a:r>
              <a:rPr lang="en-US" altLang="en-US" sz="2000" u="sng" dirty="0">
                <a:solidFill>
                  <a:srgbClr val="A5E952"/>
                </a:solidFill>
              </a:rPr>
              <a:t>is duplicated</a:t>
            </a:r>
            <a:r>
              <a:rPr lang="en-US" altLang="en-US" sz="2000" dirty="0">
                <a:solidFill>
                  <a:srgbClr val="A5E952"/>
                </a:solidFill>
              </a:rPr>
              <a:t>. </a:t>
            </a:r>
            <a:endParaRPr lang="en-US" sz="2000" dirty="0">
              <a:solidFill>
                <a:srgbClr val="A5E95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7632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A5E952"/>
                </a:solidFill>
              </a:rPr>
              <a:t>Each duplicated chromosome is bound together with its identical original as sister chromatids.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 rot="677354">
            <a:off x="2175081" y="2318549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131718" flipV="1">
            <a:off x="1029803" y="2297986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209800" y="1272156"/>
            <a:ext cx="1219200" cy="87601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You look JUST like me!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4791 -0.0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3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726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Meiosis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1800" y="21336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Let’s say this is chromosome #</a:t>
            </a:r>
            <a:r>
              <a:rPr lang="en-US" altLang="en-US" dirty="0" smtClean="0"/>
              <a:t>7 from mom.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781276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A5E952"/>
                </a:solidFill>
              </a:rPr>
              <a:t>Meanwhile, same process is happening for the other chromatid #7</a:t>
            </a:r>
            <a:endParaRPr lang="en-US" sz="2000" dirty="0">
              <a:solidFill>
                <a:srgbClr val="A5E95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7632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A5E952"/>
                </a:solidFill>
              </a:rPr>
              <a:t>Each duplicated chromosome is bound together with its identical original as sister chromatids.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 rot="677354">
            <a:off x="6517632" y="2325532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131718" flipV="1">
            <a:off x="5377374" y="2322553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762797" y="1303699"/>
            <a:ext cx="1219200" cy="87601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Uhhhgg</a:t>
            </a:r>
            <a:r>
              <a:rPr lang="en-US" sz="1200" dirty="0" smtClean="0">
                <a:solidFill>
                  <a:schemeClr val="bg1"/>
                </a:solidFill>
              </a:rPr>
              <a:t>, what a copy cat.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04791 -0.0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3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7725 -0.0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Meiosis</a:t>
            </a:r>
          </a:p>
        </p:txBody>
      </p:sp>
      <p:sp>
        <p:nvSpPr>
          <p:cNvPr id="6" name="Freeform 5"/>
          <p:cNvSpPr/>
          <p:nvPr/>
        </p:nvSpPr>
        <p:spPr>
          <a:xfrm rot="21400892">
            <a:off x="1755769" y="2297880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01345" flipV="1">
            <a:off x="1755769" y="2297880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94563" flipV="1">
            <a:off x="5990500" y="2378677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1290046">
            <a:off x="5990500" y="2378677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5270531"/>
            <a:ext cx="864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A5E952"/>
                </a:solidFill>
              </a:rPr>
              <a:t>At the beginning of Meiosis </a:t>
            </a:r>
            <a:r>
              <a:rPr lang="en-US" altLang="en-US" sz="2000" dirty="0" smtClean="0">
                <a:solidFill>
                  <a:srgbClr val="A5E952"/>
                </a:solidFill>
              </a:rPr>
              <a:t>I, </a:t>
            </a:r>
            <a:r>
              <a:rPr lang="en-US" altLang="en-US" sz="2000" dirty="0">
                <a:solidFill>
                  <a:srgbClr val="A5E952"/>
                </a:solidFill>
              </a:rPr>
              <a:t>duplicated homologous pairs find each </a:t>
            </a:r>
            <a:r>
              <a:rPr lang="en-US" altLang="en-US" sz="2000" dirty="0" smtClean="0">
                <a:solidFill>
                  <a:srgbClr val="A5E952"/>
                </a:solidFill>
              </a:rPr>
              <a:t>other</a:t>
            </a:r>
          </a:p>
        </p:txBody>
      </p:sp>
      <p:sp>
        <p:nvSpPr>
          <p:cNvPr id="2" name="Oval 1"/>
          <p:cNvSpPr/>
          <p:nvPr/>
        </p:nvSpPr>
        <p:spPr>
          <a:xfrm>
            <a:off x="3581400" y="2819400"/>
            <a:ext cx="304800" cy="304800"/>
          </a:xfrm>
          <a:prstGeom prst="ellipse">
            <a:avLst/>
          </a:prstGeom>
          <a:solidFill>
            <a:schemeClr val="tx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7600" y="4343400"/>
            <a:ext cx="304800" cy="304800"/>
          </a:xfrm>
          <a:prstGeom prst="ellipse">
            <a:avLst/>
          </a:prstGeom>
          <a:solidFill>
            <a:schemeClr val="tx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828800" y="685800"/>
            <a:ext cx="2458134" cy="157533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We </a:t>
            </a:r>
            <a:r>
              <a:rPr lang="en-US" sz="1400" dirty="0" err="1" smtClean="0">
                <a:solidFill>
                  <a:schemeClr val="bg1"/>
                </a:solidFill>
              </a:rPr>
              <a:t>gotta</a:t>
            </a:r>
            <a:r>
              <a:rPr lang="en-US" sz="1400" dirty="0" smtClean="0">
                <a:solidFill>
                  <a:schemeClr val="bg1"/>
                </a:solidFill>
              </a:rPr>
              <a:t> find those #7 twins that were </a:t>
            </a:r>
            <a:r>
              <a:rPr lang="en-US" sz="1400" b="1" i="1" dirty="0" smtClean="0">
                <a:solidFill>
                  <a:schemeClr val="bg1"/>
                </a:solidFill>
              </a:rPr>
              <a:t>sister’s</a:t>
            </a:r>
            <a:r>
              <a:rPr lang="en-US" sz="1400" dirty="0" smtClean="0">
                <a:solidFill>
                  <a:schemeClr val="bg1"/>
                </a:solidFill>
              </a:rPr>
              <a:t> … where are they??!?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400800" y="889647"/>
            <a:ext cx="2209800" cy="1320153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Heyyooo</a:t>
            </a:r>
            <a:r>
              <a:rPr lang="en-US" dirty="0" smtClean="0">
                <a:solidFill>
                  <a:schemeClr val="bg2"/>
                </a:solidFill>
              </a:rPr>
              <a:t>, the PARTAY is here!!!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68" y="6246407"/>
            <a:ext cx="804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They meet and </a:t>
            </a:r>
            <a:r>
              <a:rPr lang="en-US" sz="2000" dirty="0" smtClean="0"/>
              <a:t>“crossing over” </a:t>
            </a:r>
            <a:r>
              <a:rPr lang="en-US" sz="2000" dirty="0" smtClean="0">
                <a:solidFill>
                  <a:schemeClr val="accent3"/>
                </a:solidFill>
              </a:rPr>
              <a:t>occurs – </a:t>
            </a:r>
            <a:r>
              <a:rPr lang="en-US" sz="2000" b="1" dirty="0" smtClean="0">
                <a:solidFill>
                  <a:schemeClr val="accent3"/>
                </a:solidFill>
              </a:rPr>
              <a:t>literately they swap genes</a:t>
            </a:r>
            <a:r>
              <a:rPr lang="en-US" sz="2000" dirty="0" smtClean="0">
                <a:solidFill>
                  <a:schemeClr val="accent3"/>
                </a:solidFill>
              </a:rPr>
              <a:t>*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679" y="5785435"/>
            <a:ext cx="6182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>
                <a:solidFill>
                  <a:srgbClr val="A5E952"/>
                </a:solidFill>
              </a:rPr>
              <a:t> Together they form </a:t>
            </a:r>
            <a:r>
              <a:rPr lang="en-US" altLang="en-US" sz="2000" b="1" dirty="0">
                <a:solidFill>
                  <a:srgbClr val="FFC000"/>
                </a:solidFill>
              </a:rPr>
              <a:t>tetrads </a:t>
            </a:r>
            <a:r>
              <a:rPr lang="en-US" altLang="en-US" sz="2000" dirty="0">
                <a:solidFill>
                  <a:srgbClr val="FFC000"/>
                </a:solidFill>
              </a:rPr>
              <a:t>(so “four” #7 chromatids)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5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24861 -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24861 -0.00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17292 0.0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4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17292 0.008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2" grpId="0" animBg="1"/>
      <p:bldP spid="16" grpId="0" animBg="1"/>
      <p:bldP spid="5" grpId="0" animBg="1"/>
      <p:bldP spid="7" grpId="0" animBg="1"/>
      <p:bldP spid="7" grpId="1" animBg="1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209800"/>
            <a:ext cx="1676400" cy="3429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62200" y="2133600"/>
            <a:ext cx="1676400" cy="3429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7200" y="2209800"/>
            <a:ext cx="1676400" cy="3429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81800" y="2133600"/>
            <a:ext cx="1676400" cy="3429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Meiosis</a:t>
            </a:r>
          </a:p>
        </p:txBody>
      </p:sp>
      <p:sp>
        <p:nvSpPr>
          <p:cNvPr id="6" name="Freeform 5"/>
          <p:cNvSpPr/>
          <p:nvPr/>
        </p:nvSpPr>
        <p:spPr>
          <a:xfrm rot="21400892">
            <a:off x="1792501" y="2297880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01345" flipV="1">
            <a:off x="1832855" y="2297987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94563" flipV="1">
            <a:off x="5990500" y="2378677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1290046">
            <a:off x="5990500" y="2378677"/>
            <a:ext cx="490330" cy="2756452"/>
          </a:xfrm>
          <a:custGeom>
            <a:avLst/>
            <a:gdLst>
              <a:gd name="connsiteX0" fmla="*/ 0 w 490330"/>
              <a:gd name="connsiteY0" fmla="*/ 0 h 2756452"/>
              <a:gd name="connsiteX1" fmla="*/ 145774 w 490330"/>
              <a:gd name="connsiteY1" fmla="*/ 927652 h 2756452"/>
              <a:gd name="connsiteX2" fmla="*/ 357809 w 490330"/>
              <a:gd name="connsiteY2" fmla="*/ 1842052 h 2756452"/>
              <a:gd name="connsiteX3" fmla="*/ 490330 w 490330"/>
              <a:gd name="connsiteY3" fmla="*/ 2756452 h 27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0" h="2756452">
                <a:moveTo>
                  <a:pt x="0" y="0"/>
                </a:moveTo>
                <a:cubicBezTo>
                  <a:pt x="43069" y="310321"/>
                  <a:pt x="86139" y="620643"/>
                  <a:pt x="145774" y="927652"/>
                </a:cubicBezTo>
                <a:cubicBezTo>
                  <a:pt x="205409" y="1234661"/>
                  <a:pt x="300383" y="1537252"/>
                  <a:pt x="357809" y="1842052"/>
                </a:cubicBezTo>
                <a:cubicBezTo>
                  <a:pt x="415235" y="2146852"/>
                  <a:pt x="463826" y="2460487"/>
                  <a:pt x="490330" y="2756452"/>
                </a:cubicBezTo>
              </a:path>
            </a:pathLst>
          </a:cu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762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A5E952"/>
                </a:solidFill>
              </a:rPr>
              <a:t>After crossing over has occurred, each of the 4 chromatids that encode the same information is now different from each other; after two rounds of cell division in meiosis, each egg cell or sperm cell will have a different chromosome #7.</a:t>
            </a:r>
            <a:endParaRPr lang="en-US" sz="2000" dirty="0">
              <a:solidFill>
                <a:srgbClr val="A5E952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 rot="572689">
            <a:off x="2328629" y="2283172"/>
            <a:ext cx="8878" cy="514905"/>
          </a:xfrm>
          <a:custGeom>
            <a:avLst/>
            <a:gdLst>
              <a:gd name="connsiteX0" fmla="*/ 8878 w 8878"/>
              <a:gd name="connsiteY0" fmla="*/ 0 h 514905"/>
              <a:gd name="connsiteX1" fmla="*/ 0 w 8878"/>
              <a:gd name="connsiteY1" fmla="*/ 514905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8" h="514905">
                <a:moveTo>
                  <a:pt x="8878" y="0"/>
                </a:moveTo>
                <a:cubicBezTo>
                  <a:pt x="5179" y="219722"/>
                  <a:pt x="1480" y="439445"/>
                  <a:pt x="0" y="514905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846485">
            <a:off x="2341874" y="4566806"/>
            <a:ext cx="8878" cy="514905"/>
          </a:xfrm>
          <a:custGeom>
            <a:avLst/>
            <a:gdLst>
              <a:gd name="connsiteX0" fmla="*/ 8878 w 8878"/>
              <a:gd name="connsiteY0" fmla="*/ 0 h 514905"/>
              <a:gd name="connsiteX1" fmla="*/ 0 w 8878"/>
              <a:gd name="connsiteY1" fmla="*/ 514905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8" h="514905">
                <a:moveTo>
                  <a:pt x="8878" y="0"/>
                </a:moveTo>
                <a:cubicBezTo>
                  <a:pt x="5179" y="219722"/>
                  <a:pt x="1480" y="439445"/>
                  <a:pt x="0" y="514905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661672">
            <a:off x="5916566" y="4644296"/>
            <a:ext cx="8878" cy="514905"/>
          </a:xfrm>
          <a:custGeom>
            <a:avLst/>
            <a:gdLst>
              <a:gd name="connsiteX0" fmla="*/ 8878 w 8878"/>
              <a:gd name="connsiteY0" fmla="*/ 0 h 514905"/>
              <a:gd name="connsiteX1" fmla="*/ 0 w 8878"/>
              <a:gd name="connsiteY1" fmla="*/ 514905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8" h="514905">
                <a:moveTo>
                  <a:pt x="8878" y="0"/>
                </a:moveTo>
                <a:cubicBezTo>
                  <a:pt x="5179" y="219722"/>
                  <a:pt x="1480" y="439445"/>
                  <a:pt x="0" y="514905"/>
                </a:cubicBez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0696598">
            <a:off x="5916565" y="2358295"/>
            <a:ext cx="8878" cy="514905"/>
          </a:xfrm>
          <a:custGeom>
            <a:avLst/>
            <a:gdLst>
              <a:gd name="connsiteX0" fmla="*/ 8878 w 8878"/>
              <a:gd name="connsiteY0" fmla="*/ 0 h 514905"/>
              <a:gd name="connsiteX1" fmla="*/ 0 w 8878"/>
              <a:gd name="connsiteY1" fmla="*/ 514905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8" h="514905">
                <a:moveTo>
                  <a:pt x="8878" y="0"/>
                </a:moveTo>
                <a:cubicBezTo>
                  <a:pt x="5179" y="219722"/>
                  <a:pt x="1480" y="439445"/>
                  <a:pt x="0" y="514905"/>
                </a:cubicBez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16746" y="5628443"/>
            <a:ext cx="461849" cy="958788"/>
          </a:xfrm>
          <a:custGeom>
            <a:avLst/>
            <a:gdLst>
              <a:gd name="connsiteX0" fmla="*/ 0 w 461849"/>
              <a:gd name="connsiteY0" fmla="*/ 0 h 958788"/>
              <a:gd name="connsiteX1" fmla="*/ 461638 w 461849"/>
              <a:gd name="connsiteY1" fmla="*/ 319596 h 958788"/>
              <a:gd name="connsiteX2" fmla="*/ 62143 w 461849"/>
              <a:gd name="connsiteY2" fmla="*/ 621437 h 958788"/>
              <a:gd name="connsiteX3" fmla="*/ 239697 w 461849"/>
              <a:gd name="connsiteY3" fmla="*/ 958788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9" h="958788">
                <a:moveTo>
                  <a:pt x="0" y="0"/>
                </a:moveTo>
                <a:cubicBezTo>
                  <a:pt x="225640" y="108011"/>
                  <a:pt x="451281" y="216023"/>
                  <a:pt x="461638" y="319596"/>
                </a:cubicBezTo>
                <a:cubicBezTo>
                  <a:pt x="471995" y="423169"/>
                  <a:pt x="99133" y="514905"/>
                  <a:pt x="62143" y="621437"/>
                </a:cubicBezTo>
                <a:cubicBezTo>
                  <a:pt x="25153" y="727969"/>
                  <a:pt x="168676" y="868532"/>
                  <a:pt x="239697" y="958788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24200" y="5562600"/>
            <a:ext cx="461849" cy="958788"/>
          </a:xfrm>
          <a:custGeom>
            <a:avLst/>
            <a:gdLst>
              <a:gd name="connsiteX0" fmla="*/ 0 w 461849"/>
              <a:gd name="connsiteY0" fmla="*/ 0 h 958788"/>
              <a:gd name="connsiteX1" fmla="*/ 461638 w 461849"/>
              <a:gd name="connsiteY1" fmla="*/ 319596 h 958788"/>
              <a:gd name="connsiteX2" fmla="*/ 62143 w 461849"/>
              <a:gd name="connsiteY2" fmla="*/ 621437 h 958788"/>
              <a:gd name="connsiteX3" fmla="*/ 239697 w 461849"/>
              <a:gd name="connsiteY3" fmla="*/ 958788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9" h="958788">
                <a:moveTo>
                  <a:pt x="0" y="0"/>
                </a:moveTo>
                <a:cubicBezTo>
                  <a:pt x="225640" y="108011"/>
                  <a:pt x="451281" y="216023"/>
                  <a:pt x="461638" y="319596"/>
                </a:cubicBezTo>
                <a:cubicBezTo>
                  <a:pt x="471995" y="423169"/>
                  <a:pt x="99133" y="514905"/>
                  <a:pt x="62143" y="621437"/>
                </a:cubicBezTo>
                <a:cubicBezTo>
                  <a:pt x="25153" y="727969"/>
                  <a:pt x="168676" y="868532"/>
                  <a:pt x="239697" y="958788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29200" y="5638800"/>
            <a:ext cx="461849" cy="958788"/>
          </a:xfrm>
          <a:custGeom>
            <a:avLst/>
            <a:gdLst>
              <a:gd name="connsiteX0" fmla="*/ 0 w 461849"/>
              <a:gd name="connsiteY0" fmla="*/ 0 h 958788"/>
              <a:gd name="connsiteX1" fmla="*/ 461638 w 461849"/>
              <a:gd name="connsiteY1" fmla="*/ 319596 h 958788"/>
              <a:gd name="connsiteX2" fmla="*/ 62143 w 461849"/>
              <a:gd name="connsiteY2" fmla="*/ 621437 h 958788"/>
              <a:gd name="connsiteX3" fmla="*/ 239697 w 461849"/>
              <a:gd name="connsiteY3" fmla="*/ 958788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9" h="958788">
                <a:moveTo>
                  <a:pt x="0" y="0"/>
                </a:moveTo>
                <a:cubicBezTo>
                  <a:pt x="225640" y="108011"/>
                  <a:pt x="451281" y="216023"/>
                  <a:pt x="461638" y="319596"/>
                </a:cubicBezTo>
                <a:cubicBezTo>
                  <a:pt x="471995" y="423169"/>
                  <a:pt x="99133" y="514905"/>
                  <a:pt x="62143" y="621437"/>
                </a:cubicBezTo>
                <a:cubicBezTo>
                  <a:pt x="25153" y="727969"/>
                  <a:pt x="168676" y="868532"/>
                  <a:pt x="239697" y="958788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620000" y="5562600"/>
            <a:ext cx="461849" cy="958788"/>
          </a:xfrm>
          <a:custGeom>
            <a:avLst/>
            <a:gdLst>
              <a:gd name="connsiteX0" fmla="*/ 0 w 461849"/>
              <a:gd name="connsiteY0" fmla="*/ 0 h 958788"/>
              <a:gd name="connsiteX1" fmla="*/ 461638 w 461849"/>
              <a:gd name="connsiteY1" fmla="*/ 319596 h 958788"/>
              <a:gd name="connsiteX2" fmla="*/ 62143 w 461849"/>
              <a:gd name="connsiteY2" fmla="*/ 621437 h 958788"/>
              <a:gd name="connsiteX3" fmla="*/ 239697 w 461849"/>
              <a:gd name="connsiteY3" fmla="*/ 958788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9" h="958788">
                <a:moveTo>
                  <a:pt x="0" y="0"/>
                </a:moveTo>
                <a:cubicBezTo>
                  <a:pt x="225640" y="108011"/>
                  <a:pt x="451281" y="216023"/>
                  <a:pt x="461638" y="319596"/>
                </a:cubicBezTo>
                <a:cubicBezTo>
                  <a:pt x="471995" y="423169"/>
                  <a:pt x="99133" y="514905"/>
                  <a:pt x="62143" y="621437"/>
                </a:cubicBezTo>
                <a:cubicBezTo>
                  <a:pt x="25153" y="727969"/>
                  <a:pt x="168676" y="868532"/>
                  <a:pt x="239697" y="958788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2274 0.019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12327 0.01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9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1441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4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11997 0.0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1424 0.007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11527 0.0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5139 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3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5243 0.007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6" grpId="0" animBg="1"/>
      <p:bldP spid="6" grpId="1" animBg="1"/>
      <p:bldP spid="10" grpId="0" animBg="1"/>
      <p:bldP spid="10" grpId="1" animBg="1"/>
      <p:bldP spid="11" grpId="0" animBg="1"/>
      <p:bldP spid="12" grpId="0" animBg="1"/>
      <p:bldP spid="15" grpId="0"/>
      <p:bldP spid="3" grpId="0" animBg="1"/>
      <p:bldP spid="17" grpId="0" animBg="1"/>
      <p:bldP spid="18" grpId="0" animBg="1"/>
      <p:bldP spid="19" grpId="0" animBg="1"/>
      <p:bldP spid="5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Gametogenesis in </a:t>
            </a:r>
            <a:r>
              <a:rPr lang="en-US" altLang="en-US" dirty="0" smtClean="0">
                <a:solidFill>
                  <a:srgbClr val="9C5BCD"/>
                </a:solidFill>
              </a:rPr>
              <a:t>Animals </a:t>
            </a:r>
            <a:r>
              <a:rPr lang="en-US" altLang="en-US" sz="2000" dirty="0" smtClean="0">
                <a:solidFill>
                  <a:srgbClr val="9C5BCD"/>
                </a:solidFill>
              </a:rPr>
              <a:t>(pg. 72)</a:t>
            </a:r>
            <a:endParaRPr lang="en-US" altLang="en-US" sz="2000" dirty="0">
              <a:solidFill>
                <a:srgbClr val="9C5BC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6999" y="2688386"/>
            <a:ext cx="2743200" cy="2874213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E9F5FE"/>
                </a:solidFill>
              </a:rPr>
              <a:t>Produces </a:t>
            </a:r>
            <a:r>
              <a:rPr lang="en-US" sz="3200" u="sng" dirty="0">
                <a:solidFill>
                  <a:srgbClr val="E9F5FE"/>
                </a:solidFill>
              </a:rPr>
              <a:t>four sperm </a:t>
            </a:r>
            <a:r>
              <a:rPr lang="en-US" sz="3200" dirty="0">
                <a:solidFill>
                  <a:srgbClr val="E9F5FE"/>
                </a:solidFill>
              </a:rPr>
              <a:t>cells per primary spermatocyte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04800" y="685800"/>
            <a:ext cx="8610600" cy="762000"/>
          </a:xfrm>
        </p:spPr>
        <p:txBody>
          <a:bodyPr>
            <a:noAutofit/>
          </a:bodyPr>
          <a:lstStyle/>
          <a:p>
            <a:pPr marL="36576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5ECBF1"/>
                </a:solidFill>
                <a:latin typeface="Century Gothic" panose="020B0502020202020204" pitchFamily="34" charset="0"/>
              </a:rPr>
              <a:t>Spermatogenesis </a:t>
            </a:r>
            <a:br>
              <a:rPr lang="en-US" sz="3200" dirty="0">
                <a:solidFill>
                  <a:srgbClr val="5ECBF1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5ECBF1"/>
                </a:solidFill>
                <a:latin typeface="Century Gothic" panose="020B0502020202020204" pitchFamily="34" charset="0"/>
              </a:rPr>
              <a:t>(Example of a species with two pairs of homologous chromosomes)</a:t>
            </a:r>
            <a:endParaRPr lang="en-US" sz="32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676400"/>
            <a:ext cx="62484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18288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057400"/>
            <a:ext cx="304800" cy="3048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3505200" y="2240281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3581400" y="2133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3581400" y="2240281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3505200" y="2133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27432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3383281" y="3124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3459481" y="3124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3581400" y="3124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3657600" y="3124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54934">
            <a:off x="3439800" y="2793799"/>
            <a:ext cx="69173" cy="4308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3383281" y="2971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3459481" y="2971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3657600" y="2971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3581400" y="2971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7069394">
            <a:off x="3399084" y="3011512"/>
            <a:ext cx="130138" cy="377957"/>
          </a:xfrm>
          <a:prstGeom prst="arc">
            <a:avLst>
              <a:gd name="adj1" fmla="val 16200000"/>
              <a:gd name="adj2" fmla="val 199508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7414278">
            <a:off x="3622019" y="2729406"/>
            <a:ext cx="45719" cy="487850"/>
          </a:xfrm>
          <a:prstGeom prst="arc">
            <a:avLst>
              <a:gd name="adj1" fmla="val 1629242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5400000">
            <a:off x="3603863" y="2896658"/>
            <a:ext cx="61958" cy="407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57400" y="36576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flipV="1">
            <a:off x="2514600" y="4038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flipV="1">
            <a:off x="2362200" y="4038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4154934">
            <a:off x="2346578" y="3757980"/>
            <a:ext cx="69173" cy="3670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V="1">
            <a:off x="2514600" y="3886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V="1">
            <a:off x="2362200" y="3886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7069394">
            <a:off x="2332284" y="3925912"/>
            <a:ext cx="130138" cy="377957"/>
          </a:xfrm>
          <a:prstGeom prst="arc">
            <a:avLst>
              <a:gd name="adj1" fmla="val 16200000"/>
              <a:gd name="adj2" fmla="val 199508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7414278">
            <a:off x="2555219" y="3643806"/>
            <a:ext cx="45719" cy="487850"/>
          </a:xfrm>
          <a:prstGeom prst="arc">
            <a:avLst>
              <a:gd name="adj1" fmla="val 1629242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5400000">
            <a:off x="2537063" y="3811058"/>
            <a:ext cx="61958" cy="407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91000" y="36576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4648200" y="4038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flipV="1">
            <a:off x="4495800" y="40386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14154934">
            <a:off x="4480178" y="3757980"/>
            <a:ext cx="69173" cy="3670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flipV="1">
            <a:off x="4495800" y="3886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V="1">
            <a:off x="4648200" y="38862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rot="17069394">
            <a:off x="4465884" y="3925912"/>
            <a:ext cx="130138" cy="377957"/>
          </a:xfrm>
          <a:prstGeom prst="arc">
            <a:avLst>
              <a:gd name="adj1" fmla="val 16200000"/>
              <a:gd name="adj2" fmla="val 199508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7414278">
            <a:off x="4688819" y="3643806"/>
            <a:ext cx="45719" cy="487850"/>
          </a:xfrm>
          <a:prstGeom prst="arc">
            <a:avLst>
              <a:gd name="adj1" fmla="val 1629242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 rot="5400000">
            <a:off x="4670663" y="3811058"/>
            <a:ext cx="61958" cy="407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590800" y="46482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flipV="1">
            <a:off x="30480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flipV="1">
            <a:off x="28956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648200" y="46482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 flipV="1">
            <a:off x="49530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flipV="1">
            <a:off x="51054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447800" y="46482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flipV="1">
            <a:off x="19050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V="1">
            <a:off x="17526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581400" y="4648200"/>
            <a:ext cx="8382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flipV="1">
            <a:off x="40386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flipV="1">
            <a:off x="3886200" y="48768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819400" y="5486400"/>
            <a:ext cx="3810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flipV="1">
            <a:off x="30480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flipV="1">
            <a:off x="28956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876800" y="5486400"/>
            <a:ext cx="3810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flipV="1">
            <a:off x="49530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flipV="1">
            <a:off x="51054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676400" y="5486400"/>
            <a:ext cx="3810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flipV="1">
            <a:off x="19050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flipV="1">
            <a:off x="17526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810000" y="5486400"/>
            <a:ext cx="381000" cy="762000"/>
          </a:xfrm>
          <a:prstGeom prst="ellipse">
            <a:avLst/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flipV="1">
            <a:off x="40386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flipV="1">
            <a:off x="3886200" y="5715000"/>
            <a:ext cx="45719" cy="45719"/>
          </a:xfrm>
          <a:prstGeom prst="ellipse">
            <a:avLst/>
          </a:prstGeom>
          <a:solidFill>
            <a:schemeClr val="tx2">
              <a:alpha val="2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54896" y="6242050"/>
            <a:ext cx="704154" cy="369240"/>
          </a:xfrm>
          <a:custGeom>
            <a:avLst/>
            <a:gdLst>
              <a:gd name="connsiteX0" fmla="*/ 12004 w 704154"/>
              <a:gd name="connsiteY0" fmla="*/ 0 h 369240"/>
              <a:gd name="connsiteX1" fmla="*/ 50104 w 704154"/>
              <a:gd name="connsiteY1" fmla="*/ 273050 h 369240"/>
              <a:gd name="connsiteX2" fmla="*/ 412054 w 704154"/>
              <a:gd name="connsiteY2" fmla="*/ 171450 h 369240"/>
              <a:gd name="connsiteX3" fmla="*/ 475554 w 704154"/>
              <a:gd name="connsiteY3" fmla="*/ 355600 h 369240"/>
              <a:gd name="connsiteX4" fmla="*/ 602554 w 704154"/>
              <a:gd name="connsiteY4" fmla="*/ 355600 h 369240"/>
              <a:gd name="connsiteX5" fmla="*/ 602554 w 704154"/>
              <a:gd name="connsiteY5" fmla="*/ 355600 h 369240"/>
              <a:gd name="connsiteX6" fmla="*/ 704154 w 704154"/>
              <a:gd name="connsiteY6" fmla="*/ 241300 h 3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54" h="369240">
                <a:moveTo>
                  <a:pt x="12004" y="0"/>
                </a:moveTo>
                <a:cubicBezTo>
                  <a:pt x="-2284" y="122237"/>
                  <a:pt x="-16571" y="244475"/>
                  <a:pt x="50104" y="273050"/>
                </a:cubicBezTo>
                <a:cubicBezTo>
                  <a:pt x="116779" y="301625"/>
                  <a:pt x="341146" y="157692"/>
                  <a:pt x="412054" y="171450"/>
                </a:cubicBezTo>
                <a:cubicBezTo>
                  <a:pt x="482962" y="185208"/>
                  <a:pt x="443804" y="324908"/>
                  <a:pt x="475554" y="355600"/>
                </a:cubicBezTo>
                <a:cubicBezTo>
                  <a:pt x="507304" y="386292"/>
                  <a:pt x="602554" y="355600"/>
                  <a:pt x="602554" y="355600"/>
                </a:cubicBezTo>
                <a:lnTo>
                  <a:pt x="602554" y="355600"/>
                </a:lnTo>
                <a:cubicBezTo>
                  <a:pt x="619487" y="336550"/>
                  <a:pt x="687221" y="229658"/>
                  <a:pt x="704154" y="24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971800" y="6248400"/>
            <a:ext cx="704154" cy="369240"/>
          </a:xfrm>
          <a:custGeom>
            <a:avLst/>
            <a:gdLst>
              <a:gd name="connsiteX0" fmla="*/ 12004 w 704154"/>
              <a:gd name="connsiteY0" fmla="*/ 0 h 369240"/>
              <a:gd name="connsiteX1" fmla="*/ 50104 w 704154"/>
              <a:gd name="connsiteY1" fmla="*/ 273050 h 369240"/>
              <a:gd name="connsiteX2" fmla="*/ 412054 w 704154"/>
              <a:gd name="connsiteY2" fmla="*/ 171450 h 369240"/>
              <a:gd name="connsiteX3" fmla="*/ 475554 w 704154"/>
              <a:gd name="connsiteY3" fmla="*/ 355600 h 369240"/>
              <a:gd name="connsiteX4" fmla="*/ 602554 w 704154"/>
              <a:gd name="connsiteY4" fmla="*/ 355600 h 369240"/>
              <a:gd name="connsiteX5" fmla="*/ 602554 w 704154"/>
              <a:gd name="connsiteY5" fmla="*/ 355600 h 369240"/>
              <a:gd name="connsiteX6" fmla="*/ 704154 w 704154"/>
              <a:gd name="connsiteY6" fmla="*/ 241300 h 3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54" h="369240">
                <a:moveTo>
                  <a:pt x="12004" y="0"/>
                </a:moveTo>
                <a:cubicBezTo>
                  <a:pt x="-2284" y="122237"/>
                  <a:pt x="-16571" y="244475"/>
                  <a:pt x="50104" y="273050"/>
                </a:cubicBezTo>
                <a:cubicBezTo>
                  <a:pt x="116779" y="301625"/>
                  <a:pt x="341146" y="157692"/>
                  <a:pt x="412054" y="171450"/>
                </a:cubicBezTo>
                <a:cubicBezTo>
                  <a:pt x="482962" y="185208"/>
                  <a:pt x="443804" y="324908"/>
                  <a:pt x="475554" y="355600"/>
                </a:cubicBezTo>
                <a:cubicBezTo>
                  <a:pt x="507304" y="386292"/>
                  <a:pt x="602554" y="355600"/>
                  <a:pt x="602554" y="355600"/>
                </a:cubicBezTo>
                <a:lnTo>
                  <a:pt x="602554" y="355600"/>
                </a:lnTo>
                <a:cubicBezTo>
                  <a:pt x="619487" y="336550"/>
                  <a:pt x="687221" y="229658"/>
                  <a:pt x="704154" y="24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3962400" y="6248400"/>
            <a:ext cx="704154" cy="369240"/>
          </a:xfrm>
          <a:custGeom>
            <a:avLst/>
            <a:gdLst>
              <a:gd name="connsiteX0" fmla="*/ 12004 w 704154"/>
              <a:gd name="connsiteY0" fmla="*/ 0 h 369240"/>
              <a:gd name="connsiteX1" fmla="*/ 50104 w 704154"/>
              <a:gd name="connsiteY1" fmla="*/ 273050 h 369240"/>
              <a:gd name="connsiteX2" fmla="*/ 412054 w 704154"/>
              <a:gd name="connsiteY2" fmla="*/ 171450 h 369240"/>
              <a:gd name="connsiteX3" fmla="*/ 475554 w 704154"/>
              <a:gd name="connsiteY3" fmla="*/ 355600 h 369240"/>
              <a:gd name="connsiteX4" fmla="*/ 602554 w 704154"/>
              <a:gd name="connsiteY4" fmla="*/ 355600 h 369240"/>
              <a:gd name="connsiteX5" fmla="*/ 602554 w 704154"/>
              <a:gd name="connsiteY5" fmla="*/ 355600 h 369240"/>
              <a:gd name="connsiteX6" fmla="*/ 704154 w 704154"/>
              <a:gd name="connsiteY6" fmla="*/ 241300 h 3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54" h="369240">
                <a:moveTo>
                  <a:pt x="12004" y="0"/>
                </a:moveTo>
                <a:cubicBezTo>
                  <a:pt x="-2284" y="122237"/>
                  <a:pt x="-16571" y="244475"/>
                  <a:pt x="50104" y="273050"/>
                </a:cubicBezTo>
                <a:cubicBezTo>
                  <a:pt x="116779" y="301625"/>
                  <a:pt x="341146" y="157692"/>
                  <a:pt x="412054" y="171450"/>
                </a:cubicBezTo>
                <a:cubicBezTo>
                  <a:pt x="482962" y="185208"/>
                  <a:pt x="443804" y="324908"/>
                  <a:pt x="475554" y="355600"/>
                </a:cubicBezTo>
                <a:cubicBezTo>
                  <a:pt x="507304" y="386292"/>
                  <a:pt x="602554" y="355600"/>
                  <a:pt x="602554" y="355600"/>
                </a:cubicBezTo>
                <a:lnTo>
                  <a:pt x="602554" y="355600"/>
                </a:lnTo>
                <a:cubicBezTo>
                  <a:pt x="619487" y="336550"/>
                  <a:pt x="687221" y="229658"/>
                  <a:pt x="704154" y="24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029200" y="6248400"/>
            <a:ext cx="704154" cy="369240"/>
          </a:xfrm>
          <a:custGeom>
            <a:avLst/>
            <a:gdLst>
              <a:gd name="connsiteX0" fmla="*/ 12004 w 704154"/>
              <a:gd name="connsiteY0" fmla="*/ 0 h 369240"/>
              <a:gd name="connsiteX1" fmla="*/ 50104 w 704154"/>
              <a:gd name="connsiteY1" fmla="*/ 273050 h 369240"/>
              <a:gd name="connsiteX2" fmla="*/ 412054 w 704154"/>
              <a:gd name="connsiteY2" fmla="*/ 171450 h 369240"/>
              <a:gd name="connsiteX3" fmla="*/ 475554 w 704154"/>
              <a:gd name="connsiteY3" fmla="*/ 355600 h 369240"/>
              <a:gd name="connsiteX4" fmla="*/ 602554 w 704154"/>
              <a:gd name="connsiteY4" fmla="*/ 355600 h 369240"/>
              <a:gd name="connsiteX5" fmla="*/ 602554 w 704154"/>
              <a:gd name="connsiteY5" fmla="*/ 355600 h 369240"/>
              <a:gd name="connsiteX6" fmla="*/ 704154 w 704154"/>
              <a:gd name="connsiteY6" fmla="*/ 241300 h 3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54" h="369240">
                <a:moveTo>
                  <a:pt x="12004" y="0"/>
                </a:moveTo>
                <a:cubicBezTo>
                  <a:pt x="-2284" y="122237"/>
                  <a:pt x="-16571" y="244475"/>
                  <a:pt x="50104" y="273050"/>
                </a:cubicBezTo>
                <a:cubicBezTo>
                  <a:pt x="116779" y="301625"/>
                  <a:pt x="341146" y="157692"/>
                  <a:pt x="412054" y="171450"/>
                </a:cubicBezTo>
                <a:cubicBezTo>
                  <a:pt x="482962" y="185208"/>
                  <a:pt x="443804" y="324908"/>
                  <a:pt x="475554" y="355600"/>
                </a:cubicBezTo>
                <a:cubicBezTo>
                  <a:pt x="507304" y="386292"/>
                  <a:pt x="602554" y="355600"/>
                  <a:pt x="602554" y="355600"/>
                </a:cubicBezTo>
                <a:lnTo>
                  <a:pt x="602554" y="355600"/>
                </a:lnTo>
                <a:cubicBezTo>
                  <a:pt x="619487" y="336550"/>
                  <a:pt x="687221" y="229658"/>
                  <a:pt x="704154" y="24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6482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8006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2n (4c)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3340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1n (2c)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4864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486400" y="556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1n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295400" y="19050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spermatocyte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228600" y="2667000"/>
            <a:ext cx="2791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spermatocyte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(after S-phase)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52400" y="350520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Secondary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spermatocyte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6200" y="472440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Spermatid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76200" y="5638800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Spermatozoa</a:t>
            </a:r>
          </a:p>
          <a:p>
            <a:r>
              <a:rPr lang="en-US" dirty="0">
                <a:solidFill>
                  <a:schemeClr val="bg1"/>
                </a:solidFill>
              </a:rPr>
              <a:t>(Sperm)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/>
          <a:stretch/>
        </p:blipFill>
        <p:spPr>
          <a:xfrm>
            <a:off x="76200" y="1676400"/>
            <a:ext cx="8991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67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  <p:bldP spid="84" grpId="0" animBg="1"/>
      <p:bldP spid="87" grpId="0" animBg="1"/>
      <p:bldP spid="88" grpId="0" animBg="1"/>
      <p:bldP spid="90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101" grpId="0" animBg="1"/>
      <p:bldP spid="103" grpId="0" animBg="1"/>
      <p:bldP spid="106" grpId="0" animBg="1"/>
      <p:bldP spid="110" grpId="0" animBg="1"/>
      <p:bldP spid="111" grpId="0" animBg="1"/>
      <p:bldP spid="115" grpId="0" animBg="1"/>
      <p:bldP spid="119" grpId="0" animBg="1"/>
      <p:bldP spid="121" grpId="0" animBg="1"/>
      <p:bldP spid="124" grpId="0" animBg="1"/>
      <p:bldP spid="128" grpId="0" animBg="1"/>
      <p:bldP spid="129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8" grpId="0" animBg="1"/>
      <p:bldP spid="150" grpId="0" animBg="1"/>
      <p:bldP spid="151" grpId="0" animBg="1"/>
      <p:bldP spid="152" grpId="0" animBg="1"/>
      <p:bldP spid="149" grpId="0"/>
      <p:bldP spid="154" grpId="0"/>
      <p:bldP spid="155" grpId="0"/>
      <p:bldP spid="156" grpId="0"/>
      <p:bldP spid="157" grpId="0"/>
      <p:bldP spid="153" grpId="0"/>
      <p:bldP spid="159" grpId="0"/>
      <p:bldP spid="160" grpId="0"/>
      <p:bldP spid="161" grpId="0"/>
      <p:bldP spid="1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800" b="8800"/>
          <a:stretch/>
        </p:blipFill>
        <p:spPr>
          <a:xfrm>
            <a:off x="5334000" y="2667000"/>
            <a:ext cx="3733800" cy="411480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Gametogenesis in </a:t>
            </a:r>
            <a:r>
              <a:rPr lang="en-US" altLang="en-US" dirty="0" smtClean="0">
                <a:solidFill>
                  <a:srgbClr val="9C5BCD"/>
                </a:solidFill>
              </a:rPr>
              <a:t>Animals </a:t>
            </a:r>
            <a:r>
              <a:rPr lang="en-US" altLang="en-US" sz="2000" dirty="0" smtClean="0">
                <a:solidFill>
                  <a:srgbClr val="9C5BCD"/>
                </a:solidFill>
              </a:rPr>
              <a:t>(pg. 72)</a:t>
            </a:r>
            <a:endParaRPr lang="en-US" altLang="en-US" sz="2000" dirty="0">
              <a:solidFill>
                <a:srgbClr val="9C5BCD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7407" y="685800"/>
            <a:ext cx="8610600" cy="762000"/>
          </a:xfrm>
        </p:spPr>
        <p:txBody>
          <a:bodyPr>
            <a:noAutofit/>
          </a:bodyPr>
          <a:lstStyle/>
          <a:p>
            <a:pPr marL="36576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Spermatogenesis – Slide # 14</a:t>
            </a:r>
            <a:endParaRPr lang="en-US" sz="28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5791200" cy="3230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0300" y="2491740"/>
            <a:ext cx="2514600" cy="990600"/>
          </a:xfrm>
          <a:prstGeom prst="rect">
            <a:avLst/>
          </a:prstGeom>
          <a:noFill/>
          <a:ln w="57150">
            <a:solidFill>
              <a:srgbClr val="858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4156017"/>
            <a:ext cx="1600200" cy="133038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05400" y="2209800"/>
            <a:ext cx="1066800" cy="228600"/>
          </a:xfrm>
          <a:prstGeom prst="straightConnector1">
            <a:avLst/>
          </a:prstGeom>
          <a:ln w="57150">
            <a:solidFill>
              <a:srgbClr val="8588D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4156017"/>
            <a:ext cx="1981200" cy="8274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Gametogenesis in </a:t>
            </a:r>
            <a:r>
              <a:rPr lang="en-US" altLang="en-US" dirty="0" smtClean="0">
                <a:solidFill>
                  <a:srgbClr val="9C5BCD"/>
                </a:solidFill>
              </a:rPr>
              <a:t>Animals </a:t>
            </a:r>
            <a:r>
              <a:rPr lang="en-US" altLang="en-US" sz="2000" dirty="0">
                <a:solidFill>
                  <a:srgbClr val="9C5BCD"/>
                </a:solidFill>
              </a:rPr>
              <a:t>(pg. 72)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667000"/>
            <a:ext cx="2743200" cy="2590800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FFEDB5"/>
                </a:solidFill>
              </a:rPr>
              <a:t>Produces just </a:t>
            </a:r>
            <a:r>
              <a:rPr lang="en-US" sz="3200" u="sng" dirty="0">
                <a:solidFill>
                  <a:srgbClr val="FFEDB5"/>
                </a:solidFill>
              </a:rPr>
              <a:t>one</a:t>
            </a:r>
            <a:r>
              <a:rPr lang="en-US" sz="3200" dirty="0">
                <a:solidFill>
                  <a:srgbClr val="FFEDB5"/>
                </a:solidFill>
              </a:rPr>
              <a:t> viable egg per primary oocyte </a:t>
            </a:r>
            <a:endParaRPr lang="en-US" sz="3200" dirty="0" smtClean="0">
              <a:solidFill>
                <a:srgbClr val="FFEDB5"/>
              </a:solidFill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3200" dirty="0" smtClean="0">
              <a:solidFill>
                <a:srgbClr val="FFEDB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4165269" y="3833904"/>
            <a:ext cx="4572000" cy="256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Henry Vandyke Carter - The original can be viewed here: Gray5.png. Modifications made by Mysid., Public Domain,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https://commons.wikimedia.org/w/index.php?curid=1415394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3660816" cy="4772025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715433"/>
            <a:ext cx="2743200" cy="762000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FF0066"/>
                </a:solidFill>
                <a:latin typeface="Century Gothic" panose="020B0502020202020204" pitchFamily="34" charset="0"/>
              </a:rPr>
              <a:t>Oogenesis </a:t>
            </a:r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524000" cy="1447800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0296" y="3674239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E1E1"/>
                </a:solidFill>
              </a:rPr>
              <a:t>- Remaining polar bodies don’t have enough cytoplasm or stored nutrients to feed a developing embryo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-324" r="497" b="12907"/>
          <a:stretch/>
        </p:blipFill>
        <p:spPr>
          <a:xfrm>
            <a:off x="76200" y="1371600"/>
            <a:ext cx="8872896" cy="53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304800" y="1295400"/>
            <a:ext cx="3743325" cy="205740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C5BCD"/>
                </a:solidFill>
              </a:rPr>
              <a:t>Gametogenesis in </a:t>
            </a:r>
            <a:r>
              <a:rPr lang="en-US" altLang="en-US" dirty="0" smtClean="0">
                <a:solidFill>
                  <a:srgbClr val="9C5BCD"/>
                </a:solidFill>
              </a:rPr>
              <a:t>Animals </a:t>
            </a:r>
            <a:r>
              <a:rPr lang="en-US" altLang="en-US" sz="2000" dirty="0">
                <a:solidFill>
                  <a:srgbClr val="9C5BCD"/>
                </a:solidFill>
              </a:rPr>
              <a:t>(pg. 72)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1943100" y="685800"/>
            <a:ext cx="5105400" cy="762000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Oogenesis – </a:t>
            </a:r>
            <a:r>
              <a:rPr lang="en-US" sz="3200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Sldie</a:t>
            </a:r>
            <a:r>
              <a:rPr lang="en-US" sz="32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# 31 </a:t>
            </a:r>
            <a:endParaRPr lang="en-US" sz="32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8578" r="5833" b="1111"/>
          <a:stretch/>
        </p:blipFill>
        <p:spPr>
          <a:xfrm>
            <a:off x="304800" y="1295400"/>
            <a:ext cx="8382000" cy="550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3241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rimary - 2N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07" y="1874865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secondary - 1N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51730" y="2244197"/>
            <a:ext cx="381000" cy="10846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5497" y="1752600"/>
            <a:ext cx="221703" cy="19846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C5BCD"/>
                </a:solidFill>
              </a:rPr>
              <a:t>Meiosis </a:t>
            </a:r>
            <a:r>
              <a:rPr lang="en-US" sz="2000" dirty="0" smtClean="0">
                <a:solidFill>
                  <a:srgbClr val="9C5BCD"/>
                </a:solidFill>
              </a:rPr>
              <a:t>(pg. 69-71)</a:t>
            </a:r>
            <a:endParaRPr lang="en-US" sz="2000" dirty="0">
              <a:solidFill>
                <a:srgbClr val="9C5BC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7943275" y="1466561"/>
            <a:ext cx="160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Ali </a:t>
            </a:r>
            <a:r>
              <a:rPr lang="en-US" sz="5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Zifan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work; Used information from Campbell Biology (10th Edition) by: Jane B. Reece &amp; Steven A. Wasserman., CC BY-SA 4.0, 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https://commons.wikimedia.org/w/index.php?curid=49630204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" y="896238"/>
            <a:ext cx="4501043" cy="202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82" y="896238"/>
            <a:ext cx="3975796" cy="2021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0659" y="4681371"/>
            <a:ext cx="723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Meiosis (1:10) </a:t>
            </a:r>
            <a:r>
              <a:rPr lang="en-US" dirty="0" smtClean="0">
                <a:hlinkClick r:id="rId5"/>
              </a:rPr>
              <a:t>–</a:t>
            </a:r>
            <a:r>
              <a:rPr lang="en-US" dirty="0" smtClean="0"/>
              <a:t> https</a:t>
            </a:r>
            <a:r>
              <a:rPr lang="en-US" dirty="0"/>
              <a:t>://www.youtube.com/watch?v=nMEyeKQClqI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4637" y="5334000"/>
            <a:ext cx="706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Meiosis (2:58) – </a:t>
            </a:r>
            <a:r>
              <a:rPr lang="en-US" dirty="0" smtClean="0"/>
              <a:t>https</a:t>
            </a:r>
            <a:r>
              <a:rPr lang="en-US" dirty="0"/>
              <a:t>://www.youtube.com/watch?v=BVO-Ram1L2M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3936" y="381943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Result: </a:t>
            </a:r>
            <a:r>
              <a:rPr lang="en-US" sz="2800" dirty="0" smtClean="0">
                <a:solidFill>
                  <a:srgbClr val="FFC000"/>
                </a:solidFill>
              </a:rPr>
              <a:t>four haploid </a:t>
            </a:r>
            <a:r>
              <a:rPr lang="en-US" sz="2800" dirty="0">
                <a:solidFill>
                  <a:srgbClr val="FFC000"/>
                </a:solidFill>
              </a:rPr>
              <a:t>cells (each </a:t>
            </a:r>
            <a:r>
              <a:rPr lang="en-US" sz="2800" dirty="0" smtClean="0">
                <a:solidFill>
                  <a:srgbClr val="FFC000"/>
                </a:solidFill>
              </a:rPr>
              <a:t>1n</a:t>
            </a:r>
            <a:r>
              <a:rPr lang="en-US" sz="2800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53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564178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5410200" y="6491287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2057400"/>
            <a:ext cx="228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C5BCD"/>
                </a:solidFill>
              </a:rPr>
              <a:t>Meiosis </a:t>
            </a:r>
            <a:r>
              <a:rPr lang="en-US" sz="4000" dirty="0">
                <a:solidFill>
                  <a:srgbClr val="9C5BCD"/>
                </a:solidFill>
              </a:rPr>
              <a:t>I</a:t>
            </a:r>
            <a:r>
              <a:rPr lang="en-US" sz="4000" dirty="0" smtClean="0">
                <a:solidFill>
                  <a:srgbClr val="9C5BCD"/>
                </a:solidFill>
              </a:rPr>
              <a:t> </a:t>
            </a:r>
            <a:r>
              <a:rPr lang="en-US" sz="2000" dirty="0" smtClean="0">
                <a:solidFill>
                  <a:srgbClr val="9C5BCD"/>
                </a:solidFill>
              </a:rPr>
              <a:t>(pg. 71)</a:t>
            </a:r>
            <a:endParaRPr lang="en-US" sz="2000" dirty="0">
              <a:solidFill>
                <a:srgbClr val="9C5BC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7943275" y="1466561"/>
            <a:ext cx="160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Ali </a:t>
            </a:r>
            <a:r>
              <a:rPr lang="en-US" sz="5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Zifan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work; Used information from Campbell Biology (10th Edition) by: Jane B. Reece &amp; Steven A. Wasserman., CC BY-SA 4.0, 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https://commons.wikimedia.org/w/index.php?curid=49630204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3" y="896238"/>
            <a:ext cx="2612830" cy="1173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04" y="899817"/>
            <a:ext cx="2300889" cy="1170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5105400"/>
            <a:ext cx="304800" cy="209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33945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spindle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8312165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904988"/>
            <a:ext cx="2286000" cy="117046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C5BCD"/>
                </a:solidFill>
              </a:rPr>
              <a:t>Meiosis </a:t>
            </a:r>
            <a:r>
              <a:rPr lang="en-US" sz="4000" dirty="0">
                <a:solidFill>
                  <a:srgbClr val="FF0066"/>
                </a:solidFill>
              </a:rPr>
              <a:t>II</a:t>
            </a:r>
            <a:r>
              <a:rPr lang="en-US" sz="4000" dirty="0">
                <a:solidFill>
                  <a:srgbClr val="9C5BCD"/>
                </a:solidFill>
              </a:rPr>
              <a:t> </a:t>
            </a:r>
            <a:r>
              <a:rPr lang="en-US" sz="1800" dirty="0">
                <a:solidFill>
                  <a:srgbClr val="9C5BCD"/>
                </a:solidFill>
              </a:rPr>
              <a:t>(pg. 71)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7943275" y="1466561"/>
            <a:ext cx="160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Ali </a:t>
            </a:r>
            <a:r>
              <a:rPr lang="en-US" sz="5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Zifan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work; Used information from Campbell Biology (10th Edition) by: Jane B. Reece &amp; Steven A. Wasserman., CC BY-SA 4.0, 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https://commons.wikimedia.org/w/index.php?curid=49630204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3" y="896238"/>
            <a:ext cx="2612830" cy="1173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04" y="899817"/>
            <a:ext cx="2300889" cy="1170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5105400"/>
            <a:ext cx="304800" cy="209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33945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spindle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7671" y="896238"/>
            <a:ext cx="2617581" cy="117046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65" y="2505188"/>
            <a:ext cx="8203537" cy="41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9C5BCD"/>
                </a:solidFill>
              </a:rPr>
              <a:t>Meiosis Models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4" r="37337" b="21182"/>
          <a:stretch/>
        </p:blipFill>
        <p:spPr bwMode="auto">
          <a:xfrm>
            <a:off x="990600" y="1271847"/>
            <a:ext cx="2590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6" r="34786" b="17750"/>
          <a:stretch/>
        </p:blipFill>
        <p:spPr bwMode="auto">
          <a:xfrm>
            <a:off x="5530735" y="1305098"/>
            <a:ext cx="2438400" cy="20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3" r="36271" b="23150"/>
          <a:stretch/>
        </p:blipFill>
        <p:spPr bwMode="auto">
          <a:xfrm>
            <a:off x="5555673" y="3923607"/>
            <a:ext cx="2412076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31205" r="37623" b="20567"/>
          <a:stretch/>
        </p:blipFill>
        <p:spPr bwMode="auto">
          <a:xfrm>
            <a:off x="1003069" y="3886200"/>
            <a:ext cx="259080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7596" y="2324100"/>
            <a:ext cx="1649412" cy="2862322"/>
          </a:xfrm>
          <a:prstGeom prst="rect">
            <a:avLst/>
          </a:prstGeom>
          <a:solidFill>
            <a:srgbClr val="9C5BCD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Meiosis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rophase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</a:rPr>
              <a:t>I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en-US" dirty="0" smtClean="0"/>
              <a:t>etaphase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en-US" dirty="0" smtClean="0"/>
              <a:t>naphase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endParaRPr lang="en-US" dirty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elophase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P</a:t>
            </a:r>
            <a:r>
              <a:rPr lang="en-US" dirty="0"/>
              <a:t>rophase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II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M</a:t>
            </a:r>
            <a:r>
              <a:rPr lang="en-US" dirty="0" smtClean="0"/>
              <a:t>etaphase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II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A</a:t>
            </a:r>
            <a:r>
              <a:rPr lang="en-US" dirty="0" smtClean="0"/>
              <a:t>naphase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II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T</a:t>
            </a:r>
            <a:r>
              <a:rPr lang="en-US" dirty="0" smtClean="0"/>
              <a:t>elophase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883812"/>
            <a:ext cx="136447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naphase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5637" y="918448"/>
            <a:ext cx="14285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naphase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II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806" y="5996882"/>
            <a:ext cx="20313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Spermatogenesis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Cytokinesis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5637" y="6019726"/>
            <a:ext cx="155233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Oogenesis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Cytokinesis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Ploidy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6019800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latin typeface="Century Gothic" panose="020B0502020202020204" pitchFamily="34" charset="0"/>
              </a:rPr>
              <a:t># of sets of chromosomes in a cell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A5E952"/>
                </a:solidFill>
                <a:latin typeface="Century Gothic" panose="020B0502020202020204" pitchFamily="34" charset="0"/>
              </a:rPr>
              <a:t>Diploid (2n) – two sets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Almost all cells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Haploid </a:t>
            </a:r>
            <a:r>
              <a:rPr lang="en-US" sz="2800" dirty="0">
                <a:solidFill>
                  <a:srgbClr val="9C5BCD"/>
                </a:solidFill>
                <a:latin typeface="Century Gothic" panose="020B0502020202020204" pitchFamily="34" charset="0"/>
              </a:rPr>
              <a:t>(n) – one set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Egg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sperm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48056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Century Gothic" panose="020B0502020202020204" pitchFamily="34" charset="0"/>
              </a:rPr>
              <a:t>Example, in humans: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1280160" lvl="3" indent="-23774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Diploid </a:t>
            </a:r>
            <a:r>
              <a:rPr 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# = 46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1280160" lvl="3" indent="-23774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Haploid </a:t>
            </a:r>
            <a:r>
              <a:rPr lang="en-US" sz="2400" dirty="0">
                <a:solidFill>
                  <a:srgbClr val="9C5BCD"/>
                </a:solidFill>
                <a:latin typeface="Century Gothic" panose="020B0502020202020204" pitchFamily="34" charset="0"/>
              </a:rPr>
              <a:t># = 23</a:t>
            </a:r>
          </a:p>
          <a:p>
            <a:pPr marL="1042416" lvl="3" indent="0" eaLnBrk="1" fontAlgn="auto" hangingPunct="1">
              <a:spcAft>
                <a:spcPts val="0"/>
              </a:spcAft>
              <a:buNone/>
              <a:defRPr/>
            </a:pPr>
            <a:endParaRPr lang="en-US" sz="2400" i="1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37554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i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Chromosome # vary per species!!!!!!</a:t>
            </a:r>
            <a:endParaRPr lang="en-US" sz="2000" i="1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3451517" cy="34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45270" y="838200"/>
            <a:ext cx="3480593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Mitosis 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1 round of cell division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4477542" y="838200"/>
            <a:ext cx="4268787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Meiosis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2 rounds of cell division</a:t>
            </a:r>
          </a:p>
        </p:txBody>
      </p:sp>
      <p:sp>
        <p:nvSpPr>
          <p:cNvPr id="27653" name="Oval 3"/>
          <p:cNvSpPr>
            <a:spLocks noChangeArrowheads="1"/>
          </p:cNvSpPr>
          <p:nvPr/>
        </p:nvSpPr>
        <p:spPr bwMode="auto">
          <a:xfrm>
            <a:off x="1676400" y="2590800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54" name="Oval 9"/>
          <p:cNvSpPr>
            <a:spLocks noChangeArrowheads="1"/>
          </p:cNvSpPr>
          <p:nvPr/>
        </p:nvSpPr>
        <p:spPr bwMode="auto">
          <a:xfrm>
            <a:off x="1676400" y="426720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Oval 10"/>
          <p:cNvSpPr>
            <a:spLocks noChangeArrowheads="1"/>
          </p:cNvSpPr>
          <p:nvPr/>
        </p:nvSpPr>
        <p:spPr bwMode="auto">
          <a:xfrm>
            <a:off x="25146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8382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cxnSp>
        <p:nvCxnSpPr>
          <p:cNvPr id="27657" name="Straight Arrow Connector 6"/>
          <p:cNvCxnSpPr>
            <a:cxnSpLocks noChangeShapeType="1"/>
            <a:stCxn id="27653" idx="4"/>
            <a:endCxn id="27654" idx="0"/>
          </p:cNvCxnSpPr>
          <p:nvPr/>
        </p:nvCxnSpPr>
        <p:spPr bwMode="auto">
          <a:xfrm>
            <a:off x="2095500" y="3429000"/>
            <a:ext cx="0" cy="838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8" name="Straight Arrow Connector 12"/>
          <p:cNvCxnSpPr>
            <a:cxnSpLocks noChangeShapeType="1"/>
            <a:stCxn id="27654" idx="4"/>
            <a:endCxn id="27656" idx="0"/>
          </p:cNvCxnSpPr>
          <p:nvPr/>
        </p:nvCxnSpPr>
        <p:spPr bwMode="auto">
          <a:xfrm flipH="1">
            <a:off x="12573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9" name="Straight Arrow Connector 17"/>
          <p:cNvCxnSpPr>
            <a:cxnSpLocks noChangeShapeType="1"/>
            <a:stCxn id="27654" idx="4"/>
            <a:endCxn id="27655" idx="0"/>
          </p:cNvCxnSpPr>
          <p:nvPr/>
        </p:nvCxnSpPr>
        <p:spPr bwMode="auto">
          <a:xfrm>
            <a:off x="20955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996950" y="36861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62" name="Oval 23"/>
          <p:cNvSpPr>
            <a:spLocks noChangeArrowheads="1"/>
          </p:cNvSpPr>
          <p:nvPr/>
        </p:nvSpPr>
        <p:spPr bwMode="auto">
          <a:xfrm>
            <a:off x="6324600" y="1889125"/>
            <a:ext cx="838200" cy="838200"/>
          </a:xfrm>
          <a:prstGeom prst="ellipse">
            <a:avLst/>
          </a:prstGeom>
          <a:solidFill>
            <a:schemeClr val="accent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63" name="Oval 24"/>
          <p:cNvSpPr>
            <a:spLocks noChangeArrowheads="1"/>
          </p:cNvSpPr>
          <p:nvPr/>
        </p:nvSpPr>
        <p:spPr bwMode="auto">
          <a:xfrm>
            <a:off x="6324600" y="316865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Oval 25"/>
          <p:cNvSpPr>
            <a:spLocks noChangeArrowheads="1"/>
          </p:cNvSpPr>
          <p:nvPr/>
        </p:nvSpPr>
        <p:spPr bwMode="auto">
          <a:xfrm>
            <a:off x="7096125" y="4346575"/>
            <a:ext cx="838200" cy="838200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5" name="Oval 26"/>
          <p:cNvSpPr>
            <a:spLocks noChangeArrowheads="1"/>
          </p:cNvSpPr>
          <p:nvPr/>
        </p:nvSpPr>
        <p:spPr bwMode="auto">
          <a:xfrm>
            <a:off x="5543550" y="4346575"/>
            <a:ext cx="838200" cy="838200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66" name="Straight Arrow Connector 27"/>
          <p:cNvCxnSpPr>
            <a:cxnSpLocks noChangeShapeType="1"/>
            <a:stCxn id="27662" idx="4"/>
            <a:endCxn id="27663" idx="0"/>
          </p:cNvCxnSpPr>
          <p:nvPr/>
        </p:nvCxnSpPr>
        <p:spPr bwMode="auto">
          <a:xfrm>
            <a:off x="6743700" y="2727325"/>
            <a:ext cx="0" cy="441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Straight Arrow Connector 28"/>
          <p:cNvCxnSpPr>
            <a:cxnSpLocks noChangeShapeType="1"/>
            <a:stCxn id="27663" idx="4"/>
            <a:endCxn id="27665" idx="0"/>
          </p:cNvCxnSpPr>
          <p:nvPr/>
        </p:nvCxnSpPr>
        <p:spPr bwMode="auto">
          <a:xfrm flipH="1">
            <a:off x="5962650" y="4006850"/>
            <a:ext cx="781050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8" name="Straight Arrow Connector 29"/>
          <p:cNvCxnSpPr>
            <a:cxnSpLocks noChangeShapeType="1"/>
            <a:stCxn id="27663" idx="4"/>
            <a:endCxn id="27664" idx="0"/>
          </p:cNvCxnSpPr>
          <p:nvPr/>
        </p:nvCxnSpPr>
        <p:spPr bwMode="auto">
          <a:xfrm>
            <a:off x="6743700" y="4006850"/>
            <a:ext cx="771525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9" name="TextBox 30"/>
          <p:cNvSpPr txBox="1">
            <a:spLocks noChangeArrowheads="1"/>
          </p:cNvSpPr>
          <p:nvPr/>
        </p:nvSpPr>
        <p:spPr bwMode="auto">
          <a:xfrm>
            <a:off x="5440363" y="282575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70" name="Oval 37"/>
          <p:cNvSpPr>
            <a:spLocks noChangeArrowheads="1"/>
          </p:cNvSpPr>
          <p:nvPr/>
        </p:nvSpPr>
        <p:spPr bwMode="auto">
          <a:xfrm>
            <a:off x="5794375" y="5526088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1" name="Oval 38"/>
          <p:cNvSpPr>
            <a:spLocks noChangeArrowheads="1"/>
          </p:cNvSpPr>
          <p:nvPr/>
        </p:nvSpPr>
        <p:spPr bwMode="auto">
          <a:xfrm>
            <a:off x="4859338" y="5545138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2" name="Straight Arrow Connector 39"/>
          <p:cNvCxnSpPr>
            <a:cxnSpLocks noChangeShapeType="1"/>
            <a:endCxn id="27671" idx="0"/>
          </p:cNvCxnSpPr>
          <p:nvPr/>
        </p:nvCxnSpPr>
        <p:spPr bwMode="auto">
          <a:xfrm flipH="1">
            <a:off x="5278438" y="5194300"/>
            <a:ext cx="684212" cy="350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3" name="Straight Arrow Connector 40"/>
          <p:cNvCxnSpPr>
            <a:cxnSpLocks noChangeShapeType="1"/>
            <a:stCxn id="27665" idx="4"/>
            <a:endCxn id="27670" idx="0"/>
          </p:cNvCxnSpPr>
          <p:nvPr/>
        </p:nvCxnSpPr>
        <p:spPr bwMode="auto">
          <a:xfrm>
            <a:off x="5962650" y="5184775"/>
            <a:ext cx="250825" cy="3413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4" name="Oval 43"/>
          <p:cNvSpPr>
            <a:spLocks noChangeArrowheads="1"/>
          </p:cNvSpPr>
          <p:nvPr/>
        </p:nvSpPr>
        <p:spPr bwMode="auto">
          <a:xfrm>
            <a:off x="7754938" y="5522913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5" name="Oval 44"/>
          <p:cNvSpPr>
            <a:spLocks noChangeArrowheads="1"/>
          </p:cNvSpPr>
          <p:nvPr/>
        </p:nvSpPr>
        <p:spPr bwMode="auto">
          <a:xfrm>
            <a:off x="6819900" y="5541963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6" name="Straight Arrow Connector 45"/>
          <p:cNvCxnSpPr>
            <a:cxnSpLocks noChangeShapeType="1"/>
            <a:stCxn id="27664" idx="4"/>
            <a:endCxn id="27675" idx="0"/>
          </p:cNvCxnSpPr>
          <p:nvPr/>
        </p:nvCxnSpPr>
        <p:spPr bwMode="auto">
          <a:xfrm flipH="1">
            <a:off x="7239000" y="5184775"/>
            <a:ext cx="276225" cy="3571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7" name="Straight Arrow Connector 46"/>
          <p:cNvCxnSpPr>
            <a:cxnSpLocks noChangeShapeType="1"/>
            <a:stCxn id="27664" idx="4"/>
            <a:endCxn id="27674" idx="0"/>
          </p:cNvCxnSpPr>
          <p:nvPr/>
        </p:nvCxnSpPr>
        <p:spPr bwMode="auto">
          <a:xfrm>
            <a:off x="7515225" y="5184775"/>
            <a:ext cx="658813" cy="3381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8" name="TextBox 49"/>
          <p:cNvSpPr txBox="1">
            <a:spLocks noChangeArrowheads="1"/>
          </p:cNvSpPr>
          <p:nvPr/>
        </p:nvSpPr>
        <p:spPr bwMode="auto">
          <a:xfrm>
            <a:off x="565150" y="51546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Mitosis</a:t>
            </a:r>
          </a:p>
        </p:txBody>
      </p:sp>
      <p:sp>
        <p:nvSpPr>
          <p:cNvPr id="27679" name="TextBox 50"/>
          <p:cNvSpPr txBox="1">
            <a:spLocks noChangeArrowheads="1"/>
          </p:cNvSpPr>
          <p:nvPr/>
        </p:nvSpPr>
        <p:spPr bwMode="auto">
          <a:xfrm>
            <a:off x="4773613" y="3905250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</a:t>
            </a:r>
          </a:p>
        </p:txBody>
      </p:sp>
      <p:sp>
        <p:nvSpPr>
          <p:cNvPr id="27680" name="TextBox 51"/>
          <p:cNvSpPr txBox="1">
            <a:spLocks noChangeArrowheads="1"/>
          </p:cNvSpPr>
          <p:nvPr/>
        </p:nvSpPr>
        <p:spPr bwMode="auto">
          <a:xfrm>
            <a:off x="4545013" y="5089525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45037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92</a:t>
            </a:r>
            <a:endParaRPr lang="en-US" alt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83350" y="3387725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92</a:t>
            </a:r>
            <a:endParaRPr lang="en-US" altLang="en-US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8850" y="5867400"/>
            <a:ext cx="61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4138" y="5854700"/>
            <a:ext cx="61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68875" y="5597525"/>
            <a:ext cx="619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92800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0550" y="561816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96225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8013" y="45783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62813" y="45815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45270" y="52273"/>
            <a:ext cx="8136729" cy="838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Diploid    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vs.    </a:t>
            </a:r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dirty="0" smtClean="0">
                <a:solidFill>
                  <a:srgbClr val="9C5BCD"/>
                </a:solidFill>
                <a:ea typeface="ＭＳ Ｐゴシック" panose="020B0600070205080204" pitchFamily="34" charset="-128"/>
              </a:rPr>
              <a:t>Haploid    </a:t>
            </a:r>
            <a:endParaRPr lang="en-US" altLang="en-US" dirty="0">
              <a:solidFill>
                <a:srgbClr val="A5E95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42152" y="-3227"/>
            <a:ext cx="5401847" cy="6861227"/>
          </a:xfrm>
          <a:prstGeom prst="rect">
            <a:avLst/>
          </a:prstGeom>
          <a:solidFill>
            <a:schemeClr val="bg1">
              <a:lumMod val="85000"/>
              <a:lumOff val="1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45270" y="838200"/>
            <a:ext cx="3480593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Mitosis 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1 round of cell division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4477542" y="838200"/>
            <a:ext cx="4268787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Meiosis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2 rounds of cell division</a:t>
            </a:r>
          </a:p>
        </p:txBody>
      </p:sp>
      <p:sp>
        <p:nvSpPr>
          <p:cNvPr id="27653" name="Oval 3"/>
          <p:cNvSpPr>
            <a:spLocks noChangeArrowheads="1"/>
          </p:cNvSpPr>
          <p:nvPr/>
        </p:nvSpPr>
        <p:spPr bwMode="auto">
          <a:xfrm>
            <a:off x="1676400" y="2590800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54" name="Oval 9"/>
          <p:cNvSpPr>
            <a:spLocks noChangeArrowheads="1"/>
          </p:cNvSpPr>
          <p:nvPr/>
        </p:nvSpPr>
        <p:spPr bwMode="auto">
          <a:xfrm>
            <a:off x="1676400" y="426720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Oval 10"/>
          <p:cNvSpPr>
            <a:spLocks noChangeArrowheads="1"/>
          </p:cNvSpPr>
          <p:nvPr/>
        </p:nvSpPr>
        <p:spPr bwMode="auto">
          <a:xfrm>
            <a:off x="25146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8382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cxnSp>
        <p:nvCxnSpPr>
          <p:cNvPr id="27657" name="Straight Arrow Connector 6"/>
          <p:cNvCxnSpPr>
            <a:cxnSpLocks noChangeShapeType="1"/>
            <a:stCxn id="27653" idx="4"/>
            <a:endCxn id="27654" idx="0"/>
          </p:cNvCxnSpPr>
          <p:nvPr/>
        </p:nvCxnSpPr>
        <p:spPr bwMode="auto">
          <a:xfrm>
            <a:off x="2095500" y="3429000"/>
            <a:ext cx="0" cy="838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8" name="Straight Arrow Connector 12"/>
          <p:cNvCxnSpPr>
            <a:cxnSpLocks noChangeShapeType="1"/>
            <a:stCxn id="27654" idx="4"/>
            <a:endCxn id="27656" idx="0"/>
          </p:cNvCxnSpPr>
          <p:nvPr/>
        </p:nvCxnSpPr>
        <p:spPr bwMode="auto">
          <a:xfrm flipH="1">
            <a:off x="12573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9" name="Straight Arrow Connector 17"/>
          <p:cNvCxnSpPr>
            <a:cxnSpLocks noChangeShapeType="1"/>
            <a:stCxn id="27654" idx="4"/>
            <a:endCxn id="27655" idx="0"/>
          </p:cNvCxnSpPr>
          <p:nvPr/>
        </p:nvCxnSpPr>
        <p:spPr bwMode="auto">
          <a:xfrm>
            <a:off x="20955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996950" y="36861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62" name="Oval 23"/>
          <p:cNvSpPr>
            <a:spLocks noChangeArrowheads="1"/>
          </p:cNvSpPr>
          <p:nvPr/>
        </p:nvSpPr>
        <p:spPr bwMode="auto">
          <a:xfrm>
            <a:off x="6324600" y="1889125"/>
            <a:ext cx="838200" cy="838200"/>
          </a:xfrm>
          <a:prstGeom prst="ellipse">
            <a:avLst/>
          </a:prstGeom>
          <a:solidFill>
            <a:schemeClr val="accent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63" name="Oval 24"/>
          <p:cNvSpPr>
            <a:spLocks noChangeArrowheads="1"/>
          </p:cNvSpPr>
          <p:nvPr/>
        </p:nvSpPr>
        <p:spPr bwMode="auto">
          <a:xfrm>
            <a:off x="6324600" y="316865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Oval 25"/>
          <p:cNvSpPr>
            <a:spLocks noChangeArrowheads="1"/>
          </p:cNvSpPr>
          <p:nvPr/>
        </p:nvSpPr>
        <p:spPr bwMode="auto">
          <a:xfrm>
            <a:off x="7096125" y="4346575"/>
            <a:ext cx="838200" cy="838200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5" name="Oval 26"/>
          <p:cNvSpPr>
            <a:spLocks noChangeArrowheads="1"/>
          </p:cNvSpPr>
          <p:nvPr/>
        </p:nvSpPr>
        <p:spPr bwMode="auto">
          <a:xfrm>
            <a:off x="5543550" y="4346575"/>
            <a:ext cx="838200" cy="83820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66" name="Straight Arrow Connector 27"/>
          <p:cNvCxnSpPr>
            <a:cxnSpLocks noChangeShapeType="1"/>
            <a:stCxn id="27662" idx="4"/>
            <a:endCxn id="27663" idx="0"/>
          </p:cNvCxnSpPr>
          <p:nvPr/>
        </p:nvCxnSpPr>
        <p:spPr bwMode="auto">
          <a:xfrm>
            <a:off x="6743700" y="2727325"/>
            <a:ext cx="0" cy="441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Straight Arrow Connector 28"/>
          <p:cNvCxnSpPr>
            <a:cxnSpLocks noChangeShapeType="1"/>
            <a:stCxn id="27663" idx="4"/>
            <a:endCxn id="27665" idx="0"/>
          </p:cNvCxnSpPr>
          <p:nvPr/>
        </p:nvCxnSpPr>
        <p:spPr bwMode="auto">
          <a:xfrm flipH="1">
            <a:off x="5962650" y="4006850"/>
            <a:ext cx="781050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8" name="Straight Arrow Connector 29"/>
          <p:cNvCxnSpPr>
            <a:cxnSpLocks noChangeShapeType="1"/>
            <a:stCxn id="27663" idx="4"/>
            <a:endCxn id="27664" idx="0"/>
          </p:cNvCxnSpPr>
          <p:nvPr/>
        </p:nvCxnSpPr>
        <p:spPr bwMode="auto">
          <a:xfrm>
            <a:off x="6743700" y="4006850"/>
            <a:ext cx="771525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9" name="TextBox 30"/>
          <p:cNvSpPr txBox="1">
            <a:spLocks noChangeArrowheads="1"/>
          </p:cNvSpPr>
          <p:nvPr/>
        </p:nvSpPr>
        <p:spPr bwMode="auto">
          <a:xfrm>
            <a:off x="5440363" y="282575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70" name="Oval 37"/>
          <p:cNvSpPr>
            <a:spLocks noChangeArrowheads="1"/>
          </p:cNvSpPr>
          <p:nvPr/>
        </p:nvSpPr>
        <p:spPr bwMode="auto">
          <a:xfrm>
            <a:off x="5794375" y="5526088"/>
            <a:ext cx="838200" cy="8382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1" name="Oval 38"/>
          <p:cNvSpPr>
            <a:spLocks noChangeArrowheads="1"/>
          </p:cNvSpPr>
          <p:nvPr/>
        </p:nvSpPr>
        <p:spPr bwMode="auto">
          <a:xfrm>
            <a:off x="4859338" y="5545138"/>
            <a:ext cx="838200" cy="8382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2" name="Straight Arrow Connector 39"/>
          <p:cNvCxnSpPr>
            <a:cxnSpLocks noChangeShapeType="1"/>
            <a:endCxn id="27671" idx="0"/>
          </p:cNvCxnSpPr>
          <p:nvPr/>
        </p:nvCxnSpPr>
        <p:spPr bwMode="auto">
          <a:xfrm flipH="1">
            <a:off x="5278438" y="5194300"/>
            <a:ext cx="684212" cy="350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3" name="Straight Arrow Connector 40"/>
          <p:cNvCxnSpPr>
            <a:cxnSpLocks noChangeShapeType="1"/>
            <a:stCxn id="27665" idx="4"/>
            <a:endCxn id="27670" idx="0"/>
          </p:cNvCxnSpPr>
          <p:nvPr/>
        </p:nvCxnSpPr>
        <p:spPr bwMode="auto">
          <a:xfrm>
            <a:off x="5962650" y="5184775"/>
            <a:ext cx="250825" cy="3413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4" name="Oval 43"/>
          <p:cNvSpPr>
            <a:spLocks noChangeArrowheads="1"/>
          </p:cNvSpPr>
          <p:nvPr/>
        </p:nvSpPr>
        <p:spPr bwMode="auto">
          <a:xfrm>
            <a:off x="7754938" y="5522913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5" name="Oval 44"/>
          <p:cNvSpPr>
            <a:spLocks noChangeArrowheads="1"/>
          </p:cNvSpPr>
          <p:nvPr/>
        </p:nvSpPr>
        <p:spPr bwMode="auto">
          <a:xfrm>
            <a:off x="6819900" y="5541963"/>
            <a:ext cx="838200" cy="838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6" name="Straight Arrow Connector 45"/>
          <p:cNvCxnSpPr>
            <a:cxnSpLocks noChangeShapeType="1"/>
            <a:stCxn id="27664" idx="4"/>
            <a:endCxn id="27675" idx="0"/>
          </p:cNvCxnSpPr>
          <p:nvPr/>
        </p:nvCxnSpPr>
        <p:spPr bwMode="auto">
          <a:xfrm flipH="1">
            <a:off x="7239000" y="5184775"/>
            <a:ext cx="276225" cy="3571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7" name="Straight Arrow Connector 46"/>
          <p:cNvCxnSpPr>
            <a:cxnSpLocks noChangeShapeType="1"/>
            <a:stCxn id="27664" idx="4"/>
            <a:endCxn id="27674" idx="0"/>
          </p:cNvCxnSpPr>
          <p:nvPr/>
        </p:nvCxnSpPr>
        <p:spPr bwMode="auto">
          <a:xfrm>
            <a:off x="7515225" y="5184775"/>
            <a:ext cx="658813" cy="3381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8" name="TextBox 49"/>
          <p:cNvSpPr txBox="1">
            <a:spLocks noChangeArrowheads="1"/>
          </p:cNvSpPr>
          <p:nvPr/>
        </p:nvSpPr>
        <p:spPr bwMode="auto">
          <a:xfrm>
            <a:off x="565150" y="51546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Mitosis</a:t>
            </a:r>
          </a:p>
        </p:txBody>
      </p:sp>
      <p:sp>
        <p:nvSpPr>
          <p:cNvPr id="27679" name="TextBox 50"/>
          <p:cNvSpPr txBox="1">
            <a:spLocks noChangeArrowheads="1"/>
          </p:cNvSpPr>
          <p:nvPr/>
        </p:nvSpPr>
        <p:spPr bwMode="auto">
          <a:xfrm>
            <a:off x="4773613" y="3905250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</a:t>
            </a:r>
          </a:p>
        </p:txBody>
      </p:sp>
      <p:sp>
        <p:nvSpPr>
          <p:cNvPr id="27680" name="TextBox 51"/>
          <p:cNvSpPr txBox="1">
            <a:spLocks noChangeArrowheads="1"/>
          </p:cNvSpPr>
          <p:nvPr/>
        </p:nvSpPr>
        <p:spPr bwMode="auto">
          <a:xfrm>
            <a:off x="4545013" y="5089525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45037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92</a:t>
            </a:r>
            <a:endParaRPr lang="en-US" alt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83350" y="3387725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92</a:t>
            </a:r>
            <a:endParaRPr lang="en-US" altLang="en-US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8850" y="5867400"/>
            <a:ext cx="61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4138" y="5854700"/>
            <a:ext cx="61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68875" y="5597525"/>
            <a:ext cx="619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92800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0550" y="561816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96225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  <a:p>
            <a:r>
              <a:rPr lang="en-US" altLang="en-US" dirty="0"/>
              <a:t>(n)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8013" y="45783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62813" y="45815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46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45270" y="52273"/>
            <a:ext cx="8136729" cy="838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Diploid    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vs.    </a:t>
            </a:r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dirty="0" smtClean="0">
                <a:solidFill>
                  <a:srgbClr val="9C5BCD"/>
                </a:solidFill>
                <a:ea typeface="ＭＳ Ｐゴシック" panose="020B0600070205080204" pitchFamily="34" charset="-128"/>
              </a:rPr>
              <a:t>Haploid    </a:t>
            </a:r>
            <a:endParaRPr lang="en-US" altLang="en-US" dirty="0">
              <a:solidFill>
                <a:srgbClr val="A5E95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567" y="0"/>
            <a:ext cx="4363622" cy="6861227"/>
          </a:xfrm>
          <a:prstGeom prst="rect">
            <a:avLst/>
          </a:prstGeom>
          <a:solidFill>
            <a:schemeClr val="bg1">
              <a:lumMod val="85000"/>
              <a:lumOff val="1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8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4" grpId="0" animBg="1"/>
      <p:bldP spid="27665" grpId="0" animBg="1"/>
      <p:bldP spid="27670" grpId="0" animBg="1"/>
      <p:bldP spid="27671" grpId="0" animBg="1"/>
      <p:bldP spid="27674" grpId="0" animBg="1"/>
      <p:bldP spid="27675" grpId="0" animBg="1"/>
      <p:bldP spid="34" grpId="0"/>
      <p:bldP spid="37" grpId="0"/>
      <p:bldP spid="42" grpId="0"/>
      <p:bldP spid="43" grpId="0"/>
      <p:bldP spid="48" grpId="0"/>
      <p:bldP spid="49" grpId="0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45270" y="838200"/>
            <a:ext cx="3480593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Mitosis 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1 round of cell division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4477542" y="838200"/>
            <a:ext cx="4268787" cy="5867400"/>
          </a:xfrm>
          <a:prstGeom prst="rect">
            <a:avLst/>
          </a:prstGeom>
          <a:solidFill>
            <a:schemeClr val="tx2">
              <a:lumMod val="2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Meiosis</a:t>
            </a:r>
          </a:p>
          <a:p>
            <a:pPr eaLnBrk="1" hangingPunct="1"/>
            <a:r>
              <a:rPr lang="en-US" altLang="en-US" dirty="0"/>
              <a:t>	1 round of duplication</a:t>
            </a:r>
          </a:p>
          <a:p>
            <a:pPr eaLnBrk="1" hangingPunct="1"/>
            <a:r>
              <a:rPr lang="en-US" altLang="en-US" dirty="0"/>
              <a:t>	2 rounds of cell division</a:t>
            </a:r>
          </a:p>
        </p:txBody>
      </p:sp>
      <p:sp>
        <p:nvSpPr>
          <p:cNvPr id="27653" name="Oval 3"/>
          <p:cNvSpPr>
            <a:spLocks noChangeArrowheads="1"/>
          </p:cNvSpPr>
          <p:nvPr/>
        </p:nvSpPr>
        <p:spPr bwMode="auto">
          <a:xfrm>
            <a:off x="1676400" y="2590800"/>
            <a:ext cx="838200" cy="838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18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54" name="Oval 9"/>
          <p:cNvSpPr>
            <a:spLocks noChangeArrowheads="1"/>
          </p:cNvSpPr>
          <p:nvPr/>
        </p:nvSpPr>
        <p:spPr bwMode="auto">
          <a:xfrm>
            <a:off x="1676400" y="426720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Oval 10"/>
          <p:cNvSpPr>
            <a:spLocks noChangeArrowheads="1"/>
          </p:cNvSpPr>
          <p:nvPr/>
        </p:nvSpPr>
        <p:spPr bwMode="auto">
          <a:xfrm>
            <a:off x="25146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838200" y="5757863"/>
            <a:ext cx="838200" cy="838200"/>
          </a:xfrm>
          <a:prstGeom prst="ellipse">
            <a:avLst/>
          </a:prstGeom>
          <a:solidFill>
            <a:srgbClr val="A5E95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cxnSp>
        <p:nvCxnSpPr>
          <p:cNvPr id="27657" name="Straight Arrow Connector 6"/>
          <p:cNvCxnSpPr>
            <a:cxnSpLocks noChangeShapeType="1"/>
            <a:stCxn id="27653" idx="4"/>
            <a:endCxn id="27654" idx="0"/>
          </p:cNvCxnSpPr>
          <p:nvPr/>
        </p:nvCxnSpPr>
        <p:spPr bwMode="auto">
          <a:xfrm>
            <a:off x="2095500" y="3429000"/>
            <a:ext cx="0" cy="838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8" name="Straight Arrow Connector 12"/>
          <p:cNvCxnSpPr>
            <a:cxnSpLocks noChangeShapeType="1"/>
            <a:stCxn id="27654" idx="4"/>
            <a:endCxn id="27656" idx="0"/>
          </p:cNvCxnSpPr>
          <p:nvPr/>
        </p:nvCxnSpPr>
        <p:spPr bwMode="auto">
          <a:xfrm flipH="1">
            <a:off x="12573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9" name="Straight Arrow Connector 17"/>
          <p:cNvCxnSpPr>
            <a:cxnSpLocks noChangeShapeType="1"/>
            <a:stCxn id="27654" idx="4"/>
            <a:endCxn id="27655" idx="0"/>
          </p:cNvCxnSpPr>
          <p:nvPr/>
        </p:nvCxnSpPr>
        <p:spPr bwMode="auto">
          <a:xfrm>
            <a:off x="2095500" y="5105400"/>
            <a:ext cx="838200" cy="652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996950" y="36861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62" name="Oval 23"/>
          <p:cNvSpPr>
            <a:spLocks noChangeArrowheads="1"/>
          </p:cNvSpPr>
          <p:nvPr/>
        </p:nvSpPr>
        <p:spPr bwMode="auto">
          <a:xfrm>
            <a:off x="6324600" y="1889125"/>
            <a:ext cx="838200" cy="838200"/>
          </a:xfrm>
          <a:prstGeom prst="ellipse">
            <a:avLst/>
          </a:prstGeom>
          <a:solidFill>
            <a:schemeClr val="accent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22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27663" name="Oval 24"/>
          <p:cNvSpPr>
            <a:spLocks noChangeArrowheads="1"/>
          </p:cNvSpPr>
          <p:nvPr/>
        </p:nvSpPr>
        <p:spPr bwMode="auto">
          <a:xfrm>
            <a:off x="6324600" y="3168650"/>
            <a:ext cx="838200" cy="8382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Oval 25"/>
          <p:cNvSpPr>
            <a:spLocks noChangeArrowheads="1"/>
          </p:cNvSpPr>
          <p:nvPr/>
        </p:nvSpPr>
        <p:spPr bwMode="auto">
          <a:xfrm>
            <a:off x="7096125" y="4346575"/>
            <a:ext cx="838200" cy="838200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5" name="Oval 26"/>
          <p:cNvSpPr>
            <a:spLocks noChangeArrowheads="1"/>
          </p:cNvSpPr>
          <p:nvPr/>
        </p:nvSpPr>
        <p:spPr bwMode="auto">
          <a:xfrm>
            <a:off x="5543550" y="4346575"/>
            <a:ext cx="838200" cy="83820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66" name="Straight Arrow Connector 27"/>
          <p:cNvCxnSpPr>
            <a:cxnSpLocks noChangeShapeType="1"/>
            <a:stCxn id="27662" idx="4"/>
            <a:endCxn id="27663" idx="0"/>
          </p:cNvCxnSpPr>
          <p:nvPr/>
        </p:nvCxnSpPr>
        <p:spPr bwMode="auto">
          <a:xfrm>
            <a:off x="6743700" y="2727325"/>
            <a:ext cx="0" cy="441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Straight Arrow Connector 28"/>
          <p:cNvCxnSpPr>
            <a:cxnSpLocks noChangeShapeType="1"/>
            <a:stCxn id="27663" idx="4"/>
            <a:endCxn id="27665" idx="0"/>
          </p:cNvCxnSpPr>
          <p:nvPr/>
        </p:nvCxnSpPr>
        <p:spPr bwMode="auto">
          <a:xfrm flipH="1">
            <a:off x="5962650" y="4006850"/>
            <a:ext cx="781050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8" name="Straight Arrow Connector 29"/>
          <p:cNvCxnSpPr>
            <a:cxnSpLocks noChangeShapeType="1"/>
            <a:stCxn id="27663" idx="4"/>
            <a:endCxn id="27664" idx="0"/>
          </p:cNvCxnSpPr>
          <p:nvPr/>
        </p:nvCxnSpPr>
        <p:spPr bwMode="auto">
          <a:xfrm>
            <a:off x="6743700" y="4006850"/>
            <a:ext cx="771525" cy="339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9" name="TextBox 30"/>
          <p:cNvSpPr txBox="1">
            <a:spLocks noChangeArrowheads="1"/>
          </p:cNvSpPr>
          <p:nvPr/>
        </p:nvSpPr>
        <p:spPr bwMode="auto">
          <a:xfrm>
            <a:off x="5440363" y="282575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S-phase</a:t>
            </a:r>
          </a:p>
        </p:txBody>
      </p:sp>
      <p:sp>
        <p:nvSpPr>
          <p:cNvPr id="27670" name="Oval 37"/>
          <p:cNvSpPr>
            <a:spLocks noChangeArrowheads="1"/>
          </p:cNvSpPr>
          <p:nvPr/>
        </p:nvSpPr>
        <p:spPr bwMode="auto">
          <a:xfrm>
            <a:off x="5794375" y="5526088"/>
            <a:ext cx="838200" cy="8382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1" name="Oval 38"/>
          <p:cNvSpPr>
            <a:spLocks noChangeArrowheads="1"/>
          </p:cNvSpPr>
          <p:nvPr/>
        </p:nvSpPr>
        <p:spPr bwMode="auto">
          <a:xfrm>
            <a:off x="4859338" y="5545138"/>
            <a:ext cx="838200" cy="8382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2" name="Straight Arrow Connector 39"/>
          <p:cNvCxnSpPr>
            <a:cxnSpLocks noChangeShapeType="1"/>
            <a:endCxn id="27671" idx="0"/>
          </p:cNvCxnSpPr>
          <p:nvPr/>
        </p:nvCxnSpPr>
        <p:spPr bwMode="auto">
          <a:xfrm flipH="1">
            <a:off x="5278438" y="5194300"/>
            <a:ext cx="684212" cy="350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3" name="Straight Arrow Connector 40"/>
          <p:cNvCxnSpPr>
            <a:cxnSpLocks noChangeShapeType="1"/>
            <a:stCxn id="27665" idx="4"/>
            <a:endCxn id="27670" idx="0"/>
          </p:cNvCxnSpPr>
          <p:nvPr/>
        </p:nvCxnSpPr>
        <p:spPr bwMode="auto">
          <a:xfrm>
            <a:off x="5962650" y="5184775"/>
            <a:ext cx="250825" cy="3413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4" name="Oval 43"/>
          <p:cNvSpPr>
            <a:spLocks noChangeArrowheads="1"/>
          </p:cNvSpPr>
          <p:nvPr/>
        </p:nvSpPr>
        <p:spPr bwMode="auto">
          <a:xfrm>
            <a:off x="7754938" y="5522913"/>
            <a:ext cx="838200" cy="838200"/>
          </a:xfrm>
          <a:prstGeom prst="ellipse">
            <a:avLst/>
          </a:prstGeom>
          <a:solidFill>
            <a:srgbClr val="9C5BCD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5" name="Oval 44"/>
          <p:cNvSpPr>
            <a:spLocks noChangeArrowheads="1"/>
          </p:cNvSpPr>
          <p:nvPr/>
        </p:nvSpPr>
        <p:spPr bwMode="auto">
          <a:xfrm>
            <a:off x="6819900" y="5541963"/>
            <a:ext cx="838200" cy="838200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7676" name="Straight Arrow Connector 45"/>
          <p:cNvCxnSpPr>
            <a:cxnSpLocks noChangeShapeType="1"/>
            <a:stCxn id="27664" idx="4"/>
            <a:endCxn id="27675" idx="0"/>
          </p:cNvCxnSpPr>
          <p:nvPr/>
        </p:nvCxnSpPr>
        <p:spPr bwMode="auto">
          <a:xfrm flipH="1">
            <a:off x="7239000" y="5184775"/>
            <a:ext cx="276225" cy="3571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7" name="Straight Arrow Connector 46"/>
          <p:cNvCxnSpPr>
            <a:cxnSpLocks noChangeShapeType="1"/>
            <a:stCxn id="27664" idx="4"/>
            <a:endCxn id="27674" idx="0"/>
          </p:cNvCxnSpPr>
          <p:nvPr/>
        </p:nvCxnSpPr>
        <p:spPr bwMode="auto">
          <a:xfrm>
            <a:off x="7515225" y="5184775"/>
            <a:ext cx="658813" cy="3381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8" name="TextBox 49"/>
          <p:cNvSpPr txBox="1">
            <a:spLocks noChangeArrowheads="1"/>
          </p:cNvSpPr>
          <p:nvPr/>
        </p:nvSpPr>
        <p:spPr bwMode="auto">
          <a:xfrm>
            <a:off x="565150" y="51546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Mitosis</a:t>
            </a:r>
          </a:p>
        </p:txBody>
      </p:sp>
      <p:sp>
        <p:nvSpPr>
          <p:cNvPr id="27679" name="TextBox 50"/>
          <p:cNvSpPr txBox="1">
            <a:spLocks noChangeArrowheads="1"/>
          </p:cNvSpPr>
          <p:nvPr/>
        </p:nvSpPr>
        <p:spPr bwMode="auto">
          <a:xfrm>
            <a:off x="4773613" y="3905250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</a:t>
            </a:r>
          </a:p>
        </p:txBody>
      </p:sp>
      <p:sp>
        <p:nvSpPr>
          <p:cNvPr id="27680" name="TextBox 51"/>
          <p:cNvSpPr txBox="1">
            <a:spLocks noChangeArrowheads="1"/>
          </p:cNvSpPr>
          <p:nvPr/>
        </p:nvSpPr>
        <p:spPr bwMode="auto">
          <a:xfrm>
            <a:off x="4545013" y="5089525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Meiosis II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45037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36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83350" y="33877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44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8850" y="5867400"/>
            <a:ext cx="61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18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4138" y="5854700"/>
            <a:ext cx="61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18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(2n)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68875" y="5597525"/>
            <a:ext cx="619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11</a:t>
            </a:r>
          </a:p>
          <a:p>
            <a:r>
              <a:rPr lang="en-US" altLang="en-US"/>
              <a:t>(n)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92800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11</a:t>
            </a:r>
          </a:p>
          <a:p>
            <a:r>
              <a:rPr lang="en-US" altLang="en-US" dirty="0"/>
              <a:t>(n)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0550" y="561816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11</a:t>
            </a:r>
          </a:p>
          <a:p>
            <a:r>
              <a:rPr lang="en-US" altLang="en-US"/>
              <a:t>(n)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96225" y="5611813"/>
            <a:ext cx="61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11</a:t>
            </a:r>
          </a:p>
          <a:p>
            <a:r>
              <a:rPr lang="en-US" altLang="en-US"/>
              <a:t>(n)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8013" y="45783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22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62813" y="45815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22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996950" y="52273"/>
            <a:ext cx="7007975" cy="838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Diploid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vs.</a:t>
            </a:r>
            <a:r>
              <a:rPr lang="en-US" altLang="en-US" dirty="0" smtClean="0">
                <a:solidFill>
                  <a:srgbClr val="A5E95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rgbClr val="9C5BCD"/>
                </a:solidFill>
                <a:ea typeface="ＭＳ Ｐゴシック" panose="020B0600070205080204" pitchFamily="34" charset="-128"/>
              </a:rPr>
              <a:t>Haploid</a:t>
            </a:r>
            <a:endParaRPr lang="en-US" altLang="en-US" dirty="0">
              <a:solidFill>
                <a:srgbClr val="A5E95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16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7663" grpId="0" animBg="1"/>
      <p:bldP spid="27664" grpId="0" animBg="1"/>
      <p:bldP spid="27665" grpId="0" animBg="1"/>
      <p:bldP spid="27670" grpId="0" animBg="1"/>
      <p:bldP spid="27671" grpId="0" animBg="1"/>
      <p:bldP spid="27674" grpId="0" animBg="1"/>
      <p:bldP spid="27675" grpId="0" animBg="1"/>
      <p:bldP spid="2" grpId="0"/>
      <p:bldP spid="34" grpId="0"/>
      <p:bldP spid="35" grpId="0"/>
      <p:bldP spid="36" grpId="0"/>
      <p:bldP spid="37" grpId="0"/>
      <p:bldP spid="42" grpId="0"/>
      <p:bldP spid="43" grpId="0"/>
      <p:bldP spid="48" grpId="0"/>
      <p:bldP spid="49" grpId="0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Nondisjunction </a:t>
            </a:r>
            <a:r>
              <a:rPr lang="en-US" altLang="en-US" sz="2000" dirty="0" smtClean="0">
                <a:solidFill>
                  <a:schemeClr val="tx1"/>
                </a:solidFill>
              </a:rPr>
              <a:t>(pg. 72)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6731330" y="35309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Tweety207 - Own work, CC BY-SA 3.0,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https://commons.wikimedia.org/w/index.php?curid=26233546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122" t="-15134" r="-5362" b="-1623"/>
          <a:stretch/>
        </p:blipFill>
        <p:spPr>
          <a:xfrm>
            <a:off x="203860" y="914400"/>
            <a:ext cx="4588932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5181600"/>
            <a:ext cx="3441968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Nondisjunction during Meiosis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3441968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254D1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4D11"/>
                </a:solidFill>
              </a:rPr>
              <a:t>Nondisjunction during Meiosis 1</a:t>
            </a:r>
            <a:endParaRPr lang="en-US" dirty="0">
              <a:solidFill>
                <a:srgbClr val="254D1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" t="-10614" r="54951" b="-6143"/>
          <a:stretch/>
        </p:blipFill>
        <p:spPr>
          <a:xfrm>
            <a:off x="4572001" y="1066800"/>
            <a:ext cx="41147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Differences between </a:t>
            </a:r>
            <a:r>
              <a:rPr lang="en-US" altLang="en-US" sz="3200" dirty="0">
                <a:solidFill>
                  <a:srgbClr val="92D050"/>
                </a:solidFill>
              </a:rPr>
              <a:t>M</a:t>
            </a:r>
            <a:r>
              <a:rPr lang="en-US" altLang="en-US" sz="3200" dirty="0" smtClean="0">
                <a:solidFill>
                  <a:srgbClr val="92D050"/>
                </a:solidFill>
              </a:rPr>
              <a:t>itosis</a:t>
            </a:r>
            <a:r>
              <a:rPr lang="en-US" altLang="en-US" sz="3200" dirty="0" smtClean="0">
                <a:solidFill>
                  <a:schemeClr val="tx1"/>
                </a:solidFill>
              </a:rPr>
              <a:t> &amp; </a:t>
            </a:r>
            <a:r>
              <a:rPr lang="en-US" altLang="en-US" sz="3200" dirty="0" smtClean="0">
                <a:solidFill>
                  <a:srgbClr val="9C5BCD"/>
                </a:solidFill>
              </a:rPr>
              <a:t>Meiosis</a:t>
            </a:r>
            <a:br>
              <a:rPr lang="en-US" altLang="en-US" sz="3200" dirty="0" smtClean="0">
                <a:solidFill>
                  <a:srgbClr val="9C5BCD"/>
                </a:solidFill>
              </a:rPr>
            </a:br>
            <a:r>
              <a:rPr lang="en-US" altLang="en-US" sz="2800" i="1" dirty="0" smtClean="0">
                <a:solidFill>
                  <a:schemeClr val="tx1"/>
                </a:solidFill>
              </a:rPr>
              <a:t>(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In Written Table Format*)</a:t>
            </a:r>
            <a:endParaRPr lang="en-US" altLang="en-US" sz="28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60646"/>
              </p:ext>
            </p:extLst>
          </p:nvPr>
        </p:nvGraphicFramePr>
        <p:xfrm>
          <a:off x="76200" y="1676400"/>
          <a:ext cx="8991600" cy="406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="" xmlns:a16="http://schemas.microsoft.com/office/drawing/2014/main" val="2946036134"/>
                    </a:ext>
                  </a:extLst>
                </a:gridCol>
                <a:gridCol w="2260600">
                  <a:extLst>
                    <a:ext uri="{9D8B030D-6E8A-4147-A177-3AD203B41FA5}">
                      <a16:colId xmlns="" xmlns:a16="http://schemas.microsoft.com/office/drawing/2014/main" val="1939234168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1972588862"/>
                    </a:ext>
                  </a:extLst>
                </a:gridCol>
              </a:tblGrid>
              <a:tr h="378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6776127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r>
                        <a:rPr lang="en-US" dirty="0"/>
                        <a:t>After S-Phase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(one)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 (two) divisions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379542"/>
                  </a:ext>
                </a:extLst>
              </a:tr>
              <a:tr h="691448">
                <a:tc>
                  <a:txBody>
                    <a:bodyPr/>
                    <a:lstStyle/>
                    <a:p>
                      <a:r>
                        <a:rPr lang="en-US" dirty="0"/>
                        <a:t>Results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(two)</a:t>
                      </a:r>
                      <a:r>
                        <a:rPr lang="en-US" baseline="0" dirty="0"/>
                        <a:t> identical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diploid (2n)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0" dirty="0"/>
                        <a:t> (four) haploid (1n) cells (in oogenesis one viable ovum + 3 polar bodies)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6299030"/>
                  </a:ext>
                </a:extLst>
              </a:tr>
              <a:tr h="1224848">
                <a:tc>
                  <a:txBody>
                    <a:bodyPr/>
                    <a:lstStyle/>
                    <a:p>
                      <a:r>
                        <a:rPr lang="en-US" dirty="0"/>
                        <a:t>Genetic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 – identical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Homologous chromosomes crossing over occurs during Meiosis 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Random assortment of homologous pairs.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Zygote gets a complete new set of homologous chromosomes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124867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 and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06136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438" y="3869113"/>
            <a:ext cx="8305800" cy="29126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+mj-lt"/>
              </a:rPr>
              <a:t>Use Nosepiece and set to Scanning Objective (4x 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400" dirty="0" smtClean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Focus (both: </a:t>
            </a:r>
            <a:r>
              <a:rPr lang="en-US" altLang="en-US" sz="1400" dirty="0" smtClean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1400" dirty="0" smtClean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Use Nosepiece and set to Low-power objective (10x </a:t>
            </a:r>
            <a:r>
              <a:rPr lang="en-US" altLang="en-US" sz="1400" dirty="0" smtClean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1400" dirty="0" smtClean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Focus (</a:t>
            </a:r>
            <a:r>
              <a:rPr lang="en-US" altLang="en-US" sz="1400" b="1" u="sng" dirty="0" smtClean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400" dirty="0" smtClean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400" dirty="0" smtClean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Use Nosepiece and set to Low-power objective (40x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1400" dirty="0" smtClean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Focus (</a:t>
            </a:r>
            <a:r>
              <a:rPr lang="en-US" altLang="en-US" sz="1400" b="1" u="sng" dirty="0" smtClean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400" dirty="0" smtClean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400" dirty="0" smtClean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1400" dirty="0" smtClean="0">
                <a:latin typeface="+mj-lt"/>
              </a:rPr>
              <a:t>Rotate Nosepiece “backwards” (not THROUGH OIL </a:t>
            </a:r>
            <a:r>
              <a:rPr lang="en-US" altLang="en-US" sz="1400" dirty="0" err="1" smtClean="0">
                <a:latin typeface="+mj-lt"/>
              </a:rPr>
              <a:t>lense</a:t>
            </a:r>
            <a:r>
              <a:rPr lang="en-US" altLang="en-US" sz="1400" dirty="0" smtClean="0">
                <a:latin typeface="+mj-lt"/>
              </a:rPr>
              <a:t>!!) and set to Scanning Objective (4x 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400" dirty="0" smtClean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1400" dirty="0" smtClean="0">
                <a:solidFill>
                  <a:srgbClr val="00B050"/>
                </a:solidFill>
                <a:latin typeface="+mj-lt"/>
              </a:rPr>
              <a:t>Now, you can lower the stage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Activities for today: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-152400" y="609600"/>
            <a:ext cx="9296400" cy="2514600"/>
          </a:xfrm>
        </p:spPr>
        <p:txBody>
          <a:bodyPr/>
          <a:lstStyle/>
          <a:p>
            <a:pPr marL="650875" indent="-514350" eaLnBrk="1" hangingPunct="1">
              <a:buFont typeface="+mj-lt"/>
              <a:buAutoNum type="arabicPeriod"/>
            </a:pP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n-US" altLang="en-US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ToDo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” </a:t>
            </a:r>
            <a:r>
              <a:rPr lang="en-US" altLang="en-US" dirty="0" err="1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pg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97-99 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Practice viewing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Slides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#5, #8</a:t>
            </a:r>
          </a:p>
          <a:p>
            <a:pPr marL="650875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“</a:t>
            </a:r>
            <a:r>
              <a:rPr lang="en-US" altLang="en-US" dirty="0" err="1">
                <a:solidFill>
                  <a:srgbClr val="9C5BCD"/>
                </a:solidFill>
                <a:latin typeface="Century Gothic" panose="020B0502020202020204" pitchFamily="34" charset="0"/>
              </a:rPr>
              <a:t>ToDo</a:t>
            </a:r>
            <a:r>
              <a:rPr lang="en-US" altLang="en-US" dirty="0">
                <a:solidFill>
                  <a:srgbClr val="9C5BCD"/>
                </a:solidFill>
                <a:latin typeface="Century Gothic" panose="020B0502020202020204" pitchFamily="34" charset="0"/>
              </a:rPr>
              <a:t>” </a:t>
            </a:r>
            <a:r>
              <a:rPr lang="en-US" altLang="en-US" dirty="0" err="1" smtClean="0">
                <a:solidFill>
                  <a:srgbClr val="9C5BCD"/>
                </a:solidFill>
                <a:latin typeface="Century Gothic" panose="020B0502020202020204" pitchFamily="34" charset="0"/>
              </a:rPr>
              <a:t>pg</a:t>
            </a:r>
            <a:r>
              <a:rPr lang="en-US" altLang="en-US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104</a:t>
            </a:r>
            <a:r>
              <a:rPr lang="en-US" altLang="en-US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– </a:t>
            </a:r>
            <a:r>
              <a:rPr lang="en-US" altLang="en-US" sz="2400" dirty="0" smtClean="0">
                <a:solidFill>
                  <a:srgbClr val="9C5BCD"/>
                </a:solidFill>
                <a:latin typeface="Century Gothic" panose="020B0502020202020204" pitchFamily="34" charset="0"/>
              </a:rPr>
              <a:t>Complete rounds of duplication for both Mitosis and Meiosis</a:t>
            </a:r>
            <a:endParaRPr lang="en-US" altLang="en-US" sz="2400" dirty="0" smtClean="0">
              <a:solidFill>
                <a:srgbClr val="9C5BCD"/>
              </a:solidFill>
              <a:latin typeface="Century Gothic" panose="020B0502020202020204" pitchFamily="34" charset="0"/>
            </a:endParaRPr>
          </a:p>
          <a:p>
            <a:pPr marL="650875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Answer these “Before you go” questions </a:t>
            </a:r>
            <a:r>
              <a:rPr lang="en-US" altLang="en-US" sz="2400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pg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105-106:</a:t>
            </a:r>
          </a:p>
          <a:p>
            <a:pPr marL="971550" lvl="1" indent="-514350" eaLnBrk="1" hangingPunct="1"/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“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What are </a:t>
            </a:r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sister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chromatids</a:t>
            </a:r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?” * exact copies –&gt; S-phase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971550" lvl="1" indent="-514350" eaLnBrk="1" hangingPunct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“What are </a:t>
            </a:r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chromosomes</a:t>
            </a:r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?” *similar (mom/dad)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650875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Prepare for Ex. 9 – Mendelian Genetics next week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650875" indent="-514350" eaLnBrk="1" hangingPunct="1">
              <a:buFont typeface="+mj-lt"/>
              <a:buAutoNum type="arabicPeriod"/>
            </a:pP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1" y="1143000"/>
            <a:ext cx="7966943" cy="914400"/>
          </a:xfrm>
        </p:spPr>
        <p:txBody>
          <a:bodyPr/>
          <a:lstStyle/>
          <a:p>
            <a:r>
              <a:rPr lang="en-US" b="1" u="sng" dirty="0" smtClean="0"/>
              <a:t>D</a:t>
            </a:r>
            <a:r>
              <a:rPr lang="en-US" dirty="0" smtClean="0"/>
              <a:t>eoxyribo</a:t>
            </a:r>
            <a:r>
              <a:rPr lang="en-US" b="1" u="sng" dirty="0" smtClean="0"/>
              <a:t>n</a:t>
            </a:r>
            <a:r>
              <a:rPr lang="en-US" dirty="0" smtClean="0"/>
              <a:t>ucleic </a:t>
            </a:r>
            <a:r>
              <a:rPr lang="en-US" b="1" u="sng" dirty="0" smtClean="0"/>
              <a:t>A</a:t>
            </a:r>
            <a:r>
              <a:rPr lang="en-US" dirty="0" smtClean="0"/>
              <a:t>cid -  macromolecule essential for all known forms of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78" y="6627175"/>
            <a:ext cx="36263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https://s-media-cache-ak0.pinimg.com/originals/3b/aa/e2/3baae24f25e680448a7d8196e401ecbe.jpg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7492" y="2162722"/>
            <a:ext cx="49530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Made of </a:t>
            </a:r>
            <a:r>
              <a:rPr lang="en-US" dirty="0" smtClean="0"/>
              <a:t>a sugar &amp; phosphate backbone (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18401C"/>
                </a:solidFill>
              </a:rPr>
              <a:t>spiral part</a:t>
            </a:r>
            <a:r>
              <a:rPr lang="en-US" dirty="0" smtClean="0"/>
              <a:t>) and </a:t>
            </a:r>
            <a:r>
              <a:rPr lang="en-US" dirty="0"/>
              <a:t>nitrogenous </a:t>
            </a:r>
            <a:r>
              <a:rPr lang="en-US" dirty="0" smtClean="0"/>
              <a:t>bases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3"/>
                </a:solidFill>
              </a:rPr>
              <a:t>G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162722"/>
            <a:ext cx="3474161" cy="4241800"/>
            <a:chOff x="457200" y="2315123"/>
            <a:chExt cx="3474161" cy="4241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15123"/>
              <a:ext cx="3474161" cy="4241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2315123"/>
              <a:ext cx="762000" cy="6566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 rot="5400000">
            <a:off x="7596017" y="4702397"/>
            <a:ext cx="263405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http://gene-factory.com/attachments/Image/mtDNAtest-sequence%3D20analysis-red.jpg?template=generic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4418739" y="3213234"/>
            <a:ext cx="4233949" cy="2438400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rot="16200000">
            <a:off x="6883820" y="4978535"/>
            <a:ext cx="266748" cy="1752600"/>
          </a:xfrm>
          <a:prstGeom prst="leftBrace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40894" y="6005204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 : codes for function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983489" y="6254982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DNA/cell - 3 billion base pairs or 20,000 genes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20266" y="1921463"/>
            <a:ext cx="2472180" cy="2518101"/>
            <a:chOff x="918720" y="1926662"/>
            <a:chExt cx="2472180" cy="2518101"/>
          </a:xfrm>
        </p:grpSpPr>
        <p:grpSp>
          <p:nvGrpSpPr>
            <p:cNvPr id="61" name="Group 60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Freeform 71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7154" y="3550036"/>
              <a:ext cx="370705" cy="338167"/>
            </a:xfrm>
            <a:custGeom>
              <a:avLst/>
              <a:gdLst>
                <a:gd name="connsiteX0" fmla="*/ 1612 w 384004"/>
                <a:gd name="connsiteY0" fmla="*/ 8467 h 315270"/>
                <a:gd name="connsiteX1" fmla="*/ 43945 w 384004"/>
                <a:gd name="connsiteY1" fmla="*/ 16934 h 315270"/>
                <a:gd name="connsiteX2" fmla="*/ 35478 w 384004"/>
                <a:gd name="connsiteY2" fmla="*/ 42334 h 315270"/>
                <a:gd name="connsiteX3" fmla="*/ 77812 w 384004"/>
                <a:gd name="connsiteY3" fmla="*/ 0 h 315270"/>
                <a:gd name="connsiteX4" fmla="*/ 69345 w 384004"/>
                <a:gd name="connsiteY4" fmla="*/ 33867 h 315270"/>
                <a:gd name="connsiteX5" fmla="*/ 77812 w 384004"/>
                <a:gd name="connsiteY5" fmla="*/ 67734 h 315270"/>
                <a:gd name="connsiteX6" fmla="*/ 103212 w 384004"/>
                <a:gd name="connsiteY6" fmla="*/ 110067 h 315270"/>
                <a:gd name="connsiteX7" fmla="*/ 128612 w 384004"/>
                <a:gd name="connsiteY7" fmla="*/ 118534 h 315270"/>
                <a:gd name="connsiteX8" fmla="*/ 154012 w 384004"/>
                <a:gd name="connsiteY8" fmla="*/ 110067 h 315270"/>
                <a:gd name="connsiteX9" fmla="*/ 162478 w 384004"/>
                <a:gd name="connsiteY9" fmla="*/ 143934 h 315270"/>
                <a:gd name="connsiteX10" fmla="*/ 213278 w 384004"/>
                <a:gd name="connsiteY10" fmla="*/ 186267 h 315270"/>
                <a:gd name="connsiteX11" fmla="*/ 221745 w 384004"/>
                <a:gd name="connsiteY11" fmla="*/ 211667 h 315270"/>
                <a:gd name="connsiteX12" fmla="*/ 247145 w 384004"/>
                <a:gd name="connsiteY12" fmla="*/ 220134 h 315270"/>
                <a:gd name="connsiteX13" fmla="*/ 306412 w 384004"/>
                <a:gd name="connsiteY13" fmla="*/ 245534 h 315270"/>
                <a:gd name="connsiteX14" fmla="*/ 331812 w 384004"/>
                <a:gd name="connsiteY14" fmla="*/ 262467 h 315270"/>
                <a:gd name="connsiteX15" fmla="*/ 348745 w 384004"/>
                <a:gd name="connsiteY15" fmla="*/ 287867 h 315270"/>
                <a:gd name="connsiteX16" fmla="*/ 374145 w 384004"/>
                <a:gd name="connsiteY16" fmla="*/ 279400 h 315270"/>
                <a:gd name="connsiteX17" fmla="*/ 382612 w 384004"/>
                <a:gd name="connsiteY17" fmla="*/ 313267 h 315270"/>
                <a:gd name="connsiteX18" fmla="*/ 365678 w 384004"/>
                <a:gd name="connsiteY18" fmla="*/ 262467 h 315270"/>
                <a:gd name="connsiteX19" fmla="*/ 348745 w 384004"/>
                <a:gd name="connsiteY19" fmla="*/ 237067 h 315270"/>
                <a:gd name="connsiteX20" fmla="*/ 340278 w 384004"/>
                <a:gd name="connsiteY20" fmla="*/ 211667 h 315270"/>
                <a:gd name="connsiteX21" fmla="*/ 281012 w 384004"/>
                <a:gd name="connsiteY21" fmla="*/ 203200 h 315270"/>
                <a:gd name="connsiteX22" fmla="*/ 247145 w 384004"/>
                <a:gd name="connsiteY22" fmla="*/ 169334 h 315270"/>
                <a:gd name="connsiteX23" fmla="*/ 221745 w 384004"/>
                <a:gd name="connsiteY23" fmla="*/ 177800 h 315270"/>
                <a:gd name="connsiteX24" fmla="*/ 187878 w 384004"/>
                <a:gd name="connsiteY24" fmla="*/ 118534 h 315270"/>
                <a:gd name="connsiteX25" fmla="*/ 162478 w 384004"/>
                <a:gd name="connsiteY25" fmla="*/ 110067 h 315270"/>
                <a:gd name="connsiteX26" fmla="*/ 137078 w 384004"/>
                <a:gd name="connsiteY26" fmla="*/ 127000 h 315270"/>
                <a:gd name="connsiteX27" fmla="*/ 86278 w 384004"/>
                <a:gd name="connsiteY27" fmla="*/ 101600 h 315270"/>
                <a:gd name="connsiteX28" fmla="*/ 69345 w 384004"/>
                <a:gd name="connsiteY28" fmla="*/ 59267 h 315270"/>
                <a:gd name="connsiteX29" fmla="*/ 10078 w 384004"/>
                <a:gd name="connsiteY29" fmla="*/ 33867 h 315270"/>
                <a:gd name="connsiteX30" fmla="*/ 1612 w 384004"/>
                <a:gd name="connsiteY30" fmla="*/ 8467 h 31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4004" h="315270">
                  <a:moveTo>
                    <a:pt x="1612" y="8467"/>
                  </a:moveTo>
                  <a:cubicBezTo>
                    <a:pt x="7256" y="5645"/>
                    <a:pt x="33770" y="6758"/>
                    <a:pt x="43945" y="16934"/>
                  </a:cubicBezTo>
                  <a:cubicBezTo>
                    <a:pt x="50256" y="23245"/>
                    <a:pt x="27496" y="46325"/>
                    <a:pt x="35478" y="42334"/>
                  </a:cubicBezTo>
                  <a:cubicBezTo>
                    <a:pt x="53327" y="33409"/>
                    <a:pt x="77812" y="0"/>
                    <a:pt x="77812" y="0"/>
                  </a:cubicBezTo>
                  <a:cubicBezTo>
                    <a:pt x="74990" y="11289"/>
                    <a:pt x="69345" y="22231"/>
                    <a:pt x="69345" y="33867"/>
                  </a:cubicBezTo>
                  <a:cubicBezTo>
                    <a:pt x="69345" y="45503"/>
                    <a:pt x="74615" y="56545"/>
                    <a:pt x="77812" y="67734"/>
                  </a:cubicBezTo>
                  <a:cubicBezTo>
                    <a:pt x="83324" y="87026"/>
                    <a:pt x="84867" y="99060"/>
                    <a:pt x="103212" y="110067"/>
                  </a:cubicBezTo>
                  <a:cubicBezTo>
                    <a:pt x="110865" y="114659"/>
                    <a:pt x="120145" y="115712"/>
                    <a:pt x="128612" y="118534"/>
                  </a:cubicBezTo>
                  <a:cubicBezTo>
                    <a:pt x="137079" y="115712"/>
                    <a:pt x="146872" y="104712"/>
                    <a:pt x="154012" y="110067"/>
                  </a:cubicBezTo>
                  <a:cubicBezTo>
                    <a:pt x="163321" y="117049"/>
                    <a:pt x="157894" y="133238"/>
                    <a:pt x="162478" y="143934"/>
                  </a:cubicBezTo>
                  <a:cubicBezTo>
                    <a:pt x="175533" y="174395"/>
                    <a:pt x="183806" y="171531"/>
                    <a:pt x="213278" y="186267"/>
                  </a:cubicBezTo>
                  <a:cubicBezTo>
                    <a:pt x="216100" y="194734"/>
                    <a:pt x="215434" y="205356"/>
                    <a:pt x="221745" y="211667"/>
                  </a:cubicBezTo>
                  <a:cubicBezTo>
                    <a:pt x="228056" y="217978"/>
                    <a:pt x="239163" y="216143"/>
                    <a:pt x="247145" y="220134"/>
                  </a:cubicBezTo>
                  <a:cubicBezTo>
                    <a:pt x="305614" y="249369"/>
                    <a:pt x="235929" y="227913"/>
                    <a:pt x="306412" y="245534"/>
                  </a:cubicBezTo>
                  <a:cubicBezTo>
                    <a:pt x="314879" y="251178"/>
                    <a:pt x="324617" y="255272"/>
                    <a:pt x="331812" y="262467"/>
                  </a:cubicBezTo>
                  <a:cubicBezTo>
                    <a:pt x="339007" y="269662"/>
                    <a:pt x="339297" y="284088"/>
                    <a:pt x="348745" y="287867"/>
                  </a:cubicBezTo>
                  <a:cubicBezTo>
                    <a:pt x="357031" y="291182"/>
                    <a:pt x="365678" y="282222"/>
                    <a:pt x="374145" y="279400"/>
                  </a:cubicBezTo>
                  <a:cubicBezTo>
                    <a:pt x="376967" y="290689"/>
                    <a:pt x="387816" y="323675"/>
                    <a:pt x="382612" y="313267"/>
                  </a:cubicBezTo>
                  <a:cubicBezTo>
                    <a:pt x="374629" y="297302"/>
                    <a:pt x="375579" y="277319"/>
                    <a:pt x="365678" y="262467"/>
                  </a:cubicBezTo>
                  <a:cubicBezTo>
                    <a:pt x="360034" y="254000"/>
                    <a:pt x="353296" y="246168"/>
                    <a:pt x="348745" y="237067"/>
                  </a:cubicBezTo>
                  <a:cubicBezTo>
                    <a:pt x="344754" y="229085"/>
                    <a:pt x="348260" y="215658"/>
                    <a:pt x="340278" y="211667"/>
                  </a:cubicBezTo>
                  <a:cubicBezTo>
                    <a:pt x="322429" y="202742"/>
                    <a:pt x="300767" y="206022"/>
                    <a:pt x="281012" y="203200"/>
                  </a:cubicBezTo>
                  <a:cubicBezTo>
                    <a:pt x="254210" y="122796"/>
                    <a:pt x="279983" y="149631"/>
                    <a:pt x="247145" y="169334"/>
                  </a:cubicBezTo>
                  <a:cubicBezTo>
                    <a:pt x="239492" y="173926"/>
                    <a:pt x="230212" y="174978"/>
                    <a:pt x="221745" y="177800"/>
                  </a:cubicBezTo>
                  <a:cubicBezTo>
                    <a:pt x="213304" y="152479"/>
                    <a:pt x="211536" y="138248"/>
                    <a:pt x="187878" y="118534"/>
                  </a:cubicBezTo>
                  <a:cubicBezTo>
                    <a:pt x="181022" y="112821"/>
                    <a:pt x="170945" y="112889"/>
                    <a:pt x="162478" y="110067"/>
                  </a:cubicBezTo>
                  <a:cubicBezTo>
                    <a:pt x="154011" y="115711"/>
                    <a:pt x="147151" y="125561"/>
                    <a:pt x="137078" y="127000"/>
                  </a:cubicBezTo>
                  <a:cubicBezTo>
                    <a:pt x="109771" y="130901"/>
                    <a:pt x="101627" y="116949"/>
                    <a:pt x="86278" y="101600"/>
                  </a:cubicBezTo>
                  <a:cubicBezTo>
                    <a:pt x="80634" y="87489"/>
                    <a:pt x="80092" y="70014"/>
                    <a:pt x="69345" y="59267"/>
                  </a:cubicBezTo>
                  <a:cubicBezTo>
                    <a:pt x="7429" y="-2649"/>
                    <a:pt x="61055" y="101835"/>
                    <a:pt x="10078" y="33867"/>
                  </a:cubicBezTo>
                  <a:cubicBezTo>
                    <a:pt x="6691" y="29352"/>
                    <a:pt x="-4032" y="11289"/>
                    <a:pt x="1612" y="8467"/>
                  </a:cubicBezTo>
                  <a:close/>
                </a:path>
              </a:pathLst>
            </a:custGeom>
            <a:solidFill>
              <a:srgbClr val="FFC5C7"/>
            </a:solidFill>
            <a:ln w="57150">
              <a:solidFill>
                <a:srgbClr val="FFC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</a:t>
            </a:r>
            <a:r>
              <a:rPr lang="en-US" dirty="0" smtClean="0">
                <a:solidFill>
                  <a:srgbClr val="34AC8B"/>
                </a:solidFill>
              </a:rPr>
              <a:t>unassembled inside the nuclear envelope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477" y="1836409"/>
            <a:ext cx="988443" cy="9741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unassembled inside the nuclear envelope.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Chromosomes not involved in replicating are unassembled inside the nuclear envelope.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065650" y="2543819"/>
            <a:ext cx="430147" cy="18008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495797" y="2543819"/>
            <a:ext cx="430147" cy="180083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6043" t="4792" r="24516" b="63450"/>
          <a:stretch/>
        </p:blipFill>
        <p:spPr>
          <a:xfrm flipH="1">
            <a:off x="4065653" y="1826554"/>
            <a:ext cx="4207848" cy="25181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a chromosome is copied (DNA replication), it is now called a </a:t>
            </a:r>
            <a:r>
              <a:rPr lang="en-US" dirty="0">
                <a:solidFill>
                  <a:srgbClr val="8384E0"/>
                </a:solidFill>
              </a:rPr>
              <a:t>“chromatid” </a:t>
            </a:r>
            <a:r>
              <a:rPr lang="en-US" dirty="0"/>
              <a:t>and is held together with a </a:t>
            </a:r>
            <a:r>
              <a:rPr lang="en-US" dirty="0">
                <a:solidFill>
                  <a:srgbClr val="FFFF00"/>
                </a:solidFill>
              </a:rPr>
              <a:t>centromere</a:t>
            </a:r>
            <a:r>
              <a:rPr lang="en-US" dirty="0"/>
              <a:t>. Both chromatids bound by the centromere are now collectively called </a:t>
            </a:r>
            <a:r>
              <a:rPr lang="en-US" dirty="0">
                <a:solidFill>
                  <a:srgbClr val="8588DC"/>
                </a:solidFill>
              </a:rPr>
              <a:t>“sister chromatids” </a:t>
            </a:r>
            <a:r>
              <a:rPr lang="en-US" u="sng" dirty="0" smtClean="0"/>
              <a:t>and have identical “instructions”  or DNA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4444</TotalTime>
  <Words>2076</Words>
  <Application>Microsoft Office PowerPoint</Application>
  <PresentationFormat>On-screen Show (4:3)</PresentationFormat>
  <Paragraphs>491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ＭＳ Ｐゴシック</vt:lpstr>
      <vt:lpstr>Arial</vt:lpstr>
      <vt:lpstr>Book Antiqua</vt:lpstr>
      <vt:lpstr>Calibri</vt:lpstr>
      <vt:lpstr>Century Gothic</vt:lpstr>
      <vt:lpstr>Gill Sans MT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Mitosis &amp; Meiosis  Exercise 8, pg. 93-106</vt:lpstr>
      <vt:lpstr>Why do cells divide?</vt:lpstr>
      <vt:lpstr>Chromosomes –  “Instruction manuals”</vt:lpstr>
      <vt:lpstr>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Chromosomes</vt:lpstr>
      <vt:lpstr>Chromosomes</vt:lpstr>
      <vt:lpstr>PowerPoint Presentation</vt:lpstr>
      <vt:lpstr>PowerPoint Presentation</vt:lpstr>
      <vt:lpstr>PowerPoint Presentation</vt:lpstr>
      <vt:lpstr>Eukaryotic Cell Cycle</vt:lpstr>
      <vt:lpstr>The Cell Cycle (pg.64)</vt:lpstr>
      <vt:lpstr>Mitosis</vt:lpstr>
      <vt:lpstr>Mitosis</vt:lpstr>
      <vt:lpstr>Mitosis</vt:lpstr>
      <vt:lpstr>Mitosis</vt:lpstr>
      <vt:lpstr>Mitosis</vt:lpstr>
      <vt:lpstr>Mitosis</vt:lpstr>
      <vt:lpstr>Microscope Use Refresher!</vt:lpstr>
      <vt:lpstr>PowerPoint Presentation</vt:lpstr>
      <vt:lpstr>Whitefish blastula – Mitosis Slide # 8</vt:lpstr>
      <vt:lpstr>Mitosis Slides – may need to scan multiple cross-sections to find all phases</vt:lpstr>
      <vt:lpstr>Mitosis Models – on side bench</vt:lpstr>
      <vt:lpstr>Meiosis</vt:lpstr>
      <vt:lpstr>Meiosis</vt:lpstr>
      <vt:lpstr>Meiosis</vt:lpstr>
      <vt:lpstr>Meiosis</vt:lpstr>
      <vt:lpstr>Meiosis</vt:lpstr>
      <vt:lpstr>Gametogenesis in Animals (pg. 72)</vt:lpstr>
      <vt:lpstr>Gametogenesis in Animals (pg. 72)</vt:lpstr>
      <vt:lpstr>Gametogenesis in Animals (pg. 72)</vt:lpstr>
      <vt:lpstr>Gametogenesis in Animals (pg. 72)</vt:lpstr>
      <vt:lpstr>Meiosis (pg. 69-71)</vt:lpstr>
      <vt:lpstr>Meiosis I (pg. 71)</vt:lpstr>
      <vt:lpstr>Meiosis II (pg. 71)</vt:lpstr>
      <vt:lpstr>Meiosis Models</vt:lpstr>
      <vt:lpstr>Ploidy</vt:lpstr>
      <vt:lpstr>PowerPoint Presentation</vt:lpstr>
      <vt:lpstr>PowerPoint Presentation</vt:lpstr>
      <vt:lpstr>PowerPoint Presentation</vt:lpstr>
      <vt:lpstr>Nondisjunction (pg. 72)</vt:lpstr>
      <vt:lpstr>Differences between Mitosis &amp; Meiosis (In Written Table Format*)</vt:lpstr>
      <vt:lpstr>Activities for today: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subject>BSC2010L</dc:subject>
  <dc:creator>s rodgers</dc:creator>
  <cp:keywords>Spring 2018</cp:keywords>
  <cp:lastModifiedBy>S. Rodgers</cp:lastModifiedBy>
  <cp:revision>279</cp:revision>
  <dcterms:created xsi:type="dcterms:W3CDTF">2009-05-05T14:19:28Z</dcterms:created>
  <dcterms:modified xsi:type="dcterms:W3CDTF">2019-02-06T21:03:06Z</dcterms:modified>
</cp:coreProperties>
</file>