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94" r:id="rId2"/>
    <p:sldId id="436" r:id="rId3"/>
    <p:sldId id="526" r:id="rId4"/>
    <p:sldId id="479" r:id="rId5"/>
    <p:sldId id="439" r:id="rId6"/>
    <p:sldId id="443" r:id="rId7"/>
    <p:sldId id="433" r:id="rId8"/>
    <p:sldId id="440" r:id="rId9"/>
    <p:sldId id="444" r:id="rId10"/>
    <p:sldId id="409" r:id="rId11"/>
    <p:sldId id="446" r:id="rId12"/>
    <p:sldId id="454" r:id="rId13"/>
    <p:sldId id="455" r:id="rId14"/>
    <p:sldId id="448" r:id="rId15"/>
    <p:sldId id="452" r:id="rId16"/>
    <p:sldId id="453" r:id="rId17"/>
    <p:sldId id="447" r:id="rId18"/>
    <p:sldId id="414" r:id="rId19"/>
    <p:sldId id="415" r:id="rId20"/>
    <p:sldId id="416" r:id="rId21"/>
    <p:sldId id="457" r:id="rId22"/>
    <p:sldId id="417" r:id="rId23"/>
    <p:sldId id="430" r:id="rId24"/>
    <p:sldId id="432" r:id="rId25"/>
    <p:sldId id="431" r:id="rId26"/>
    <p:sldId id="421" r:id="rId27"/>
    <p:sldId id="426" r:id="rId28"/>
    <p:sldId id="427" r:id="rId29"/>
    <p:sldId id="428" r:id="rId30"/>
    <p:sldId id="484" r:id="rId31"/>
    <p:sldId id="485" r:id="rId32"/>
    <p:sldId id="486" r:id="rId33"/>
    <p:sldId id="527" r:id="rId34"/>
    <p:sldId id="480" r:id="rId35"/>
    <p:sldId id="481" r:id="rId36"/>
    <p:sldId id="482" r:id="rId37"/>
    <p:sldId id="483" r:id="rId38"/>
    <p:sldId id="487" r:id="rId39"/>
    <p:sldId id="488" r:id="rId40"/>
    <p:sldId id="489" r:id="rId41"/>
    <p:sldId id="490" r:id="rId42"/>
    <p:sldId id="491" r:id="rId43"/>
    <p:sldId id="492" r:id="rId44"/>
    <p:sldId id="493" r:id="rId45"/>
    <p:sldId id="494" r:id="rId46"/>
    <p:sldId id="495" r:id="rId47"/>
    <p:sldId id="496" r:id="rId48"/>
    <p:sldId id="497" r:id="rId49"/>
    <p:sldId id="498" r:id="rId50"/>
    <p:sldId id="499" r:id="rId51"/>
    <p:sldId id="500" r:id="rId52"/>
    <p:sldId id="501" r:id="rId53"/>
    <p:sldId id="502" r:id="rId54"/>
    <p:sldId id="503" r:id="rId55"/>
    <p:sldId id="504" r:id="rId56"/>
    <p:sldId id="505" r:id="rId57"/>
    <p:sldId id="506" r:id="rId58"/>
    <p:sldId id="507" r:id="rId59"/>
    <p:sldId id="508" r:id="rId60"/>
    <p:sldId id="509" r:id="rId61"/>
    <p:sldId id="510" r:id="rId62"/>
    <p:sldId id="511" r:id="rId63"/>
    <p:sldId id="512" r:id="rId64"/>
    <p:sldId id="513" r:id="rId65"/>
    <p:sldId id="514" r:id="rId66"/>
    <p:sldId id="515" r:id="rId67"/>
    <p:sldId id="516" r:id="rId68"/>
    <p:sldId id="517" r:id="rId69"/>
    <p:sldId id="518" r:id="rId70"/>
    <p:sldId id="519" r:id="rId71"/>
    <p:sldId id="520" r:id="rId72"/>
    <p:sldId id="521" r:id="rId73"/>
    <p:sldId id="522" r:id="rId74"/>
    <p:sldId id="523" r:id="rId75"/>
    <p:sldId id="524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66FF"/>
    <a:srgbClr val="6939EB"/>
    <a:srgbClr val="EF29FD"/>
    <a:srgbClr val="92D050"/>
    <a:srgbClr val="FF3399"/>
    <a:srgbClr val="DCE1F4"/>
    <a:srgbClr val="DAAEE2"/>
    <a:srgbClr val="4E67C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94660"/>
  </p:normalViewPr>
  <p:slideViewPr>
    <p:cSldViewPr>
      <p:cViewPr varScale="1">
        <p:scale>
          <a:sx n="89" d="100"/>
          <a:sy n="89" d="100"/>
        </p:scale>
        <p:origin x="1291" y="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63468-2BD3-4360-A4BA-8C548ECE71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63468-2BD3-4360-A4BA-8C548ECE71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4B37-720B-42E3-A4D4-1FF2DA5D8E18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D0E9-1B89-4489-A5B6-470E0F8D64B6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868B-8F00-4E19-9F1C-7B0A95CD91C5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D036-C158-4887-91A9-150534BF92CF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CC17-F1CD-493E-8BED-38C994FD0FAD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0018-8BA1-417C-A607-ABFF60303782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CCE2-73B2-4486-9419-CD30C74C6D31}" type="datetime1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D5F0-9B94-468B-AFDC-61ED26BD7D57}" type="datetime1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F77E-166C-4BEF-AE30-26B82D20D321}" type="datetime1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05FB-FDBA-450D-AD57-B44BFA24C4BD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FFDA-D73B-4D0B-A3CC-0ACE48770BD4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E437A-0816-47B6-84F8-8545B9788B4A}" type="datetime1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o.gl/photos/T5DjKV4bSfPm22B7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oo.gl/photos/T5DjKV4bSfPm22B7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0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1676400" y="2638575"/>
            <a:ext cx="5715000" cy="364531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333895"/>
            <a:ext cx="8229600" cy="1828800"/>
          </a:xfrm>
          <a:prstGeom prst="rect">
            <a:avLst/>
          </a:prstGeom>
        </p:spPr>
        <p:txBody>
          <a:bodyPr vert="horz" lIns="45720" tIns="0" rIns="45720" bIns="0" anchor="b">
            <a:normAutofit fontScale="8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0" cap="none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Mendelian Genetics</a:t>
            </a:r>
            <a:endParaRPr lang="en-US" sz="8800" dirty="0">
              <a:ln w="6350">
                <a:solidFill>
                  <a:srgbClr val="EF29FD"/>
                </a:solidFill>
              </a:ln>
              <a:solidFill>
                <a:srgbClr val="6939EB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2162695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Exercise 8, pg.77-88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BSC2010L</a:t>
            </a:r>
          </a:p>
        </p:txBody>
      </p:sp>
    </p:spTree>
    <p:extLst>
      <p:ext uri="{BB962C8B-B14F-4D97-AF65-F5344CB8AC3E}">
        <p14:creationId xmlns:p14="http://schemas.microsoft.com/office/powerpoint/2010/main" val="284488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 what’s going on here??? – </a:t>
            </a:r>
            <a:b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564178"/>
            <a:ext cx="6278033" cy="4708525"/>
          </a:xfrm>
        </p:spPr>
      </p:pic>
      <p:sp>
        <p:nvSpPr>
          <p:cNvPr id="5" name="TextBox 4"/>
          <p:cNvSpPr txBox="1"/>
          <p:nvPr/>
        </p:nvSpPr>
        <p:spPr>
          <a:xfrm>
            <a:off x="5410200" y="6491287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2057400"/>
            <a:ext cx="228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920266" y="1921463"/>
            <a:ext cx="2472180" cy="2518101"/>
            <a:chOff x="918720" y="1926662"/>
            <a:chExt cx="2472180" cy="2518101"/>
          </a:xfrm>
        </p:grpSpPr>
        <p:grpSp>
          <p:nvGrpSpPr>
            <p:cNvPr id="61" name="Group 60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Freeform 71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Freeform 61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87154" y="3550036"/>
              <a:ext cx="370705" cy="338167"/>
            </a:xfrm>
            <a:custGeom>
              <a:avLst/>
              <a:gdLst>
                <a:gd name="connsiteX0" fmla="*/ 1612 w 384004"/>
                <a:gd name="connsiteY0" fmla="*/ 8467 h 315270"/>
                <a:gd name="connsiteX1" fmla="*/ 43945 w 384004"/>
                <a:gd name="connsiteY1" fmla="*/ 16934 h 315270"/>
                <a:gd name="connsiteX2" fmla="*/ 35478 w 384004"/>
                <a:gd name="connsiteY2" fmla="*/ 42334 h 315270"/>
                <a:gd name="connsiteX3" fmla="*/ 77812 w 384004"/>
                <a:gd name="connsiteY3" fmla="*/ 0 h 315270"/>
                <a:gd name="connsiteX4" fmla="*/ 69345 w 384004"/>
                <a:gd name="connsiteY4" fmla="*/ 33867 h 315270"/>
                <a:gd name="connsiteX5" fmla="*/ 77812 w 384004"/>
                <a:gd name="connsiteY5" fmla="*/ 67734 h 315270"/>
                <a:gd name="connsiteX6" fmla="*/ 103212 w 384004"/>
                <a:gd name="connsiteY6" fmla="*/ 110067 h 315270"/>
                <a:gd name="connsiteX7" fmla="*/ 128612 w 384004"/>
                <a:gd name="connsiteY7" fmla="*/ 118534 h 315270"/>
                <a:gd name="connsiteX8" fmla="*/ 154012 w 384004"/>
                <a:gd name="connsiteY8" fmla="*/ 110067 h 315270"/>
                <a:gd name="connsiteX9" fmla="*/ 162478 w 384004"/>
                <a:gd name="connsiteY9" fmla="*/ 143934 h 315270"/>
                <a:gd name="connsiteX10" fmla="*/ 213278 w 384004"/>
                <a:gd name="connsiteY10" fmla="*/ 186267 h 315270"/>
                <a:gd name="connsiteX11" fmla="*/ 221745 w 384004"/>
                <a:gd name="connsiteY11" fmla="*/ 211667 h 315270"/>
                <a:gd name="connsiteX12" fmla="*/ 247145 w 384004"/>
                <a:gd name="connsiteY12" fmla="*/ 220134 h 315270"/>
                <a:gd name="connsiteX13" fmla="*/ 306412 w 384004"/>
                <a:gd name="connsiteY13" fmla="*/ 245534 h 315270"/>
                <a:gd name="connsiteX14" fmla="*/ 331812 w 384004"/>
                <a:gd name="connsiteY14" fmla="*/ 262467 h 315270"/>
                <a:gd name="connsiteX15" fmla="*/ 348745 w 384004"/>
                <a:gd name="connsiteY15" fmla="*/ 287867 h 315270"/>
                <a:gd name="connsiteX16" fmla="*/ 374145 w 384004"/>
                <a:gd name="connsiteY16" fmla="*/ 279400 h 315270"/>
                <a:gd name="connsiteX17" fmla="*/ 382612 w 384004"/>
                <a:gd name="connsiteY17" fmla="*/ 313267 h 315270"/>
                <a:gd name="connsiteX18" fmla="*/ 365678 w 384004"/>
                <a:gd name="connsiteY18" fmla="*/ 262467 h 315270"/>
                <a:gd name="connsiteX19" fmla="*/ 348745 w 384004"/>
                <a:gd name="connsiteY19" fmla="*/ 237067 h 315270"/>
                <a:gd name="connsiteX20" fmla="*/ 340278 w 384004"/>
                <a:gd name="connsiteY20" fmla="*/ 211667 h 315270"/>
                <a:gd name="connsiteX21" fmla="*/ 281012 w 384004"/>
                <a:gd name="connsiteY21" fmla="*/ 203200 h 315270"/>
                <a:gd name="connsiteX22" fmla="*/ 247145 w 384004"/>
                <a:gd name="connsiteY22" fmla="*/ 169334 h 315270"/>
                <a:gd name="connsiteX23" fmla="*/ 221745 w 384004"/>
                <a:gd name="connsiteY23" fmla="*/ 177800 h 315270"/>
                <a:gd name="connsiteX24" fmla="*/ 187878 w 384004"/>
                <a:gd name="connsiteY24" fmla="*/ 118534 h 315270"/>
                <a:gd name="connsiteX25" fmla="*/ 162478 w 384004"/>
                <a:gd name="connsiteY25" fmla="*/ 110067 h 315270"/>
                <a:gd name="connsiteX26" fmla="*/ 137078 w 384004"/>
                <a:gd name="connsiteY26" fmla="*/ 127000 h 315270"/>
                <a:gd name="connsiteX27" fmla="*/ 86278 w 384004"/>
                <a:gd name="connsiteY27" fmla="*/ 101600 h 315270"/>
                <a:gd name="connsiteX28" fmla="*/ 69345 w 384004"/>
                <a:gd name="connsiteY28" fmla="*/ 59267 h 315270"/>
                <a:gd name="connsiteX29" fmla="*/ 10078 w 384004"/>
                <a:gd name="connsiteY29" fmla="*/ 33867 h 315270"/>
                <a:gd name="connsiteX30" fmla="*/ 1612 w 384004"/>
                <a:gd name="connsiteY30" fmla="*/ 8467 h 31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4004" h="315270">
                  <a:moveTo>
                    <a:pt x="1612" y="8467"/>
                  </a:moveTo>
                  <a:cubicBezTo>
                    <a:pt x="7256" y="5645"/>
                    <a:pt x="33770" y="6758"/>
                    <a:pt x="43945" y="16934"/>
                  </a:cubicBezTo>
                  <a:cubicBezTo>
                    <a:pt x="50256" y="23245"/>
                    <a:pt x="27496" y="46325"/>
                    <a:pt x="35478" y="42334"/>
                  </a:cubicBezTo>
                  <a:cubicBezTo>
                    <a:pt x="53327" y="33409"/>
                    <a:pt x="77812" y="0"/>
                    <a:pt x="77812" y="0"/>
                  </a:cubicBezTo>
                  <a:cubicBezTo>
                    <a:pt x="74990" y="11289"/>
                    <a:pt x="69345" y="22231"/>
                    <a:pt x="69345" y="33867"/>
                  </a:cubicBezTo>
                  <a:cubicBezTo>
                    <a:pt x="69345" y="45503"/>
                    <a:pt x="74615" y="56545"/>
                    <a:pt x="77812" y="67734"/>
                  </a:cubicBezTo>
                  <a:cubicBezTo>
                    <a:pt x="83324" y="87026"/>
                    <a:pt x="84867" y="99060"/>
                    <a:pt x="103212" y="110067"/>
                  </a:cubicBezTo>
                  <a:cubicBezTo>
                    <a:pt x="110865" y="114659"/>
                    <a:pt x="120145" y="115712"/>
                    <a:pt x="128612" y="118534"/>
                  </a:cubicBezTo>
                  <a:cubicBezTo>
                    <a:pt x="137079" y="115712"/>
                    <a:pt x="146872" y="104712"/>
                    <a:pt x="154012" y="110067"/>
                  </a:cubicBezTo>
                  <a:cubicBezTo>
                    <a:pt x="163321" y="117049"/>
                    <a:pt x="157894" y="133238"/>
                    <a:pt x="162478" y="143934"/>
                  </a:cubicBezTo>
                  <a:cubicBezTo>
                    <a:pt x="175533" y="174395"/>
                    <a:pt x="183806" y="171531"/>
                    <a:pt x="213278" y="186267"/>
                  </a:cubicBezTo>
                  <a:cubicBezTo>
                    <a:pt x="216100" y="194734"/>
                    <a:pt x="215434" y="205356"/>
                    <a:pt x="221745" y="211667"/>
                  </a:cubicBezTo>
                  <a:cubicBezTo>
                    <a:pt x="228056" y="217978"/>
                    <a:pt x="239163" y="216143"/>
                    <a:pt x="247145" y="220134"/>
                  </a:cubicBezTo>
                  <a:cubicBezTo>
                    <a:pt x="305614" y="249369"/>
                    <a:pt x="235929" y="227913"/>
                    <a:pt x="306412" y="245534"/>
                  </a:cubicBezTo>
                  <a:cubicBezTo>
                    <a:pt x="314879" y="251178"/>
                    <a:pt x="324617" y="255272"/>
                    <a:pt x="331812" y="262467"/>
                  </a:cubicBezTo>
                  <a:cubicBezTo>
                    <a:pt x="339007" y="269662"/>
                    <a:pt x="339297" y="284088"/>
                    <a:pt x="348745" y="287867"/>
                  </a:cubicBezTo>
                  <a:cubicBezTo>
                    <a:pt x="357031" y="291182"/>
                    <a:pt x="365678" y="282222"/>
                    <a:pt x="374145" y="279400"/>
                  </a:cubicBezTo>
                  <a:cubicBezTo>
                    <a:pt x="376967" y="290689"/>
                    <a:pt x="387816" y="323675"/>
                    <a:pt x="382612" y="313267"/>
                  </a:cubicBezTo>
                  <a:cubicBezTo>
                    <a:pt x="374629" y="297302"/>
                    <a:pt x="375579" y="277319"/>
                    <a:pt x="365678" y="262467"/>
                  </a:cubicBezTo>
                  <a:cubicBezTo>
                    <a:pt x="360034" y="254000"/>
                    <a:pt x="353296" y="246168"/>
                    <a:pt x="348745" y="237067"/>
                  </a:cubicBezTo>
                  <a:cubicBezTo>
                    <a:pt x="344754" y="229085"/>
                    <a:pt x="348260" y="215658"/>
                    <a:pt x="340278" y="211667"/>
                  </a:cubicBezTo>
                  <a:cubicBezTo>
                    <a:pt x="322429" y="202742"/>
                    <a:pt x="300767" y="206022"/>
                    <a:pt x="281012" y="203200"/>
                  </a:cubicBezTo>
                  <a:cubicBezTo>
                    <a:pt x="254210" y="122796"/>
                    <a:pt x="279983" y="149631"/>
                    <a:pt x="247145" y="169334"/>
                  </a:cubicBezTo>
                  <a:cubicBezTo>
                    <a:pt x="239492" y="173926"/>
                    <a:pt x="230212" y="174978"/>
                    <a:pt x="221745" y="177800"/>
                  </a:cubicBezTo>
                  <a:cubicBezTo>
                    <a:pt x="213304" y="152479"/>
                    <a:pt x="211536" y="138248"/>
                    <a:pt x="187878" y="118534"/>
                  </a:cubicBezTo>
                  <a:cubicBezTo>
                    <a:pt x="181022" y="112821"/>
                    <a:pt x="170945" y="112889"/>
                    <a:pt x="162478" y="110067"/>
                  </a:cubicBezTo>
                  <a:cubicBezTo>
                    <a:pt x="154011" y="115711"/>
                    <a:pt x="147151" y="125561"/>
                    <a:pt x="137078" y="127000"/>
                  </a:cubicBezTo>
                  <a:cubicBezTo>
                    <a:pt x="109771" y="130901"/>
                    <a:pt x="101627" y="116949"/>
                    <a:pt x="86278" y="101600"/>
                  </a:cubicBezTo>
                  <a:cubicBezTo>
                    <a:pt x="80634" y="87489"/>
                    <a:pt x="80092" y="70014"/>
                    <a:pt x="69345" y="59267"/>
                  </a:cubicBezTo>
                  <a:cubicBezTo>
                    <a:pt x="7429" y="-2649"/>
                    <a:pt x="61055" y="101835"/>
                    <a:pt x="10078" y="33867"/>
                  </a:cubicBezTo>
                  <a:cubicBezTo>
                    <a:pt x="6691" y="29352"/>
                    <a:pt x="-4032" y="11289"/>
                    <a:pt x="1612" y="8467"/>
                  </a:cubicBezTo>
                  <a:close/>
                </a:path>
              </a:pathLst>
            </a:custGeom>
            <a:solidFill>
              <a:srgbClr val="FFC5C7"/>
            </a:solidFill>
            <a:ln w="57150">
              <a:solidFill>
                <a:srgbClr val="FFC5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Chromosomes not involved in replicating are </a:t>
            </a:r>
            <a:r>
              <a:rPr lang="en-US" dirty="0">
                <a:solidFill>
                  <a:srgbClr val="34AC8B"/>
                </a:solidFill>
              </a:rPr>
              <a:t>unassembled inside the nuclear envelope</a:t>
            </a:r>
            <a:r>
              <a:rPr lang="en-US" dirty="0"/>
              <a:t>. </a:t>
            </a:r>
          </a:p>
        </p:txBody>
      </p: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477" y="1836409"/>
            <a:ext cx="988443" cy="9741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Chromosomes not involved in replicating are unassembled inside the nuclear envelope. </a:t>
            </a:r>
          </a:p>
        </p:txBody>
      </p:sp>
      <p:grpSp>
        <p:nvGrpSpPr>
          <p:cNvPr id="13" name="Group 12"/>
          <p:cNvGrpSpPr/>
          <p:nvPr/>
        </p:nvGrpSpPr>
        <p:grpSpPr>
          <a:xfrm rot="21403093">
            <a:off x="918720" y="1926662"/>
            <a:ext cx="2472180" cy="2518101"/>
            <a:chOff x="918720" y="1926662"/>
            <a:chExt cx="2472180" cy="25181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5403" t="2993" r="41425" b="65249"/>
            <a:stretch/>
          </p:blipFill>
          <p:spPr>
            <a:xfrm flipH="1">
              <a:off x="918720" y="1926662"/>
              <a:ext cx="2472180" cy="251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 rot="20650879">
              <a:off x="1588216" y="2580747"/>
              <a:ext cx="1169761" cy="1154718"/>
            </a:xfrm>
            <a:custGeom>
              <a:avLst/>
              <a:gdLst>
                <a:gd name="connsiteX0" fmla="*/ 448888 w 1198856"/>
                <a:gd name="connsiteY0" fmla="*/ 0 h 1088967"/>
                <a:gd name="connsiteX1" fmla="*/ 847899 w 1198856"/>
                <a:gd name="connsiteY1" fmla="*/ 99753 h 1088967"/>
                <a:gd name="connsiteX2" fmla="*/ 889462 w 1198856"/>
                <a:gd name="connsiteY2" fmla="*/ 124691 h 1088967"/>
                <a:gd name="connsiteX3" fmla="*/ 914400 w 1198856"/>
                <a:gd name="connsiteY3" fmla="*/ 133004 h 1088967"/>
                <a:gd name="connsiteX4" fmla="*/ 980902 w 1198856"/>
                <a:gd name="connsiteY4" fmla="*/ 166255 h 1088967"/>
                <a:gd name="connsiteX5" fmla="*/ 1005840 w 1198856"/>
                <a:gd name="connsiteY5" fmla="*/ 174567 h 1088967"/>
                <a:gd name="connsiteX6" fmla="*/ 1030779 w 1198856"/>
                <a:gd name="connsiteY6" fmla="*/ 199506 h 1088967"/>
                <a:gd name="connsiteX7" fmla="*/ 1055717 w 1198856"/>
                <a:gd name="connsiteY7" fmla="*/ 216131 h 1088967"/>
                <a:gd name="connsiteX8" fmla="*/ 1097280 w 1198856"/>
                <a:gd name="connsiteY8" fmla="*/ 257695 h 1088967"/>
                <a:gd name="connsiteX9" fmla="*/ 1105593 w 1198856"/>
                <a:gd name="connsiteY9" fmla="*/ 282633 h 1088967"/>
                <a:gd name="connsiteX10" fmla="*/ 1147157 w 1198856"/>
                <a:gd name="connsiteY10" fmla="*/ 315884 h 1088967"/>
                <a:gd name="connsiteX11" fmla="*/ 1155470 w 1198856"/>
                <a:gd name="connsiteY11" fmla="*/ 340822 h 1088967"/>
                <a:gd name="connsiteX12" fmla="*/ 1188720 w 1198856"/>
                <a:gd name="connsiteY12" fmla="*/ 382386 h 1088967"/>
                <a:gd name="connsiteX13" fmla="*/ 1197033 w 1198856"/>
                <a:gd name="connsiteY13" fmla="*/ 407324 h 1088967"/>
                <a:gd name="connsiteX14" fmla="*/ 1180408 w 1198856"/>
                <a:gd name="connsiteY14" fmla="*/ 681644 h 1088967"/>
                <a:gd name="connsiteX15" fmla="*/ 1163782 w 1198856"/>
                <a:gd name="connsiteY15" fmla="*/ 731520 h 1088967"/>
                <a:gd name="connsiteX16" fmla="*/ 1155470 w 1198856"/>
                <a:gd name="connsiteY16" fmla="*/ 756458 h 1088967"/>
                <a:gd name="connsiteX17" fmla="*/ 1138844 w 1198856"/>
                <a:gd name="connsiteY17" fmla="*/ 781396 h 1088967"/>
                <a:gd name="connsiteX18" fmla="*/ 1113906 w 1198856"/>
                <a:gd name="connsiteY18" fmla="*/ 839586 h 1088967"/>
                <a:gd name="connsiteX19" fmla="*/ 1105593 w 1198856"/>
                <a:gd name="connsiteY19" fmla="*/ 864524 h 1088967"/>
                <a:gd name="connsiteX20" fmla="*/ 1072342 w 1198856"/>
                <a:gd name="connsiteY20" fmla="*/ 922713 h 1088967"/>
                <a:gd name="connsiteX21" fmla="*/ 1047404 w 1198856"/>
                <a:gd name="connsiteY21" fmla="*/ 939338 h 1088967"/>
                <a:gd name="connsiteX22" fmla="*/ 1030779 w 1198856"/>
                <a:gd name="connsiteY22" fmla="*/ 955964 h 1088967"/>
                <a:gd name="connsiteX23" fmla="*/ 997528 w 1198856"/>
                <a:gd name="connsiteY23" fmla="*/ 964276 h 1088967"/>
                <a:gd name="connsiteX24" fmla="*/ 964277 w 1198856"/>
                <a:gd name="connsiteY24" fmla="*/ 1014153 h 1088967"/>
                <a:gd name="connsiteX25" fmla="*/ 947651 w 1198856"/>
                <a:gd name="connsiteY25" fmla="*/ 1039091 h 1088967"/>
                <a:gd name="connsiteX26" fmla="*/ 922713 w 1198856"/>
                <a:gd name="connsiteY26" fmla="*/ 1047404 h 1088967"/>
                <a:gd name="connsiteX27" fmla="*/ 897775 w 1198856"/>
                <a:gd name="connsiteY27" fmla="*/ 1064029 h 1088967"/>
                <a:gd name="connsiteX28" fmla="*/ 856211 w 1198856"/>
                <a:gd name="connsiteY28" fmla="*/ 1072342 h 1088967"/>
                <a:gd name="connsiteX29" fmla="*/ 831273 w 1198856"/>
                <a:gd name="connsiteY29" fmla="*/ 1080655 h 1088967"/>
                <a:gd name="connsiteX30" fmla="*/ 798022 w 1198856"/>
                <a:gd name="connsiteY30" fmla="*/ 1088967 h 1088967"/>
                <a:gd name="connsiteX31" fmla="*/ 623455 w 1198856"/>
                <a:gd name="connsiteY31" fmla="*/ 1080655 h 1088967"/>
                <a:gd name="connsiteX32" fmla="*/ 532015 w 1198856"/>
                <a:gd name="connsiteY32" fmla="*/ 1055716 h 1088967"/>
                <a:gd name="connsiteX33" fmla="*/ 465513 w 1198856"/>
                <a:gd name="connsiteY33" fmla="*/ 1047404 h 1088967"/>
                <a:gd name="connsiteX34" fmla="*/ 432262 w 1198856"/>
                <a:gd name="connsiteY34" fmla="*/ 1039091 h 1088967"/>
                <a:gd name="connsiteX35" fmla="*/ 390699 w 1198856"/>
                <a:gd name="connsiteY35" fmla="*/ 1030778 h 1088967"/>
                <a:gd name="connsiteX36" fmla="*/ 365760 w 1198856"/>
                <a:gd name="connsiteY36" fmla="*/ 1014153 h 1088967"/>
                <a:gd name="connsiteX37" fmla="*/ 307571 w 1198856"/>
                <a:gd name="connsiteY37" fmla="*/ 989215 h 1088967"/>
                <a:gd name="connsiteX38" fmla="*/ 257695 w 1198856"/>
                <a:gd name="connsiteY38" fmla="*/ 947651 h 1088967"/>
                <a:gd name="connsiteX39" fmla="*/ 232757 w 1198856"/>
                <a:gd name="connsiteY39" fmla="*/ 931026 h 1088967"/>
                <a:gd name="connsiteX40" fmla="*/ 216131 w 1198856"/>
                <a:gd name="connsiteY40" fmla="*/ 914400 h 1088967"/>
                <a:gd name="connsiteX41" fmla="*/ 191193 w 1198856"/>
                <a:gd name="connsiteY41" fmla="*/ 897775 h 1088967"/>
                <a:gd name="connsiteX42" fmla="*/ 157942 w 1198856"/>
                <a:gd name="connsiteY42" fmla="*/ 864524 h 1088967"/>
                <a:gd name="connsiteX43" fmla="*/ 124691 w 1198856"/>
                <a:gd name="connsiteY43" fmla="*/ 831273 h 1088967"/>
                <a:gd name="connsiteX44" fmla="*/ 108066 w 1198856"/>
                <a:gd name="connsiteY44" fmla="*/ 814647 h 1088967"/>
                <a:gd name="connsiteX45" fmla="*/ 91440 w 1198856"/>
                <a:gd name="connsiteY45" fmla="*/ 789709 h 1088967"/>
                <a:gd name="connsiteX46" fmla="*/ 83128 w 1198856"/>
                <a:gd name="connsiteY46" fmla="*/ 756458 h 1088967"/>
                <a:gd name="connsiteX47" fmla="*/ 66502 w 1198856"/>
                <a:gd name="connsiteY47" fmla="*/ 731520 h 1088967"/>
                <a:gd name="connsiteX48" fmla="*/ 58190 w 1198856"/>
                <a:gd name="connsiteY48" fmla="*/ 673331 h 1088967"/>
                <a:gd name="connsiteX49" fmla="*/ 49877 w 1198856"/>
                <a:gd name="connsiteY49" fmla="*/ 648393 h 1088967"/>
                <a:gd name="connsiteX50" fmla="*/ 41564 w 1198856"/>
                <a:gd name="connsiteY50" fmla="*/ 606829 h 1088967"/>
                <a:gd name="connsiteX51" fmla="*/ 24939 w 1198856"/>
                <a:gd name="connsiteY51" fmla="*/ 556953 h 1088967"/>
                <a:gd name="connsiteX52" fmla="*/ 16626 w 1198856"/>
                <a:gd name="connsiteY52" fmla="*/ 523702 h 1088967"/>
                <a:gd name="connsiteX53" fmla="*/ 0 w 1198856"/>
                <a:gd name="connsiteY53" fmla="*/ 440575 h 1088967"/>
                <a:gd name="connsiteX54" fmla="*/ 8313 w 1198856"/>
                <a:gd name="connsiteY54" fmla="*/ 241069 h 1088967"/>
                <a:gd name="connsiteX55" fmla="*/ 24939 w 1198856"/>
                <a:gd name="connsiteY55" fmla="*/ 191193 h 1088967"/>
                <a:gd name="connsiteX56" fmla="*/ 41564 w 1198856"/>
                <a:gd name="connsiteY56" fmla="*/ 141316 h 1088967"/>
                <a:gd name="connsiteX57" fmla="*/ 66502 w 1198856"/>
                <a:gd name="connsiteY57" fmla="*/ 91440 h 1088967"/>
                <a:gd name="connsiteX58" fmla="*/ 91440 w 1198856"/>
                <a:gd name="connsiteY58" fmla="*/ 74815 h 1088967"/>
                <a:gd name="connsiteX59" fmla="*/ 141317 w 1198856"/>
                <a:gd name="connsiteY59" fmla="*/ 58189 h 1088967"/>
                <a:gd name="connsiteX60" fmla="*/ 166255 w 1198856"/>
                <a:gd name="connsiteY60" fmla="*/ 49876 h 1088967"/>
                <a:gd name="connsiteX61" fmla="*/ 532015 w 1198856"/>
                <a:gd name="connsiteY61" fmla="*/ 33251 h 10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8856" h="1088967">
                  <a:moveTo>
                    <a:pt x="448888" y="0"/>
                  </a:moveTo>
                  <a:cubicBezTo>
                    <a:pt x="581892" y="33251"/>
                    <a:pt x="715983" y="62418"/>
                    <a:pt x="847899" y="99753"/>
                  </a:cubicBezTo>
                  <a:cubicBezTo>
                    <a:pt x="863445" y="104153"/>
                    <a:pt x="875011" y="117465"/>
                    <a:pt x="889462" y="124691"/>
                  </a:cubicBezTo>
                  <a:cubicBezTo>
                    <a:pt x="897299" y="128610"/>
                    <a:pt x="906087" y="130233"/>
                    <a:pt x="914400" y="133004"/>
                  </a:cubicBezTo>
                  <a:cubicBezTo>
                    <a:pt x="943418" y="162020"/>
                    <a:pt x="923592" y="147152"/>
                    <a:pt x="980902" y="166255"/>
                  </a:cubicBezTo>
                  <a:lnTo>
                    <a:pt x="1005840" y="174567"/>
                  </a:lnTo>
                  <a:cubicBezTo>
                    <a:pt x="1014153" y="182880"/>
                    <a:pt x="1021748" y="191980"/>
                    <a:pt x="1030779" y="199506"/>
                  </a:cubicBezTo>
                  <a:cubicBezTo>
                    <a:pt x="1038454" y="205902"/>
                    <a:pt x="1048198" y="209552"/>
                    <a:pt x="1055717" y="216131"/>
                  </a:cubicBezTo>
                  <a:cubicBezTo>
                    <a:pt x="1070462" y="229033"/>
                    <a:pt x="1097280" y="257695"/>
                    <a:pt x="1097280" y="257695"/>
                  </a:cubicBezTo>
                  <a:cubicBezTo>
                    <a:pt x="1100051" y="266008"/>
                    <a:pt x="1101085" y="275119"/>
                    <a:pt x="1105593" y="282633"/>
                  </a:cubicBezTo>
                  <a:cubicBezTo>
                    <a:pt x="1113489" y="295792"/>
                    <a:pt x="1135833" y="308334"/>
                    <a:pt x="1147157" y="315884"/>
                  </a:cubicBezTo>
                  <a:cubicBezTo>
                    <a:pt x="1149928" y="324197"/>
                    <a:pt x="1151551" y="332985"/>
                    <a:pt x="1155470" y="340822"/>
                  </a:cubicBezTo>
                  <a:cubicBezTo>
                    <a:pt x="1165956" y="361794"/>
                    <a:pt x="1173257" y="366922"/>
                    <a:pt x="1188720" y="382386"/>
                  </a:cubicBezTo>
                  <a:cubicBezTo>
                    <a:pt x="1191491" y="390699"/>
                    <a:pt x="1197033" y="398562"/>
                    <a:pt x="1197033" y="407324"/>
                  </a:cubicBezTo>
                  <a:cubicBezTo>
                    <a:pt x="1197033" y="500235"/>
                    <a:pt x="1206982" y="593063"/>
                    <a:pt x="1180408" y="681644"/>
                  </a:cubicBezTo>
                  <a:cubicBezTo>
                    <a:pt x="1175372" y="698430"/>
                    <a:pt x="1169324" y="714895"/>
                    <a:pt x="1163782" y="731520"/>
                  </a:cubicBezTo>
                  <a:cubicBezTo>
                    <a:pt x="1161011" y="739833"/>
                    <a:pt x="1160331" y="749167"/>
                    <a:pt x="1155470" y="756458"/>
                  </a:cubicBezTo>
                  <a:lnTo>
                    <a:pt x="1138844" y="781396"/>
                  </a:lnTo>
                  <a:cubicBezTo>
                    <a:pt x="1119350" y="839879"/>
                    <a:pt x="1144720" y="767686"/>
                    <a:pt x="1113906" y="839586"/>
                  </a:cubicBezTo>
                  <a:cubicBezTo>
                    <a:pt x="1110454" y="847640"/>
                    <a:pt x="1109045" y="856470"/>
                    <a:pt x="1105593" y="864524"/>
                  </a:cubicBezTo>
                  <a:cubicBezTo>
                    <a:pt x="1100702" y="875937"/>
                    <a:pt x="1082780" y="912276"/>
                    <a:pt x="1072342" y="922713"/>
                  </a:cubicBezTo>
                  <a:cubicBezTo>
                    <a:pt x="1065278" y="929777"/>
                    <a:pt x="1055205" y="933097"/>
                    <a:pt x="1047404" y="939338"/>
                  </a:cubicBezTo>
                  <a:cubicBezTo>
                    <a:pt x="1041284" y="944234"/>
                    <a:pt x="1037789" y="952459"/>
                    <a:pt x="1030779" y="955964"/>
                  </a:cubicBezTo>
                  <a:cubicBezTo>
                    <a:pt x="1020560" y="961073"/>
                    <a:pt x="1008612" y="961505"/>
                    <a:pt x="997528" y="964276"/>
                  </a:cubicBezTo>
                  <a:lnTo>
                    <a:pt x="964277" y="1014153"/>
                  </a:lnTo>
                  <a:cubicBezTo>
                    <a:pt x="958735" y="1022466"/>
                    <a:pt x="957129" y="1035932"/>
                    <a:pt x="947651" y="1039091"/>
                  </a:cubicBezTo>
                  <a:cubicBezTo>
                    <a:pt x="939338" y="1041862"/>
                    <a:pt x="930550" y="1043485"/>
                    <a:pt x="922713" y="1047404"/>
                  </a:cubicBezTo>
                  <a:cubicBezTo>
                    <a:pt x="913777" y="1051872"/>
                    <a:pt x="907129" y="1060521"/>
                    <a:pt x="897775" y="1064029"/>
                  </a:cubicBezTo>
                  <a:cubicBezTo>
                    <a:pt x="884546" y="1068990"/>
                    <a:pt x="869918" y="1068915"/>
                    <a:pt x="856211" y="1072342"/>
                  </a:cubicBezTo>
                  <a:cubicBezTo>
                    <a:pt x="847710" y="1074467"/>
                    <a:pt x="839698" y="1078248"/>
                    <a:pt x="831273" y="1080655"/>
                  </a:cubicBezTo>
                  <a:cubicBezTo>
                    <a:pt x="820288" y="1083794"/>
                    <a:pt x="809106" y="1086196"/>
                    <a:pt x="798022" y="1088967"/>
                  </a:cubicBezTo>
                  <a:cubicBezTo>
                    <a:pt x="739833" y="1086196"/>
                    <a:pt x="681538" y="1085123"/>
                    <a:pt x="623455" y="1080655"/>
                  </a:cubicBezTo>
                  <a:cubicBezTo>
                    <a:pt x="493991" y="1070696"/>
                    <a:pt x="683006" y="1074588"/>
                    <a:pt x="532015" y="1055716"/>
                  </a:cubicBezTo>
                  <a:lnTo>
                    <a:pt x="465513" y="1047404"/>
                  </a:lnTo>
                  <a:cubicBezTo>
                    <a:pt x="454429" y="1044633"/>
                    <a:pt x="443415" y="1041569"/>
                    <a:pt x="432262" y="1039091"/>
                  </a:cubicBezTo>
                  <a:cubicBezTo>
                    <a:pt x="418470" y="1036026"/>
                    <a:pt x="403928" y="1035739"/>
                    <a:pt x="390699" y="1030778"/>
                  </a:cubicBezTo>
                  <a:cubicBezTo>
                    <a:pt x="381344" y="1027270"/>
                    <a:pt x="374434" y="1019110"/>
                    <a:pt x="365760" y="1014153"/>
                  </a:cubicBezTo>
                  <a:cubicBezTo>
                    <a:pt x="336992" y="997714"/>
                    <a:pt x="335555" y="998542"/>
                    <a:pt x="307571" y="989215"/>
                  </a:cubicBezTo>
                  <a:cubicBezTo>
                    <a:pt x="245648" y="947931"/>
                    <a:pt x="321708" y="1000994"/>
                    <a:pt x="257695" y="947651"/>
                  </a:cubicBezTo>
                  <a:cubicBezTo>
                    <a:pt x="250020" y="941255"/>
                    <a:pt x="240558" y="937267"/>
                    <a:pt x="232757" y="931026"/>
                  </a:cubicBezTo>
                  <a:cubicBezTo>
                    <a:pt x="226637" y="926130"/>
                    <a:pt x="222251" y="919296"/>
                    <a:pt x="216131" y="914400"/>
                  </a:cubicBezTo>
                  <a:cubicBezTo>
                    <a:pt x="208330" y="908159"/>
                    <a:pt x="198778" y="904277"/>
                    <a:pt x="191193" y="897775"/>
                  </a:cubicBezTo>
                  <a:cubicBezTo>
                    <a:pt x="179292" y="887574"/>
                    <a:pt x="169026" y="875608"/>
                    <a:pt x="157942" y="864524"/>
                  </a:cubicBezTo>
                  <a:lnTo>
                    <a:pt x="124691" y="831273"/>
                  </a:lnTo>
                  <a:cubicBezTo>
                    <a:pt x="119149" y="825731"/>
                    <a:pt x="112413" y="821168"/>
                    <a:pt x="108066" y="814647"/>
                  </a:cubicBezTo>
                  <a:lnTo>
                    <a:pt x="91440" y="789709"/>
                  </a:lnTo>
                  <a:cubicBezTo>
                    <a:pt x="88669" y="778625"/>
                    <a:pt x="87628" y="766959"/>
                    <a:pt x="83128" y="756458"/>
                  </a:cubicBezTo>
                  <a:cubicBezTo>
                    <a:pt x="79192" y="747275"/>
                    <a:pt x="69373" y="741089"/>
                    <a:pt x="66502" y="731520"/>
                  </a:cubicBezTo>
                  <a:cubicBezTo>
                    <a:pt x="60872" y="712753"/>
                    <a:pt x="62032" y="692544"/>
                    <a:pt x="58190" y="673331"/>
                  </a:cubicBezTo>
                  <a:cubicBezTo>
                    <a:pt x="56472" y="664739"/>
                    <a:pt x="52002" y="656894"/>
                    <a:pt x="49877" y="648393"/>
                  </a:cubicBezTo>
                  <a:cubicBezTo>
                    <a:pt x="46450" y="634686"/>
                    <a:pt x="45282" y="620460"/>
                    <a:pt x="41564" y="606829"/>
                  </a:cubicBezTo>
                  <a:cubicBezTo>
                    <a:pt x="36953" y="589922"/>
                    <a:pt x="29189" y="573954"/>
                    <a:pt x="24939" y="556953"/>
                  </a:cubicBezTo>
                  <a:cubicBezTo>
                    <a:pt x="22168" y="545869"/>
                    <a:pt x="18867" y="534905"/>
                    <a:pt x="16626" y="523702"/>
                  </a:cubicBezTo>
                  <a:cubicBezTo>
                    <a:pt x="-3757" y="421793"/>
                    <a:pt x="19309" y="517809"/>
                    <a:pt x="0" y="440575"/>
                  </a:cubicBezTo>
                  <a:cubicBezTo>
                    <a:pt x="2771" y="374073"/>
                    <a:pt x="1690" y="307298"/>
                    <a:pt x="8313" y="241069"/>
                  </a:cubicBezTo>
                  <a:cubicBezTo>
                    <a:pt x="10057" y="223631"/>
                    <a:pt x="19397" y="207818"/>
                    <a:pt x="24939" y="191193"/>
                  </a:cubicBezTo>
                  <a:lnTo>
                    <a:pt x="41564" y="141316"/>
                  </a:lnTo>
                  <a:cubicBezTo>
                    <a:pt x="48325" y="121035"/>
                    <a:pt x="50389" y="107553"/>
                    <a:pt x="66502" y="91440"/>
                  </a:cubicBezTo>
                  <a:cubicBezTo>
                    <a:pt x="73566" y="84376"/>
                    <a:pt x="82311" y="78873"/>
                    <a:pt x="91440" y="74815"/>
                  </a:cubicBezTo>
                  <a:cubicBezTo>
                    <a:pt x="107455" y="67697"/>
                    <a:pt x="124691" y="63731"/>
                    <a:pt x="141317" y="58189"/>
                  </a:cubicBezTo>
                  <a:cubicBezTo>
                    <a:pt x="149630" y="55418"/>
                    <a:pt x="157495" y="50080"/>
                    <a:pt x="166255" y="49876"/>
                  </a:cubicBezTo>
                  <a:cubicBezTo>
                    <a:pt x="527620" y="41473"/>
                    <a:pt x="439428" y="125838"/>
                    <a:pt x="532015" y="33251"/>
                  </a:cubicBezTo>
                </a:path>
              </a:pathLst>
            </a:custGeom>
            <a:solidFill>
              <a:srgbClr val="743379"/>
            </a:solidFill>
            <a:ln>
              <a:solidFill>
                <a:srgbClr val="7735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28180" y="2726575"/>
            <a:ext cx="1115020" cy="806334"/>
          </a:xfrm>
          <a:custGeom>
            <a:avLst/>
            <a:gdLst>
              <a:gd name="connsiteX0" fmla="*/ 616256 w 1115020"/>
              <a:gd name="connsiteY0" fmla="*/ 465512 h 806334"/>
              <a:gd name="connsiteX1" fmla="*/ 134118 w 1115020"/>
              <a:gd name="connsiteY1" fmla="*/ 307570 h 806334"/>
              <a:gd name="connsiteX2" fmla="*/ 159056 w 1115020"/>
              <a:gd name="connsiteY2" fmla="*/ 324196 h 806334"/>
              <a:gd name="connsiteX3" fmla="*/ 183995 w 1115020"/>
              <a:gd name="connsiteY3" fmla="*/ 357447 h 806334"/>
              <a:gd name="connsiteX4" fmla="*/ 192307 w 1115020"/>
              <a:gd name="connsiteY4" fmla="*/ 382385 h 806334"/>
              <a:gd name="connsiteX5" fmla="*/ 217245 w 1115020"/>
              <a:gd name="connsiteY5" fmla="*/ 415636 h 806334"/>
              <a:gd name="connsiteX6" fmla="*/ 233871 w 1115020"/>
              <a:gd name="connsiteY6" fmla="*/ 440574 h 806334"/>
              <a:gd name="connsiteX7" fmla="*/ 275435 w 1115020"/>
              <a:gd name="connsiteY7" fmla="*/ 540327 h 806334"/>
              <a:gd name="connsiteX8" fmla="*/ 308685 w 1115020"/>
              <a:gd name="connsiteY8" fmla="*/ 606829 h 806334"/>
              <a:gd name="connsiteX9" fmla="*/ 341936 w 1115020"/>
              <a:gd name="connsiteY9" fmla="*/ 640080 h 806334"/>
              <a:gd name="connsiteX10" fmla="*/ 366875 w 1115020"/>
              <a:gd name="connsiteY10" fmla="*/ 706581 h 806334"/>
              <a:gd name="connsiteX11" fmla="*/ 408438 w 1115020"/>
              <a:gd name="connsiteY11" fmla="*/ 764770 h 806334"/>
              <a:gd name="connsiteX12" fmla="*/ 516504 w 1115020"/>
              <a:gd name="connsiteY12" fmla="*/ 789709 h 806334"/>
              <a:gd name="connsiteX13" fmla="*/ 815762 w 1115020"/>
              <a:gd name="connsiteY13" fmla="*/ 756458 h 806334"/>
              <a:gd name="connsiteX14" fmla="*/ 840700 w 1115020"/>
              <a:gd name="connsiteY14" fmla="*/ 731520 h 806334"/>
              <a:gd name="connsiteX15" fmla="*/ 857325 w 1115020"/>
              <a:gd name="connsiteY15" fmla="*/ 681643 h 806334"/>
              <a:gd name="connsiteX16" fmla="*/ 832387 w 1115020"/>
              <a:gd name="connsiteY16" fmla="*/ 249381 h 806334"/>
              <a:gd name="connsiteX17" fmla="*/ 857325 w 1115020"/>
              <a:gd name="connsiteY17" fmla="*/ 133003 h 806334"/>
              <a:gd name="connsiteX18" fmla="*/ 890576 w 1115020"/>
              <a:gd name="connsiteY18" fmla="*/ 157941 h 806334"/>
              <a:gd name="connsiteX19" fmla="*/ 907202 w 1115020"/>
              <a:gd name="connsiteY19" fmla="*/ 191192 h 806334"/>
              <a:gd name="connsiteX20" fmla="*/ 923827 w 1115020"/>
              <a:gd name="connsiteY20" fmla="*/ 216130 h 806334"/>
              <a:gd name="connsiteX21" fmla="*/ 824075 w 1115020"/>
              <a:gd name="connsiteY21" fmla="*/ 157941 h 806334"/>
              <a:gd name="connsiteX22" fmla="*/ 765885 w 1115020"/>
              <a:gd name="connsiteY22" fmla="*/ 133003 h 806334"/>
              <a:gd name="connsiteX23" fmla="*/ 691071 w 1115020"/>
              <a:gd name="connsiteY23" fmla="*/ 91440 h 806334"/>
              <a:gd name="connsiteX24" fmla="*/ 649507 w 1115020"/>
              <a:gd name="connsiteY24" fmla="*/ 49876 h 806334"/>
              <a:gd name="connsiteX25" fmla="*/ 632882 w 1115020"/>
              <a:gd name="connsiteY25" fmla="*/ 0 h 806334"/>
              <a:gd name="connsiteX26" fmla="*/ 616256 w 1115020"/>
              <a:gd name="connsiteY26" fmla="*/ 24938 h 806334"/>
              <a:gd name="connsiteX27" fmla="*/ 607944 w 1115020"/>
              <a:gd name="connsiteY27" fmla="*/ 49876 h 806334"/>
              <a:gd name="connsiteX28" fmla="*/ 583005 w 1115020"/>
              <a:gd name="connsiteY28" fmla="*/ 83127 h 806334"/>
              <a:gd name="connsiteX29" fmla="*/ 516504 w 1115020"/>
              <a:gd name="connsiteY29" fmla="*/ 199505 h 806334"/>
              <a:gd name="connsiteX30" fmla="*/ 491565 w 1115020"/>
              <a:gd name="connsiteY30" fmla="*/ 274320 h 806334"/>
              <a:gd name="connsiteX31" fmla="*/ 466627 w 1115020"/>
              <a:gd name="connsiteY31" fmla="*/ 282632 h 806334"/>
              <a:gd name="connsiteX32" fmla="*/ 391813 w 1115020"/>
              <a:gd name="connsiteY32" fmla="*/ 266007 h 806334"/>
              <a:gd name="connsiteX33" fmla="*/ 366875 w 1115020"/>
              <a:gd name="connsiteY33" fmla="*/ 249381 h 806334"/>
              <a:gd name="connsiteX34" fmla="*/ 242184 w 1115020"/>
              <a:gd name="connsiteY34" fmla="*/ 266007 h 806334"/>
              <a:gd name="connsiteX35" fmla="*/ 150744 w 1115020"/>
              <a:gd name="connsiteY35" fmla="*/ 282632 h 806334"/>
              <a:gd name="connsiteX36" fmla="*/ 125805 w 1115020"/>
              <a:gd name="connsiteY36" fmla="*/ 290945 h 806334"/>
              <a:gd name="connsiteX37" fmla="*/ 109180 w 1115020"/>
              <a:gd name="connsiteY37" fmla="*/ 266007 h 806334"/>
              <a:gd name="connsiteX38" fmla="*/ 109180 w 1115020"/>
              <a:gd name="connsiteY38" fmla="*/ 357447 h 806334"/>
              <a:gd name="connsiteX39" fmla="*/ 100867 w 1115020"/>
              <a:gd name="connsiteY39" fmla="*/ 423949 h 806334"/>
              <a:gd name="connsiteX40" fmla="*/ 17740 w 1115020"/>
              <a:gd name="connsiteY40" fmla="*/ 490450 h 806334"/>
              <a:gd name="connsiteX41" fmla="*/ 1115 w 1115020"/>
              <a:gd name="connsiteY41" fmla="*/ 507076 h 806334"/>
              <a:gd name="connsiteX42" fmla="*/ 84242 w 1115020"/>
              <a:gd name="connsiteY42" fmla="*/ 556952 h 806334"/>
              <a:gd name="connsiteX43" fmla="*/ 150744 w 1115020"/>
              <a:gd name="connsiteY43" fmla="*/ 606829 h 806334"/>
              <a:gd name="connsiteX44" fmla="*/ 350249 w 1115020"/>
              <a:gd name="connsiteY44" fmla="*/ 665018 h 806334"/>
              <a:gd name="connsiteX45" fmla="*/ 533129 w 1115020"/>
              <a:gd name="connsiteY45" fmla="*/ 714894 h 806334"/>
              <a:gd name="connsiteX46" fmla="*/ 616256 w 1115020"/>
              <a:gd name="connsiteY46" fmla="*/ 723207 h 806334"/>
              <a:gd name="connsiteX47" fmla="*/ 757573 w 1115020"/>
              <a:gd name="connsiteY47" fmla="*/ 714894 h 806334"/>
              <a:gd name="connsiteX48" fmla="*/ 740947 w 1115020"/>
              <a:gd name="connsiteY48" fmla="*/ 689956 h 806334"/>
              <a:gd name="connsiteX49" fmla="*/ 699384 w 1115020"/>
              <a:gd name="connsiteY49" fmla="*/ 673330 h 806334"/>
              <a:gd name="connsiteX50" fmla="*/ 674445 w 1115020"/>
              <a:gd name="connsiteY50" fmla="*/ 656705 h 806334"/>
              <a:gd name="connsiteX51" fmla="*/ 641195 w 1115020"/>
              <a:gd name="connsiteY51" fmla="*/ 640080 h 806334"/>
              <a:gd name="connsiteX52" fmla="*/ 549755 w 1115020"/>
              <a:gd name="connsiteY52" fmla="*/ 523701 h 806334"/>
              <a:gd name="connsiteX53" fmla="*/ 516504 w 1115020"/>
              <a:gd name="connsiteY53" fmla="*/ 473825 h 806334"/>
              <a:gd name="connsiteX54" fmla="*/ 499878 w 1115020"/>
              <a:gd name="connsiteY54" fmla="*/ 448887 h 806334"/>
              <a:gd name="connsiteX55" fmla="*/ 491565 w 1115020"/>
              <a:gd name="connsiteY55" fmla="*/ 415636 h 806334"/>
              <a:gd name="connsiteX56" fmla="*/ 508191 w 1115020"/>
              <a:gd name="connsiteY56" fmla="*/ 399010 h 806334"/>
              <a:gd name="connsiteX57" fmla="*/ 541442 w 1115020"/>
              <a:gd name="connsiteY57" fmla="*/ 448887 h 806334"/>
              <a:gd name="connsiteX58" fmla="*/ 533129 w 1115020"/>
              <a:gd name="connsiteY58" fmla="*/ 648392 h 806334"/>
              <a:gd name="connsiteX59" fmla="*/ 466627 w 1115020"/>
              <a:gd name="connsiteY59" fmla="*/ 748145 h 806334"/>
              <a:gd name="connsiteX60" fmla="*/ 441689 w 1115020"/>
              <a:gd name="connsiteY60" fmla="*/ 781396 h 806334"/>
              <a:gd name="connsiteX61" fmla="*/ 391813 w 1115020"/>
              <a:gd name="connsiteY61" fmla="*/ 806334 h 806334"/>
              <a:gd name="connsiteX62" fmla="*/ 383500 w 1115020"/>
              <a:gd name="connsiteY62" fmla="*/ 756458 h 806334"/>
              <a:gd name="connsiteX63" fmla="*/ 350249 w 1115020"/>
              <a:gd name="connsiteY63" fmla="*/ 540327 h 806334"/>
              <a:gd name="connsiteX64" fmla="*/ 341936 w 1115020"/>
              <a:gd name="connsiteY64" fmla="*/ 515389 h 806334"/>
              <a:gd name="connsiteX65" fmla="*/ 350249 w 1115020"/>
              <a:gd name="connsiteY65" fmla="*/ 149629 h 806334"/>
              <a:gd name="connsiteX66" fmla="*/ 366875 w 1115020"/>
              <a:gd name="connsiteY66" fmla="*/ 124690 h 806334"/>
              <a:gd name="connsiteX67" fmla="*/ 391813 w 1115020"/>
              <a:gd name="connsiteY67" fmla="*/ 74814 h 806334"/>
              <a:gd name="connsiteX68" fmla="*/ 458315 w 1115020"/>
              <a:gd name="connsiteY68" fmla="*/ 149629 h 806334"/>
              <a:gd name="connsiteX69" fmla="*/ 483253 w 1115020"/>
              <a:gd name="connsiteY69" fmla="*/ 174567 h 806334"/>
              <a:gd name="connsiteX70" fmla="*/ 499878 w 1115020"/>
              <a:gd name="connsiteY70" fmla="*/ 199505 h 806334"/>
              <a:gd name="connsiteX71" fmla="*/ 574693 w 1115020"/>
              <a:gd name="connsiteY71" fmla="*/ 257694 h 806334"/>
              <a:gd name="connsiteX72" fmla="*/ 649507 w 1115020"/>
              <a:gd name="connsiteY72" fmla="*/ 315883 h 806334"/>
              <a:gd name="connsiteX73" fmla="*/ 732635 w 1115020"/>
              <a:gd name="connsiteY73" fmla="*/ 448887 h 806334"/>
              <a:gd name="connsiteX74" fmla="*/ 749260 w 1115020"/>
              <a:gd name="connsiteY74" fmla="*/ 498763 h 806334"/>
              <a:gd name="connsiteX75" fmla="*/ 774198 w 1115020"/>
              <a:gd name="connsiteY75" fmla="*/ 581890 h 806334"/>
              <a:gd name="connsiteX76" fmla="*/ 799136 w 1115020"/>
              <a:gd name="connsiteY76" fmla="*/ 623454 h 806334"/>
              <a:gd name="connsiteX77" fmla="*/ 840700 w 1115020"/>
              <a:gd name="connsiteY77" fmla="*/ 689956 h 806334"/>
              <a:gd name="connsiteX78" fmla="*/ 865638 w 1115020"/>
              <a:gd name="connsiteY78" fmla="*/ 706581 h 806334"/>
              <a:gd name="connsiteX79" fmla="*/ 907202 w 1115020"/>
              <a:gd name="connsiteY79" fmla="*/ 681643 h 806334"/>
              <a:gd name="connsiteX80" fmla="*/ 915515 w 1115020"/>
              <a:gd name="connsiteY80" fmla="*/ 648392 h 806334"/>
              <a:gd name="connsiteX81" fmla="*/ 923827 w 1115020"/>
              <a:gd name="connsiteY81" fmla="*/ 532014 h 806334"/>
              <a:gd name="connsiteX82" fmla="*/ 882264 w 1115020"/>
              <a:gd name="connsiteY82" fmla="*/ 382385 h 806334"/>
              <a:gd name="connsiteX83" fmla="*/ 849013 w 1115020"/>
              <a:gd name="connsiteY83" fmla="*/ 374072 h 806334"/>
              <a:gd name="connsiteX84" fmla="*/ 990329 w 1115020"/>
              <a:gd name="connsiteY84" fmla="*/ 448887 h 806334"/>
              <a:gd name="connsiteX85" fmla="*/ 1056831 w 1115020"/>
              <a:gd name="connsiteY85" fmla="*/ 473825 h 806334"/>
              <a:gd name="connsiteX86" fmla="*/ 1115020 w 1115020"/>
              <a:gd name="connsiteY86" fmla="*/ 498763 h 806334"/>
              <a:gd name="connsiteX87" fmla="*/ 583005 w 1115020"/>
              <a:gd name="connsiteY87" fmla="*/ 507076 h 806334"/>
              <a:gd name="connsiteX88" fmla="*/ 533129 w 1115020"/>
              <a:gd name="connsiteY88" fmla="*/ 532014 h 806334"/>
              <a:gd name="connsiteX89" fmla="*/ 508191 w 1115020"/>
              <a:gd name="connsiteY89" fmla="*/ 581890 h 806334"/>
              <a:gd name="connsiteX90" fmla="*/ 491565 w 1115020"/>
              <a:gd name="connsiteY90" fmla="*/ 606829 h 806334"/>
              <a:gd name="connsiteX91" fmla="*/ 483253 w 1115020"/>
              <a:gd name="connsiteY91" fmla="*/ 631767 h 806334"/>
              <a:gd name="connsiteX92" fmla="*/ 466627 w 1115020"/>
              <a:gd name="connsiteY92" fmla="*/ 656705 h 806334"/>
              <a:gd name="connsiteX93" fmla="*/ 433376 w 1115020"/>
              <a:gd name="connsiteY93" fmla="*/ 723207 h 806334"/>
              <a:gd name="connsiteX94" fmla="*/ 391813 w 1115020"/>
              <a:gd name="connsiteY94" fmla="*/ 739832 h 806334"/>
              <a:gd name="connsiteX95" fmla="*/ 366875 w 1115020"/>
              <a:gd name="connsiteY95" fmla="*/ 731520 h 806334"/>
              <a:gd name="connsiteX96" fmla="*/ 333624 w 1115020"/>
              <a:gd name="connsiteY96" fmla="*/ 714894 h 806334"/>
              <a:gd name="connsiteX97" fmla="*/ 300373 w 1115020"/>
              <a:gd name="connsiteY97" fmla="*/ 706581 h 806334"/>
              <a:gd name="connsiteX98" fmla="*/ 258809 w 1115020"/>
              <a:gd name="connsiteY98" fmla="*/ 640080 h 806334"/>
              <a:gd name="connsiteX99" fmla="*/ 267122 w 1115020"/>
              <a:gd name="connsiteY99" fmla="*/ 606829 h 806334"/>
              <a:gd name="connsiteX100" fmla="*/ 275435 w 1115020"/>
              <a:gd name="connsiteY100" fmla="*/ 640080 h 806334"/>
              <a:gd name="connsiteX101" fmla="*/ 292060 w 1115020"/>
              <a:gd name="connsiteY101" fmla="*/ 689956 h 806334"/>
              <a:gd name="connsiteX102" fmla="*/ 325311 w 1115020"/>
              <a:gd name="connsiteY102" fmla="*/ 714894 h 80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15020" h="806334">
                <a:moveTo>
                  <a:pt x="616256" y="465512"/>
                </a:moveTo>
                <a:lnTo>
                  <a:pt x="134118" y="307570"/>
                </a:lnTo>
                <a:cubicBezTo>
                  <a:pt x="124573" y="304620"/>
                  <a:pt x="151992" y="317132"/>
                  <a:pt x="159056" y="324196"/>
                </a:cubicBezTo>
                <a:cubicBezTo>
                  <a:pt x="168853" y="333993"/>
                  <a:pt x="175682" y="346363"/>
                  <a:pt x="183995" y="357447"/>
                </a:cubicBezTo>
                <a:cubicBezTo>
                  <a:pt x="186766" y="365760"/>
                  <a:pt x="187960" y="374777"/>
                  <a:pt x="192307" y="382385"/>
                </a:cubicBezTo>
                <a:cubicBezTo>
                  <a:pt x="199181" y="394414"/>
                  <a:pt x="209192" y="404362"/>
                  <a:pt x="217245" y="415636"/>
                </a:cubicBezTo>
                <a:cubicBezTo>
                  <a:pt x="223052" y="423766"/>
                  <a:pt x="229019" y="431841"/>
                  <a:pt x="233871" y="440574"/>
                </a:cubicBezTo>
                <a:cubicBezTo>
                  <a:pt x="274326" y="513392"/>
                  <a:pt x="245690" y="465965"/>
                  <a:pt x="275435" y="540327"/>
                </a:cubicBezTo>
                <a:cubicBezTo>
                  <a:pt x="286471" y="567917"/>
                  <a:pt x="290010" y="585041"/>
                  <a:pt x="308685" y="606829"/>
                </a:cubicBezTo>
                <a:cubicBezTo>
                  <a:pt x="318886" y="618730"/>
                  <a:pt x="341936" y="640080"/>
                  <a:pt x="341936" y="640080"/>
                </a:cubicBezTo>
                <a:cubicBezTo>
                  <a:pt x="351077" y="667503"/>
                  <a:pt x="353620" y="676757"/>
                  <a:pt x="366875" y="706581"/>
                </a:cubicBezTo>
                <a:cubicBezTo>
                  <a:pt x="376212" y="727589"/>
                  <a:pt x="386639" y="752659"/>
                  <a:pt x="408438" y="764770"/>
                </a:cubicBezTo>
                <a:cubicBezTo>
                  <a:pt x="440038" y="782325"/>
                  <a:pt x="482182" y="784806"/>
                  <a:pt x="516504" y="789709"/>
                </a:cubicBezTo>
                <a:cubicBezTo>
                  <a:pt x="662215" y="785008"/>
                  <a:pt x="724591" y="824836"/>
                  <a:pt x="815762" y="756458"/>
                </a:cubicBezTo>
                <a:cubicBezTo>
                  <a:pt x="825167" y="749405"/>
                  <a:pt x="832387" y="739833"/>
                  <a:pt x="840700" y="731520"/>
                </a:cubicBezTo>
                <a:cubicBezTo>
                  <a:pt x="846242" y="714894"/>
                  <a:pt x="857325" y="699168"/>
                  <a:pt x="857325" y="681643"/>
                </a:cubicBezTo>
                <a:cubicBezTo>
                  <a:pt x="857325" y="434677"/>
                  <a:pt x="852610" y="411157"/>
                  <a:pt x="832387" y="249381"/>
                </a:cubicBezTo>
                <a:cubicBezTo>
                  <a:pt x="840700" y="210588"/>
                  <a:pt x="836025" y="166474"/>
                  <a:pt x="857325" y="133003"/>
                </a:cubicBezTo>
                <a:cubicBezTo>
                  <a:pt x="864763" y="121314"/>
                  <a:pt x="881560" y="147422"/>
                  <a:pt x="890576" y="157941"/>
                </a:cubicBezTo>
                <a:cubicBezTo>
                  <a:pt x="898641" y="167350"/>
                  <a:pt x="901054" y="180433"/>
                  <a:pt x="907202" y="191192"/>
                </a:cubicBezTo>
                <a:cubicBezTo>
                  <a:pt x="912159" y="199866"/>
                  <a:pt x="933818" y="216130"/>
                  <a:pt x="923827" y="216130"/>
                </a:cubicBezTo>
                <a:cubicBezTo>
                  <a:pt x="904514" y="216130"/>
                  <a:pt x="837350" y="165089"/>
                  <a:pt x="824075" y="157941"/>
                </a:cubicBezTo>
                <a:cubicBezTo>
                  <a:pt x="805495" y="147936"/>
                  <a:pt x="784465" y="143008"/>
                  <a:pt x="765885" y="133003"/>
                </a:cubicBezTo>
                <a:cubicBezTo>
                  <a:pt x="672990" y="82983"/>
                  <a:pt x="750633" y="111292"/>
                  <a:pt x="691071" y="91440"/>
                </a:cubicBezTo>
                <a:cubicBezTo>
                  <a:pt x="677216" y="77585"/>
                  <a:pt x="655703" y="68464"/>
                  <a:pt x="649507" y="49876"/>
                </a:cubicBezTo>
                <a:lnTo>
                  <a:pt x="632882" y="0"/>
                </a:lnTo>
                <a:cubicBezTo>
                  <a:pt x="627340" y="8313"/>
                  <a:pt x="620724" y="16002"/>
                  <a:pt x="616256" y="24938"/>
                </a:cubicBezTo>
                <a:cubicBezTo>
                  <a:pt x="612337" y="32775"/>
                  <a:pt x="612291" y="42268"/>
                  <a:pt x="607944" y="49876"/>
                </a:cubicBezTo>
                <a:cubicBezTo>
                  <a:pt x="601070" y="61905"/>
                  <a:pt x="589879" y="71098"/>
                  <a:pt x="583005" y="83127"/>
                </a:cubicBezTo>
                <a:cubicBezTo>
                  <a:pt x="506586" y="216860"/>
                  <a:pt x="572847" y="124380"/>
                  <a:pt x="516504" y="199505"/>
                </a:cubicBezTo>
                <a:cubicBezTo>
                  <a:pt x="511990" y="217559"/>
                  <a:pt x="502745" y="260904"/>
                  <a:pt x="491565" y="274320"/>
                </a:cubicBezTo>
                <a:cubicBezTo>
                  <a:pt x="485955" y="281051"/>
                  <a:pt x="474940" y="279861"/>
                  <a:pt x="466627" y="282632"/>
                </a:cubicBezTo>
                <a:cubicBezTo>
                  <a:pt x="447468" y="279439"/>
                  <a:pt x="412278" y="276240"/>
                  <a:pt x="391813" y="266007"/>
                </a:cubicBezTo>
                <a:cubicBezTo>
                  <a:pt x="382877" y="261539"/>
                  <a:pt x="375188" y="254923"/>
                  <a:pt x="366875" y="249381"/>
                </a:cubicBezTo>
                <a:cubicBezTo>
                  <a:pt x="186772" y="265755"/>
                  <a:pt x="333977" y="247648"/>
                  <a:pt x="242184" y="266007"/>
                </a:cubicBezTo>
                <a:cubicBezTo>
                  <a:pt x="205143" y="273415"/>
                  <a:pt x="186393" y="273720"/>
                  <a:pt x="150744" y="282632"/>
                </a:cubicBezTo>
                <a:cubicBezTo>
                  <a:pt x="142243" y="284757"/>
                  <a:pt x="134118" y="288174"/>
                  <a:pt x="125805" y="290945"/>
                </a:cubicBezTo>
                <a:cubicBezTo>
                  <a:pt x="120263" y="282632"/>
                  <a:pt x="116244" y="258943"/>
                  <a:pt x="109180" y="266007"/>
                </a:cubicBezTo>
                <a:cubicBezTo>
                  <a:pt x="89681" y="285506"/>
                  <a:pt x="104991" y="336503"/>
                  <a:pt x="109180" y="357447"/>
                </a:cubicBezTo>
                <a:cubicBezTo>
                  <a:pt x="106409" y="379614"/>
                  <a:pt x="111380" y="404237"/>
                  <a:pt x="100867" y="423949"/>
                </a:cubicBezTo>
                <a:cubicBezTo>
                  <a:pt x="73024" y="476154"/>
                  <a:pt x="57028" y="477355"/>
                  <a:pt x="17740" y="490450"/>
                </a:cubicBezTo>
                <a:cubicBezTo>
                  <a:pt x="12198" y="495992"/>
                  <a:pt x="-4427" y="501534"/>
                  <a:pt x="1115" y="507076"/>
                </a:cubicBezTo>
                <a:cubicBezTo>
                  <a:pt x="23964" y="529925"/>
                  <a:pt x="57355" y="539027"/>
                  <a:pt x="84242" y="556952"/>
                </a:cubicBezTo>
                <a:cubicBezTo>
                  <a:pt x="107297" y="572322"/>
                  <a:pt x="125726" y="594916"/>
                  <a:pt x="150744" y="606829"/>
                </a:cubicBezTo>
                <a:cubicBezTo>
                  <a:pt x="178402" y="620000"/>
                  <a:pt x="315165" y="654785"/>
                  <a:pt x="350249" y="665018"/>
                </a:cubicBezTo>
                <a:cubicBezTo>
                  <a:pt x="419431" y="685196"/>
                  <a:pt x="464430" y="704047"/>
                  <a:pt x="533129" y="714894"/>
                </a:cubicBezTo>
                <a:cubicBezTo>
                  <a:pt x="560635" y="719237"/>
                  <a:pt x="588547" y="720436"/>
                  <a:pt x="616256" y="723207"/>
                </a:cubicBezTo>
                <a:cubicBezTo>
                  <a:pt x="663362" y="720436"/>
                  <a:pt x="711979" y="727052"/>
                  <a:pt x="757573" y="714894"/>
                </a:cubicBezTo>
                <a:cubicBezTo>
                  <a:pt x="767226" y="712320"/>
                  <a:pt x="749077" y="695763"/>
                  <a:pt x="740947" y="689956"/>
                </a:cubicBezTo>
                <a:cubicBezTo>
                  <a:pt x="728805" y="681283"/>
                  <a:pt x="712730" y="680003"/>
                  <a:pt x="699384" y="673330"/>
                </a:cubicBezTo>
                <a:cubicBezTo>
                  <a:pt x="690448" y="668862"/>
                  <a:pt x="683119" y="661662"/>
                  <a:pt x="674445" y="656705"/>
                </a:cubicBezTo>
                <a:cubicBezTo>
                  <a:pt x="663686" y="650557"/>
                  <a:pt x="650976" y="647688"/>
                  <a:pt x="641195" y="640080"/>
                </a:cubicBezTo>
                <a:cubicBezTo>
                  <a:pt x="597746" y="606286"/>
                  <a:pt x="580963" y="570513"/>
                  <a:pt x="549755" y="523701"/>
                </a:cubicBezTo>
                <a:lnTo>
                  <a:pt x="516504" y="473825"/>
                </a:lnTo>
                <a:lnTo>
                  <a:pt x="499878" y="448887"/>
                </a:lnTo>
                <a:cubicBezTo>
                  <a:pt x="497107" y="437803"/>
                  <a:pt x="489687" y="426905"/>
                  <a:pt x="491565" y="415636"/>
                </a:cubicBezTo>
                <a:cubicBezTo>
                  <a:pt x="492854" y="407905"/>
                  <a:pt x="500353" y="399010"/>
                  <a:pt x="508191" y="399010"/>
                </a:cubicBezTo>
                <a:cubicBezTo>
                  <a:pt x="520883" y="399010"/>
                  <a:pt x="541383" y="448769"/>
                  <a:pt x="541442" y="448887"/>
                </a:cubicBezTo>
                <a:cubicBezTo>
                  <a:pt x="538671" y="515389"/>
                  <a:pt x="543404" y="582631"/>
                  <a:pt x="533129" y="648392"/>
                </a:cubicBezTo>
                <a:cubicBezTo>
                  <a:pt x="522549" y="716101"/>
                  <a:pt x="498631" y="705473"/>
                  <a:pt x="466627" y="748145"/>
                </a:cubicBezTo>
                <a:cubicBezTo>
                  <a:pt x="458314" y="759229"/>
                  <a:pt x="451486" y="771599"/>
                  <a:pt x="441689" y="781396"/>
                </a:cubicBezTo>
                <a:cubicBezTo>
                  <a:pt x="425576" y="797509"/>
                  <a:pt x="412095" y="799573"/>
                  <a:pt x="391813" y="806334"/>
                </a:cubicBezTo>
                <a:cubicBezTo>
                  <a:pt x="389042" y="789709"/>
                  <a:pt x="385777" y="773158"/>
                  <a:pt x="383500" y="756458"/>
                </a:cubicBezTo>
                <a:cubicBezTo>
                  <a:pt x="378799" y="721983"/>
                  <a:pt x="365880" y="587217"/>
                  <a:pt x="350249" y="540327"/>
                </a:cubicBezTo>
                <a:lnTo>
                  <a:pt x="341936" y="515389"/>
                </a:lnTo>
                <a:cubicBezTo>
                  <a:pt x="344707" y="393469"/>
                  <a:pt x="342480" y="271333"/>
                  <a:pt x="350249" y="149629"/>
                </a:cubicBezTo>
                <a:cubicBezTo>
                  <a:pt x="350885" y="139658"/>
                  <a:pt x="362407" y="133626"/>
                  <a:pt x="366875" y="124690"/>
                </a:cubicBezTo>
                <a:cubicBezTo>
                  <a:pt x="401288" y="55862"/>
                  <a:pt x="344168" y="146279"/>
                  <a:pt x="391813" y="74814"/>
                </a:cubicBezTo>
                <a:cubicBezTo>
                  <a:pt x="466129" y="149130"/>
                  <a:pt x="382990" y="63543"/>
                  <a:pt x="458315" y="149629"/>
                </a:cubicBezTo>
                <a:cubicBezTo>
                  <a:pt x="466056" y="158476"/>
                  <a:pt x="475727" y="165536"/>
                  <a:pt x="483253" y="174567"/>
                </a:cubicBezTo>
                <a:cubicBezTo>
                  <a:pt x="489649" y="182242"/>
                  <a:pt x="492814" y="192441"/>
                  <a:pt x="499878" y="199505"/>
                </a:cubicBezTo>
                <a:cubicBezTo>
                  <a:pt x="560787" y="260414"/>
                  <a:pt x="530198" y="223087"/>
                  <a:pt x="574693" y="257694"/>
                </a:cubicBezTo>
                <a:cubicBezTo>
                  <a:pt x="661019" y="324837"/>
                  <a:pt x="593278" y="278398"/>
                  <a:pt x="649507" y="315883"/>
                </a:cubicBezTo>
                <a:cubicBezTo>
                  <a:pt x="667616" y="343047"/>
                  <a:pt x="725953" y="428840"/>
                  <a:pt x="732635" y="448887"/>
                </a:cubicBezTo>
                <a:cubicBezTo>
                  <a:pt x="738177" y="465512"/>
                  <a:pt x="744224" y="481977"/>
                  <a:pt x="749260" y="498763"/>
                </a:cubicBezTo>
                <a:cubicBezTo>
                  <a:pt x="759899" y="534226"/>
                  <a:pt x="756913" y="543861"/>
                  <a:pt x="774198" y="581890"/>
                </a:cubicBezTo>
                <a:cubicBezTo>
                  <a:pt x="780884" y="596599"/>
                  <a:pt x="791289" y="609330"/>
                  <a:pt x="799136" y="623454"/>
                </a:cubicBezTo>
                <a:cubicBezTo>
                  <a:pt x="815597" y="653083"/>
                  <a:pt x="815439" y="664695"/>
                  <a:pt x="840700" y="689956"/>
                </a:cubicBezTo>
                <a:cubicBezTo>
                  <a:pt x="847764" y="697020"/>
                  <a:pt x="857325" y="701039"/>
                  <a:pt x="865638" y="706581"/>
                </a:cubicBezTo>
                <a:cubicBezTo>
                  <a:pt x="879493" y="698268"/>
                  <a:pt x="896687" y="693910"/>
                  <a:pt x="907202" y="681643"/>
                </a:cubicBezTo>
                <a:cubicBezTo>
                  <a:pt x="914637" y="672969"/>
                  <a:pt x="914253" y="659747"/>
                  <a:pt x="915515" y="648392"/>
                </a:cubicBezTo>
                <a:cubicBezTo>
                  <a:pt x="919810" y="609738"/>
                  <a:pt x="921056" y="570807"/>
                  <a:pt x="923827" y="532014"/>
                </a:cubicBezTo>
                <a:cubicBezTo>
                  <a:pt x="918044" y="445266"/>
                  <a:pt x="947692" y="415099"/>
                  <a:pt x="882264" y="382385"/>
                </a:cubicBezTo>
                <a:cubicBezTo>
                  <a:pt x="872045" y="377276"/>
                  <a:pt x="860097" y="376843"/>
                  <a:pt x="849013" y="374072"/>
                </a:cubicBezTo>
                <a:cubicBezTo>
                  <a:pt x="897667" y="406510"/>
                  <a:pt x="918717" y="422033"/>
                  <a:pt x="990329" y="448887"/>
                </a:cubicBezTo>
                <a:cubicBezTo>
                  <a:pt x="1012496" y="457200"/>
                  <a:pt x="1034977" y="464719"/>
                  <a:pt x="1056831" y="473825"/>
                </a:cubicBezTo>
                <a:cubicBezTo>
                  <a:pt x="1139014" y="508067"/>
                  <a:pt x="1049268" y="476845"/>
                  <a:pt x="1115020" y="498763"/>
                </a:cubicBezTo>
                <a:lnTo>
                  <a:pt x="583005" y="507076"/>
                </a:lnTo>
                <a:cubicBezTo>
                  <a:pt x="551438" y="508004"/>
                  <a:pt x="551463" y="513681"/>
                  <a:pt x="533129" y="532014"/>
                </a:cubicBezTo>
                <a:cubicBezTo>
                  <a:pt x="524816" y="548639"/>
                  <a:pt x="517218" y="565641"/>
                  <a:pt x="508191" y="581890"/>
                </a:cubicBezTo>
                <a:cubicBezTo>
                  <a:pt x="503339" y="590624"/>
                  <a:pt x="496033" y="597893"/>
                  <a:pt x="491565" y="606829"/>
                </a:cubicBezTo>
                <a:cubicBezTo>
                  <a:pt x="487646" y="614666"/>
                  <a:pt x="487172" y="623930"/>
                  <a:pt x="483253" y="631767"/>
                </a:cubicBezTo>
                <a:cubicBezTo>
                  <a:pt x="478785" y="640703"/>
                  <a:pt x="471095" y="647769"/>
                  <a:pt x="466627" y="656705"/>
                </a:cubicBezTo>
                <a:cubicBezTo>
                  <a:pt x="461111" y="667737"/>
                  <a:pt x="448357" y="712506"/>
                  <a:pt x="433376" y="723207"/>
                </a:cubicBezTo>
                <a:cubicBezTo>
                  <a:pt x="421234" y="731880"/>
                  <a:pt x="405667" y="734290"/>
                  <a:pt x="391813" y="739832"/>
                </a:cubicBezTo>
                <a:cubicBezTo>
                  <a:pt x="383500" y="737061"/>
                  <a:pt x="374929" y="734972"/>
                  <a:pt x="366875" y="731520"/>
                </a:cubicBezTo>
                <a:cubicBezTo>
                  <a:pt x="355485" y="726639"/>
                  <a:pt x="345227" y="719245"/>
                  <a:pt x="333624" y="714894"/>
                </a:cubicBezTo>
                <a:cubicBezTo>
                  <a:pt x="322927" y="710882"/>
                  <a:pt x="311457" y="709352"/>
                  <a:pt x="300373" y="706581"/>
                </a:cubicBezTo>
                <a:cubicBezTo>
                  <a:pt x="259044" y="665252"/>
                  <a:pt x="270924" y="688537"/>
                  <a:pt x="258809" y="640080"/>
                </a:cubicBezTo>
                <a:cubicBezTo>
                  <a:pt x="261580" y="628996"/>
                  <a:pt x="255697" y="606829"/>
                  <a:pt x="267122" y="606829"/>
                </a:cubicBezTo>
                <a:cubicBezTo>
                  <a:pt x="278547" y="606829"/>
                  <a:pt x="272152" y="629137"/>
                  <a:pt x="275435" y="640080"/>
                </a:cubicBezTo>
                <a:cubicBezTo>
                  <a:pt x="280471" y="656866"/>
                  <a:pt x="278040" y="679441"/>
                  <a:pt x="292060" y="689956"/>
                </a:cubicBezTo>
                <a:lnTo>
                  <a:pt x="325311" y="71489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27280" y="2709448"/>
            <a:ext cx="1059874" cy="926883"/>
          </a:xfrm>
          <a:custGeom>
            <a:avLst/>
            <a:gdLst>
              <a:gd name="connsiteX0" fmla="*/ 359462 w 1059874"/>
              <a:gd name="connsiteY0" fmla="*/ 116879 h 926883"/>
              <a:gd name="connsiteX1" fmla="*/ 351149 w 1059874"/>
              <a:gd name="connsiteY1" fmla="*/ 233257 h 926883"/>
              <a:gd name="connsiteX2" fmla="*/ 359462 w 1059874"/>
              <a:gd name="connsiteY2" fmla="*/ 291447 h 926883"/>
              <a:gd name="connsiteX3" fmla="*/ 409338 w 1059874"/>
              <a:gd name="connsiteY3" fmla="*/ 274821 h 926883"/>
              <a:gd name="connsiteX4" fmla="*/ 459215 w 1059874"/>
              <a:gd name="connsiteY4" fmla="*/ 308072 h 926883"/>
              <a:gd name="connsiteX5" fmla="*/ 558967 w 1059874"/>
              <a:gd name="connsiteY5" fmla="*/ 407825 h 926883"/>
              <a:gd name="connsiteX6" fmla="*/ 617156 w 1059874"/>
              <a:gd name="connsiteY6" fmla="*/ 499265 h 926883"/>
              <a:gd name="connsiteX7" fmla="*/ 625469 w 1059874"/>
              <a:gd name="connsiteY7" fmla="*/ 532516 h 926883"/>
              <a:gd name="connsiteX8" fmla="*/ 617156 w 1059874"/>
              <a:gd name="connsiteY8" fmla="*/ 466014 h 926883"/>
              <a:gd name="connsiteX9" fmla="*/ 642095 w 1059874"/>
              <a:gd name="connsiteY9" fmla="*/ 274821 h 926883"/>
              <a:gd name="connsiteX10" fmla="*/ 650407 w 1059874"/>
              <a:gd name="connsiteY10" fmla="*/ 241570 h 926883"/>
              <a:gd name="connsiteX11" fmla="*/ 741847 w 1059874"/>
              <a:gd name="connsiteY11" fmla="*/ 258196 h 926883"/>
              <a:gd name="connsiteX12" fmla="*/ 800036 w 1059874"/>
              <a:gd name="connsiteY12" fmla="*/ 308072 h 926883"/>
              <a:gd name="connsiteX13" fmla="*/ 874851 w 1059874"/>
              <a:gd name="connsiteY13" fmla="*/ 357948 h 926883"/>
              <a:gd name="connsiteX14" fmla="*/ 949665 w 1059874"/>
              <a:gd name="connsiteY14" fmla="*/ 374574 h 926883"/>
              <a:gd name="connsiteX15" fmla="*/ 966291 w 1059874"/>
              <a:gd name="connsiteY15" fmla="*/ 399512 h 926883"/>
              <a:gd name="connsiteX16" fmla="*/ 999542 w 1059874"/>
              <a:gd name="connsiteY16" fmla="*/ 424450 h 926883"/>
              <a:gd name="connsiteX17" fmla="*/ 1016167 w 1059874"/>
              <a:gd name="connsiteY17" fmla="*/ 441076 h 926883"/>
              <a:gd name="connsiteX18" fmla="*/ 999542 w 1059874"/>
              <a:gd name="connsiteY18" fmla="*/ 507577 h 926883"/>
              <a:gd name="connsiteX19" fmla="*/ 966291 w 1059874"/>
              <a:gd name="connsiteY19" fmla="*/ 549141 h 926883"/>
              <a:gd name="connsiteX20" fmla="*/ 924727 w 1059874"/>
              <a:gd name="connsiteY20" fmla="*/ 582392 h 926883"/>
              <a:gd name="connsiteX21" fmla="*/ 899789 w 1059874"/>
              <a:gd name="connsiteY21" fmla="*/ 590705 h 926883"/>
              <a:gd name="connsiteX22" fmla="*/ 858225 w 1059874"/>
              <a:gd name="connsiteY22" fmla="*/ 607330 h 926883"/>
              <a:gd name="connsiteX23" fmla="*/ 816662 w 1059874"/>
              <a:gd name="connsiteY23" fmla="*/ 615643 h 926883"/>
              <a:gd name="connsiteX24" fmla="*/ 791724 w 1059874"/>
              <a:gd name="connsiteY24" fmla="*/ 623956 h 926883"/>
              <a:gd name="connsiteX25" fmla="*/ 675345 w 1059874"/>
              <a:gd name="connsiteY25" fmla="*/ 607330 h 926883"/>
              <a:gd name="connsiteX26" fmla="*/ 633782 w 1059874"/>
              <a:gd name="connsiteY26" fmla="*/ 565767 h 926883"/>
              <a:gd name="connsiteX27" fmla="*/ 567280 w 1059874"/>
              <a:gd name="connsiteY27" fmla="*/ 532516 h 926883"/>
              <a:gd name="connsiteX28" fmla="*/ 509091 w 1059874"/>
              <a:gd name="connsiteY28" fmla="*/ 482639 h 926883"/>
              <a:gd name="connsiteX29" fmla="*/ 459215 w 1059874"/>
              <a:gd name="connsiteY29" fmla="*/ 432763 h 926883"/>
              <a:gd name="connsiteX30" fmla="*/ 425964 w 1059874"/>
              <a:gd name="connsiteY30" fmla="*/ 407825 h 926883"/>
              <a:gd name="connsiteX31" fmla="*/ 376087 w 1059874"/>
              <a:gd name="connsiteY31" fmla="*/ 357948 h 926883"/>
              <a:gd name="connsiteX32" fmla="*/ 342836 w 1059874"/>
              <a:gd name="connsiteY32" fmla="*/ 308072 h 926883"/>
              <a:gd name="connsiteX33" fmla="*/ 334524 w 1059874"/>
              <a:gd name="connsiteY33" fmla="*/ 258196 h 926883"/>
              <a:gd name="connsiteX34" fmla="*/ 326211 w 1059874"/>
              <a:gd name="connsiteY34" fmla="*/ 233257 h 926883"/>
              <a:gd name="connsiteX35" fmla="*/ 301273 w 1059874"/>
              <a:gd name="connsiteY35" fmla="*/ 224945 h 926883"/>
              <a:gd name="connsiteX36" fmla="*/ 292960 w 1059874"/>
              <a:gd name="connsiteY36" fmla="*/ 258196 h 926883"/>
              <a:gd name="connsiteX37" fmla="*/ 284647 w 1059874"/>
              <a:gd name="connsiteY37" fmla="*/ 283134 h 926883"/>
              <a:gd name="connsiteX38" fmla="*/ 276335 w 1059874"/>
              <a:gd name="connsiteY38" fmla="*/ 341323 h 926883"/>
              <a:gd name="connsiteX39" fmla="*/ 284647 w 1059874"/>
              <a:gd name="connsiteY39" fmla="*/ 499265 h 926883"/>
              <a:gd name="connsiteX40" fmla="*/ 301273 w 1059874"/>
              <a:gd name="connsiteY40" fmla="*/ 515890 h 926883"/>
              <a:gd name="connsiteX41" fmla="*/ 334524 w 1059874"/>
              <a:gd name="connsiteY41" fmla="*/ 557454 h 926883"/>
              <a:gd name="connsiteX42" fmla="*/ 326211 w 1059874"/>
              <a:gd name="connsiteY42" fmla="*/ 615643 h 926883"/>
              <a:gd name="connsiteX43" fmla="*/ 301273 w 1059874"/>
              <a:gd name="connsiteY43" fmla="*/ 623956 h 926883"/>
              <a:gd name="connsiteX44" fmla="*/ 259709 w 1059874"/>
              <a:gd name="connsiteY44" fmla="*/ 648894 h 926883"/>
              <a:gd name="connsiteX45" fmla="*/ 342836 w 1059874"/>
              <a:gd name="connsiteY45" fmla="*/ 557454 h 926883"/>
              <a:gd name="connsiteX46" fmla="*/ 384400 w 1059874"/>
              <a:gd name="connsiteY46" fmla="*/ 499265 h 926883"/>
              <a:gd name="connsiteX47" fmla="*/ 542342 w 1059874"/>
              <a:gd name="connsiteY47" fmla="*/ 366261 h 926883"/>
              <a:gd name="connsiteX48" fmla="*/ 583905 w 1059874"/>
              <a:gd name="connsiteY48" fmla="*/ 324697 h 926883"/>
              <a:gd name="connsiteX49" fmla="*/ 608844 w 1059874"/>
              <a:gd name="connsiteY49" fmla="*/ 308072 h 926883"/>
              <a:gd name="connsiteX50" fmla="*/ 642095 w 1059874"/>
              <a:gd name="connsiteY50" fmla="*/ 241570 h 926883"/>
              <a:gd name="connsiteX51" fmla="*/ 650407 w 1059874"/>
              <a:gd name="connsiteY51" fmla="*/ 208319 h 926883"/>
              <a:gd name="connsiteX52" fmla="*/ 675345 w 1059874"/>
              <a:gd name="connsiteY52" fmla="*/ 175068 h 926883"/>
              <a:gd name="connsiteX53" fmla="*/ 708596 w 1059874"/>
              <a:gd name="connsiteY53" fmla="*/ 116879 h 926883"/>
              <a:gd name="connsiteX54" fmla="*/ 700284 w 1059874"/>
              <a:gd name="connsiteY54" fmla="*/ 208319 h 926883"/>
              <a:gd name="connsiteX55" fmla="*/ 675345 w 1059874"/>
              <a:gd name="connsiteY55" fmla="*/ 357948 h 926883"/>
              <a:gd name="connsiteX56" fmla="*/ 658720 w 1059874"/>
              <a:gd name="connsiteY56" fmla="*/ 474327 h 926883"/>
              <a:gd name="connsiteX57" fmla="*/ 650407 w 1059874"/>
              <a:gd name="connsiteY57" fmla="*/ 873337 h 926883"/>
              <a:gd name="connsiteX58" fmla="*/ 642095 w 1059874"/>
              <a:gd name="connsiteY58" fmla="*/ 923214 h 926883"/>
              <a:gd name="connsiteX59" fmla="*/ 575593 w 1059874"/>
              <a:gd name="connsiteY59" fmla="*/ 914901 h 926883"/>
              <a:gd name="connsiteX60" fmla="*/ 550655 w 1059874"/>
              <a:gd name="connsiteY60" fmla="*/ 906588 h 926883"/>
              <a:gd name="connsiteX61" fmla="*/ 509091 w 1059874"/>
              <a:gd name="connsiteY61" fmla="*/ 873337 h 926883"/>
              <a:gd name="connsiteX62" fmla="*/ 492465 w 1059874"/>
              <a:gd name="connsiteY62" fmla="*/ 831774 h 926883"/>
              <a:gd name="connsiteX63" fmla="*/ 475840 w 1059874"/>
              <a:gd name="connsiteY63" fmla="*/ 798523 h 926883"/>
              <a:gd name="connsiteX64" fmla="*/ 450902 w 1059874"/>
              <a:gd name="connsiteY64" fmla="*/ 607330 h 926883"/>
              <a:gd name="connsiteX65" fmla="*/ 417651 w 1059874"/>
              <a:gd name="connsiteY65" fmla="*/ 466014 h 926883"/>
              <a:gd name="connsiteX66" fmla="*/ 409338 w 1059874"/>
              <a:gd name="connsiteY66" fmla="*/ 416137 h 926883"/>
              <a:gd name="connsiteX67" fmla="*/ 392713 w 1059874"/>
              <a:gd name="connsiteY67" fmla="*/ 341323 h 926883"/>
              <a:gd name="connsiteX68" fmla="*/ 326211 w 1059874"/>
              <a:gd name="connsiteY68" fmla="*/ 399512 h 926883"/>
              <a:gd name="connsiteX69" fmla="*/ 218145 w 1059874"/>
              <a:gd name="connsiteY69" fmla="*/ 490952 h 926883"/>
              <a:gd name="connsiteX70" fmla="*/ 193207 w 1059874"/>
              <a:gd name="connsiteY70" fmla="*/ 532516 h 926883"/>
              <a:gd name="connsiteX71" fmla="*/ 176582 w 1059874"/>
              <a:gd name="connsiteY71" fmla="*/ 582392 h 926883"/>
              <a:gd name="connsiteX72" fmla="*/ 135018 w 1059874"/>
              <a:gd name="connsiteY72" fmla="*/ 590705 h 926883"/>
              <a:gd name="connsiteX73" fmla="*/ 201520 w 1059874"/>
              <a:gd name="connsiteY73" fmla="*/ 599017 h 926883"/>
              <a:gd name="connsiteX74" fmla="*/ 700284 w 1059874"/>
              <a:gd name="connsiteY74" fmla="*/ 632268 h 926883"/>
              <a:gd name="connsiteX75" fmla="*/ 833287 w 1059874"/>
              <a:gd name="connsiteY75" fmla="*/ 648894 h 926883"/>
              <a:gd name="connsiteX76" fmla="*/ 866538 w 1059874"/>
              <a:gd name="connsiteY76" fmla="*/ 657207 h 926883"/>
              <a:gd name="connsiteX77" fmla="*/ 891476 w 1059874"/>
              <a:gd name="connsiteY77" fmla="*/ 665519 h 926883"/>
              <a:gd name="connsiteX78" fmla="*/ 982916 w 1059874"/>
              <a:gd name="connsiteY78" fmla="*/ 673832 h 926883"/>
              <a:gd name="connsiteX79" fmla="*/ 1024480 w 1059874"/>
              <a:gd name="connsiteY79" fmla="*/ 690457 h 926883"/>
              <a:gd name="connsiteX80" fmla="*/ 1057731 w 1059874"/>
              <a:gd name="connsiteY80" fmla="*/ 698770 h 926883"/>
              <a:gd name="connsiteX81" fmla="*/ 999542 w 1059874"/>
              <a:gd name="connsiteY81" fmla="*/ 682145 h 926883"/>
              <a:gd name="connsiteX82" fmla="*/ 966291 w 1059874"/>
              <a:gd name="connsiteY82" fmla="*/ 657207 h 926883"/>
              <a:gd name="connsiteX83" fmla="*/ 874851 w 1059874"/>
              <a:gd name="connsiteY83" fmla="*/ 557454 h 926883"/>
              <a:gd name="connsiteX84" fmla="*/ 841600 w 1059874"/>
              <a:gd name="connsiteY84" fmla="*/ 499265 h 926883"/>
              <a:gd name="connsiteX85" fmla="*/ 733535 w 1059874"/>
              <a:gd name="connsiteY85" fmla="*/ 357948 h 926883"/>
              <a:gd name="connsiteX86" fmla="*/ 658720 w 1059874"/>
              <a:gd name="connsiteY86" fmla="*/ 233257 h 926883"/>
              <a:gd name="connsiteX87" fmla="*/ 625469 w 1059874"/>
              <a:gd name="connsiteY87" fmla="*/ 191694 h 926883"/>
              <a:gd name="connsiteX88" fmla="*/ 600531 w 1059874"/>
              <a:gd name="connsiteY88" fmla="*/ 150130 h 926883"/>
              <a:gd name="connsiteX89" fmla="*/ 575593 w 1059874"/>
              <a:gd name="connsiteY89" fmla="*/ 125192 h 926883"/>
              <a:gd name="connsiteX90" fmla="*/ 534029 w 1059874"/>
              <a:gd name="connsiteY90" fmla="*/ 75316 h 926883"/>
              <a:gd name="connsiteX91" fmla="*/ 450902 w 1059874"/>
              <a:gd name="connsiteY91" fmla="*/ 50377 h 926883"/>
              <a:gd name="connsiteX92" fmla="*/ 425964 w 1059874"/>
              <a:gd name="connsiteY92" fmla="*/ 42065 h 926883"/>
              <a:gd name="connsiteX93" fmla="*/ 392713 w 1059874"/>
              <a:gd name="connsiteY93" fmla="*/ 25439 h 926883"/>
              <a:gd name="connsiteX94" fmla="*/ 334524 w 1059874"/>
              <a:gd name="connsiteY94" fmla="*/ 17127 h 926883"/>
              <a:gd name="connsiteX95" fmla="*/ 276335 w 1059874"/>
              <a:gd name="connsiteY95" fmla="*/ 501 h 926883"/>
              <a:gd name="connsiteX96" fmla="*/ 384400 w 1059874"/>
              <a:gd name="connsiteY96" fmla="*/ 100254 h 926883"/>
              <a:gd name="connsiteX97" fmla="*/ 484153 w 1059874"/>
              <a:gd name="connsiteY97" fmla="*/ 141817 h 926883"/>
              <a:gd name="connsiteX98" fmla="*/ 542342 w 1059874"/>
              <a:gd name="connsiteY98" fmla="*/ 150130 h 926883"/>
              <a:gd name="connsiteX99" fmla="*/ 650407 w 1059874"/>
              <a:gd name="connsiteY99" fmla="*/ 175068 h 926883"/>
              <a:gd name="connsiteX100" fmla="*/ 725222 w 1059874"/>
              <a:gd name="connsiteY100" fmla="*/ 183381 h 926883"/>
              <a:gd name="connsiteX101" fmla="*/ 916415 w 1059874"/>
              <a:gd name="connsiteY101" fmla="*/ 183381 h 926883"/>
              <a:gd name="connsiteX102" fmla="*/ 974604 w 1059874"/>
              <a:gd name="connsiteY102" fmla="*/ 150130 h 926883"/>
              <a:gd name="connsiteX103" fmla="*/ 800036 w 1059874"/>
              <a:gd name="connsiteY103" fmla="*/ 141817 h 926883"/>
              <a:gd name="connsiteX104" fmla="*/ 683658 w 1059874"/>
              <a:gd name="connsiteY104" fmla="*/ 158443 h 926883"/>
              <a:gd name="connsiteX105" fmla="*/ 625469 w 1059874"/>
              <a:gd name="connsiteY105" fmla="*/ 200007 h 926883"/>
              <a:gd name="connsiteX106" fmla="*/ 608844 w 1059874"/>
              <a:gd name="connsiteY106" fmla="*/ 258196 h 926883"/>
              <a:gd name="connsiteX107" fmla="*/ 550655 w 1059874"/>
              <a:gd name="connsiteY107" fmla="*/ 341323 h 926883"/>
              <a:gd name="connsiteX108" fmla="*/ 525716 w 1059874"/>
              <a:gd name="connsiteY108" fmla="*/ 374574 h 926883"/>
              <a:gd name="connsiteX109" fmla="*/ 467527 w 1059874"/>
              <a:gd name="connsiteY109" fmla="*/ 441076 h 926883"/>
              <a:gd name="connsiteX110" fmla="*/ 450902 w 1059874"/>
              <a:gd name="connsiteY110" fmla="*/ 474327 h 926883"/>
              <a:gd name="connsiteX111" fmla="*/ 442589 w 1059874"/>
              <a:gd name="connsiteY111" fmla="*/ 515890 h 926883"/>
              <a:gd name="connsiteX112" fmla="*/ 392713 w 1059874"/>
              <a:gd name="connsiteY112" fmla="*/ 565767 h 926883"/>
              <a:gd name="connsiteX113" fmla="*/ 101767 w 1059874"/>
              <a:gd name="connsiteY113" fmla="*/ 557454 h 926883"/>
              <a:gd name="connsiteX114" fmla="*/ 68516 w 1059874"/>
              <a:gd name="connsiteY114" fmla="*/ 532516 h 926883"/>
              <a:gd name="connsiteX115" fmla="*/ 43578 w 1059874"/>
              <a:gd name="connsiteY115" fmla="*/ 466014 h 926883"/>
              <a:gd name="connsiteX116" fmla="*/ 18640 w 1059874"/>
              <a:gd name="connsiteY116" fmla="*/ 424450 h 926883"/>
              <a:gd name="connsiteX117" fmla="*/ 2015 w 1059874"/>
              <a:gd name="connsiteY117" fmla="*/ 382887 h 926883"/>
              <a:gd name="connsiteX118" fmla="*/ 10327 w 1059874"/>
              <a:gd name="connsiteY118" fmla="*/ 308072 h 926883"/>
              <a:gd name="connsiteX119" fmla="*/ 110080 w 1059874"/>
              <a:gd name="connsiteY119" fmla="*/ 341323 h 926883"/>
              <a:gd name="connsiteX120" fmla="*/ 126705 w 1059874"/>
              <a:gd name="connsiteY120" fmla="*/ 366261 h 926883"/>
              <a:gd name="connsiteX121" fmla="*/ 259709 w 1059874"/>
              <a:gd name="connsiteY121" fmla="*/ 482639 h 926883"/>
              <a:gd name="connsiteX122" fmla="*/ 301273 w 1059874"/>
              <a:gd name="connsiteY122" fmla="*/ 515890 h 926883"/>
              <a:gd name="connsiteX123" fmla="*/ 392713 w 1059874"/>
              <a:gd name="connsiteY123" fmla="*/ 574079 h 926883"/>
              <a:gd name="connsiteX124" fmla="*/ 417651 w 1059874"/>
              <a:gd name="connsiteY124" fmla="*/ 590705 h 926883"/>
              <a:gd name="connsiteX125" fmla="*/ 425964 w 1059874"/>
              <a:gd name="connsiteY125" fmla="*/ 623956 h 926883"/>
              <a:gd name="connsiteX126" fmla="*/ 442589 w 1059874"/>
              <a:gd name="connsiteY126" fmla="*/ 673832 h 926883"/>
              <a:gd name="connsiteX127" fmla="*/ 467527 w 1059874"/>
              <a:gd name="connsiteY127" fmla="*/ 756959 h 926883"/>
              <a:gd name="connsiteX128" fmla="*/ 475840 w 1059874"/>
              <a:gd name="connsiteY128" fmla="*/ 781897 h 926883"/>
              <a:gd name="connsiteX129" fmla="*/ 484153 w 1059874"/>
              <a:gd name="connsiteY129" fmla="*/ 806836 h 926883"/>
              <a:gd name="connsiteX130" fmla="*/ 459215 w 1059874"/>
              <a:gd name="connsiteY130" fmla="*/ 856712 h 926883"/>
              <a:gd name="connsiteX131" fmla="*/ 417651 w 1059874"/>
              <a:gd name="connsiteY131" fmla="*/ 881650 h 926883"/>
              <a:gd name="connsiteX132" fmla="*/ 401025 w 1059874"/>
              <a:gd name="connsiteY132" fmla="*/ 898276 h 926883"/>
              <a:gd name="connsiteX133" fmla="*/ 376087 w 1059874"/>
              <a:gd name="connsiteY133" fmla="*/ 914901 h 9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59874" h="926883">
                <a:moveTo>
                  <a:pt x="359462" y="116879"/>
                </a:moveTo>
                <a:cubicBezTo>
                  <a:pt x="356691" y="155672"/>
                  <a:pt x="351149" y="194365"/>
                  <a:pt x="351149" y="233257"/>
                </a:cubicBezTo>
                <a:cubicBezTo>
                  <a:pt x="351149" y="252851"/>
                  <a:pt x="343518" y="280058"/>
                  <a:pt x="359462" y="291447"/>
                </a:cubicBezTo>
                <a:cubicBezTo>
                  <a:pt x="373722" y="301633"/>
                  <a:pt x="392713" y="280363"/>
                  <a:pt x="409338" y="274821"/>
                </a:cubicBezTo>
                <a:cubicBezTo>
                  <a:pt x="425964" y="285905"/>
                  <a:pt x="443377" y="295889"/>
                  <a:pt x="459215" y="308072"/>
                </a:cubicBezTo>
                <a:cubicBezTo>
                  <a:pt x="494581" y="335276"/>
                  <a:pt x="534304" y="369460"/>
                  <a:pt x="558967" y="407825"/>
                </a:cubicBezTo>
                <a:cubicBezTo>
                  <a:pt x="628279" y="515646"/>
                  <a:pt x="560082" y="442191"/>
                  <a:pt x="617156" y="499265"/>
                </a:cubicBezTo>
                <a:cubicBezTo>
                  <a:pt x="619927" y="510349"/>
                  <a:pt x="625469" y="543941"/>
                  <a:pt x="625469" y="532516"/>
                </a:cubicBezTo>
                <a:cubicBezTo>
                  <a:pt x="625469" y="510176"/>
                  <a:pt x="617156" y="488354"/>
                  <a:pt x="617156" y="466014"/>
                </a:cubicBezTo>
                <a:cubicBezTo>
                  <a:pt x="617156" y="302998"/>
                  <a:pt x="596276" y="343547"/>
                  <a:pt x="642095" y="274821"/>
                </a:cubicBezTo>
                <a:cubicBezTo>
                  <a:pt x="644866" y="263737"/>
                  <a:pt x="645298" y="251789"/>
                  <a:pt x="650407" y="241570"/>
                </a:cubicBezTo>
                <a:cubicBezTo>
                  <a:pt x="671634" y="199117"/>
                  <a:pt x="711047" y="244507"/>
                  <a:pt x="741847" y="258196"/>
                </a:cubicBezTo>
                <a:cubicBezTo>
                  <a:pt x="802026" y="318375"/>
                  <a:pt x="749395" y="270092"/>
                  <a:pt x="800036" y="308072"/>
                </a:cubicBezTo>
                <a:cubicBezTo>
                  <a:pt x="834667" y="334045"/>
                  <a:pt x="837331" y="343878"/>
                  <a:pt x="874851" y="357948"/>
                </a:cubicBezTo>
                <a:cubicBezTo>
                  <a:pt x="888268" y="362979"/>
                  <a:pt x="938378" y="372317"/>
                  <a:pt x="949665" y="374574"/>
                </a:cubicBezTo>
                <a:cubicBezTo>
                  <a:pt x="955207" y="382887"/>
                  <a:pt x="959226" y="392448"/>
                  <a:pt x="966291" y="399512"/>
                </a:cubicBezTo>
                <a:cubicBezTo>
                  <a:pt x="976088" y="409309"/>
                  <a:pt x="988899" y="415580"/>
                  <a:pt x="999542" y="424450"/>
                </a:cubicBezTo>
                <a:cubicBezTo>
                  <a:pt x="1005563" y="429467"/>
                  <a:pt x="1010625" y="435534"/>
                  <a:pt x="1016167" y="441076"/>
                </a:cubicBezTo>
                <a:cubicBezTo>
                  <a:pt x="1010625" y="463243"/>
                  <a:pt x="1009117" y="486831"/>
                  <a:pt x="999542" y="507577"/>
                </a:cubicBezTo>
                <a:cubicBezTo>
                  <a:pt x="992107" y="523687"/>
                  <a:pt x="978837" y="536595"/>
                  <a:pt x="966291" y="549141"/>
                </a:cubicBezTo>
                <a:cubicBezTo>
                  <a:pt x="953745" y="561687"/>
                  <a:pt x="939773" y="572988"/>
                  <a:pt x="924727" y="582392"/>
                </a:cubicBezTo>
                <a:cubicBezTo>
                  <a:pt x="917297" y="587036"/>
                  <a:pt x="907993" y="587628"/>
                  <a:pt x="899789" y="590705"/>
                </a:cubicBezTo>
                <a:cubicBezTo>
                  <a:pt x="885817" y="595944"/>
                  <a:pt x="872518" y="603042"/>
                  <a:pt x="858225" y="607330"/>
                </a:cubicBezTo>
                <a:cubicBezTo>
                  <a:pt x="844692" y="611390"/>
                  <a:pt x="830369" y="612216"/>
                  <a:pt x="816662" y="615643"/>
                </a:cubicBezTo>
                <a:cubicBezTo>
                  <a:pt x="808161" y="617768"/>
                  <a:pt x="800037" y="621185"/>
                  <a:pt x="791724" y="623956"/>
                </a:cubicBezTo>
                <a:cubicBezTo>
                  <a:pt x="752931" y="618414"/>
                  <a:pt x="712116" y="620877"/>
                  <a:pt x="675345" y="607330"/>
                </a:cubicBezTo>
                <a:cubicBezTo>
                  <a:pt x="656960" y="600557"/>
                  <a:pt x="649891" y="576919"/>
                  <a:pt x="633782" y="565767"/>
                </a:cubicBezTo>
                <a:cubicBezTo>
                  <a:pt x="613405" y="551660"/>
                  <a:pt x="589447" y="543600"/>
                  <a:pt x="567280" y="532516"/>
                </a:cubicBezTo>
                <a:cubicBezTo>
                  <a:pt x="478275" y="443507"/>
                  <a:pt x="615705" y="578591"/>
                  <a:pt x="509091" y="482639"/>
                </a:cubicBezTo>
                <a:cubicBezTo>
                  <a:pt x="491615" y="466910"/>
                  <a:pt x="476691" y="448492"/>
                  <a:pt x="459215" y="432763"/>
                </a:cubicBezTo>
                <a:cubicBezTo>
                  <a:pt x="448917" y="423495"/>
                  <a:pt x="436262" y="417093"/>
                  <a:pt x="425964" y="407825"/>
                </a:cubicBezTo>
                <a:cubicBezTo>
                  <a:pt x="408487" y="392096"/>
                  <a:pt x="389129" y="377511"/>
                  <a:pt x="376087" y="357948"/>
                </a:cubicBezTo>
                <a:lnTo>
                  <a:pt x="342836" y="308072"/>
                </a:lnTo>
                <a:cubicBezTo>
                  <a:pt x="340065" y="291447"/>
                  <a:pt x="338180" y="274649"/>
                  <a:pt x="334524" y="258196"/>
                </a:cubicBezTo>
                <a:cubicBezTo>
                  <a:pt x="332623" y="249642"/>
                  <a:pt x="332407" y="239453"/>
                  <a:pt x="326211" y="233257"/>
                </a:cubicBezTo>
                <a:cubicBezTo>
                  <a:pt x="320015" y="227061"/>
                  <a:pt x="309586" y="227716"/>
                  <a:pt x="301273" y="224945"/>
                </a:cubicBezTo>
                <a:cubicBezTo>
                  <a:pt x="298502" y="236029"/>
                  <a:pt x="296099" y="247211"/>
                  <a:pt x="292960" y="258196"/>
                </a:cubicBezTo>
                <a:cubicBezTo>
                  <a:pt x="290553" y="266621"/>
                  <a:pt x="286365" y="274542"/>
                  <a:pt x="284647" y="283134"/>
                </a:cubicBezTo>
                <a:cubicBezTo>
                  <a:pt x="280805" y="302347"/>
                  <a:pt x="279106" y="321927"/>
                  <a:pt x="276335" y="341323"/>
                </a:cubicBezTo>
                <a:cubicBezTo>
                  <a:pt x="279106" y="393970"/>
                  <a:pt x="277191" y="447075"/>
                  <a:pt x="284647" y="499265"/>
                </a:cubicBezTo>
                <a:cubicBezTo>
                  <a:pt x="285755" y="507024"/>
                  <a:pt x="296377" y="509770"/>
                  <a:pt x="301273" y="515890"/>
                </a:cubicBezTo>
                <a:cubicBezTo>
                  <a:pt x="343224" y="568328"/>
                  <a:pt x="294376" y="517306"/>
                  <a:pt x="334524" y="557454"/>
                </a:cubicBezTo>
                <a:cubicBezTo>
                  <a:pt x="331753" y="576850"/>
                  <a:pt x="334973" y="598118"/>
                  <a:pt x="326211" y="615643"/>
                </a:cubicBezTo>
                <a:cubicBezTo>
                  <a:pt x="322292" y="623480"/>
                  <a:pt x="308787" y="619448"/>
                  <a:pt x="301273" y="623956"/>
                </a:cubicBezTo>
                <a:cubicBezTo>
                  <a:pt x="244219" y="658188"/>
                  <a:pt x="330354" y="625345"/>
                  <a:pt x="259709" y="648894"/>
                </a:cubicBezTo>
                <a:cubicBezTo>
                  <a:pt x="294198" y="614405"/>
                  <a:pt x="305160" y="604549"/>
                  <a:pt x="342836" y="557454"/>
                </a:cubicBezTo>
                <a:cubicBezTo>
                  <a:pt x="357726" y="538841"/>
                  <a:pt x="368506" y="517029"/>
                  <a:pt x="384400" y="499265"/>
                </a:cubicBezTo>
                <a:cubicBezTo>
                  <a:pt x="564217" y="298294"/>
                  <a:pt x="412793" y="463424"/>
                  <a:pt x="542342" y="366261"/>
                </a:cubicBezTo>
                <a:cubicBezTo>
                  <a:pt x="558017" y="354505"/>
                  <a:pt x="569160" y="337599"/>
                  <a:pt x="583905" y="324697"/>
                </a:cubicBezTo>
                <a:cubicBezTo>
                  <a:pt x="591424" y="318118"/>
                  <a:pt x="600531" y="313614"/>
                  <a:pt x="608844" y="308072"/>
                </a:cubicBezTo>
                <a:cubicBezTo>
                  <a:pt x="629207" y="277527"/>
                  <a:pt x="628539" y="282240"/>
                  <a:pt x="642095" y="241570"/>
                </a:cubicBezTo>
                <a:cubicBezTo>
                  <a:pt x="645708" y="230732"/>
                  <a:pt x="645298" y="218538"/>
                  <a:pt x="650407" y="208319"/>
                </a:cubicBezTo>
                <a:cubicBezTo>
                  <a:pt x="656603" y="195927"/>
                  <a:pt x="667292" y="186342"/>
                  <a:pt x="675345" y="175068"/>
                </a:cubicBezTo>
                <a:cubicBezTo>
                  <a:pt x="694931" y="147648"/>
                  <a:pt x="692358" y="149355"/>
                  <a:pt x="708596" y="116879"/>
                </a:cubicBezTo>
                <a:cubicBezTo>
                  <a:pt x="724614" y="164932"/>
                  <a:pt x="717784" y="129567"/>
                  <a:pt x="700284" y="208319"/>
                </a:cubicBezTo>
                <a:cubicBezTo>
                  <a:pt x="679468" y="301993"/>
                  <a:pt x="687012" y="272388"/>
                  <a:pt x="675345" y="357948"/>
                </a:cubicBezTo>
                <a:cubicBezTo>
                  <a:pt x="670050" y="396775"/>
                  <a:pt x="658720" y="474327"/>
                  <a:pt x="658720" y="474327"/>
                </a:cubicBezTo>
                <a:cubicBezTo>
                  <a:pt x="655949" y="607330"/>
                  <a:pt x="655331" y="740396"/>
                  <a:pt x="650407" y="873337"/>
                </a:cubicBezTo>
                <a:cubicBezTo>
                  <a:pt x="649783" y="890180"/>
                  <a:pt x="656829" y="915028"/>
                  <a:pt x="642095" y="923214"/>
                </a:cubicBezTo>
                <a:cubicBezTo>
                  <a:pt x="622567" y="934063"/>
                  <a:pt x="597760" y="917672"/>
                  <a:pt x="575593" y="914901"/>
                </a:cubicBezTo>
                <a:cubicBezTo>
                  <a:pt x="567280" y="912130"/>
                  <a:pt x="558492" y="910507"/>
                  <a:pt x="550655" y="906588"/>
                </a:cubicBezTo>
                <a:cubicBezTo>
                  <a:pt x="529678" y="896100"/>
                  <a:pt x="524557" y="888804"/>
                  <a:pt x="509091" y="873337"/>
                </a:cubicBezTo>
                <a:cubicBezTo>
                  <a:pt x="503549" y="859483"/>
                  <a:pt x="498525" y="845410"/>
                  <a:pt x="492465" y="831774"/>
                </a:cubicBezTo>
                <a:cubicBezTo>
                  <a:pt x="487432" y="820450"/>
                  <a:pt x="478528" y="810620"/>
                  <a:pt x="475840" y="798523"/>
                </a:cubicBezTo>
                <a:cubicBezTo>
                  <a:pt x="449807" y="681371"/>
                  <a:pt x="467295" y="705682"/>
                  <a:pt x="450902" y="607330"/>
                </a:cubicBezTo>
                <a:cubicBezTo>
                  <a:pt x="440846" y="546995"/>
                  <a:pt x="430162" y="524399"/>
                  <a:pt x="417651" y="466014"/>
                </a:cubicBezTo>
                <a:cubicBezTo>
                  <a:pt x="414119" y="449533"/>
                  <a:pt x="412353" y="432720"/>
                  <a:pt x="409338" y="416137"/>
                </a:cubicBezTo>
                <a:cubicBezTo>
                  <a:pt x="402304" y="377451"/>
                  <a:pt x="401605" y="376896"/>
                  <a:pt x="392713" y="341323"/>
                </a:cubicBezTo>
                <a:cubicBezTo>
                  <a:pt x="286044" y="421324"/>
                  <a:pt x="438134" y="304808"/>
                  <a:pt x="326211" y="399512"/>
                </a:cubicBezTo>
                <a:cubicBezTo>
                  <a:pt x="298291" y="423136"/>
                  <a:pt x="244331" y="457285"/>
                  <a:pt x="218145" y="490952"/>
                </a:cubicBezTo>
                <a:cubicBezTo>
                  <a:pt x="208226" y="503706"/>
                  <a:pt x="199893" y="517807"/>
                  <a:pt x="193207" y="532516"/>
                </a:cubicBezTo>
                <a:cubicBezTo>
                  <a:pt x="185955" y="548470"/>
                  <a:pt x="193766" y="578955"/>
                  <a:pt x="176582" y="582392"/>
                </a:cubicBezTo>
                <a:lnTo>
                  <a:pt x="135018" y="590705"/>
                </a:lnTo>
                <a:cubicBezTo>
                  <a:pt x="157185" y="593476"/>
                  <a:pt x="179257" y="597162"/>
                  <a:pt x="201520" y="599017"/>
                </a:cubicBezTo>
                <a:cubicBezTo>
                  <a:pt x="492441" y="623260"/>
                  <a:pt x="471405" y="620825"/>
                  <a:pt x="700284" y="632268"/>
                </a:cubicBezTo>
                <a:cubicBezTo>
                  <a:pt x="735982" y="636235"/>
                  <a:pt x="796009" y="642116"/>
                  <a:pt x="833287" y="648894"/>
                </a:cubicBezTo>
                <a:cubicBezTo>
                  <a:pt x="844528" y="650938"/>
                  <a:pt x="855553" y="654068"/>
                  <a:pt x="866538" y="657207"/>
                </a:cubicBezTo>
                <a:cubicBezTo>
                  <a:pt x="874963" y="659614"/>
                  <a:pt x="882802" y="664280"/>
                  <a:pt x="891476" y="665519"/>
                </a:cubicBezTo>
                <a:cubicBezTo>
                  <a:pt x="921774" y="669847"/>
                  <a:pt x="952436" y="671061"/>
                  <a:pt x="982916" y="673832"/>
                </a:cubicBezTo>
                <a:cubicBezTo>
                  <a:pt x="996771" y="679374"/>
                  <a:pt x="1010324" y="685738"/>
                  <a:pt x="1024480" y="690457"/>
                </a:cubicBezTo>
                <a:cubicBezTo>
                  <a:pt x="1035319" y="694070"/>
                  <a:pt x="1068570" y="702383"/>
                  <a:pt x="1057731" y="698770"/>
                </a:cubicBezTo>
                <a:cubicBezTo>
                  <a:pt x="1038594" y="692391"/>
                  <a:pt x="1018938" y="687687"/>
                  <a:pt x="999542" y="682145"/>
                </a:cubicBezTo>
                <a:cubicBezTo>
                  <a:pt x="988458" y="673832"/>
                  <a:pt x="976542" y="666527"/>
                  <a:pt x="966291" y="657207"/>
                </a:cubicBezTo>
                <a:cubicBezTo>
                  <a:pt x="939401" y="632761"/>
                  <a:pt x="896879" y="590496"/>
                  <a:pt x="874851" y="557454"/>
                </a:cubicBezTo>
                <a:cubicBezTo>
                  <a:pt x="862459" y="538866"/>
                  <a:pt x="854513" y="517495"/>
                  <a:pt x="841600" y="499265"/>
                </a:cubicBezTo>
                <a:cubicBezTo>
                  <a:pt x="807324" y="450875"/>
                  <a:pt x="764045" y="408797"/>
                  <a:pt x="733535" y="357948"/>
                </a:cubicBezTo>
                <a:cubicBezTo>
                  <a:pt x="708597" y="316384"/>
                  <a:pt x="689000" y="271106"/>
                  <a:pt x="658720" y="233257"/>
                </a:cubicBezTo>
                <a:cubicBezTo>
                  <a:pt x="647636" y="219403"/>
                  <a:pt x="635644" y="206229"/>
                  <a:pt x="625469" y="191694"/>
                </a:cubicBezTo>
                <a:cubicBezTo>
                  <a:pt x="616203" y="178458"/>
                  <a:pt x="610225" y="163056"/>
                  <a:pt x="600531" y="150130"/>
                </a:cubicBezTo>
                <a:cubicBezTo>
                  <a:pt x="593478" y="140725"/>
                  <a:pt x="583119" y="134223"/>
                  <a:pt x="575593" y="125192"/>
                </a:cubicBezTo>
                <a:cubicBezTo>
                  <a:pt x="560429" y="106995"/>
                  <a:pt x="556638" y="87877"/>
                  <a:pt x="534029" y="75316"/>
                </a:cubicBezTo>
                <a:cubicBezTo>
                  <a:pt x="513113" y="63696"/>
                  <a:pt x="475209" y="57322"/>
                  <a:pt x="450902" y="50377"/>
                </a:cubicBezTo>
                <a:cubicBezTo>
                  <a:pt x="442477" y="47970"/>
                  <a:pt x="434018" y="45517"/>
                  <a:pt x="425964" y="42065"/>
                </a:cubicBezTo>
                <a:cubicBezTo>
                  <a:pt x="414574" y="37184"/>
                  <a:pt x="404668" y="28700"/>
                  <a:pt x="392713" y="25439"/>
                </a:cubicBezTo>
                <a:cubicBezTo>
                  <a:pt x="373810" y="20284"/>
                  <a:pt x="353920" y="19898"/>
                  <a:pt x="334524" y="17127"/>
                </a:cubicBezTo>
                <a:cubicBezTo>
                  <a:pt x="331613" y="16157"/>
                  <a:pt x="275236" y="-3344"/>
                  <a:pt x="276335" y="501"/>
                </a:cubicBezTo>
                <a:cubicBezTo>
                  <a:pt x="292184" y="55972"/>
                  <a:pt x="340392" y="76558"/>
                  <a:pt x="384400" y="100254"/>
                </a:cubicBezTo>
                <a:cubicBezTo>
                  <a:pt x="417891" y="118288"/>
                  <a:pt x="446869" y="133213"/>
                  <a:pt x="484153" y="141817"/>
                </a:cubicBezTo>
                <a:cubicBezTo>
                  <a:pt x="503245" y="146223"/>
                  <a:pt x="523129" y="146287"/>
                  <a:pt x="542342" y="150130"/>
                </a:cubicBezTo>
                <a:cubicBezTo>
                  <a:pt x="589307" y="159523"/>
                  <a:pt x="606994" y="168866"/>
                  <a:pt x="650407" y="175068"/>
                </a:cubicBezTo>
                <a:cubicBezTo>
                  <a:pt x="675247" y="178616"/>
                  <a:pt x="700284" y="180610"/>
                  <a:pt x="725222" y="183381"/>
                </a:cubicBezTo>
                <a:cubicBezTo>
                  <a:pt x="798278" y="207734"/>
                  <a:pt x="770044" y="201677"/>
                  <a:pt x="916415" y="183381"/>
                </a:cubicBezTo>
                <a:cubicBezTo>
                  <a:pt x="929395" y="181758"/>
                  <a:pt x="962903" y="157931"/>
                  <a:pt x="974604" y="150130"/>
                </a:cubicBezTo>
                <a:cubicBezTo>
                  <a:pt x="921563" y="97092"/>
                  <a:pt x="959987" y="127276"/>
                  <a:pt x="800036" y="141817"/>
                </a:cubicBezTo>
                <a:cubicBezTo>
                  <a:pt x="761010" y="145365"/>
                  <a:pt x="683658" y="158443"/>
                  <a:pt x="683658" y="158443"/>
                </a:cubicBezTo>
                <a:cubicBezTo>
                  <a:pt x="628548" y="176813"/>
                  <a:pt x="637784" y="158956"/>
                  <a:pt x="625469" y="200007"/>
                </a:cubicBezTo>
                <a:cubicBezTo>
                  <a:pt x="619673" y="219329"/>
                  <a:pt x="618282" y="240368"/>
                  <a:pt x="608844" y="258196"/>
                </a:cubicBezTo>
                <a:cubicBezTo>
                  <a:pt x="593019" y="288089"/>
                  <a:pt x="570314" y="313800"/>
                  <a:pt x="550655" y="341323"/>
                </a:cubicBezTo>
                <a:cubicBezTo>
                  <a:pt x="542602" y="352597"/>
                  <a:pt x="535513" y="364777"/>
                  <a:pt x="525716" y="374574"/>
                </a:cubicBezTo>
                <a:cubicBezTo>
                  <a:pt x="501681" y="398609"/>
                  <a:pt x="487824" y="410630"/>
                  <a:pt x="467527" y="441076"/>
                </a:cubicBezTo>
                <a:cubicBezTo>
                  <a:pt x="460653" y="451387"/>
                  <a:pt x="456444" y="463243"/>
                  <a:pt x="450902" y="474327"/>
                </a:cubicBezTo>
                <a:cubicBezTo>
                  <a:pt x="448131" y="488181"/>
                  <a:pt x="448327" y="502979"/>
                  <a:pt x="442589" y="515890"/>
                </a:cubicBezTo>
                <a:cubicBezTo>
                  <a:pt x="429565" y="545194"/>
                  <a:pt x="416265" y="550065"/>
                  <a:pt x="392713" y="565767"/>
                </a:cubicBezTo>
                <a:cubicBezTo>
                  <a:pt x="295731" y="562996"/>
                  <a:pt x="198282" y="567353"/>
                  <a:pt x="101767" y="557454"/>
                </a:cubicBezTo>
                <a:cubicBezTo>
                  <a:pt x="87985" y="556040"/>
                  <a:pt x="77532" y="543035"/>
                  <a:pt x="68516" y="532516"/>
                </a:cubicBezTo>
                <a:cubicBezTo>
                  <a:pt x="43672" y="503531"/>
                  <a:pt x="57764" y="497933"/>
                  <a:pt x="43578" y="466014"/>
                </a:cubicBezTo>
                <a:cubicBezTo>
                  <a:pt x="37016" y="451249"/>
                  <a:pt x="25866" y="438901"/>
                  <a:pt x="18640" y="424450"/>
                </a:cubicBezTo>
                <a:cubicBezTo>
                  <a:pt x="11967" y="411104"/>
                  <a:pt x="7557" y="396741"/>
                  <a:pt x="2015" y="382887"/>
                </a:cubicBezTo>
                <a:cubicBezTo>
                  <a:pt x="4786" y="357949"/>
                  <a:pt x="-8556" y="324595"/>
                  <a:pt x="10327" y="308072"/>
                </a:cubicBezTo>
                <a:cubicBezTo>
                  <a:pt x="16830" y="302382"/>
                  <a:pt x="98633" y="336744"/>
                  <a:pt x="110080" y="341323"/>
                </a:cubicBezTo>
                <a:cubicBezTo>
                  <a:pt x="115622" y="349636"/>
                  <a:pt x="120126" y="358742"/>
                  <a:pt x="126705" y="366261"/>
                </a:cubicBezTo>
                <a:cubicBezTo>
                  <a:pt x="165188" y="410242"/>
                  <a:pt x="215268" y="446531"/>
                  <a:pt x="259709" y="482639"/>
                </a:cubicBezTo>
                <a:cubicBezTo>
                  <a:pt x="273479" y="493827"/>
                  <a:pt x="286059" y="506761"/>
                  <a:pt x="301273" y="515890"/>
                </a:cubicBezTo>
                <a:cubicBezTo>
                  <a:pt x="359961" y="551103"/>
                  <a:pt x="329403" y="531872"/>
                  <a:pt x="392713" y="574079"/>
                </a:cubicBezTo>
                <a:lnTo>
                  <a:pt x="417651" y="590705"/>
                </a:lnTo>
                <a:cubicBezTo>
                  <a:pt x="420422" y="601789"/>
                  <a:pt x="422681" y="613013"/>
                  <a:pt x="425964" y="623956"/>
                </a:cubicBezTo>
                <a:cubicBezTo>
                  <a:pt x="431000" y="640742"/>
                  <a:pt x="438339" y="656831"/>
                  <a:pt x="442589" y="673832"/>
                </a:cubicBezTo>
                <a:cubicBezTo>
                  <a:pt x="455152" y="724081"/>
                  <a:pt x="447290" y="696249"/>
                  <a:pt x="467527" y="756959"/>
                </a:cubicBezTo>
                <a:lnTo>
                  <a:pt x="475840" y="781897"/>
                </a:lnTo>
                <a:lnTo>
                  <a:pt x="484153" y="806836"/>
                </a:lnTo>
                <a:cubicBezTo>
                  <a:pt x="478334" y="824291"/>
                  <a:pt x="474254" y="843821"/>
                  <a:pt x="459215" y="856712"/>
                </a:cubicBezTo>
                <a:cubicBezTo>
                  <a:pt x="446948" y="867227"/>
                  <a:pt x="430799" y="872259"/>
                  <a:pt x="417651" y="881650"/>
                </a:cubicBezTo>
                <a:cubicBezTo>
                  <a:pt x="411273" y="886205"/>
                  <a:pt x="407145" y="893380"/>
                  <a:pt x="401025" y="898276"/>
                </a:cubicBezTo>
                <a:cubicBezTo>
                  <a:pt x="393224" y="904517"/>
                  <a:pt x="376087" y="914901"/>
                  <a:pt x="376087" y="914901"/>
                </a:cubicBezTo>
              </a:path>
            </a:pathLst>
          </a:custGeom>
          <a:noFill/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cell gets the signal to start cell division, then each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chromosome is copied.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87154" y="3550036"/>
            <a:ext cx="370705" cy="338167"/>
          </a:xfrm>
          <a:custGeom>
            <a:avLst/>
            <a:gdLst>
              <a:gd name="connsiteX0" fmla="*/ 1612 w 384004"/>
              <a:gd name="connsiteY0" fmla="*/ 8467 h 315270"/>
              <a:gd name="connsiteX1" fmla="*/ 43945 w 384004"/>
              <a:gd name="connsiteY1" fmla="*/ 16934 h 315270"/>
              <a:gd name="connsiteX2" fmla="*/ 35478 w 384004"/>
              <a:gd name="connsiteY2" fmla="*/ 42334 h 315270"/>
              <a:gd name="connsiteX3" fmla="*/ 77812 w 384004"/>
              <a:gd name="connsiteY3" fmla="*/ 0 h 315270"/>
              <a:gd name="connsiteX4" fmla="*/ 69345 w 384004"/>
              <a:gd name="connsiteY4" fmla="*/ 33867 h 315270"/>
              <a:gd name="connsiteX5" fmla="*/ 77812 w 384004"/>
              <a:gd name="connsiteY5" fmla="*/ 67734 h 315270"/>
              <a:gd name="connsiteX6" fmla="*/ 103212 w 384004"/>
              <a:gd name="connsiteY6" fmla="*/ 110067 h 315270"/>
              <a:gd name="connsiteX7" fmla="*/ 128612 w 384004"/>
              <a:gd name="connsiteY7" fmla="*/ 118534 h 315270"/>
              <a:gd name="connsiteX8" fmla="*/ 154012 w 384004"/>
              <a:gd name="connsiteY8" fmla="*/ 110067 h 315270"/>
              <a:gd name="connsiteX9" fmla="*/ 162478 w 384004"/>
              <a:gd name="connsiteY9" fmla="*/ 143934 h 315270"/>
              <a:gd name="connsiteX10" fmla="*/ 213278 w 384004"/>
              <a:gd name="connsiteY10" fmla="*/ 186267 h 315270"/>
              <a:gd name="connsiteX11" fmla="*/ 221745 w 384004"/>
              <a:gd name="connsiteY11" fmla="*/ 211667 h 315270"/>
              <a:gd name="connsiteX12" fmla="*/ 247145 w 384004"/>
              <a:gd name="connsiteY12" fmla="*/ 220134 h 315270"/>
              <a:gd name="connsiteX13" fmla="*/ 306412 w 384004"/>
              <a:gd name="connsiteY13" fmla="*/ 245534 h 315270"/>
              <a:gd name="connsiteX14" fmla="*/ 331812 w 384004"/>
              <a:gd name="connsiteY14" fmla="*/ 262467 h 315270"/>
              <a:gd name="connsiteX15" fmla="*/ 348745 w 384004"/>
              <a:gd name="connsiteY15" fmla="*/ 287867 h 315270"/>
              <a:gd name="connsiteX16" fmla="*/ 374145 w 384004"/>
              <a:gd name="connsiteY16" fmla="*/ 279400 h 315270"/>
              <a:gd name="connsiteX17" fmla="*/ 382612 w 384004"/>
              <a:gd name="connsiteY17" fmla="*/ 313267 h 315270"/>
              <a:gd name="connsiteX18" fmla="*/ 365678 w 384004"/>
              <a:gd name="connsiteY18" fmla="*/ 262467 h 315270"/>
              <a:gd name="connsiteX19" fmla="*/ 348745 w 384004"/>
              <a:gd name="connsiteY19" fmla="*/ 237067 h 315270"/>
              <a:gd name="connsiteX20" fmla="*/ 340278 w 384004"/>
              <a:gd name="connsiteY20" fmla="*/ 211667 h 315270"/>
              <a:gd name="connsiteX21" fmla="*/ 281012 w 384004"/>
              <a:gd name="connsiteY21" fmla="*/ 203200 h 315270"/>
              <a:gd name="connsiteX22" fmla="*/ 247145 w 384004"/>
              <a:gd name="connsiteY22" fmla="*/ 169334 h 315270"/>
              <a:gd name="connsiteX23" fmla="*/ 221745 w 384004"/>
              <a:gd name="connsiteY23" fmla="*/ 177800 h 315270"/>
              <a:gd name="connsiteX24" fmla="*/ 187878 w 384004"/>
              <a:gd name="connsiteY24" fmla="*/ 118534 h 315270"/>
              <a:gd name="connsiteX25" fmla="*/ 162478 w 384004"/>
              <a:gd name="connsiteY25" fmla="*/ 110067 h 315270"/>
              <a:gd name="connsiteX26" fmla="*/ 137078 w 384004"/>
              <a:gd name="connsiteY26" fmla="*/ 127000 h 315270"/>
              <a:gd name="connsiteX27" fmla="*/ 86278 w 384004"/>
              <a:gd name="connsiteY27" fmla="*/ 101600 h 315270"/>
              <a:gd name="connsiteX28" fmla="*/ 69345 w 384004"/>
              <a:gd name="connsiteY28" fmla="*/ 59267 h 315270"/>
              <a:gd name="connsiteX29" fmla="*/ 10078 w 384004"/>
              <a:gd name="connsiteY29" fmla="*/ 33867 h 315270"/>
              <a:gd name="connsiteX30" fmla="*/ 1612 w 384004"/>
              <a:gd name="connsiteY30" fmla="*/ 8467 h 3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4004" h="315270">
                <a:moveTo>
                  <a:pt x="1612" y="8467"/>
                </a:moveTo>
                <a:cubicBezTo>
                  <a:pt x="7256" y="5645"/>
                  <a:pt x="33770" y="6758"/>
                  <a:pt x="43945" y="16934"/>
                </a:cubicBezTo>
                <a:cubicBezTo>
                  <a:pt x="50256" y="23245"/>
                  <a:pt x="27496" y="46325"/>
                  <a:pt x="35478" y="42334"/>
                </a:cubicBezTo>
                <a:cubicBezTo>
                  <a:pt x="53327" y="33409"/>
                  <a:pt x="77812" y="0"/>
                  <a:pt x="77812" y="0"/>
                </a:cubicBezTo>
                <a:cubicBezTo>
                  <a:pt x="74990" y="11289"/>
                  <a:pt x="69345" y="22231"/>
                  <a:pt x="69345" y="33867"/>
                </a:cubicBezTo>
                <a:cubicBezTo>
                  <a:pt x="69345" y="45503"/>
                  <a:pt x="74615" y="56545"/>
                  <a:pt x="77812" y="67734"/>
                </a:cubicBezTo>
                <a:cubicBezTo>
                  <a:pt x="83324" y="87026"/>
                  <a:pt x="84867" y="99060"/>
                  <a:pt x="103212" y="110067"/>
                </a:cubicBezTo>
                <a:cubicBezTo>
                  <a:pt x="110865" y="114659"/>
                  <a:pt x="120145" y="115712"/>
                  <a:pt x="128612" y="118534"/>
                </a:cubicBezTo>
                <a:cubicBezTo>
                  <a:pt x="137079" y="115712"/>
                  <a:pt x="146872" y="104712"/>
                  <a:pt x="154012" y="110067"/>
                </a:cubicBezTo>
                <a:cubicBezTo>
                  <a:pt x="163321" y="117049"/>
                  <a:pt x="157894" y="133238"/>
                  <a:pt x="162478" y="143934"/>
                </a:cubicBezTo>
                <a:cubicBezTo>
                  <a:pt x="175533" y="174395"/>
                  <a:pt x="183806" y="171531"/>
                  <a:pt x="213278" y="186267"/>
                </a:cubicBezTo>
                <a:cubicBezTo>
                  <a:pt x="216100" y="194734"/>
                  <a:pt x="215434" y="205356"/>
                  <a:pt x="221745" y="211667"/>
                </a:cubicBezTo>
                <a:cubicBezTo>
                  <a:pt x="228056" y="217978"/>
                  <a:pt x="239163" y="216143"/>
                  <a:pt x="247145" y="220134"/>
                </a:cubicBezTo>
                <a:cubicBezTo>
                  <a:pt x="305614" y="249369"/>
                  <a:pt x="235929" y="227913"/>
                  <a:pt x="306412" y="245534"/>
                </a:cubicBezTo>
                <a:cubicBezTo>
                  <a:pt x="314879" y="251178"/>
                  <a:pt x="324617" y="255272"/>
                  <a:pt x="331812" y="262467"/>
                </a:cubicBezTo>
                <a:cubicBezTo>
                  <a:pt x="339007" y="269662"/>
                  <a:pt x="339297" y="284088"/>
                  <a:pt x="348745" y="287867"/>
                </a:cubicBezTo>
                <a:cubicBezTo>
                  <a:pt x="357031" y="291182"/>
                  <a:pt x="365678" y="282222"/>
                  <a:pt x="374145" y="279400"/>
                </a:cubicBezTo>
                <a:cubicBezTo>
                  <a:pt x="376967" y="290689"/>
                  <a:pt x="387816" y="323675"/>
                  <a:pt x="382612" y="313267"/>
                </a:cubicBezTo>
                <a:cubicBezTo>
                  <a:pt x="374629" y="297302"/>
                  <a:pt x="375579" y="277319"/>
                  <a:pt x="365678" y="262467"/>
                </a:cubicBezTo>
                <a:cubicBezTo>
                  <a:pt x="360034" y="254000"/>
                  <a:pt x="353296" y="246168"/>
                  <a:pt x="348745" y="237067"/>
                </a:cubicBezTo>
                <a:cubicBezTo>
                  <a:pt x="344754" y="229085"/>
                  <a:pt x="348260" y="215658"/>
                  <a:pt x="340278" y="211667"/>
                </a:cubicBezTo>
                <a:cubicBezTo>
                  <a:pt x="322429" y="202742"/>
                  <a:pt x="300767" y="206022"/>
                  <a:pt x="281012" y="203200"/>
                </a:cubicBezTo>
                <a:cubicBezTo>
                  <a:pt x="254210" y="122796"/>
                  <a:pt x="279983" y="149631"/>
                  <a:pt x="247145" y="169334"/>
                </a:cubicBezTo>
                <a:cubicBezTo>
                  <a:pt x="239492" y="173926"/>
                  <a:pt x="230212" y="174978"/>
                  <a:pt x="221745" y="177800"/>
                </a:cubicBezTo>
                <a:cubicBezTo>
                  <a:pt x="213304" y="152479"/>
                  <a:pt x="211536" y="138248"/>
                  <a:pt x="187878" y="118534"/>
                </a:cubicBezTo>
                <a:cubicBezTo>
                  <a:pt x="181022" y="112821"/>
                  <a:pt x="170945" y="112889"/>
                  <a:pt x="162478" y="110067"/>
                </a:cubicBezTo>
                <a:cubicBezTo>
                  <a:pt x="154011" y="115711"/>
                  <a:pt x="147151" y="125561"/>
                  <a:pt x="137078" y="127000"/>
                </a:cubicBezTo>
                <a:cubicBezTo>
                  <a:pt x="109771" y="130901"/>
                  <a:pt x="101627" y="116949"/>
                  <a:pt x="86278" y="101600"/>
                </a:cubicBezTo>
                <a:cubicBezTo>
                  <a:pt x="80634" y="87489"/>
                  <a:pt x="80092" y="70014"/>
                  <a:pt x="69345" y="59267"/>
                </a:cubicBezTo>
                <a:cubicBezTo>
                  <a:pt x="7429" y="-2649"/>
                  <a:pt x="61055" y="101835"/>
                  <a:pt x="10078" y="33867"/>
                </a:cubicBezTo>
                <a:cubicBezTo>
                  <a:pt x="6691" y="29352"/>
                  <a:pt x="-4032" y="11289"/>
                  <a:pt x="1612" y="8467"/>
                </a:cubicBezTo>
                <a:close/>
              </a:path>
            </a:pathLst>
          </a:custGeom>
          <a:solidFill>
            <a:srgbClr val="FFC5C7"/>
          </a:solidFill>
          <a:ln w="57150">
            <a:solidFill>
              <a:srgbClr val="FF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75720" y="2790145"/>
            <a:ext cx="3189930" cy="111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5294" y="2810597"/>
            <a:ext cx="704131" cy="1534058"/>
          </a:xfrm>
          <a:prstGeom prst="rect">
            <a:avLst/>
          </a:prstGeom>
          <a:solidFill>
            <a:srgbClr val="7433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400819"/>
            <a:ext cx="92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Chromosomes not involved in replicating are unassembled inside the nuclear envelope. </a:t>
            </a:r>
          </a:p>
        </p:txBody>
      </p:sp>
      <p:grpSp>
        <p:nvGrpSpPr>
          <p:cNvPr id="13" name="Group 12"/>
          <p:cNvGrpSpPr/>
          <p:nvPr/>
        </p:nvGrpSpPr>
        <p:grpSpPr>
          <a:xfrm rot="21403093">
            <a:off x="918720" y="1926662"/>
            <a:ext cx="2472180" cy="2518101"/>
            <a:chOff x="918720" y="1926662"/>
            <a:chExt cx="2472180" cy="25181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35403" t="2993" r="41425" b="65249"/>
            <a:stretch/>
          </p:blipFill>
          <p:spPr>
            <a:xfrm flipH="1">
              <a:off x="918720" y="1926662"/>
              <a:ext cx="2472180" cy="251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reeform 10"/>
            <p:cNvSpPr/>
            <p:nvPr/>
          </p:nvSpPr>
          <p:spPr>
            <a:xfrm rot="20650879">
              <a:off x="1588216" y="2580747"/>
              <a:ext cx="1169761" cy="1154718"/>
            </a:xfrm>
            <a:custGeom>
              <a:avLst/>
              <a:gdLst>
                <a:gd name="connsiteX0" fmla="*/ 448888 w 1198856"/>
                <a:gd name="connsiteY0" fmla="*/ 0 h 1088967"/>
                <a:gd name="connsiteX1" fmla="*/ 847899 w 1198856"/>
                <a:gd name="connsiteY1" fmla="*/ 99753 h 1088967"/>
                <a:gd name="connsiteX2" fmla="*/ 889462 w 1198856"/>
                <a:gd name="connsiteY2" fmla="*/ 124691 h 1088967"/>
                <a:gd name="connsiteX3" fmla="*/ 914400 w 1198856"/>
                <a:gd name="connsiteY3" fmla="*/ 133004 h 1088967"/>
                <a:gd name="connsiteX4" fmla="*/ 980902 w 1198856"/>
                <a:gd name="connsiteY4" fmla="*/ 166255 h 1088967"/>
                <a:gd name="connsiteX5" fmla="*/ 1005840 w 1198856"/>
                <a:gd name="connsiteY5" fmla="*/ 174567 h 1088967"/>
                <a:gd name="connsiteX6" fmla="*/ 1030779 w 1198856"/>
                <a:gd name="connsiteY6" fmla="*/ 199506 h 1088967"/>
                <a:gd name="connsiteX7" fmla="*/ 1055717 w 1198856"/>
                <a:gd name="connsiteY7" fmla="*/ 216131 h 1088967"/>
                <a:gd name="connsiteX8" fmla="*/ 1097280 w 1198856"/>
                <a:gd name="connsiteY8" fmla="*/ 257695 h 1088967"/>
                <a:gd name="connsiteX9" fmla="*/ 1105593 w 1198856"/>
                <a:gd name="connsiteY9" fmla="*/ 282633 h 1088967"/>
                <a:gd name="connsiteX10" fmla="*/ 1147157 w 1198856"/>
                <a:gd name="connsiteY10" fmla="*/ 315884 h 1088967"/>
                <a:gd name="connsiteX11" fmla="*/ 1155470 w 1198856"/>
                <a:gd name="connsiteY11" fmla="*/ 340822 h 1088967"/>
                <a:gd name="connsiteX12" fmla="*/ 1188720 w 1198856"/>
                <a:gd name="connsiteY12" fmla="*/ 382386 h 1088967"/>
                <a:gd name="connsiteX13" fmla="*/ 1197033 w 1198856"/>
                <a:gd name="connsiteY13" fmla="*/ 407324 h 1088967"/>
                <a:gd name="connsiteX14" fmla="*/ 1180408 w 1198856"/>
                <a:gd name="connsiteY14" fmla="*/ 681644 h 1088967"/>
                <a:gd name="connsiteX15" fmla="*/ 1163782 w 1198856"/>
                <a:gd name="connsiteY15" fmla="*/ 731520 h 1088967"/>
                <a:gd name="connsiteX16" fmla="*/ 1155470 w 1198856"/>
                <a:gd name="connsiteY16" fmla="*/ 756458 h 1088967"/>
                <a:gd name="connsiteX17" fmla="*/ 1138844 w 1198856"/>
                <a:gd name="connsiteY17" fmla="*/ 781396 h 1088967"/>
                <a:gd name="connsiteX18" fmla="*/ 1113906 w 1198856"/>
                <a:gd name="connsiteY18" fmla="*/ 839586 h 1088967"/>
                <a:gd name="connsiteX19" fmla="*/ 1105593 w 1198856"/>
                <a:gd name="connsiteY19" fmla="*/ 864524 h 1088967"/>
                <a:gd name="connsiteX20" fmla="*/ 1072342 w 1198856"/>
                <a:gd name="connsiteY20" fmla="*/ 922713 h 1088967"/>
                <a:gd name="connsiteX21" fmla="*/ 1047404 w 1198856"/>
                <a:gd name="connsiteY21" fmla="*/ 939338 h 1088967"/>
                <a:gd name="connsiteX22" fmla="*/ 1030779 w 1198856"/>
                <a:gd name="connsiteY22" fmla="*/ 955964 h 1088967"/>
                <a:gd name="connsiteX23" fmla="*/ 997528 w 1198856"/>
                <a:gd name="connsiteY23" fmla="*/ 964276 h 1088967"/>
                <a:gd name="connsiteX24" fmla="*/ 964277 w 1198856"/>
                <a:gd name="connsiteY24" fmla="*/ 1014153 h 1088967"/>
                <a:gd name="connsiteX25" fmla="*/ 947651 w 1198856"/>
                <a:gd name="connsiteY25" fmla="*/ 1039091 h 1088967"/>
                <a:gd name="connsiteX26" fmla="*/ 922713 w 1198856"/>
                <a:gd name="connsiteY26" fmla="*/ 1047404 h 1088967"/>
                <a:gd name="connsiteX27" fmla="*/ 897775 w 1198856"/>
                <a:gd name="connsiteY27" fmla="*/ 1064029 h 1088967"/>
                <a:gd name="connsiteX28" fmla="*/ 856211 w 1198856"/>
                <a:gd name="connsiteY28" fmla="*/ 1072342 h 1088967"/>
                <a:gd name="connsiteX29" fmla="*/ 831273 w 1198856"/>
                <a:gd name="connsiteY29" fmla="*/ 1080655 h 1088967"/>
                <a:gd name="connsiteX30" fmla="*/ 798022 w 1198856"/>
                <a:gd name="connsiteY30" fmla="*/ 1088967 h 1088967"/>
                <a:gd name="connsiteX31" fmla="*/ 623455 w 1198856"/>
                <a:gd name="connsiteY31" fmla="*/ 1080655 h 1088967"/>
                <a:gd name="connsiteX32" fmla="*/ 532015 w 1198856"/>
                <a:gd name="connsiteY32" fmla="*/ 1055716 h 1088967"/>
                <a:gd name="connsiteX33" fmla="*/ 465513 w 1198856"/>
                <a:gd name="connsiteY33" fmla="*/ 1047404 h 1088967"/>
                <a:gd name="connsiteX34" fmla="*/ 432262 w 1198856"/>
                <a:gd name="connsiteY34" fmla="*/ 1039091 h 1088967"/>
                <a:gd name="connsiteX35" fmla="*/ 390699 w 1198856"/>
                <a:gd name="connsiteY35" fmla="*/ 1030778 h 1088967"/>
                <a:gd name="connsiteX36" fmla="*/ 365760 w 1198856"/>
                <a:gd name="connsiteY36" fmla="*/ 1014153 h 1088967"/>
                <a:gd name="connsiteX37" fmla="*/ 307571 w 1198856"/>
                <a:gd name="connsiteY37" fmla="*/ 989215 h 1088967"/>
                <a:gd name="connsiteX38" fmla="*/ 257695 w 1198856"/>
                <a:gd name="connsiteY38" fmla="*/ 947651 h 1088967"/>
                <a:gd name="connsiteX39" fmla="*/ 232757 w 1198856"/>
                <a:gd name="connsiteY39" fmla="*/ 931026 h 1088967"/>
                <a:gd name="connsiteX40" fmla="*/ 216131 w 1198856"/>
                <a:gd name="connsiteY40" fmla="*/ 914400 h 1088967"/>
                <a:gd name="connsiteX41" fmla="*/ 191193 w 1198856"/>
                <a:gd name="connsiteY41" fmla="*/ 897775 h 1088967"/>
                <a:gd name="connsiteX42" fmla="*/ 157942 w 1198856"/>
                <a:gd name="connsiteY42" fmla="*/ 864524 h 1088967"/>
                <a:gd name="connsiteX43" fmla="*/ 124691 w 1198856"/>
                <a:gd name="connsiteY43" fmla="*/ 831273 h 1088967"/>
                <a:gd name="connsiteX44" fmla="*/ 108066 w 1198856"/>
                <a:gd name="connsiteY44" fmla="*/ 814647 h 1088967"/>
                <a:gd name="connsiteX45" fmla="*/ 91440 w 1198856"/>
                <a:gd name="connsiteY45" fmla="*/ 789709 h 1088967"/>
                <a:gd name="connsiteX46" fmla="*/ 83128 w 1198856"/>
                <a:gd name="connsiteY46" fmla="*/ 756458 h 1088967"/>
                <a:gd name="connsiteX47" fmla="*/ 66502 w 1198856"/>
                <a:gd name="connsiteY47" fmla="*/ 731520 h 1088967"/>
                <a:gd name="connsiteX48" fmla="*/ 58190 w 1198856"/>
                <a:gd name="connsiteY48" fmla="*/ 673331 h 1088967"/>
                <a:gd name="connsiteX49" fmla="*/ 49877 w 1198856"/>
                <a:gd name="connsiteY49" fmla="*/ 648393 h 1088967"/>
                <a:gd name="connsiteX50" fmla="*/ 41564 w 1198856"/>
                <a:gd name="connsiteY50" fmla="*/ 606829 h 1088967"/>
                <a:gd name="connsiteX51" fmla="*/ 24939 w 1198856"/>
                <a:gd name="connsiteY51" fmla="*/ 556953 h 1088967"/>
                <a:gd name="connsiteX52" fmla="*/ 16626 w 1198856"/>
                <a:gd name="connsiteY52" fmla="*/ 523702 h 1088967"/>
                <a:gd name="connsiteX53" fmla="*/ 0 w 1198856"/>
                <a:gd name="connsiteY53" fmla="*/ 440575 h 1088967"/>
                <a:gd name="connsiteX54" fmla="*/ 8313 w 1198856"/>
                <a:gd name="connsiteY54" fmla="*/ 241069 h 1088967"/>
                <a:gd name="connsiteX55" fmla="*/ 24939 w 1198856"/>
                <a:gd name="connsiteY55" fmla="*/ 191193 h 1088967"/>
                <a:gd name="connsiteX56" fmla="*/ 41564 w 1198856"/>
                <a:gd name="connsiteY56" fmla="*/ 141316 h 1088967"/>
                <a:gd name="connsiteX57" fmla="*/ 66502 w 1198856"/>
                <a:gd name="connsiteY57" fmla="*/ 91440 h 1088967"/>
                <a:gd name="connsiteX58" fmla="*/ 91440 w 1198856"/>
                <a:gd name="connsiteY58" fmla="*/ 74815 h 1088967"/>
                <a:gd name="connsiteX59" fmla="*/ 141317 w 1198856"/>
                <a:gd name="connsiteY59" fmla="*/ 58189 h 1088967"/>
                <a:gd name="connsiteX60" fmla="*/ 166255 w 1198856"/>
                <a:gd name="connsiteY60" fmla="*/ 49876 h 1088967"/>
                <a:gd name="connsiteX61" fmla="*/ 532015 w 1198856"/>
                <a:gd name="connsiteY61" fmla="*/ 33251 h 10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98856" h="1088967">
                  <a:moveTo>
                    <a:pt x="448888" y="0"/>
                  </a:moveTo>
                  <a:cubicBezTo>
                    <a:pt x="581892" y="33251"/>
                    <a:pt x="715983" y="62418"/>
                    <a:pt x="847899" y="99753"/>
                  </a:cubicBezTo>
                  <a:cubicBezTo>
                    <a:pt x="863445" y="104153"/>
                    <a:pt x="875011" y="117465"/>
                    <a:pt x="889462" y="124691"/>
                  </a:cubicBezTo>
                  <a:cubicBezTo>
                    <a:pt x="897299" y="128610"/>
                    <a:pt x="906087" y="130233"/>
                    <a:pt x="914400" y="133004"/>
                  </a:cubicBezTo>
                  <a:cubicBezTo>
                    <a:pt x="943418" y="162020"/>
                    <a:pt x="923592" y="147152"/>
                    <a:pt x="980902" y="166255"/>
                  </a:cubicBezTo>
                  <a:lnTo>
                    <a:pt x="1005840" y="174567"/>
                  </a:lnTo>
                  <a:cubicBezTo>
                    <a:pt x="1014153" y="182880"/>
                    <a:pt x="1021748" y="191980"/>
                    <a:pt x="1030779" y="199506"/>
                  </a:cubicBezTo>
                  <a:cubicBezTo>
                    <a:pt x="1038454" y="205902"/>
                    <a:pt x="1048198" y="209552"/>
                    <a:pt x="1055717" y="216131"/>
                  </a:cubicBezTo>
                  <a:cubicBezTo>
                    <a:pt x="1070462" y="229033"/>
                    <a:pt x="1097280" y="257695"/>
                    <a:pt x="1097280" y="257695"/>
                  </a:cubicBezTo>
                  <a:cubicBezTo>
                    <a:pt x="1100051" y="266008"/>
                    <a:pt x="1101085" y="275119"/>
                    <a:pt x="1105593" y="282633"/>
                  </a:cubicBezTo>
                  <a:cubicBezTo>
                    <a:pt x="1113489" y="295792"/>
                    <a:pt x="1135833" y="308334"/>
                    <a:pt x="1147157" y="315884"/>
                  </a:cubicBezTo>
                  <a:cubicBezTo>
                    <a:pt x="1149928" y="324197"/>
                    <a:pt x="1151551" y="332985"/>
                    <a:pt x="1155470" y="340822"/>
                  </a:cubicBezTo>
                  <a:cubicBezTo>
                    <a:pt x="1165956" y="361794"/>
                    <a:pt x="1173257" y="366922"/>
                    <a:pt x="1188720" y="382386"/>
                  </a:cubicBezTo>
                  <a:cubicBezTo>
                    <a:pt x="1191491" y="390699"/>
                    <a:pt x="1197033" y="398562"/>
                    <a:pt x="1197033" y="407324"/>
                  </a:cubicBezTo>
                  <a:cubicBezTo>
                    <a:pt x="1197033" y="500235"/>
                    <a:pt x="1206982" y="593063"/>
                    <a:pt x="1180408" y="681644"/>
                  </a:cubicBezTo>
                  <a:cubicBezTo>
                    <a:pt x="1175372" y="698430"/>
                    <a:pt x="1169324" y="714895"/>
                    <a:pt x="1163782" y="731520"/>
                  </a:cubicBezTo>
                  <a:cubicBezTo>
                    <a:pt x="1161011" y="739833"/>
                    <a:pt x="1160331" y="749167"/>
                    <a:pt x="1155470" y="756458"/>
                  </a:cubicBezTo>
                  <a:lnTo>
                    <a:pt x="1138844" y="781396"/>
                  </a:lnTo>
                  <a:cubicBezTo>
                    <a:pt x="1119350" y="839879"/>
                    <a:pt x="1144720" y="767686"/>
                    <a:pt x="1113906" y="839586"/>
                  </a:cubicBezTo>
                  <a:cubicBezTo>
                    <a:pt x="1110454" y="847640"/>
                    <a:pt x="1109045" y="856470"/>
                    <a:pt x="1105593" y="864524"/>
                  </a:cubicBezTo>
                  <a:cubicBezTo>
                    <a:pt x="1100702" y="875937"/>
                    <a:pt x="1082780" y="912276"/>
                    <a:pt x="1072342" y="922713"/>
                  </a:cubicBezTo>
                  <a:cubicBezTo>
                    <a:pt x="1065278" y="929777"/>
                    <a:pt x="1055205" y="933097"/>
                    <a:pt x="1047404" y="939338"/>
                  </a:cubicBezTo>
                  <a:cubicBezTo>
                    <a:pt x="1041284" y="944234"/>
                    <a:pt x="1037789" y="952459"/>
                    <a:pt x="1030779" y="955964"/>
                  </a:cubicBezTo>
                  <a:cubicBezTo>
                    <a:pt x="1020560" y="961073"/>
                    <a:pt x="1008612" y="961505"/>
                    <a:pt x="997528" y="964276"/>
                  </a:cubicBezTo>
                  <a:lnTo>
                    <a:pt x="964277" y="1014153"/>
                  </a:lnTo>
                  <a:cubicBezTo>
                    <a:pt x="958735" y="1022466"/>
                    <a:pt x="957129" y="1035932"/>
                    <a:pt x="947651" y="1039091"/>
                  </a:cubicBezTo>
                  <a:cubicBezTo>
                    <a:pt x="939338" y="1041862"/>
                    <a:pt x="930550" y="1043485"/>
                    <a:pt x="922713" y="1047404"/>
                  </a:cubicBezTo>
                  <a:cubicBezTo>
                    <a:pt x="913777" y="1051872"/>
                    <a:pt x="907129" y="1060521"/>
                    <a:pt x="897775" y="1064029"/>
                  </a:cubicBezTo>
                  <a:cubicBezTo>
                    <a:pt x="884546" y="1068990"/>
                    <a:pt x="869918" y="1068915"/>
                    <a:pt x="856211" y="1072342"/>
                  </a:cubicBezTo>
                  <a:cubicBezTo>
                    <a:pt x="847710" y="1074467"/>
                    <a:pt x="839698" y="1078248"/>
                    <a:pt x="831273" y="1080655"/>
                  </a:cubicBezTo>
                  <a:cubicBezTo>
                    <a:pt x="820288" y="1083794"/>
                    <a:pt x="809106" y="1086196"/>
                    <a:pt x="798022" y="1088967"/>
                  </a:cubicBezTo>
                  <a:cubicBezTo>
                    <a:pt x="739833" y="1086196"/>
                    <a:pt x="681538" y="1085123"/>
                    <a:pt x="623455" y="1080655"/>
                  </a:cubicBezTo>
                  <a:cubicBezTo>
                    <a:pt x="493991" y="1070696"/>
                    <a:pt x="683006" y="1074588"/>
                    <a:pt x="532015" y="1055716"/>
                  </a:cubicBezTo>
                  <a:lnTo>
                    <a:pt x="465513" y="1047404"/>
                  </a:lnTo>
                  <a:cubicBezTo>
                    <a:pt x="454429" y="1044633"/>
                    <a:pt x="443415" y="1041569"/>
                    <a:pt x="432262" y="1039091"/>
                  </a:cubicBezTo>
                  <a:cubicBezTo>
                    <a:pt x="418470" y="1036026"/>
                    <a:pt x="403928" y="1035739"/>
                    <a:pt x="390699" y="1030778"/>
                  </a:cubicBezTo>
                  <a:cubicBezTo>
                    <a:pt x="381344" y="1027270"/>
                    <a:pt x="374434" y="1019110"/>
                    <a:pt x="365760" y="1014153"/>
                  </a:cubicBezTo>
                  <a:cubicBezTo>
                    <a:pt x="336992" y="997714"/>
                    <a:pt x="335555" y="998542"/>
                    <a:pt x="307571" y="989215"/>
                  </a:cubicBezTo>
                  <a:cubicBezTo>
                    <a:pt x="245648" y="947931"/>
                    <a:pt x="321708" y="1000994"/>
                    <a:pt x="257695" y="947651"/>
                  </a:cubicBezTo>
                  <a:cubicBezTo>
                    <a:pt x="250020" y="941255"/>
                    <a:pt x="240558" y="937267"/>
                    <a:pt x="232757" y="931026"/>
                  </a:cubicBezTo>
                  <a:cubicBezTo>
                    <a:pt x="226637" y="926130"/>
                    <a:pt x="222251" y="919296"/>
                    <a:pt x="216131" y="914400"/>
                  </a:cubicBezTo>
                  <a:cubicBezTo>
                    <a:pt x="208330" y="908159"/>
                    <a:pt x="198778" y="904277"/>
                    <a:pt x="191193" y="897775"/>
                  </a:cubicBezTo>
                  <a:cubicBezTo>
                    <a:pt x="179292" y="887574"/>
                    <a:pt x="169026" y="875608"/>
                    <a:pt x="157942" y="864524"/>
                  </a:cubicBezTo>
                  <a:lnTo>
                    <a:pt x="124691" y="831273"/>
                  </a:lnTo>
                  <a:cubicBezTo>
                    <a:pt x="119149" y="825731"/>
                    <a:pt x="112413" y="821168"/>
                    <a:pt x="108066" y="814647"/>
                  </a:cubicBezTo>
                  <a:lnTo>
                    <a:pt x="91440" y="789709"/>
                  </a:lnTo>
                  <a:cubicBezTo>
                    <a:pt x="88669" y="778625"/>
                    <a:pt x="87628" y="766959"/>
                    <a:pt x="83128" y="756458"/>
                  </a:cubicBezTo>
                  <a:cubicBezTo>
                    <a:pt x="79192" y="747275"/>
                    <a:pt x="69373" y="741089"/>
                    <a:pt x="66502" y="731520"/>
                  </a:cubicBezTo>
                  <a:cubicBezTo>
                    <a:pt x="60872" y="712753"/>
                    <a:pt x="62032" y="692544"/>
                    <a:pt x="58190" y="673331"/>
                  </a:cubicBezTo>
                  <a:cubicBezTo>
                    <a:pt x="56472" y="664739"/>
                    <a:pt x="52002" y="656894"/>
                    <a:pt x="49877" y="648393"/>
                  </a:cubicBezTo>
                  <a:cubicBezTo>
                    <a:pt x="46450" y="634686"/>
                    <a:pt x="45282" y="620460"/>
                    <a:pt x="41564" y="606829"/>
                  </a:cubicBezTo>
                  <a:cubicBezTo>
                    <a:pt x="36953" y="589922"/>
                    <a:pt x="29189" y="573954"/>
                    <a:pt x="24939" y="556953"/>
                  </a:cubicBezTo>
                  <a:cubicBezTo>
                    <a:pt x="22168" y="545869"/>
                    <a:pt x="18867" y="534905"/>
                    <a:pt x="16626" y="523702"/>
                  </a:cubicBezTo>
                  <a:cubicBezTo>
                    <a:pt x="-3757" y="421793"/>
                    <a:pt x="19309" y="517809"/>
                    <a:pt x="0" y="440575"/>
                  </a:cubicBezTo>
                  <a:cubicBezTo>
                    <a:pt x="2771" y="374073"/>
                    <a:pt x="1690" y="307298"/>
                    <a:pt x="8313" y="241069"/>
                  </a:cubicBezTo>
                  <a:cubicBezTo>
                    <a:pt x="10057" y="223631"/>
                    <a:pt x="19397" y="207818"/>
                    <a:pt x="24939" y="191193"/>
                  </a:cubicBezTo>
                  <a:lnTo>
                    <a:pt x="41564" y="141316"/>
                  </a:lnTo>
                  <a:cubicBezTo>
                    <a:pt x="48325" y="121035"/>
                    <a:pt x="50389" y="107553"/>
                    <a:pt x="66502" y="91440"/>
                  </a:cubicBezTo>
                  <a:cubicBezTo>
                    <a:pt x="73566" y="84376"/>
                    <a:pt x="82311" y="78873"/>
                    <a:pt x="91440" y="74815"/>
                  </a:cubicBezTo>
                  <a:cubicBezTo>
                    <a:pt x="107455" y="67697"/>
                    <a:pt x="124691" y="63731"/>
                    <a:pt x="141317" y="58189"/>
                  </a:cubicBezTo>
                  <a:cubicBezTo>
                    <a:pt x="149630" y="55418"/>
                    <a:pt x="157495" y="50080"/>
                    <a:pt x="166255" y="49876"/>
                  </a:cubicBezTo>
                  <a:cubicBezTo>
                    <a:pt x="527620" y="41473"/>
                    <a:pt x="439428" y="125838"/>
                    <a:pt x="532015" y="33251"/>
                  </a:cubicBezTo>
                </a:path>
              </a:pathLst>
            </a:custGeom>
            <a:solidFill>
              <a:srgbClr val="743379"/>
            </a:solidFill>
            <a:ln>
              <a:solidFill>
                <a:srgbClr val="7735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 18"/>
          <p:cNvSpPr/>
          <p:nvPr/>
        </p:nvSpPr>
        <p:spPr>
          <a:xfrm>
            <a:off x="1920240" y="3034145"/>
            <a:ext cx="207818" cy="174568"/>
          </a:xfrm>
          <a:custGeom>
            <a:avLst/>
            <a:gdLst>
              <a:gd name="connsiteX0" fmla="*/ 0 w 207818"/>
              <a:gd name="connsiteY0" fmla="*/ 0 h 174568"/>
              <a:gd name="connsiteX1" fmla="*/ 8313 w 207818"/>
              <a:gd name="connsiteY1" fmla="*/ 41564 h 174568"/>
              <a:gd name="connsiteX2" fmla="*/ 16625 w 207818"/>
              <a:gd name="connsiteY2" fmla="*/ 99753 h 174568"/>
              <a:gd name="connsiteX3" fmla="*/ 66502 w 207818"/>
              <a:gd name="connsiteY3" fmla="*/ 91440 h 174568"/>
              <a:gd name="connsiteX4" fmla="*/ 99753 w 207818"/>
              <a:gd name="connsiteY4" fmla="*/ 74815 h 174568"/>
              <a:gd name="connsiteX5" fmla="*/ 141316 w 207818"/>
              <a:gd name="connsiteY5" fmla="*/ 41564 h 174568"/>
              <a:gd name="connsiteX6" fmla="*/ 157942 w 207818"/>
              <a:gd name="connsiteY6" fmla="*/ 16626 h 174568"/>
              <a:gd name="connsiteX7" fmla="*/ 174567 w 207818"/>
              <a:gd name="connsiteY7" fmla="*/ 83128 h 174568"/>
              <a:gd name="connsiteX8" fmla="*/ 182880 w 207818"/>
              <a:gd name="connsiteY8" fmla="*/ 108066 h 174568"/>
              <a:gd name="connsiteX9" fmla="*/ 191193 w 207818"/>
              <a:gd name="connsiteY9" fmla="*/ 149630 h 174568"/>
              <a:gd name="connsiteX10" fmla="*/ 207818 w 207818"/>
              <a:gd name="connsiteY10" fmla="*/ 174568 h 17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7818" h="174568">
                <a:moveTo>
                  <a:pt x="0" y="0"/>
                </a:moveTo>
                <a:cubicBezTo>
                  <a:pt x="2771" y="13855"/>
                  <a:pt x="5990" y="27627"/>
                  <a:pt x="8313" y="41564"/>
                </a:cubicBezTo>
                <a:cubicBezTo>
                  <a:pt x="11534" y="60891"/>
                  <a:pt x="1749" y="87002"/>
                  <a:pt x="16625" y="99753"/>
                </a:cubicBezTo>
                <a:cubicBezTo>
                  <a:pt x="29422" y="110722"/>
                  <a:pt x="49876" y="94211"/>
                  <a:pt x="66502" y="91440"/>
                </a:cubicBezTo>
                <a:cubicBezTo>
                  <a:pt x="77586" y="85898"/>
                  <a:pt x="88994" y="80963"/>
                  <a:pt x="99753" y="74815"/>
                </a:cubicBezTo>
                <a:cubicBezTo>
                  <a:pt x="115674" y="65717"/>
                  <a:pt x="129816" y="55939"/>
                  <a:pt x="141316" y="41564"/>
                </a:cubicBezTo>
                <a:cubicBezTo>
                  <a:pt x="147557" y="33763"/>
                  <a:pt x="152400" y="24939"/>
                  <a:pt x="157942" y="16626"/>
                </a:cubicBezTo>
                <a:cubicBezTo>
                  <a:pt x="176944" y="73631"/>
                  <a:pt x="154505" y="2879"/>
                  <a:pt x="174567" y="83128"/>
                </a:cubicBezTo>
                <a:cubicBezTo>
                  <a:pt x="176692" y="91629"/>
                  <a:pt x="180755" y="99565"/>
                  <a:pt x="182880" y="108066"/>
                </a:cubicBezTo>
                <a:cubicBezTo>
                  <a:pt x="186307" y="121773"/>
                  <a:pt x="186232" y="136401"/>
                  <a:pt x="191193" y="149630"/>
                </a:cubicBezTo>
                <a:cubicBezTo>
                  <a:pt x="194701" y="158984"/>
                  <a:pt x="207818" y="174568"/>
                  <a:pt x="207818" y="1745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69375" y="3108960"/>
            <a:ext cx="174567" cy="241069"/>
          </a:xfrm>
          <a:custGeom>
            <a:avLst/>
            <a:gdLst>
              <a:gd name="connsiteX0" fmla="*/ 174567 w 174567"/>
              <a:gd name="connsiteY0" fmla="*/ 0 h 241069"/>
              <a:gd name="connsiteX1" fmla="*/ 0 w 174567"/>
              <a:gd name="connsiteY1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567" h="241069">
                <a:moveTo>
                  <a:pt x="174567" y="0"/>
                </a:moveTo>
                <a:lnTo>
                  <a:pt x="0" y="24106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02305" y="2842953"/>
            <a:ext cx="125506" cy="109604"/>
          </a:xfrm>
          <a:custGeom>
            <a:avLst/>
            <a:gdLst>
              <a:gd name="connsiteX0" fmla="*/ 125506 w 125506"/>
              <a:gd name="connsiteY0" fmla="*/ 0 h 109604"/>
              <a:gd name="connsiteX1" fmla="*/ 815 w 125506"/>
              <a:gd name="connsiteY1" fmla="*/ 108065 h 109604"/>
              <a:gd name="connsiteX2" fmla="*/ 25753 w 125506"/>
              <a:gd name="connsiteY2" fmla="*/ 99752 h 10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506" h="109604">
                <a:moveTo>
                  <a:pt x="125506" y="0"/>
                </a:moveTo>
                <a:cubicBezTo>
                  <a:pt x="83942" y="36022"/>
                  <a:pt x="39707" y="69174"/>
                  <a:pt x="815" y="108065"/>
                </a:cubicBezTo>
                <a:cubicBezTo>
                  <a:pt x="-5381" y="114261"/>
                  <a:pt x="25753" y="99752"/>
                  <a:pt x="25753" y="997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286000" y="2942705"/>
            <a:ext cx="117745" cy="340822"/>
          </a:xfrm>
          <a:custGeom>
            <a:avLst/>
            <a:gdLst>
              <a:gd name="connsiteX0" fmla="*/ 83127 w 117745"/>
              <a:gd name="connsiteY0" fmla="*/ 0 h 340822"/>
              <a:gd name="connsiteX1" fmla="*/ 16625 w 117745"/>
              <a:gd name="connsiteY1" fmla="*/ 24939 h 340822"/>
              <a:gd name="connsiteX2" fmla="*/ 0 w 117745"/>
              <a:gd name="connsiteY2" fmla="*/ 49877 h 340822"/>
              <a:gd name="connsiteX3" fmla="*/ 49876 w 117745"/>
              <a:gd name="connsiteY3" fmla="*/ 141317 h 340822"/>
              <a:gd name="connsiteX4" fmla="*/ 58189 w 117745"/>
              <a:gd name="connsiteY4" fmla="*/ 166255 h 340822"/>
              <a:gd name="connsiteX5" fmla="*/ 83127 w 117745"/>
              <a:gd name="connsiteY5" fmla="*/ 182880 h 340822"/>
              <a:gd name="connsiteX6" fmla="*/ 108065 w 117745"/>
              <a:gd name="connsiteY6" fmla="*/ 207819 h 340822"/>
              <a:gd name="connsiteX7" fmla="*/ 116378 w 117745"/>
              <a:gd name="connsiteY7" fmla="*/ 241070 h 340822"/>
              <a:gd name="connsiteX8" fmla="*/ 74815 w 117745"/>
              <a:gd name="connsiteY8" fmla="*/ 274320 h 340822"/>
              <a:gd name="connsiteX9" fmla="*/ 24938 w 117745"/>
              <a:gd name="connsiteY9" fmla="*/ 299259 h 340822"/>
              <a:gd name="connsiteX10" fmla="*/ 33251 w 117745"/>
              <a:gd name="connsiteY10" fmla="*/ 324197 h 340822"/>
              <a:gd name="connsiteX11" fmla="*/ 58189 w 117745"/>
              <a:gd name="connsiteY11" fmla="*/ 332510 h 340822"/>
              <a:gd name="connsiteX12" fmla="*/ 74815 w 117745"/>
              <a:gd name="connsiteY12" fmla="*/ 340822 h 34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745" h="340822">
                <a:moveTo>
                  <a:pt x="83127" y="0"/>
                </a:moveTo>
                <a:cubicBezTo>
                  <a:pt x="60960" y="8313"/>
                  <a:pt x="36926" y="12758"/>
                  <a:pt x="16625" y="24939"/>
                </a:cubicBezTo>
                <a:cubicBezTo>
                  <a:pt x="8058" y="30079"/>
                  <a:pt x="0" y="39886"/>
                  <a:pt x="0" y="49877"/>
                </a:cubicBezTo>
                <a:cubicBezTo>
                  <a:pt x="0" y="88790"/>
                  <a:pt x="28190" y="114209"/>
                  <a:pt x="49876" y="141317"/>
                </a:cubicBezTo>
                <a:cubicBezTo>
                  <a:pt x="52647" y="149630"/>
                  <a:pt x="52715" y="159413"/>
                  <a:pt x="58189" y="166255"/>
                </a:cubicBezTo>
                <a:cubicBezTo>
                  <a:pt x="64430" y="174056"/>
                  <a:pt x="75452" y="176484"/>
                  <a:pt x="83127" y="182880"/>
                </a:cubicBezTo>
                <a:cubicBezTo>
                  <a:pt x="92158" y="190406"/>
                  <a:pt x="99752" y="199506"/>
                  <a:pt x="108065" y="207819"/>
                </a:cubicBezTo>
                <a:cubicBezTo>
                  <a:pt x="110836" y="218903"/>
                  <a:pt x="121487" y="230851"/>
                  <a:pt x="116378" y="241070"/>
                </a:cubicBezTo>
                <a:cubicBezTo>
                  <a:pt x="108444" y="256939"/>
                  <a:pt x="89009" y="263675"/>
                  <a:pt x="74815" y="274320"/>
                </a:cubicBezTo>
                <a:cubicBezTo>
                  <a:pt x="49031" y="293658"/>
                  <a:pt x="53701" y="289671"/>
                  <a:pt x="24938" y="299259"/>
                </a:cubicBezTo>
                <a:cubicBezTo>
                  <a:pt x="27709" y="307572"/>
                  <a:pt x="27055" y="318001"/>
                  <a:pt x="33251" y="324197"/>
                </a:cubicBezTo>
                <a:cubicBezTo>
                  <a:pt x="39447" y="330393"/>
                  <a:pt x="50053" y="329256"/>
                  <a:pt x="58189" y="332510"/>
                </a:cubicBezTo>
                <a:cubicBezTo>
                  <a:pt x="63942" y="334811"/>
                  <a:pt x="69273" y="338051"/>
                  <a:pt x="74815" y="34082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903615" y="3208713"/>
            <a:ext cx="315883" cy="257694"/>
          </a:xfrm>
          <a:custGeom>
            <a:avLst/>
            <a:gdLst>
              <a:gd name="connsiteX0" fmla="*/ 315883 w 315883"/>
              <a:gd name="connsiteY0" fmla="*/ 257694 h 257694"/>
              <a:gd name="connsiteX1" fmla="*/ 74814 w 315883"/>
              <a:gd name="connsiteY1" fmla="*/ 157942 h 257694"/>
              <a:gd name="connsiteX2" fmla="*/ 41563 w 315883"/>
              <a:gd name="connsiteY2" fmla="*/ 141316 h 257694"/>
              <a:gd name="connsiteX3" fmla="*/ 24938 w 315883"/>
              <a:gd name="connsiteY3" fmla="*/ 116378 h 257694"/>
              <a:gd name="connsiteX4" fmla="*/ 8312 w 315883"/>
              <a:gd name="connsiteY4" fmla="*/ 66502 h 257694"/>
              <a:gd name="connsiteX5" fmla="*/ 0 w 315883"/>
              <a:gd name="connsiteY5" fmla="*/ 41563 h 257694"/>
              <a:gd name="connsiteX6" fmla="*/ 0 w 315883"/>
              <a:gd name="connsiteY6" fmla="*/ 0 h 25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883" h="257694">
                <a:moveTo>
                  <a:pt x="315883" y="257694"/>
                </a:moveTo>
                <a:lnTo>
                  <a:pt x="74814" y="157942"/>
                </a:lnTo>
                <a:cubicBezTo>
                  <a:pt x="63406" y="153102"/>
                  <a:pt x="51083" y="149249"/>
                  <a:pt x="41563" y="141316"/>
                </a:cubicBezTo>
                <a:cubicBezTo>
                  <a:pt x="33888" y="134920"/>
                  <a:pt x="28996" y="125507"/>
                  <a:pt x="24938" y="116378"/>
                </a:cubicBezTo>
                <a:cubicBezTo>
                  <a:pt x="17820" y="100364"/>
                  <a:pt x="13854" y="83127"/>
                  <a:pt x="8312" y="66502"/>
                </a:cubicBezTo>
                <a:cubicBezTo>
                  <a:pt x="5541" y="58189"/>
                  <a:pt x="0" y="50326"/>
                  <a:pt x="0" y="4156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37113" y="2826327"/>
            <a:ext cx="74814" cy="66502"/>
          </a:xfrm>
          <a:custGeom>
            <a:avLst/>
            <a:gdLst>
              <a:gd name="connsiteX0" fmla="*/ 74814 w 74814"/>
              <a:gd name="connsiteY0" fmla="*/ 66502 h 66502"/>
              <a:gd name="connsiteX1" fmla="*/ 0 w 74814"/>
              <a:gd name="connsiteY1" fmla="*/ 0 h 6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14" h="66502">
                <a:moveTo>
                  <a:pt x="74814" y="6650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28180" y="2726575"/>
            <a:ext cx="1115020" cy="806334"/>
          </a:xfrm>
          <a:custGeom>
            <a:avLst/>
            <a:gdLst>
              <a:gd name="connsiteX0" fmla="*/ 616256 w 1115020"/>
              <a:gd name="connsiteY0" fmla="*/ 465512 h 806334"/>
              <a:gd name="connsiteX1" fmla="*/ 134118 w 1115020"/>
              <a:gd name="connsiteY1" fmla="*/ 307570 h 806334"/>
              <a:gd name="connsiteX2" fmla="*/ 159056 w 1115020"/>
              <a:gd name="connsiteY2" fmla="*/ 324196 h 806334"/>
              <a:gd name="connsiteX3" fmla="*/ 183995 w 1115020"/>
              <a:gd name="connsiteY3" fmla="*/ 357447 h 806334"/>
              <a:gd name="connsiteX4" fmla="*/ 192307 w 1115020"/>
              <a:gd name="connsiteY4" fmla="*/ 382385 h 806334"/>
              <a:gd name="connsiteX5" fmla="*/ 217245 w 1115020"/>
              <a:gd name="connsiteY5" fmla="*/ 415636 h 806334"/>
              <a:gd name="connsiteX6" fmla="*/ 233871 w 1115020"/>
              <a:gd name="connsiteY6" fmla="*/ 440574 h 806334"/>
              <a:gd name="connsiteX7" fmla="*/ 275435 w 1115020"/>
              <a:gd name="connsiteY7" fmla="*/ 540327 h 806334"/>
              <a:gd name="connsiteX8" fmla="*/ 308685 w 1115020"/>
              <a:gd name="connsiteY8" fmla="*/ 606829 h 806334"/>
              <a:gd name="connsiteX9" fmla="*/ 341936 w 1115020"/>
              <a:gd name="connsiteY9" fmla="*/ 640080 h 806334"/>
              <a:gd name="connsiteX10" fmla="*/ 366875 w 1115020"/>
              <a:gd name="connsiteY10" fmla="*/ 706581 h 806334"/>
              <a:gd name="connsiteX11" fmla="*/ 408438 w 1115020"/>
              <a:gd name="connsiteY11" fmla="*/ 764770 h 806334"/>
              <a:gd name="connsiteX12" fmla="*/ 516504 w 1115020"/>
              <a:gd name="connsiteY12" fmla="*/ 789709 h 806334"/>
              <a:gd name="connsiteX13" fmla="*/ 815762 w 1115020"/>
              <a:gd name="connsiteY13" fmla="*/ 756458 h 806334"/>
              <a:gd name="connsiteX14" fmla="*/ 840700 w 1115020"/>
              <a:gd name="connsiteY14" fmla="*/ 731520 h 806334"/>
              <a:gd name="connsiteX15" fmla="*/ 857325 w 1115020"/>
              <a:gd name="connsiteY15" fmla="*/ 681643 h 806334"/>
              <a:gd name="connsiteX16" fmla="*/ 832387 w 1115020"/>
              <a:gd name="connsiteY16" fmla="*/ 249381 h 806334"/>
              <a:gd name="connsiteX17" fmla="*/ 857325 w 1115020"/>
              <a:gd name="connsiteY17" fmla="*/ 133003 h 806334"/>
              <a:gd name="connsiteX18" fmla="*/ 890576 w 1115020"/>
              <a:gd name="connsiteY18" fmla="*/ 157941 h 806334"/>
              <a:gd name="connsiteX19" fmla="*/ 907202 w 1115020"/>
              <a:gd name="connsiteY19" fmla="*/ 191192 h 806334"/>
              <a:gd name="connsiteX20" fmla="*/ 923827 w 1115020"/>
              <a:gd name="connsiteY20" fmla="*/ 216130 h 806334"/>
              <a:gd name="connsiteX21" fmla="*/ 824075 w 1115020"/>
              <a:gd name="connsiteY21" fmla="*/ 157941 h 806334"/>
              <a:gd name="connsiteX22" fmla="*/ 765885 w 1115020"/>
              <a:gd name="connsiteY22" fmla="*/ 133003 h 806334"/>
              <a:gd name="connsiteX23" fmla="*/ 691071 w 1115020"/>
              <a:gd name="connsiteY23" fmla="*/ 91440 h 806334"/>
              <a:gd name="connsiteX24" fmla="*/ 649507 w 1115020"/>
              <a:gd name="connsiteY24" fmla="*/ 49876 h 806334"/>
              <a:gd name="connsiteX25" fmla="*/ 632882 w 1115020"/>
              <a:gd name="connsiteY25" fmla="*/ 0 h 806334"/>
              <a:gd name="connsiteX26" fmla="*/ 616256 w 1115020"/>
              <a:gd name="connsiteY26" fmla="*/ 24938 h 806334"/>
              <a:gd name="connsiteX27" fmla="*/ 607944 w 1115020"/>
              <a:gd name="connsiteY27" fmla="*/ 49876 h 806334"/>
              <a:gd name="connsiteX28" fmla="*/ 583005 w 1115020"/>
              <a:gd name="connsiteY28" fmla="*/ 83127 h 806334"/>
              <a:gd name="connsiteX29" fmla="*/ 516504 w 1115020"/>
              <a:gd name="connsiteY29" fmla="*/ 199505 h 806334"/>
              <a:gd name="connsiteX30" fmla="*/ 491565 w 1115020"/>
              <a:gd name="connsiteY30" fmla="*/ 274320 h 806334"/>
              <a:gd name="connsiteX31" fmla="*/ 466627 w 1115020"/>
              <a:gd name="connsiteY31" fmla="*/ 282632 h 806334"/>
              <a:gd name="connsiteX32" fmla="*/ 391813 w 1115020"/>
              <a:gd name="connsiteY32" fmla="*/ 266007 h 806334"/>
              <a:gd name="connsiteX33" fmla="*/ 366875 w 1115020"/>
              <a:gd name="connsiteY33" fmla="*/ 249381 h 806334"/>
              <a:gd name="connsiteX34" fmla="*/ 242184 w 1115020"/>
              <a:gd name="connsiteY34" fmla="*/ 266007 h 806334"/>
              <a:gd name="connsiteX35" fmla="*/ 150744 w 1115020"/>
              <a:gd name="connsiteY35" fmla="*/ 282632 h 806334"/>
              <a:gd name="connsiteX36" fmla="*/ 125805 w 1115020"/>
              <a:gd name="connsiteY36" fmla="*/ 290945 h 806334"/>
              <a:gd name="connsiteX37" fmla="*/ 109180 w 1115020"/>
              <a:gd name="connsiteY37" fmla="*/ 266007 h 806334"/>
              <a:gd name="connsiteX38" fmla="*/ 109180 w 1115020"/>
              <a:gd name="connsiteY38" fmla="*/ 357447 h 806334"/>
              <a:gd name="connsiteX39" fmla="*/ 100867 w 1115020"/>
              <a:gd name="connsiteY39" fmla="*/ 423949 h 806334"/>
              <a:gd name="connsiteX40" fmla="*/ 17740 w 1115020"/>
              <a:gd name="connsiteY40" fmla="*/ 490450 h 806334"/>
              <a:gd name="connsiteX41" fmla="*/ 1115 w 1115020"/>
              <a:gd name="connsiteY41" fmla="*/ 507076 h 806334"/>
              <a:gd name="connsiteX42" fmla="*/ 84242 w 1115020"/>
              <a:gd name="connsiteY42" fmla="*/ 556952 h 806334"/>
              <a:gd name="connsiteX43" fmla="*/ 150744 w 1115020"/>
              <a:gd name="connsiteY43" fmla="*/ 606829 h 806334"/>
              <a:gd name="connsiteX44" fmla="*/ 350249 w 1115020"/>
              <a:gd name="connsiteY44" fmla="*/ 665018 h 806334"/>
              <a:gd name="connsiteX45" fmla="*/ 533129 w 1115020"/>
              <a:gd name="connsiteY45" fmla="*/ 714894 h 806334"/>
              <a:gd name="connsiteX46" fmla="*/ 616256 w 1115020"/>
              <a:gd name="connsiteY46" fmla="*/ 723207 h 806334"/>
              <a:gd name="connsiteX47" fmla="*/ 757573 w 1115020"/>
              <a:gd name="connsiteY47" fmla="*/ 714894 h 806334"/>
              <a:gd name="connsiteX48" fmla="*/ 740947 w 1115020"/>
              <a:gd name="connsiteY48" fmla="*/ 689956 h 806334"/>
              <a:gd name="connsiteX49" fmla="*/ 699384 w 1115020"/>
              <a:gd name="connsiteY49" fmla="*/ 673330 h 806334"/>
              <a:gd name="connsiteX50" fmla="*/ 674445 w 1115020"/>
              <a:gd name="connsiteY50" fmla="*/ 656705 h 806334"/>
              <a:gd name="connsiteX51" fmla="*/ 641195 w 1115020"/>
              <a:gd name="connsiteY51" fmla="*/ 640080 h 806334"/>
              <a:gd name="connsiteX52" fmla="*/ 549755 w 1115020"/>
              <a:gd name="connsiteY52" fmla="*/ 523701 h 806334"/>
              <a:gd name="connsiteX53" fmla="*/ 516504 w 1115020"/>
              <a:gd name="connsiteY53" fmla="*/ 473825 h 806334"/>
              <a:gd name="connsiteX54" fmla="*/ 499878 w 1115020"/>
              <a:gd name="connsiteY54" fmla="*/ 448887 h 806334"/>
              <a:gd name="connsiteX55" fmla="*/ 491565 w 1115020"/>
              <a:gd name="connsiteY55" fmla="*/ 415636 h 806334"/>
              <a:gd name="connsiteX56" fmla="*/ 508191 w 1115020"/>
              <a:gd name="connsiteY56" fmla="*/ 399010 h 806334"/>
              <a:gd name="connsiteX57" fmla="*/ 541442 w 1115020"/>
              <a:gd name="connsiteY57" fmla="*/ 448887 h 806334"/>
              <a:gd name="connsiteX58" fmla="*/ 533129 w 1115020"/>
              <a:gd name="connsiteY58" fmla="*/ 648392 h 806334"/>
              <a:gd name="connsiteX59" fmla="*/ 466627 w 1115020"/>
              <a:gd name="connsiteY59" fmla="*/ 748145 h 806334"/>
              <a:gd name="connsiteX60" fmla="*/ 441689 w 1115020"/>
              <a:gd name="connsiteY60" fmla="*/ 781396 h 806334"/>
              <a:gd name="connsiteX61" fmla="*/ 391813 w 1115020"/>
              <a:gd name="connsiteY61" fmla="*/ 806334 h 806334"/>
              <a:gd name="connsiteX62" fmla="*/ 383500 w 1115020"/>
              <a:gd name="connsiteY62" fmla="*/ 756458 h 806334"/>
              <a:gd name="connsiteX63" fmla="*/ 350249 w 1115020"/>
              <a:gd name="connsiteY63" fmla="*/ 540327 h 806334"/>
              <a:gd name="connsiteX64" fmla="*/ 341936 w 1115020"/>
              <a:gd name="connsiteY64" fmla="*/ 515389 h 806334"/>
              <a:gd name="connsiteX65" fmla="*/ 350249 w 1115020"/>
              <a:gd name="connsiteY65" fmla="*/ 149629 h 806334"/>
              <a:gd name="connsiteX66" fmla="*/ 366875 w 1115020"/>
              <a:gd name="connsiteY66" fmla="*/ 124690 h 806334"/>
              <a:gd name="connsiteX67" fmla="*/ 391813 w 1115020"/>
              <a:gd name="connsiteY67" fmla="*/ 74814 h 806334"/>
              <a:gd name="connsiteX68" fmla="*/ 458315 w 1115020"/>
              <a:gd name="connsiteY68" fmla="*/ 149629 h 806334"/>
              <a:gd name="connsiteX69" fmla="*/ 483253 w 1115020"/>
              <a:gd name="connsiteY69" fmla="*/ 174567 h 806334"/>
              <a:gd name="connsiteX70" fmla="*/ 499878 w 1115020"/>
              <a:gd name="connsiteY70" fmla="*/ 199505 h 806334"/>
              <a:gd name="connsiteX71" fmla="*/ 574693 w 1115020"/>
              <a:gd name="connsiteY71" fmla="*/ 257694 h 806334"/>
              <a:gd name="connsiteX72" fmla="*/ 649507 w 1115020"/>
              <a:gd name="connsiteY72" fmla="*/ 315883 h 806334"/>
              <a:gd name="connsiteX73" fmla="*/ 732635 w 1115020"/>
              <a:gd name="connsiteY73" fmla="*/ 448887 h 806334"/>
              <a:gd name="connsiteX74" fmla="*/ 749260 w 1115020"/>
              <a:gd name="connsiteY74" fmla="*/ 498763 h 806334"/>
              <a:gd name="connsiteX75" fmla="*/ 774198 w 1115020"/>
              <a:gd name="connsiteY75" fmla="*/ 581890 h 806334"/>
              <a:gd name="connsiteX76" fmla="*/ 799136 w 1115020"/>
              <a:gd name="connsiteY76" fmla="*/ 623454 h 806334"/>
              <a:gd name="connsiteX77" fmla="*/ 840700 w 1115020"/>
              <a:gd name="connsiteY77" fmla="*/ 689956 h 806334"/>
              <a:gd name="connsiteX78" fmla="*/ 865638 w 1115020"/>
              <a:gd name="connsiteY78" fmla="*/ 706581 h 806334"/>
              <a:gd name="connsiteX79" fmla="*/ 907202 w 1115020"/>
              <a:gd name="connsiteY79" fmla="*/ 681643 h 806334"/>
              <a:gd name="connsiteX80" fmla="*/ 915515 w 1115020"/>
              <a:gd name="connsiteY80" fmla="*/ 648392 h 806334"/>
              <a:gd name="connsiteX81" fmla="*/ 923827 w 1115020"/>
              <a:gd name="connsiteY81" fmla="*/ 532014 h 806334"/>
              <a:gd name="connsiteX82" fmla="*/ 882264 w 1115020"/>
              <a:gd name="connsiteY82" fmla="*/ 382385 h 806334"/>
              <a:gd name="connsiteX83" fmla="*/ 849013 w 1115020"/>
              <a:gd name="connsiteY83" fmla="*/ 374072 h 806334"/>
              <a:gd name="connsiteX84" fmla="*/ 990329 w 1115020"/>
              <a:gd name="connsiteY84" fmla="*/ 448887 h 806334"/>
              <a:gd name="connsiteX85" fmla="*/ 1056831 w 1115020"/>
              <a:gd name="connsiteY85" fmla="*/ 473825 h 806334"/>
              <a:gd name="connsiteX86" fmla="*/ 1115020 w 1115020"/>
              <a:gd name="connsiteY86" fmla="*/ 498763 h 806334"/>
              <a:gd name="connsiteX87" fmla="*/ 583005 w 1115020"/>
              <a:gd name="connsiteY87" fmla="*/ 507076 h 806334"/>
              <a:gd name="connsiteX88" fmla="*/ 533129 w 1115020"/>
              <a:gd name="connsiteY88" fmla="*/ 532014 h 806334"/>
              <a:gd name="connsiteX89" fmla="*/ 508191 w 1115020"/>
              <a:gd name="connsiteY89" fmla="*/ 581890 h 806334"/>
              <a:gd name="connsiteX90" fmla="*/ 491565 w 1115020"/>
              <a:gd name="connsiteY90" fmla="*/ 606829 h 806334"/>
              <a:gd name="connsiteX91" fmla="*/ 483253 w 1115020"/>
              <a:gd name="connsiteY91" fmla="*/ 631767 h 806334"/>
              <a:gd name="connsiteX92" fmla="*/ 466627 w 1115020"/>
              <a:gd name="connsiteY92" fmla="*/ 656705 h 806334"/>
              <a:gd name="connsiteX93" fmla="*/ 433376 w 1115020"/>
              <a:gd name="connsiteY93" fmla="*/ 723207 h 806334"/>
              <a:gd name="connsiteX94" fmla="*/ 391813 w 1115020"/>
              <a:gd name="connsiteY94" fmla="*/ 739832 h 806334"/>
              <a:gd name="connsiteX95" fmla="*/ 366875 w 1115020"/>
              <a:gd name="connsiteY95" fmla="*/ 731520 h 806334"/>
              <a:gd name="connsiteX96" fmla="*/ 333624 w 1115020"/>
              <a:gd name="connsiteY96" fmla="*/ 714894 h 806334"/>
              <a:gd name="connsiteX97" fmla="*/ 300373 w 1115020"/>
              <a:gd name="connsiteY97" fmla="*/ 706581 h 806334"/>
              <a:gd name="connsiteX98" fmla="*/ 258809 w 1115020"/>
              <a:gd name="connsiteY98" fmla="*/ 640080 h 806334"/>
              <a:gd name="connsiteX99" fmla="*/ 267122 w 1115020"/>
              <a:gd name="connsiteY99" fmla="*/ 606829 h 806334"/>
              <a:gd name="connsiteX100" fmla="*/ 275435 w 1115020"/>
              <a:gd name="connsiteY100" fmla="*/ 640080 h 806334"/>
              <a:gd name="connsiteX101" fmla="*/ 292060 w 1115020"/>
              <a:gd name="connsiteY101" fmla="*/ 689956 h 806334"/>
              <a:gd name="connsiteX102" fmla="*/ 325311 w 1115020"/>
              <a:gd name="connsiteY102" fmla="*/ 714894 h 80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115020" h="806334">
                <a:moveTo>
                  <a:pt x="616256" y="465512"/>
                </a:moveTo>
                <a:lnTo>
                  <a:pt x="134118" y="307570"/>
                </a:lnTo>
                <a:cubicBezTo>
                  <a:pt x="124573" y="304620"/>
                  <a:pt x="151992" y="317132"/>
                  <a:pt x="159056" y="324196"/>
                </a:cubicBezTo>
                <a:cubicBezTo>
                  <a:pt x="168853" y="333993"/>
                  <a:pt x="175682" y="346363"/>
                  <a:pt x="183995" y="357447"/>
                </a:cubicBezTo>
                <a:cubicBezTo>
                  <a:pt x="186766" y="365760"/>
                  <a:pt x="187960" y="374777"/>
                  <a:pt x="192307" y="382385"/>
                </a:cubicBezTo>
                <a:cubicBezTo>
                  <a:pt x="199181" y="394414"/>
                  <a:pt x="209192" y="404362"/>
                  <a:pt x="217245" y="415636"/>
                </a:cubicBezTo>
                <a:cubicBezTo>
                  <a:pt x="223052" y="423766"/>
                  <a:pt x="229019" y="431841"/>
                  <a:pt x="233871" y="440574"/>
                </a:cubicBezTo>
                <a:cubicBezTo>
                  <a:pt x="274326" y="513392"/>
                  <a:pt x="245690" y="465965"/>
                  <a:pt x="275435" y="540327"/>
                </a:cubicBezTo>
                <a:cubicBezTo>
                  <a:pt x="286471" y="567917"/>
                  <a:pt x="290010" y="585041"/>
                  <a:pt x="308685" y="606829"/>
                </a:cubicBezTo>
                <a:cubicBezTo>
                  <a:pt x="318886" y="618730"/>
                  <a:pt x="341936" y="640080"/>
                  <a:pt x="341936" y="640080"/>
                </a:cubicBezTo>
                <a:cubicBezTo>
                  <a:pt x="351077" y="667503"/>
                  <a:pt x="353620" y="676757"/>
                  <a:pt x="366875" y="706581"/>
                </a:cubicBezTo>
                <a:cubicBezTo>
                  <a:pt x="376212" y="727589"/>
                  <a:pt x="386639" y="752659"/>
                  <a:pt x="408438" y="764770"/>
                </a:cubicBezTo>
                <a:cubicBezTo>
                  <a:pt x="440038" y="782325"/>
                  <a:pt x="482182" y="784806"/>
                  <a:pt x="516504" y="789709"/>
                </a:cubicBezTo>
                <a:cubicBezTo>
                  <a:pt x="662215" y="785008"/>
                  <a:pt x="724591" y="824836"/>
                  <a:pt x="815762" y="756458"/>
                </a:cubicBezTo>
                <a:cubicBezTo>
                  <a:pt x="825167" y="749405"/>
                  <a:pt x="832387" y="739833"/>
                  <a:pt x="840700" y="731520"/>
                </a:cubicBezTo>
                <a:cubicBezTo>
                  <a:pt x="846242" y="714894"/>
                  <a:pt x="857325" y="699168"/>
                  <a:pt x="857325" y="681643"/>
                </a:cubicBezTo>
                <a:cubicBezTo>
                  <a:pt x="857325" y="434677"/>
                  <a:pt x="852610" y="411157"/>
                  <a:pt x="832387" y="249381"/>
                </a:cubicBezTo>
                <a:cubicBezTo>
                  <a:pt x="840700" y="210588"/>
                  <a:pt x="836025" y="166474"/>
                  <a:pt x="857325" y="133003"/>
                </a:cubicBezTo>
                <a:cubicBezTo>
                  <a:pt x="864763" y="121314"/>
                  <a:pt x="881560" y="147422"/>
                  <a:pt x="890576" y="157941"/>
                </a:cubicBezTo>
                <a:cubicBezTo>
                  <a:pt x="898641" y="167350"/>
                  <a:pt x="901054" y="180433"/>
                  <a:pt x="907202" y="191192"/>
                </a:cubicBezTo>
                <a:cubicBezTo>
                  <a:pt x="912159" y="199866"/>
                  <a:pt x="933818" y="216130"/>
                  <a:pt x="923827" y="216130"/>
                </a:cubicBezTo>
                <a:cubicBezTo>
                  <a:pt x="904514" y="216130"/>
                  <a:pt x="837350" y="165089"/>
                  <a:pt x="824075" y="157941"/>
                </a:cubicBezTo>
                <a:cubicBezTo>
                  <a:pt x="805495" y="147936"/>
                  <a:pt x="784465" y="143008"/>
                  <a:pt x="765885" y="133003"/>
                </a:cubicBezTo>
                <a:cubicBezTo>
                  <a:pt x="672990" y="82983"/>
                  <a:pt x="750633" y="111292"/>
                  <a:pt x="691071" y="91440"/>
                </a:cubicBezTo>
                <a:cubicBezTo>
                  <a:pt x="677216" y="77585"/>
                  <a:pt x="655703" y="68464"/>
                  <a:pt x="649507" y="49876"/>
                </a:cubicBezTo>
                <a:lnTo>
                  <a:pt x="632882" y="0"/>
                </a:lnTo>
                <a:cubicBezTo>
                  <a:pt x="627340" y="8313"/>
                  <a:pt x="620724" y="16002"/>
                  <a:pt x="616256" y="24938"/>
                </a:cubicBezTo>
                <a:cubicBezTo>
                  <a:pt x="612337" y="32775"/>
                  <a:pt x="612291" y="42268"/>
                  <a:pt x="607944" y="49876"/>
                </a:cubicBezTo>
                <a:cubicBezTo>
                  <a:pt x="601070" y="61905"/>
                  <a:pt x="589879" y="71098"/>
                  <a:pt x="583005" y="83127"/>
                </a:cubicBezTo>
                <a:cubicBezTo>
                  <a:pt x="506586" y="216860"/>
                  <a:pt x="572847" y="124380"/>
                  <a:pt x="516504" y="199505"/>
                </a:cubicBezTo>
                <a:cubicBezTo>
                  <a:pt x="511990" y="217559"/>
                  <a:pt x="502745" y="260904"/>
                  <a:pt x="491565" y="274320"/>
                </a:cubicBezTo>
                <a:cubicBezTo>
                  <a:pt x="485955" y="281051"/>
                  <a:pt x="474940" y="279861"/>
                  <a:pt x="466627" y="282632"/>
                </a:cubicBezTo>
                <a:cubicBezTo>
                  <a:pt x="447468" y="279439"/>
                  <a:pt x="412278" y="276240"/>
                  <a:pt x="391813" y="266007"/>
                </a:cubicBezTo>
                <a:cubicBezTo>
                  <a:pt x="382877" y="261539"/>
                  <a:pt x="375188" y="254923"/>
                  <a:pt x="366875" y="249381"/>
                </a:cubicBezTo>
                <a:cubicBezTo>
                  <a:pt x="186772" y="265755"/>
                  <a:pt x="333977" y="247648"/>
                  <a:pt x="242184" y="266007"/>
                </a:cubicBezTo>
                <a:cubicBezTo>
                  <a:pt x="205143" y="273415"/>
                  <a:pt x="186393" y="273720"/>
                  <a:pt x="150744" y="282632"/>
                </a:cubicBezTo>
                <a:cubicBezTo>
                  <a:pt x="142243" y="284757"/>
                  <a:pt x="134118" y="288174"/>
                  <a:pt x="125805" y="290945"/>
                </a:cubicBezTo>
                <a:cubicBezTo>
                  <a:pt x="120263" y="282632"/>
                  <a:pt x="116244" y="258943"/>
                  <a:pt x="109180" y="266007"/>
                </a:cubicBezTo>
                <a:cubicBezTo>
                  <a:pt x="89681" y="285506"/>
                  <a:pt x="104991" y="336503"/>
                  <a:pt x="109180" y="357447"/>
                </a:cubicBezTo>
                <a:cubicBezTo>
                  <a:pt x="106409" y="379614"/>
                  <a:pt x="111380" y="404237"/>
                  <a:pt x="100867" y="423949"/>
                </a:cubicBezTo>
                <a:cubicBezTo>
                  <a:pt x="73024" y="476154"/>
                  <a:pt x="57028" y="477355"/>
                  <a:pt x="17740" y="490450"/>
                </a:cubicBezTo>
                <a:cubicBezTo>
                  <a:pt x="12198" y="495992"/>
                  <a:pt x="-4427" y="501534"/>
                  <a:pt x="1115" y="507076"/>
                </a:cubicBezTo>
                <a:cubicBezTo>
                  <a:pt x="23964" y="529925"/>
                  <a:pt x="57355" y="539027"/>
                  <a:pt x="84242" y="556952"/>
                </a:cubicBezTo>
                <a:cubicBezTo>
                  <a:pt x="107297" y="572322"/>
                  <a:pt x="125726" y="594916"/>
                  <a:pt x="150744" y="606829"/>
                </a:cubicBezTo>
                <a:cubicBezTo>
                  <a:pt x="178402" y="620000"/>
                  <a:pt x="315165" y="654785"/>
                  <a:pt x="350249" y="665018"/>
                </a:cubicBezTo>
                <a:cubicBezTo>
                  <a:pt x="419431" y="685196"/>
                  <a:pt x="464430" y="704047"/>
                  <a:pt x="533129" y="714894"/>
                </a:cubicBezTo>
                <a:cubicBezTo>
                  <a:pt x="560635" y="719237"/>
                  <a:pt x="588547" y="720436"/>
                  <a:pt x="616256" y="723207"/>
                </a:cubicBezTo>
                <a:cubicBezTo>
                  <a:pt x="663362" y="720436"/>
                  <a:pt x="711979" y="727052"/>
                  <a:pt x="757573" y="714894"/>
                </a:cubicBezTo>
                <a:cubicBezTo>
                  <a:pt x="767226" y="712320"/>
                  <a:pt x="749077" y="695763"/>
                  <a:pt x="740947" y="689956"/>
                </a:cubicBezTo>
                <a:cubicBezTo>
                  <a:pt x="728805" y="681283"/>
                  <a:pt x="712730" y="680003"/>
                  <a:pt x="699384" y="673330"/>
                </a:cubicBezTo>
                <a:cubicBezTo>
                  <a:pt x="690448" y="668862"/>
                  <a:pt x="683119" y="661662"/>
                  <a:pt x="674445" y="656705"/>
                </a:cubicBezTo>
                <a:cubicBezTo>
                  <a:pt x="663686" y="650557"/>
                  <a:pt x="650976" y="647688"/>
                  <a:pt x="641195" y="640080"/>
                </a:cubicBezTo>
                <a:cubicBezTo>
                  <a:pt x="597746" y="606286"/>
                  <a:pt x="580963" y="570513"/>
                  <a:pt x="549755" y="523701"/>
                </a:cubicBezTo>
                <a:lnTo>
                  <a:pt x="516504" y="473825"/>
                </a:lnTo>
                <a:lnTo>
                  <a:pt x="499878" y="448887"/>
                </a:lnTo>
                <a:cubicBezTo>
                  <a:pt x="497107" y="437803"/>
                  <a:pt x="489687" y="426905"/>
                  <a:pt x="491565" y="415636"/>
                </a:cubicBezTo>
                <a:cubicBezTo>
                  <a:pt x="492854" y="407905"/>
                  <a:pt x="500353" y="399010"/>
                  <a:pt x="508191" y="399010"/>
                </a:cubicBezTo>
                <a:cubicBezTo>
                  <a:pt x="520883" y="399010"/>
                  <a:pt x="541383" y="448769"/>
                  <a:pt x="541442" y="448887"/>
                </a:cubicBezTo>
                <a:cubicBezTo>
                  <a:pt x="538671" y="515389"/>
                  <a:pt x="543404" y="582631"/>
                  <a:pt x="533129" y="648392"/>
                </a:cubicBezTo>
                <a:cubicBezTo>
                  <a:pt x="522549" y="716101"/>
                  <a:pt x="498631" y="705473"/>
                  <a:pt x="466627" y="748145"/>
                </a:cubicBezTo>
                <a:cubicBezTo>
                  <a:pt x="458314" y="759229"/>
                  <a:pt x="451486" y="771599"/>
                  <a:pt x="441689" y="781396"/>
                </a:cubicBezTo>
                <a:cubicBezTo>
                  <a:pt x="425576" y="797509"/>
                  <a:pt x="412095" y="799573"/>
                  <a:pt x="391813" y="806334"/>
                </a:cubicBezTo>
                <a:cubicBezTo>
                  <a:pt x="389042" y="789709"/>
                  <a:pt x="385777" y="773158"/>
                  <a:pt x="383500" y="756458"/>
                </a:cubicBezTo>
                <a:cubicBezTo>
                  <a:pt x="378799" y="721983"/>
                  <a:pt x="365880" y="587217"/>
                  <a:pt x="350249" y="540327"/>
                </a:cubicBezTo>
                <a:lnTo>
                  <a:pt x="341936" y="515389"/>
                </a:lnTo>
                <a:cubicBezTo>
                  <a:pt x="344707" y="393469"/>
                  <a:pt x="342480" y="271333"/>
                  <a:pt x="350249" y="149629"/>
                </a:cubicBezTo>
                <a:cubicBezTo>
                  <a:pt x="350885" y="139658"/>
                  <a:pt x="362407" y="133626"/>
                  <a:pt x="366875" y="124690"/>
                </a:cubicBezTo>
                <a:cubicBezTo>
                  <a:pt x="401288" y="55862"/>
                  <a:pt x="344168" y="146279"/>
                  <a:pt x="391813" y="74814"/>
                </a:cubicBezTo>
                <a:cubicBezTo>
                  <a:pt x="466129" y="149130"/>
                  <a:pt x="382990" y="63543"/>
                  <a:pt x="458315" y="149629"/>
                </a:cubicBezTo>
                <a:cubicBezTo>
                  <a:pt x="466056" y="158476"/>
                  <a:pt x="475727" y="165536"/>
                  <a:pt x="483253" y="174567"/>
                </a:cubicBezTo>
                <a:cubicBezTo>
                  <a:pt x="489649" y="182242"/>
                  <a:pt x="492814" y="192441"/>
                  <a:pt x="499878" y="199505"/>
                </a:cubicBezTo>
                <a:cubicBezTo>
                  <a:pt x="560787" y="260414"/>
                  <a:pt x="530198" y="223087"/>
                  <a:pt x="574693" y="257694"/>
                </a:cubicBezTo>
                <a:cubicBezTo>
                  <a:pt x="661019" y="324837"/>
                  <a:pt x="593278" y="278398"/>
                  <a:pt x="649507" y="315883"/>
                </a:cubicBezTo>
                <a:cubicBezTo>
                  <a:pt x="667616" y="343047"/>
                  <a:pt x="725953" y="428840"/>
                  <a:pt x="732635" y="448887"/>
                </a:cubicBezTo>
                <a:cubicBezTo>
                  <a:pt x="738177" y="465512"/>
                  <a:pt x="744224" y="481977"/>
                  <a:pt x="749260" y="498763"/>
                </a:cubicBezTo>
                <a:cubicBezTo>
                  <a:pt x="759899" y="534226"/>
                  <a:pt x="756913" y="543861"/>
                  <a:pt x="774198" y="581890"/>
                </a:cubicBezTo>
                <a:cubicBezTo>
                  <a:pt x="780884" y="596599"/>
                  <a:pt x="791289" y="609330"/>
                  <a:pt x="799136" y="623454"/>
                </a:cubicBezTo>
                <a:cubicBezTo>
                  <a:pt x="815597" y="653083"/>
                  <a:pt x="815439" y="664695"/>
                  <a:pt x="840700" y="689956"/>
                </a:cubicBezTo>
                <a:cubicBezTo>
                  <a:pt x="847764" y="697020"/>
                  <a:pt x="857325" y="701039"/>
                  <a:pt x="865638" y="706581"/>
                </a:cubicBezTo>
                <a:cubicBezTo>
                  <a:pt x="879493" y="698268"/>
                  <a:pt x="896687" y="693910"/>
                  <a:pt x="907202" y="681643"/>
                </a:cubicBezTo>
                <a:cubicBezTo>
                  <a:pt x="914637" y="672969"/>
                  <a:pt x="914253" y="659747"/>
                  <a:pt x="915515" y="648392"/>
                </a:cubicBezTo>
                <a:cubicBezTo>
                  <a:pt x="919810" y="609738"/>
                  <a:pt x="921056" y="570807"/>
                  <a:pt x="923827" y="532014"/>
                </a:cubicBezTo>
                <a:cubicBezTo>
                  <a:pt x="918044" y="445266"/>
                  <a:pt x="947692" y="415099"/>
                  <a:pt x="882264" y="382385"/>
                </a:cubicBezTo>
                <a:cubicBezTo>
                  <a:pt x="872045" y="377276"/>
                  <a:pt x="860097" y="376843"/>
                  <a:pt x="849013" y="374072"/>
                </a:cubicBezTo>
                <a:cubicBezTo>
                  <a:pt x="897667" y="406510"/>
                  <a:pt x="918717" y="422033"/>
                  <a:pt x="990329" y="448887"/>
                </a:cubicBezTo>
                <a:cubicBezTo>
                  <a:pt x="1012496" y="457200"/>
                  <a:pt x="1034977" y="464719"/>
                  <a:pt x="1056831" y="473825"/>
                </a:cubicBezTo>
                <a:cubicBezTo>
                  <a:pt x="1139014" y="508067"/>
                  <a:pt x="1049268" y="476845"/>
                  <a:pt x="1115020" y="498763"/>
                </a:cubicBezTo>
                <a:lnTo>
                  <a:pt x="583005" y="507076"/>
                </a:lnTo>
                <a:cubicBezTo>
                  <a:pt x="551438" y="508004"/>
                  <a:pt x="551463" y="513681"/>
                  <a:pt x="533129" y="532014"/>
                </a:cubicBezTo>
                <a:cubicBezTo>
                  <a:pt x="524816" y="548639"/>
                  <a:pt x="517218" y="565641"/>
                  <a:pt x="508191" y="581890"/>
                </a:cubicBezTo>
                <a:cubicBezTo>
                  <a:pt x="503339" y="590624"/>
                  <a:pt x="496033" y="597893"/>
                  <a:pt x="491565" y="606829"/>
                </a:cubicBezTo>
                <a:cubicBezTo>
                  <a:pt x="487646" y="614666"/>
                  <a:pt x="487172" y="623930"/>
                  <a:pt x="483253" y="631767"/>
                </a:cubicBezTo>
                <a:cubicBezTo>
                  <a:pt x="478785" y="640703"/>
                  <a:pt x="471095" y="647769"/>
                  <a:pt x="466627" y="656705"/>
                </a:cubicBezTo>
                <a:cubicBezTo>
                  <a:pt x="461111" y="667737"/>
                  <a:pt x="448357" y="712506"/>
                  <a:pt x="433376" y="723207"/>
                </a:cubicBezTo>
                <a:cubicBezTo>
                  <a:pt x="421234" y="731880"/>
                  <a:pt x="405667" y="734290"/>
                  <a:pt x="391813" y="739832"/>
                </a:cubicBezTo>
                <a:cubicBezTo>
                  <a:pt x="383500" y="737061"/>
                  <a:pt x="374929" y="734972"/>
                  <a:pt x="366875" y="731520"/>
                </a:cubicBezTo>
                <a:cubicBezTo>
                  <a:pt x="355485" y="726639"/>
                  <a:pt x="345227" y="719245"/>
                  <a:pt x="333624" y="714894"/>
                </a:cubicBezTo>
                <a:cubicBezTo>
                  <a:pt x="322927" y="710882"/>
                  <a:pt x="311457" y="709352"/>
                  <a:pt x="300373" y="706581"/>
                </a:cubicBezTo>
                <a:cubicBezTo>
                  <a:pt x="259044" y="665252"/>
                  <a:pt x="270924" y="688537"/>
                  <a:pt x="258809" y="640080"/>
                </a:cubicBezTo>
                <a:cubicBezTo>
                  <a:pt x="261580" y="628996"/>
                  <a:pt x="255697" y="606829"/>
                  <a:pt x="267122" y="606829"/>
                </a:cubicBezTo>
                <a:cubicBezTo>
                  <a:pt x="278547" y="606829"/>
                  <a:pt x="272152" y="629137"/>
                  <a:pt x="275435" y="640080"/>
                </a:cubicBezTo>
                <a:cubicBezTo>
                  <a:pt x="280471" y="656866"/>
                  <a:pt x="278040" y="679441"/>
                  <a:pt x="292060" y="689956"/>
                </a:cubicBezTo>
                <a:lnTo>
                  <a:pt x="325311" y="71489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27280" y="2709448"/>
            <a:ext cx="1059874" cy="926883"/>
          </a:xfrm>
          <a:custGeom>
            <a:avLst/>
            <a:gdLst>
              <a:gd name="connsiteX0" fmla="*/ 359462 w 1059874"/>
              <a:gd name="connsiteY0" fmla="*/ 116879 h 926883"/>
              <a:gd name="connsiteX1" fmla="*/ 351149 w 1059874"/>
              <a:gd name="connsiteY1" fmla="*/ 233257 h 926883"/>
              <a:gd name="connsiteX2" fmla="*/ 359462 w 1059874"/>
              <a:gd name="connsiteY2" fmla="*/ 291447 h 926883"/>
              <a:gd name="connsiteX3" fmla="*/ 409338 w 1059874"/>
              <a:gd name="connsiteY3" fmla="*/ 274821 h 926883"/>
              <a:gd name="connsiteX4" fmla="*/ 459215 w 1059874"/>
              <a:gd name="connsiteY4" fmla="*/ 308072 h 926883"/>
              <a:gd name="connsiteX5" fmla="*/ 558967 w 1059874"/>
              <a:gd name="connsiteY5" fmla="*/ 407825 h 926883"/>
              <a:gd name="connsiteX6" fmla="*/ 617156 w 1059874"/>
              <a:gd name="connsiteY6" fmla="*/ 499265 h 926883"/>
              <a:gd name="connsiteX7" fmla="*/ 625469 w 1059874"/>
              <a:gd name="connsiteY7" fmla="*/ 532516 h 926883"/>
              <a:gd name="connsiteX8" fmla="*/ 617156 w 1059874"/>
              <a:gd name="connsiteY8" fmla="*/ 466014 h 926883"/>
              <a:gd name="connsiteX9" fmla="*/ 642095 w 1059874"/>
              <a:gd name="connsiteY9" fmla="*/ 274821 h 926883"/>
              <a:gd name="connsiteX10" fmla="*/ 650407 w 1059874"/>
              <a:gd name="connsiteY10" fmla="*/ 241570 h 926883"/>
              <a:gd name="connsiteX11" fmla="*/ 741847 w 1059874"/>
              <a:gd name="connsiteY11" fmla="*/ 258196 h 926883"/>
              <a:gd name="connsiteX12" fmla="*/ 800036 w 1059874"/>
              <a:gd name="connsiteY12" fmla="*/ 308072 h 926883"/>
              <a:gd name="connsiteX13" fmla="*/ 874851 w 1059874"/>
              <a:gd name="connsiteY13" fmla="*/ 357948 h 926883"/>
              <a:gd name="connsiteX14" fmla="*/ 949665 w 1059874"/>
              <a:gd name="connsiteY14" fmla="*/ 374574 h 926883"/>
              <a:gd name="connsiteX15" fmla="*/ 966291 w 1059874"/>
              <a:gd name="connsiteY15" fmla="*/ 399512 h 926883"/>
              <a:gd name="connsiteX16" fmla="*/ 999542 w 1059874"/>
              <a:gd name="connsiteY16" fmla="*/ 424450 h 926883"/>
              <a:gd name="connsiteX17" fmla="*/ 1016167 w 1059874"/>
              <a:gd name="connsiteY17" fmla="*/ 441076 h 926883"/>
              <a:gd name="connsiteX18" fmla="*/ 999542 w 1059874"/>
              <a:gd name="connsiteY18" fmla="*/ 507577 h 926883"/>
              <a:gd name="connsiteX19" fmla="*/ 966291 w 1059874"/>
              <a:gd name="connsiteY19" fmla="*/ 549141 h 926883"/>
              <a:gd name="connsiteX20" fmla="*/ 924727 w 1059874"/>
              <a:gd name="connsiteY20" fmla="*/ 582392 h 926883"/>
              <a:gd name="connsiteX21" fmla="*/ 899789 w 1059874"/>
              <a:gd name="connsiteY21" fmla="*/ 590705 h 926883"/>
              <a:gd name="connsiteX22" fmla="*/ 858225 w 1059874"/>
              <a:gd name="connsiteY22" fmla="*/ 607330 h 926883"/>
              <a:gd name="connsiteX23" fmla="*/ 816662 w 1059874"/>
              <a:gd name="connsiteY23" fmla="*/ 615643 h 926883"/>
              <a:gd name="connsiteX24" fmla="*/ 791724 w 1059874"/>
              <a:gd name="connsiteY24" fmla="*/ 623956 h 926883"/>
              <a:gd name="connsiteX25" fmla="*/ 675345 w 1059874"/>
              <a:gd name="connsiteY25" fmla="*/ 607330 h 926883"/>
              <a:gd name="connsiteX26" fmla="*/ 633782 w 1059874"/>
              <a:gd name="connsiteY26" fmla="*/ 565767 h 926883"/>
              <a:gd name="connsiteX27" fmla="*/ 567280 w 1059874"/>
              <a:gd name="connsiteY27" fmla="*/ 532516 h 926883"/>
              <a:gd name="connsiteX28" fmla="*/ 509091 w 1059874"/>
              <a:gd name="connsiteY28" fmla="*/ 482639 h 926883"/>
              <a:gd name="connsiteX29" fmla="*/ 459215 w 1059874"/>
              <a:gd name="connsiteY29" fmla="*/ 432763 h 926883"/>
              <a:gd name="connsiteX30" fmla="*/ 425964 w 1059874"/>
              <a:gd name="connsiteY30" fmla="*/ 407825 h 926883"/>
              <a:gd name="connsiteX31" fmla="*/ 376087 w 1059874"/>
              <a:gd name="connsiteY31" fmla="*/ 357948 h 926883"/>
              <a:gd name="connsiteX32" fmla="*/ 342836 w 1059874"/>
              <a:gd name="connsiteY32" fmla="*/ 308072 h 926883"/>
              <a:gd name="connsiteX33" fmla="*/ 334524 w 1059874"/>
              <a:gd name="connsiteY33" fmla="*/ 258196 h 926883"/>
              <a:gd name="connsiteX34" fmla="*/ 326211 w 1059874"/>
              <a:gd name="connsiteY34" fmla="*/ 233257 h 926883"/>
              <a:gd name="connsiteX35" fmla="*/ 301273 w 1059874"/>
              <a:gd name="connsiteY35" fmla="*/ 224945 h 926883"/>
              <a:gd name="connsiteX36" fmla="*/ 292960 w 1059874"/>
              <a:gd name="connsiteY36" fmla="*/ 258196 h 926883"/>
              <a:gd name="connsiteX37" fmla="*/ 284647 w 1059874"/>
              <a:gd name="connsiteY37" fmla="*/ 283134 h 926883"/>
              <a:gd name="connsiteX38" fmla="*/ 276335 w 1059874"/>
              <a:gd name="connsiteY38" fmla="*/ 341323 h 926883"/>
              <a:gd name="connsiteX39" fmla="*/ 284647 w 1059874"/>
              <a:gd name="connsiteY39" fmla="*/ 499265 h 926883"/>
              <a:gd name="connsiteX40" fmla="*/ 301273 w 1059874"/>
              <a:gd name="connsiteY40" fmla="*/ 515890 h 926883"/>
              <a:gd name="connsiteX41" fmla="*/ 334524 w 1059874"/>
              <a:gd name="connsiteY41" fmla="*/ 557454 h 926883"/>
              <a:gd name="connsiteX42" fmla="*/ 326211 w 1059874"/>
              <a:gd name="connsiteY42" fmla="*/ 615643 h 926883"/>
              <a:gd name="connsiteX43" fmla="*/ 301273 w 1059874"/>
              <a:gd name="connsiteY43" fmla="*/ 623956 h 926883"/>
              <a:gd name="connsiteX44" fmla="*/ 259709 w 1059874"/>
              <a:gd name="connsiteY44" fmla="*/ 648894 h 926883"/>
              <a:gd name="connsiteX45" fmla="*/ 342836 w 1059874"/>
              <a:gd name="connsiteY45" fmla="*/ 557454 h 926883"/>
              <a:gd name="connsiteX46" fmla="*/ 384400 w 1059874"/>
              <a:gd name="connsiteY46" fmla="*/ 499265 h 926883"/>
              <a:gd name="connsiteX47" fmla="*/ 542342 w 1059874"/>
              <a:gd name="connsiteY47" fmla="*/ 366261 h 926883"/>
              <a:gd name="connsiteX48" fmla="*/ 583905 w 1059874"/>
              <a:gd name="connsiteY48" fmla="*/ 324697 h 926883"/>
              <a:gd name="connsiteX49" fmla="*/ 608844 w 1059874"/>
              <a:gd name="connsiteY49" fmla="*/ 308072 h 926883"/>
              <a:gd name="connsiteX50" fmla="*/ 642095 w 1059874"/>
              <a:gd name="connsiteY50" fmla="*/ 241570 h 926883"/>
              <a:gd name="connsiteX51" fmla="*/ 650407 w 1059874"/>
              <a:gd name="connsiteY51" fmla="*/ 208319 h 926883"/>
              <a:gd name="connsiteX52" fmla="*/ 675345 w 1059874"/>
              <a:gd name="connsiteY52" fmla="*/ 175068 h 926883"/>
              <a:gd name="connsiteX53" fmla="*/ 708596 w 1059874"/>
              <a:gd name="connsiteY53" fmla="*/ 116879 h 926883"/>
              <a:gd name="connsiteX54" fmla="*/ 700284 w 1059874"/>
              <a:gd name="connsiteY54" fmla="*/ 208319 h 926883"/>
              <a:gd name="connsiteX55" fmla="*/ 675345 w 1059874"/>
              <a:gd name="connsiteY55" fmla="*/ 357948 h 926883"/>
              <a:gd name="connsiteX56" fmla="*/ 658720 w 1059874"/>
              <a:gd name="connsiteY56" fmla="*/ 474327 h 926883"/>
              <a:gd name="connsiteX57" fmla="*/ 650407 w 1059874"/>
              <a:gd name="connsiteY57" fmla="*/ 873337 h 926883"/>
              <a:gd name="connsiteX58" fmla="*/ 642095 w 1059874"/>
              <a:gd name="connsiteY58" fmla="*/ 923214 h 926883"/>
              <a:gd name="connsiteX59" fmla="*/ 575593 w 1059874"/>
              <a:gd name="connsiteY59" fmla="*/ 914901 h 926883"/>
              <a:gd name="connsiteX60" fmla="*/ 550655 w 1059874"/>
              <a:gd name="connsiteY60" fmla="*/ 906588 h 926883"/>
              <a:gd name="connsiteX61" fmla="*/ 509091 w 1059874"/>
              <a:gd name="connsiteY61" fmla="*/ 873337 h 926883"/>
              <a:gd name="connsiteX62" fmla="*/ 492465 w 1059874"/>
              <a:gd name="connsiteY62" fmla="*/ 831774 h 926883"/>
              <a:gd name="connsiteX63" fmla="*/ 475840 w 1059874"/>
              <a:gd name="connsiteY63" fmla="*/ 798523 h 926883"/>
              <a:gd name="connsiteX64" fmla="*/ 450902 w 1059874"/>
              <a:gd name="connsiteY64" fmla="*/ 607330 h 926883"/>
              <a:gd name="connsiteX65" fmla="*/ 417651 w 1059874"/>
              <a:gd name="connsiteY65" fmla="*/ 466014 h 926883"/>
              <a:gd name="connsiteX66" fmla="*/ 409338 w 1059874"/>
              <a:gd name="connsiteY66" fmla="*/ 416137 h 926883"/>
              <a:gd name="connsiteX67" fmla="*/ 392713 w 1059874"/>
              <a:gd name="connsiteY67" fmla="*/ 341323 h 926883"/>
              <a:gd name="connsiteX68" fmla="*/ 326211 w 1059874"/>
              <a:gd name="connsiteY68" fmla="*/ 399512 h 926883"/>
              <a:gd name="connsiteX69" fmla="*/ 218145 w 1059874"/>
              <a:gd name="connsiteY69" fmla="*/ 490952 h 926883"/>
              <a:gd name="connsiteX70" fmla="*/ 193207 w 1059874"/>
              <a:gd name="connsiteY70" fmla="*/ 532516 h 926883"/>
              <a:gd name="connsiteX71" fmla="*/ 176582 w 1059874"/>
              <a:gd name="connsiteY71" fmla="*/ 582392 h 926883"/>
              <a:gd name="connsiteX72" fmla="*/ 135018 w 1059874"/>
              <a:gd name="connsiteY72" fmla="*/ 590705 h 926883"/>
              <a:gd name="connsiteX73" fmla="*/ 201520 w 1059874"/>
              <a:gd name="connsiteY73" fmla="*/ 599017 h 926883"/>
              <a:gd name="connsiteX74" fmla="*/ 700284 w 1059874"/>
              <a:gd name="connsiteY74" fmla="*/ 632268 h 926883"/>
              <a:gd name="connsiteX75" fmla="*/ 833287 w 1059874"/>
              <a:gd name="connsiteY75" fmla="*/ 648894 h 926883"/>
              <a:gd name="connsiteX76" fmla="*/ 866538 w 1059874"/>
              <a:gd name="connsiteY76" fmla="*/ 657207 h 926883"/>
              <a:gd name="connsiteX77" fmla="*/ 891476 w 1059874"/>
              <a:gd name="connsiteY77" fmla="*/ 665519 h 926883"/>
              <a:gd name="connsiteX78" fmla="*/ 982916 w 1059874"/>
              <a:gd name="connsiteY78" fmla="*/ 673832 h 926883"/>
              <a:gd name="connsiteX79" fmla="*/ 1024480 w 1059874"/>
              <a:gd name="connsiteY79" fmla="*/ 690457 h 926883"/>
              <a:gd name="connsiteX80" fmla="*/ 1057731 w 1059874"/>
              <a:gd name="connsiteY80" fmla="*/ 698770 h 926883"/>
              <a:gd name="connsiteX81" fmla="*/ 999542 w 1059874"/>
              <a:gd name="connsiteY81" fmla="*/ 682145 h 926883"/>
              <a:gd name="connsiteX82" fmla="*/ 966291 w 1059874"/>
              <a:gd name="connsiteY82" fmla="*/ 657207 h 926883"/>
              <a:gd name="connsiteX83" fmla="*/ 874851 w 1059874"/>
              <a:gd name="connsiteY83" fmla="*/ 557454 h 926883"/>
              <a:gd name="connsiteX84" fmla="*/ 841600 w 1059874"/>
              <a:gd name="connsiteY84" fmla="*/ 499265 h 926883"/>
              <a:gd name="connsiteX85" fmla="*/ 733535 w 1059874"/>
              <a:gd name="connsiteY85" fmla="*/ 357948 h 926883"/>
              <a:gd name="connsiteX86" fmla="*/ 658720 w 1059874"/>
              <a:gd name="connsiteY86" fmla="*/ 233257 h 926883"/>
              <a:gd name="connsiteX87" fmla="*/ 625469 w 1059874"/>
              <a:gd name="connsiteY87" fmla="*/ 191694 h 926883"/>
              <a:gd name="connsiteX88" fmla="*/ 600531 w 1059874"/>
              <a:gd name="connsiteY88" fmla="*/ 150130 h 926883"/>
              <a:gd name="connsiteX89" fmla="*/ 575593 w 1059874"/>
              <a:gd name="connsiteY89" fmla="*/ 125192 h 926883"/>
              <a:gd name="connsiteX90" fmla="*/ 534029 w 1059874"/>
              <a:gd name="connsiteY90" fmla="*/ 75316 h 926883"/>
              <a:gd name="connsiteX91" fmla="*/ 450902 w 1059874"/>
              <a:gd name="connsiteY91" fmla="*/ 50377 h 926883"/>
              <a:gd name="connsiteX92" fmla="*/ 425964 w 1059874"/>
              <a:gd name="connsiteY92" fmla="*/ 42065 h 926883"/>
              <a:gd name="connsiteX93" fmla="*/ 392713 w 1059874"/>
              <a:gd name="connsiteY93" fmla="*/ 25439 h 926883"/>
              <a:gd name="connsiteX94" fmla="*/ 334524 w 1059874"/>
              <a:gd name="connsiteY94" fmla="*/ 17127 h 926883"/>
              <a:gd name="connsiteX95" fmla="*/ 276335 w 1059874"/>
              <a:gd name="connsiteY95" fmla="*/ 501 h 926883"/>
              <a:gd name="connsiteX96" fmla="*/ 384400 w 1059874"/>
              <a:gd name="connsiteY96" fmla="*/ 100254 h 926883"/>
              <a:gd name="connsiteX97" fmla="*/ 484153 w 1059874"/>
              <a:gd name="connsiteY97" fmla="*/ 141817 h 926883"/>
              <a:gd name="connsiteX98" fmla="*/ 542342 w 1059874"/>
              <a:gd name="connsiteY98" fmla="*/ 150130 h 926883"/>
              <a:gd name="connsiteX99" fmla="*/ 650407 w 1059874"/>
              <a:gd name="connsiteY99" fmla="*/ 175068 h 926883"/>
              <a:gd name="connsiteX100" fmla="*/ 725222 w 1059874"/>
              <a:gd name="connsiteY100" fmla="*/ 183381 h 926883"/>
              <a:gd name="connsiteX101" fmla="*/ 916415 w 1059874"/>
              <a:gd name="connsiteY101" fmla="*/ 183381 h 926883"/>
              <a:gd name="connsiteX102" fmla="*/ 974604 w 1059874"/>
              <a:gd name="connsiteY102" fmla="*/ 150130 h 926883"/>
              <a:gd name="connsiteX103" fmla="*/ 800036 w 1059874"/>
              <a:gd name="connsiteY103" fmla="*/ 141817 h 926883"/>
              <a:gd name="connsiteX104" fmla="*/ 683658 w 1059874"/>
              <a:gd name="connsiteY104" fmla="*/ 158443 h 926883"/>
              <a:gd name="connsiteX105" fmla="*/ 625469 w 1059874"/>
              <a:gd name="connsiteY105" fmla="*/ 200007 h 926883"/>
              <a:gd name="connsiteX106" fmla="*/ 608844 w 1059874"/>
              <a:gd name="connsiteY106" fmla="*/ 258196 h 926883"/>
              <a:gd name="connsiteX107" fmla="*/ 550655 w 1059874"/>
              <a:gd name="connsiteY107" fmla="*/ 341323 h 926883"/>
              <a:gd name="connsiteX108" fmla="*/ 525716 w 1059874"/>
              <a:gd name="connsiteY108" fmla="*/ 374574 h 926883"/>
              <a:gd name="connsiteX109" fmla="*/ 467527 w 1059874"/>
              <a:gd name="connsiteY109" fmla="*/ 441076 h 926883"/>
              <a:gd name="connsiteX110" fmla="*/ 450902 w 1059874"/>
              <a:gd name="connsiteY110" fmla="*/ 474327 h 926883"/>
              <a:gd name="connsiteX111" fmla="*/ 442589 w 1059874"/>
              <a:gd name="connsiteY111" fmla="*/ 515890 h 926883"/>
              <a:gd name="connsiteX112" fmla="*/ 392713 w 1059874"/>
              <a:gd name="connsiteY112" fmla="*/ 565767 h 926883"/>
              <a:gd name="connsiteX113" fmla="*/ 101767 w 1059874"/>
              <a:gd name="connsiteY113" fmla="*/ 557454 h 926883"/>
              <a:gd name="connsiteX114" fmla="*/ 68516 w 1059874"/>
              <a:gd name="connsiteY114" fmla="*/ 532516 h 926883"/>
              <a:gd name="connsiteX115" fmla="*/ 43578 w 1059874"/>
              <a:gd name="connsiteY115" fmla="*/ 466014 h 926883"/>
              <a:gd name="connsiteX116" fmla="*/ 18640 w 1059874"/>
              <a:gd name="connsiteY116" fmla="*/ 424450 h 926883"/>
              <a:gd name="connsiteX117" fmla="*/ 2015 w 1059874"/>
              <a:gd name="connsiteY117" fmla="*/ 382887 h 926883"/>
              <a:gd name="connsiteX118" fmla="*/ 10327 w 1059874"/>
              <a:gd name="connsiteY118" fmla="*/ 308072 h 926883"/>
              <a:gd name="connsiteX119" fmla="*/ 110080 w 1059874"/>
              <a:gd name="connsiteY119" fmla="*/ 341323 h 926883"/>
              <a:gd name="connsiteX120" fmla="*/ 126705 w 1059874"/>
              <a:gd name="connsiteY120" fmla="*/ 366261 h 926883"/>
              <a:gd name="connsiteX121" fmla="*/ 259709 w 1059874"/>
              <a:gd name="connsiteY121" fmla="*/ 482639 h 926883"/>
              <a:gd name="connsiteX122" fmla="*/ 301273 w 1059874"/>
              <a:gd name="connsiteY122" fmla="*/ 515890 h 926883"/>
              <a:gd name="connsiteX123" fmla="*/ 392713 w 1059874"/>
              <a:gd name="connsiteY123" fmla="*/ 574079 h 926883"/>
              <a:gd name="connsiteX124" fmla="*/ 417651 w 1059874"/>
              <a:gd name="connsiteY124" fmla="*/ 590705 h 926883"/>
              <a:gd name="connsiteX125" fmla="*/ 425964 w 1059874"/>
              <a:gd name="connsiteY125" fmla="*/ 623956 h 926883"/>
              <a:gd name="connsiteX126" fmla="*/ 442589 w 1059874"/>
              <a:gd name="connsiteY126" fmla="*/ 673832 h 926883"/>
              <a:gd name="connsiteX127" fmla="*/ 467527 w 1059874"/>
              <a:gd name="connsiteY127" fmla="*/ 756959 h 926883"/>
              <a:gd name="connsiteX128" fmla="*/ 475840 w 1059874"/>
              <a:gd name="connsiteY128" fmla="*/ 781897 h 926883"/>
              <a:gd name="connsiteX129" fmla="*/ 484153 w 1059874"/>
              <a:gd name="connsiteY129" fmla="*/ 806836 h 926883"/>
              <a:gd name="connsiteX130" fmla="*/ 459215 w 1059874"/>
              <a:gd name="connsiteY130" fmla="*/ 856712 h 926883"/>
              <a:gd name="connsiteX131" fmla="*/ 417651 w 1059874"/>
              <a:gd name="connsiteY131" fmla="*/ 881650 h 926883"/>
              <a:gd name="connsiteX132" fmla="*/ 401025 w 1059874"/>
              <a:gd name="connsiteY132" fmla="*/ 898276 h 926883"/>
              <a:gd name="connsiteX133" fmla="*/ 376087 w 1059874"/>
              <a:gd name="connsiteY133" fmla="*/ 914901 h 92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59874" h="926883">
                <a:moveTo>
                  <a:pt x="359462" y="116879"/>
                </a:moveTo>
                <a:cubicBezTo>
                  <a:pt x="356691" y="155672"/>
                  <a:pt x="351149" y="194365"/>
                  <a:pt x="351149" y="233257"/>
                </a:cubicBezTo>
                <a:cubicBezTo>
                  <a:pt x="351149" y="252851"/>
                  <a:pt x="343518" y="280058"/>
                  <a:pt x="359462" y="291447"/>
                </a:cubicBezTo>
                <a:cubicBezTo>
                  <a:pt x="373722" y="301633"/>
                  <a:pt x="392713" y="280363"/>
                  <a:pt x="409338" y="274821"/>
                </a:cubicBezTo>
                <a:cubicBezTo>
                  <a:pt x="425964" y="285905"/>
                  <a:pt x="443377" y="295889"/>
                  <a:pt x="459215" y="308072"/>
                </a:cubicBezTo>
                <a:cubicBezTo>
                  <a:pt x="494581" y="335276"/>
                  <a:pt x="534304" y="369460"/>
                  <a:pt x="558967" y="407825"/>
                </a:cubicBezTo>
                <a:cubicBezTo>
                  <a:pt x="628279" y="515646"/>
                  <a:pt x="560082" y="442191"/>
                  <a:pt x="617156" y="499265"/>
                </a:cubicBezTo>
                <a:cubicBezTo>
                  <a:pt x="619927" y="510349"/>
                  <a:pt x="625469" y="543941"/>
                  <a:pt x="625469" y="532516"/>
                </a:cubicBezTo>
                <a:cubicBezTo>
                  <a:pt x="625469" y="510176"/>
                  <a:pt x="617156" y="488354"/>
                  <a:pt x="617156" y="466014"/>
                </a:cubicBezTo>
                <a:cubicBezTo>
                  <a:pt x="617156" y="302998"/>
                  <a:pt x="596276" y="343547"/>
                  <a:pt x="642095" y="274821"/>
                </a:cubicBezTo>
                <a:cubicBezTo>
                  <a:pt x="644866" y="263737"/>
                  <a:pt x="645298" y="251789"/>
                  <a:pt x="650407" y="241570"/>
                </a:cubicBezTo>
                <a:cubicBezTo>
                  <a:pt x="671634" y="199117"/>
                  <a:pt x="711047" y="244507"/>
                  <a:pt x="741847" y="258196"/>
                </a:cubicBezTo>
                <a:cubicBezTo>
                  <a:pt x="802026" y="318375"/>
                  <a:pt x="749395" y="270092"/>
                  <a:pt x="800036" y="308072"/>
                </a:cubicBezTo>
                <a:cubicBezTo>
                  <a:pt x="834667" y="334045"/>
                  <a:pt x="837331" y="343878"/>
                  <a:pt x="874851" y="357948"/>
                </a:cubicBezTo>
                <a:cubicBezTo>
                  <a:pt x="888268" y="362979"/>
                  <a:pt x="938378" y="372317"/>
                  <a:pt x="949665" y="374574"/>
                </a:cubicBezTo>
                <a:cubicBezTo>
                  <a:pt x="955207" y="382887"/>
                  <a:pt x="959226" y="392448"/>
                  <a:pt x="966291" y="399512"/>
                </a:cubicBezTo>
                <a:cubicBezTo>
                  <a:pt x="976088" y="409309"/>
                  <a:pt x="988899" y="415580"/>
                  <a:pt x="999542" y="424450"/>
                </a:cubicBezTo>
                <a:cubicBezTo>
                  <a:pt x="1005563" y="429467"/>
                  <a:pt x="1010625" y="435534"/>
                  <a:pt x="1016167" y="441076"/>
                </a:cubicBezTo>
                <a:cubicBezTo>
                  <a:pt x="1010625" y="463243"/>
                  <a:pt x="1009117" y="486831"/>
                  <a:pt x="999542" y="507577"/>
                </a:cubicBezTo>
                <a:cubicBezTo>
                  <a:pt x="992107" y="523687"/>
                  <a:pt x="978837" y="536595"/>
                  <a:pt x="966291" y="549141"/>
                </a:cubicBezTo>
                <a:cubicBezTo>
                  <a:pt x="953745" y="561687"/>
                  <a:pt x="939773" y="572988"/>
                  <a:pt x="924727" y="582392"/>
                </a:cubicBezTo>
                <a:cubicBezTo>
                  <a:pt x="917297" y="587036"/>
                  <a:pt x="907993" y="587628"/>
                  <a:pt x="899789" y="590705"/>
                </a:cubicBezTo>
                <a:cubicBezTo>
                  <a:pt x="885817" y="595944"/>
                  <a:pt x="872518" y="603042"/>
                  <a:pt x="858225" y="607330"/>
                </a:cubicBezTo>
                <a:cubicBezTo>
                  <a:pt x="844692" y="611390"/>
                  <a:pt x="830369" y="612216"/>
                  <a:pt x="816662" y="615643"/>
                </a:cubicBezTo>
                <a:cubicBezTo>
                  <a:pt x="808161" y="617768"/>
                  <a:pt x="800037" y="621185"/>
                  <a:pt x="791724" y="623956"/>
                </a:cubicBezTo>
                <a:cubicBezTo>
                  <a:pt x="752931" y="618414"/>
                  <a:pt x="712116" y="620877"/>
                  <a:pt x="675345" y="607330"/>
                </a:cubicBezTo>
                <a:cubicBezTo>
                  <a:pt x="656960" y="600557"/>
                  <a:pt x="649891" y="576919"/>
                  <a:pt x="633782" y="565767"/>
                </a:cubicBezTo>
                <a:cubicBezTo>
                  <a:pt x="613405" y="551660"/>
                  <a:pt x="589447" y="543600"/>
                  <a:pt x="567280" y="532516"/>
                </a:cubicBezTo>
                <a:cubicBezTo>
                  <a:pt x="478275" y="443507"/>
                  <a:pt x="615705" y="578591"/>
                  <a:pt x="509091" y="482639"/>
                </a:cubicBezTo>
                <a:cubicBezTo>
                  <a:pt x="491615" y="466910"/>
                  <a:pt x="476691" y="448492"/>
                  <a:pt x="459215" y="432763"/>
                </a:cubicBezTo>
                <a:cubicBezTo>
                  <a:pt x="448917" y="423495"/>
                  <a:pt x="436262" y="417093"/>
                  <a:pt x="425964" y="407825"/>
                </a:cubicBezTo>
                <a:cubicBezTo>
                  <a:pt x="408487" y="392096"/>
                  <a:pt x="389129" y="377511"/>
                  <a:pt x="376087" y="357948"/>
                </a:cubicBezTo>
                <a:lnTo>
                  <a:pt x="342836" y="308072"/>
                </a:lnTo>
                <a:cubicBezTo>
                  <a:pt x="340065" y="291447"/>
                  <a:pt x="338180" y="274649"/>
                  <a:pt x="334524" y="258196"/>
                </a:cubicBezTo>
                <a:cubicBezTo>
                  <a:pt x="332623" y="249642"/>
                  <a:pt x="332407" y="239453"/>
                  <a:pt x="326211" y="233257"/>
                </a:cubicBezTo>
                <a:cubicBezTo>
                  <a:pt x="320015" y="227061"/>
                  <a:pt x="309586" y="227716"/>
                  <a:pt x="301273" y="224945"/>
                </a:cubicBezTo>
                <a:cubicBezTo>
                  <a:pt x="298502" y="236029"/>
                  <a:pt x="296099" y="247211"/>
                  <a:pt x="292960" y="258196"/>
                </a:cubicBezTo>
                <a:cubicBezTo>
                  <a:pt x="290553" y="266621"/>
                  <a:pt x="286365" y="274542"/>
                  <a:pt x="284647" y="283134"/>
                </a:cubicBezTo>
                <a:cubicBezTo>
                  <a:pt x="280805" y="302347"/>
                  <a:pt x="279106" y="321927"/>
                  <a:pt x="276335" y="341323"/>
                </a:cubicBezTo>
                <a:cubicBezTo>
                  <a:pt x="279106" y="393970"/>
                  <a:pt x="277191" y="447075"/>
                  <a:pt x="284647" y="499265"/>
                </a:cubicBezTo>
                <a:cubicBezTo>
                  <a:pt x="285755" y="507024"/>
                  <a:pt x="296377" y="509770"/>
                  <a:pt x="301273" y="515890"/>
                </a:cubicBezTo>
                <a:cubicBezTo>
                  <a:pt x="343224" y="568328"/>
                  <a:pt x="294376" y="517306"/>
                  <a:pt x="334524" y="557454"/>
                </a:cubicBezTo>
                <a:cubicBezTo>
                  <a:pt x="331753" y="576850"/>
                  <a:pt x="334973" y="598118"/>
                  <a:pt x="326211" y="615643"/>
                </a:cubicBezTo>
                <a:cubicBezTo>
                  <a:pt x="322292" y="623480"/>
                  <a:pt x="308787" y="619448"/>
                  <a:pt x="301273" y="623956"/>
                </a:cubicBezTo>
                <a:cubicBezTo>
                  <a:pt x="244219" y="658188"/>
                  <a:pt x="330354" y="625345"/>
                  <a:pt x="259709" y="648894"/>
                </a:cubicBezTo>
                <a:cubicBezTo>
                  <a:pt x="294198" y="614405"/>
                  <a:pt x="305160" y="604549"/>
                  <a:pt x="342836" y="557454"/>
                </a:cubicBezTo>
                <a:cubicBezTo>
                  <a:pt x="357726" y="538841"/>
                  <a:pt x="368506" y="517029"/>
                  <a:pt x="384400" y="499265"/>
                </a:cubicBezTo>
                <a:cubicBezTo>
                  <a:pt x="564217" y="298294"/>
                  <a:pt x="412793" y="463424"/>
                  <a:pt x="542342" y="366261"/>
                </a:cubicBezTo>
                <a:cubicBezTo>
                  <a:pt x="558017" y="354505"/>
                  <a:pt x="569160" y="337599"/>
                  <a:pt x="583905" y="324697"/>
                </a:cubicBezTo>
                <a:cubicBezTo>
                  <a:pt x="591424" y="318118"/>
                  <a:pt x="600531" y="313614"/>
                  <a:pt x="608844" y="308072"/>
                </a:cubicBezTo>
                <a:cubicBezTo>
                  <a:pt x="629207" y="277527"/>
                  <a:pt x="628539" y="282240"/>
                  <a:pt x="642095" y="241570"/>
                </a:cubicBezTo>
                <a:cubicBezTo>
                  <a:pt x="645708" y="230732"/>
                  <a:pt x="645298" y="218538"/>
                  <a:pt x="650407" y="208319"/>
                </a:cubicBezTo>
                <a:cubicBezTo>
                  <a:pt x="656603" y="195927"/>
                  <a:pt x="667292" y="186342"/>
                  <a:pt x="675345" y="175068"/>
                </a:cubicBezTo>
                <a:cubicBezTo>
                  <a:pt x="694931" y="147648"/>
                  <a:pt x="692358" y="149355"/>
                  <a:pt x="708596" y="116879"/>
                </a:cubicBezTo>
                <a:cubicBezTo>
                  <a:pt x="724614" y="164932"/>
                  <a:pt x="717784" y="129567"/>
                  <a:pt x="700284" y="208319"/>
                </a:cubicBezTo>
                <a:cubicBezTo>
                  <a:pt x="679468" y="301993"/>
                  <a:pt x="687012" y="272388"/>
                  <a:pt x="675345" y="357948"/>
                </a:cubicBezTo>
                <a:cubicBezTo>
                  <a:pt x="670050" y="396775"/>
                  <a:pt x="658720" y="474327"/>
                  <a:pt x="658720" y="474327"/>
                </a:cubicBezTo>
                <a:cubicBezTo>
                  <a:pt x="655949" y="607330"/>
                  <a:pt x="655331" y="740396"/>
                  <a:pt x="650407" y="873337"/>
                </a:cubicBezTo>
                <a:cubicBezTo>
                  <a:pt x="649783" y="890180"/>
                  <a:pt x="656829" y="915028"/>
                  <a:pt x="642095" y="923214"/>
                </a:cubicBezTo>
                <a:cubicBezTo>
                  <a:pt x="622567" y="934063"/>
                  <a:pt x="597760" y="917672"/>
                  <a:pt x="575593" y="914901"/>
                </a:cubicBezTo>
                <a:cubicBezTo>
                  <a:pt x="567280" y="912130"/>
                  <a:pt x="558492" y="910507"/>
                  <a:pt x="550655" y="906588"/>
                </a:cubicBezTo>
                <a:cubicBezTo>
                  <a:pt x="529678" y="896100"/>
                  <a:pt x="524557" y="888804"/>
                  <a:pt x="509091" y="873337"/>
                </a:cubicBezTo>
                <a:cubicBezTo>
                  <a:pt x="503549" y="859483"/>
                  <a:pt x="498525" y="845410"/>
                  <a:pt x="492465" y="831774"/>
                </a:cubicBezTo>
                <a:cubicBezTo>
                  <a:pt x="487432" y="820450"/>
                  <a:pt x="478528" y="810620"/>
                  <a:pt x="475840" y="798523"/>
                </a:cubicBezTo>
                <a:cubicBezTo>
                  <a:pt x="449807" y="681371"/>
                  <a:pt x="467295" y="705682"/>
                  <a:pt x="450902" y="607330"/>
                </a:cubicBezTo>
                <a:cubicBezTo>
                  <a:pt x="440846" y="546995"/>
                  <a:pt x="430162" y="524399"/>
                  <a:pt x="417651" y="466014"/>
                </a:cubicBezTo>
                <a:cubicBezTo>
                  <a:pt x="414119" y="449533"/>
                  <a:pt x="412353" y="432720"/>
                  <a:pt x="409338" y="416137"/>
                </a:cubicBezTo>
                <a:cubicBezTo>
                  <a:pt x="402304" y="377451"/>
                  <a:pt x="401605" y="376896"/>
                  <a:pt x="392713" y="341323"/>
                </a:cubicBezTo>
                <a:cubicBezTo>
                  <a:pt x="286044" y="421324"/>
                  <a:pt x="438134" y="304808"/>
                  <a:pt x="326211" y="399512"/>
                </a:cubicBezTo>
                <a:cubicBezTo>
                  <a:pt x="298291" y="423136"/>
                  <a:pt x="244331" y="457285"/>
                  <a:pt x="218145" y="490952"/>
                </a:cubicBezTo>
                <a:cubicBezTo>
                  <a:pt x="208226" y="503706"/>
                  <a:pt x="199893" y="517807"/>
                  <a:pt x="193207" y="532516"/>
                </a:cubicBezTo>
                <a:cubicBezTo>
                  <a:pt x="185955" y="548470"/>
                  <a:pt x="193766" y="578955"/>
                  <a:pt x="176582" y="582392"/>
                </a:cubicBezTo>
                <a:lnTo>
                  <a:pt x="135018" y="590705"/>
                </a:lnTo>
                <a:cubicBezTo>
                  <a:pt x="157185" y="593476"/>
                  <a:pt x="179257" y="597162"/>
                  <a:pt x="201520" y="599017"/>
                </a:cubicBezTo>
                <a:cubicBezTo>
                  <a:pt x="492441" y="623260"/>
                  <a:pt x="471405" y="620825"/>
                  <a:pt x="700284" y="632268"/>
                </a:cubicBezTo>
                <a:cubicBezTo>
                  <a:pt x="735982" y="636235"/>
                  <a:pt x="796009" y="642116"/>
                  <a:pt x="833287" y="648894"/>
                </a:cubicBezTo>
                <a:cubicBezTo>
                  <a:pt x="844528" y="650938"/>
                  <a:pt x="855553" y="654068"/>
                  <a:pt x="866538" y="657207"/>
                </a:cubicBezTo>
                <a:cubicBezTo>
                  <a:pt x="874963" y="659614"/>
                  <a:pt x="882802" y="664280"/>
                  <a:pt x="891476" y="665519"/>
                </a:cubicBezTo>
                <a:cubicBezTo>
                  <a:pt x="921774" y="669847"/>
                  <a:pt x="952436" y="671061"/>
                  <a:pt x="982916" y="673832"/>
                </a:cubicBezTo>
                <a:cubicBezTo>
                  <a:pt x="996771" y="679374"/>
                  <a:pt x="1010324" y="685738"/>
                  <a:pt x="1024480" y="690457"/>
                </a:cubicBezTo>
                <a:cubicBezTo>
                  <a:pt x="1035319" y="694070"/>
                  <a:pt x="1068570" y="702383"/>
                  <a:pt x="1057731" y="698770"/>
                </a:cubicBezTo>
                <a:cubicBezTo>
                  <a:pt x="1038594" y="692391"/>
                  <a:pt x="1018938" y="687687"/>
                  <a:pt x="999542" y="682145"/>
                </a:cubicBezTo>
                <a:cubicBezTo>
                  <a:pt x="988458" y="673832"/>
                  <a:pt x="976542" y="666527"/>
                  <a:pt x="966291" y="657207"/>
                </a:cubicBezTo>
                <a:cubicBezTo>
                  <a:pt x="939401" y="632761"/>
                  <a:pt x="896879" y="590496"/>
                  <a:pt x="874851" y="557454"/>
                </a:cubicBezTo>
                <a:cubicBezTo>
                  <a:pt x="862459" y="538866"/>
                  <a:pt x="854513" y="517495"/>
                  <a:pt x="841600" y="499265"/>
                </a:cubicBezTo>
                <a:cubicBezTo>
                  <a:pt x="807324" y="450875"/>
                  <a:pt x="764045" y="408797"/>
                  <a:pt x="733535" y="357948"/>
                </a:cubicBezTo>
                <a:cubicBezTo>
                  <a:pt x="708597" y="316384"/>
                  <a:pt x="689000" y="271106"/>
                  <a:pt x="658720" y="233257"/>
                </a:cubicBezTo>
                <a:cubicBezTo>
                  <a:pt x="647636" y="219403"/>
                  <a:pt x="635644" y="206229"/>
                  <a:pt x="625469" y="191694"/>
                </a:cubicBezTo>
                <a:cubicBezTo>
                  <a:pt x="616203" y="178458"/>
                  <a:pt x="610225" y="163056"/>
                  <a:pt x="600531" y="150130"/>
                </a:cubicBezTo>
                <a:cubicBezTo>
                  <a:pt x="593478" y="140725"/>
                  <a:pt x="583119" y="134223"/>
                  <a:pt x="575593" y="125192"/>
                </a:cubicBezTo>
                <a:cubicBezTo>
                  <a:pt x="560429" y="106995"/>
                  <a:pt x="556638" y="87877"/>
                  <a:pt x="534029" y="75316"/>
                </a:cubicBezTo>
                <a:cubicBezTo>
                  <a:pt x="513113" y="63696"/>
                  <a:pt x="475209" y="57322"/>
                  <a:pt x="450902" y="50377"/>
                </a:cubicBezTo>
                <a:cubicBezTo>
                  <a:pt x="442477" y="47970"/>
                  <a:pt x="434018" y="45517"/>
                  <a:pt x="425964" y="42065"/>
                </a:cubicBezTo>
                <a:cubicBezTo>
                  <a:pt x="414574" y="37184"/>
                  <a:pt x="404668" y="28700"/>
                  <a:pt x="392713" y="25439"/>
                </a:cubicBezTo>
                <a:cubicBezTo>
                  <a:pt x="373810" y="20284"/>
                  <a:pt x="353920" y="19898"/>
                  <a:pt x="334524" y="17127"/>
                </a:cubicBezTo>
                <a:cubicBezTo>
                  <a:pt x="331613" y="16157"/>
                  <a:pt x="275236" y="-3344"/>
                  <a:pt x="276335" y="501"/>
                </a:cubicBezTo>
                <a:cubicBezTo>
                  <a:pt x="292184" y="55972"/>
                  <a:pt x="340392" y="76558"/>
                  <a:pt x="384400" y="100254"/>
                </a:cubicBezTo>
                <a:cubicBezTo>
                  <a:pt x="417891" y="118288"/>
                  <a:pt x="446869" y="133213"/>
                  <a:pt x="484153" y="141817"/>
                </a:cubicBezTo>
                <a:cubicBezTo>
                  <a:pt x="503245" y="146223"/>
                  <a:pt x="523129" y="146287"/>
                  <a:pt x="542342" y="150130"/>
                </a:cubicBezTo>
                <a:cubicBezTo>
                  <a:pt x="589307" y="159523"/>
                  <a:pt x="606994" y="168866"/>
                  <a:pt x="650407" y="175068"/>
                </a:cubicBezTo>
                <a:cubicBezTo>
                  <a:pt x="675247" y="178616"/>
                  <a:pt x="700284" y="180610"/>
                  <a:pt x="725222" y="183381"/>
                </a:cubicBezTo>
                <a:cubicBezTo>
                  <a:pt x="798278" y="207734"/>
                  <a:pt x="770044" y="201677"/>
                  <a:pt x="916415" y="183381"/>
                </a:cubicBezTo>
                <a:cubicBezTo>
                  <a:pt x="929395" y="181758"/>
                  <a:pt x="962903" y="157931"/>
                  <a:pt x="974604" y="150130"/>
                </a:cubicBezTo>
                <a:cubicBezTo>
                  <a:pt x="921563" y="97092"/>
                  <a:pt x="959987" y="127276"/>
                  <a:pt x="800036" y="141817"/>
                </a:cubicBezTo>
                <a:cubicBezTo>
                  <a:pt x="761010" y="145365"/>
                  <a:pt x="683658" y="158443"/>
                  <a:pt x="683658" y="158443"/>
                </a:cubicBezTo>
                <a:cubicBezTo>
                  <a:pt x="628548" y="176813"/>
                  <a:pt x="637784" y="158956"/>
                  <a:pt x="625469" y="200007"/>
                </a:cubicBezTo>
                <a:cubicBezTo>
                  <a:pt x="619673" y="219329"/>
                  <a:pt x="618282" y="240368"/>
                  <a:pt x="608844" y="258196"/>
                </a:cubicBezTo>
                <a:cubicBezTo>
                  <a:pt x="593019" y="288089"/>
                  <a:pt x="570314" y="313800"/>
                  <a:pt x="550655" y="341323"/>
                </a:cubicBezTo>
                <a:cubicBezTo>
                  <a:pt x="542602" y="352597"/>
                  <a:pt x="535513" y="364777"/>
                  <a:pt x="525716" y="374574"/>
                </a:cubicBezTo>
                <a:cubicBezTo>
                  <a:pt x="501681" y="398609"/>
                  <a:pt x="487824" y="410630"/>
                  <a:pt x="467527" y="441076"/>
                </a:cubicBezTo>
                <a:cubicBezTo>
                  <a:pt x="460653" y="451387"/>
                  <a:pt x="456444" y="463243"/>
                  <a:pt x="450902" y="474327"/>
                </a:cubicBezTo>
                <a:cubicBezTo>
                  <a:pt x="448131" y="488181"/>
                  <a:pt x="448327" y="502979"/>
                  <a:pt x="442589" y="515890"/>
                </a:cubicBezTo>
                <a:cubicBezTo>
                  <a:pt x="429565" y="545194"/>
                  <a:pt x="416265" y="550065"/>
                  <a:pt x="392713" y="565767"/>
                </a:cubicBezTo>
                <a:cubicBezTo>
                  <a:pt x="295731" y="562996"/>
                  <a:pt x="198282" y="567353"/>
                  <a:pt x="101767" y="557454"/>
                </a:cubicBezTo>
                <a:cubicBezTo>
                  <a:pt x="87985" y="556040"/>
                  <a:pt x="77532" y="543035"/>
                  <a:pt x="68516" y="532516"/>
                </a:cubicBezTo>
                <a:cubicBezTo>
                  <a:pt x="43672" y="503531"/>
                  <a:pt x="57764" y="497933"/>
                  <a:pt x="43578" y="466014"/>
                </a:cubicBezTo>
                <a:cubicBezTo>
                  <a:pt x="37016" y="451249"/>
                  <a:pt x="25866" y="438901"/>
                  <a:pt x="18640" y="424450"/>
                </a:cubicBezTo>
                <a:cubicBezTo>
                  <a:pt x="11967" y="411104"/>
                  <a:pt x="7557" y="396741"/>
                  <a:pt x="2015" y="382887"/>
                </a:cubicBezTo>
                <a:cubicBezTo>
                  <a:pt x="4786" y="357949"/>
                  <a:pt x="-8556" y="324595"/>
                  <a:pt x="10327" y="308072"/>
                </a:cubicBezTo>
                <a:cubicBezTo>
                  <a:pt x="16830" y="302382"/>
                  <a:pt x="98633" y="336744"/>
                  <a:pt x="110080" y="341323"/>
                </a:cubicBezTo>
                <a:cubicBezTo>
                  <a:pt x="115622" y="349636"/>
                  <a:pt x="120126" y="358742"/>
                  <a:pt x="126705" y="366261"/>
                </a:cubicBezTo>
                <a:cubicBezTo>
                  <a:pt x="165188" y="410242"/>
                  <a:pt x="215268" y="446531"/>
                  <a:pt x="259709" y="482639"/>
                </a:cubicBezTo>
                <a:cubicBezTo>
                  <a:pt x="273479" y="493827"/>
                  <a:pt x="286059" y="506761"/>
                  <a:pt x="301273" y="515890"/>
                </a:cubicBezTo>
                <a:cubicBezTo>
                  <a:pt x="359961" y="551103"/>
                  <a:pt x="329403" y="531872"/>
                  <a:pt x="392713" y="574079"/>
                </a:cubicBezTo>
                <a:lnTo>
                  <a:pt x="417651" y="590705"/>
                </a:lnTo>
                <a:cubicBezTo>
                  <a:pt x="420422" y="601789"/>
                  <a:pt x="422681" y="613013"/>
                  <a:pt x="425964" y="623956"/>
                </a:cubicBezTo>
                <a:cubicBezTo>
                  <a:pt x="431000" y="640742"/>
                  <a:pt x="438339" y="656831"/>
                  <a:pt x="442589" y="673832"/>
                </a:cubicBezTo>
                <a:cubicBezTo>
                  <a:pt x="455152" y="724081"/>
                  <a:pt x="447290" y="696249"/>
                  <a:pt x="467527" y="756959"/>
                </a:cubicBezTo>
                <a:lnTo>
                  <a:pt x="475840" y="781897"/>
                </a:lnTo>
                <a:lnTo>
                  <a:pt x="484153" y="806836"/>
                </a:lnTo>
                <a:cubicBezTo>
                  <a:pt x="478334" y="824291"/>
                  <a:pt x="474254" y="843821"/>
                  <a:pt x="459215" y="856712"/>
                </a:cubicBezTo>
                <a:cubicBezTo>
                  <a:pt x="446948" y="867227"/>
                  <a:pt x="430799" y="872259"/>
                  <a:pt x="417651" y="881650"/>
                </a:cubicBezTo>
                <a:cubicBezTo>
                  <a:pt x="411273" y="886205"/>
                  <a:pt x="407145" y="893380"/>
                  <a:pt x="401025" y="898276"/>
                </a:cubicBezTo>
                <a:cubicBezTo>
                  <a:pt x="393224" y="904517"/>
                  <a:pt x="376087" y="914901"/>
                  <a:pt x="376087" y="914901"/>
                </a:cubicBezTo>
              </a:path>
            </a:pathLst>
          </a:custGeom>
          <a:noFill/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43379">
                <a:tint val="45000"/>
                <a:satMod val="400000"/>
              </a:srgbClr>
            </a:duotone>
          </a:blip>
          <a:srcRect l="71452" t="23080" r="24516" b="63450"/>
          <a:stretch/>
        </p:blipFill>
        <p:spPr>
          <a:xfrm flipH="1">
            <a:off x="4065650" y="2543819"/>
            <a:ext cx="430147" cy="180083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cell gets the signal to start cell division, then each </a:t>
            </a:r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rgbClr val="743379"/>
                </a:solidFill>
              </a:rPr>
              <a:t>chromosome is copied.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743379">
                <a:tint val="45000"/>
                <a:satMod val="400000"/>
              </a:srgbClr>
            </a:duotone>
          </a:blip>
          <a:srcRect l="71452" t="23080" r="24516" b="63450"/>
          <a:stretch/>
        </p:blipFill>
        <p:spPr>
          <a:xfrm flipH="1">
            <a:off x="4495797" y="2543819"/>
            <a:ext cx="430147" cy="1800836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H="1" flipV="1">
            <a:off x="729425" y="3096481"/>
            <a:ext cx="882248" cy="840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9738" y="3470178"/>
            <a:ext cx="1032862" cy="68124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62286" y="2942705"/>
            <a:ext cx="491192" cy="1324495"/>
          </a:xfrm>
          <a:custGeom>
            <a:avLst/>
            <a:gdLst>
              <a:gd name="connsiteX0" fmla="*/ 191692 w 607329"/>
              <a:gd name="connsiteY0" fmla="*/ 1005840 h 2394066"/>
              <a:gd name="connsiteX1" fmla="*/ 8812 w 607329"/>
              <a:gd name="connsiteY1" fmla="*/ 872836 h 2394066"/>
              <a:gd name="connsiteX2" fmla="*/ 91940 w 607329"/>
              <a:gd name="connsiteY2" fmla="*/ 881149 h 2394066"/>
              <a:gd name="connsiteX3" fmla="*/ 108565 w 607329"/>
              <a:gd name="connsiteY3" fmla="*/ 897775 h 2394066"/>
              <a:gd name="connsiteX4" fmla="*/ 141816 w 607329"/>
              <a:gd name="connsiteY4" fmla="*/ 914400 h 2394066"/>
              <a:gd name="connsiteX5" fmla="*/ 183380 w 607329"/>
              <a:gd name="connsiteY5" fmla="*/ 955964 h 2394066"/>
              <a:gd name="connsiteX6" fmla="*/ 208318 w 607329"/>
              <a:gd name="connsiteY6" fmla="*/ 980902 h 2394066"/>
              <a:gd name="connsiteX7" fmla="*/ 183380 w 607329"/>
              <a:gd name="connsiteY7" fmla="*/ 1055716 h 2394066"/>
              <a:gd name="connsiteX8" fmla="*/ 133503 w 607329"/>
              <a:gd name="connsiteY8" fmla="*/ 1097280 h 2394066"/>
              <a:gd name="connsiteX9" fmla="*/ 100252 w 607329"/>
              <a:gd name="connsiteY9" fmla="*/ 1130531 h 2394066"/>
              <a:gd name="connsiteX10" fmla="*/ 50376 w 607329"/>
              <a:gd name="connsiteY10" fmla="*/ 1188720 h 2394066"/>
              <a:gd name="connsiteX11" fmla="*/ 91940 w 607329"/>
              <a:gd name="connsiteY11" fmla="*/ 1330036 h 2394066"/>
              <a:gd name="connsiteX12" fmla="*/ 116878 w 607329"/>
              <a:gd name="connsiteY12" fmla="*/ 1346662 h 2394066"/>
              <a:gd name="connsiteX13" fmla="*/ 357947 w 607329"/>
              <a:gd name="connsiteY13" fmla="*/ 1346662 h 2394066"/>
              <a:gd name="connsiteX14" fmla="*/ 366260 w 607329"/>
              <a:gd name="connsiteY14" fmla="*/ 1371600 h 2394066"/>
              <a:gd name="connsiteX15" fmla="*/ 357947 w 607329"/>
              <a:gd name="connsiteY15" fmla="*/ 1479666 h 2394066"/>
              <a:gd name="connsiteX16" fmla="*/ 341322 w 607329"/>
              <a:gd name="connsiteY16" fmla="*/ 1504604 h 2394066"/>
              <a:gd name="connsiteX17" fmla="*/ 333009 w 607329"/>
              <a:gd name="connsiteY17" fmla="*/ 1529542 h 2394066"/>
              <a:gd name="connsiteX18" fmla="*/ 274820 w 607329"/>
              <a:gd name="connsiteY18" fmla="*/ 1562793 h 2394066"/>
              <a:gd name="connsiteX19" fmla="*/ 233256 w 607329"/>
              <a:gd name="connsiteY19" fmla="*/ 1571106 h 2394066"/>
              <a:gd name="connsiteX20" fmla="*/ 208318 w 607329"/>
              <a:gd name="connsiteY20" fmla="*/ 1579418 h 2394066"/>
              <a:gd name="connsiteX21" fmla="*/ 50376 w 607329"/>
              <a:gd name="connsiteY21" fmla="*/ 1587731 h 2394066"/>
              <a:gd name="connsiteX22" fmla="*/ 58689 w 607329"/>
              <a:gd name="connsiteY22" fmla="*/ 1737360 h 2394066"/>
              <a:gd name="connsiteX23" fmla="*/ 91940 w 607329"/>
              <a:gd name="connsiteY23" fmla="*/ 1787236 h 2394066"/>
              <a:gd name="connsiteX24" fmla="*/ 116878 w 607329"/>
              <a:gd name="connsiteY24" fmla="*/ 1820487 h 2394066"/>
              <a:gd name="connsiteX25" fmla="*/ 166754 w 607329"/>
              <a:gd name="connsiteY25" fmla="*/ 1862051 h 2394066"/>
              <a:gd name="connsiteX26" fmla="*/ 208318 w 607329"/>
              <a:gd name="connsiteY26" fmla="*/ 1870364 h 2394066"/>
              <a:gd name="connsiteX27" fmla="*/ 241569 w 607329"/>
              <a:gd name="connsiteY27" fmla="*/ 1878676 h 2394066"/>
              <a:gd name="connsiteX28" fmla="*/ 283132 w 607329"/>
              <a:gd name="connsiteY28" fmla="*/ 1870364 h 2394066"/>
              <a:gd name="connsiteX29" fmla="*/ 316383 w 607329"/>
              <a:gd name="connsiteY29" fmla="*/ 1828800 h 2394066"/>
              <a:gd name="connsiteX30" fmla="*/ 308071 w 607329"/>
              <a:gd name="connsiteY30" fmla="*/ 1870364 h 2394066"/>
              <a:gd name="connsiteX31" fmla="*/ 291445 w 607329"/>
              <a:gd name="connsiteY31" fmla="*/ 1945178 h 2394066"/>
              <a:gd name="connsiteX32" fmla="*/ 308071 w 607329"/>
              <a:gd name="connsiteY32" fmla="*/ 2019993 h 2394066"/>
              <a:gd name="connsiteX33" fmla="*/ 333009 w 607329"/>
              <a:gd name="connsiteY33" fmla="*/ 2053244 h 2394066"/>
              <a:gd name="connsiteX34" fmla="*/ 424449 w 607329"/>
              <a:gd name="connsiteY34" fmla="*/ 2128058 h 2394066"/>
              <a:gd name="connsiteX35" fmla="*/ 474325 w 607329"/>
              <a:gd name="connsiteY35" fmla="*/ 2177935 h 2394066"/>
              <a:gd name="connsiteX36" fmla="*/ 515889 w 607329"/>
              <a:gd name="connsiteY36" fmla="*/ 2219498 h 2394066"/>
              <a:gd name="connsiteX37" fmla="*/ 557452 w 607329"/>
              <a:gd name="connsiteY37" fmla="*/ 2360815 h 2394066"/>
              <a:gd name="connsiteX38" fmla="*/ 524202 w 607329"/>
              <a:gd name="connsiteY38" fmla="*/ 2385753 h 2394066"/>
              <a:gd name="connsiteX39" fmla="*/ 474325 w 607329"/>
              <a:gd name="connsiteY39" fmla="*/ 2394066 h 2394066"/>
              <a:gd name="connsiteX40" fmla="*/ 308071 w 607329"/>
              <a:gd name="connsiteY40" fmla="*/ 2385753 h 2394066"/>
              <a:gd name="connsiteX41" fmla="*/ 274820 w 607329"/>
              <a:gd name="connsiteY41" fmla="*/ 2369127 h 2394066"/>
              <a:gd name="connsiteX42" fmla="*/ 266507 w 607329"/>
              <a:gd name="connsiteY42" fmla="*/ 2344189 h 2394066"/>
              <a:gd name="connsiteX43" fmla="*/ 274820 w 607329"/>
              <a:gd name="connsiteY43" fmla="*/ 2219498 h 2394066"/>
              <a:gd name="connsiteX44" fmla="*/ 308071 w 607329"/>
              <a:gd name="connsiteY44" fmla="*/ 2177935 h 2394066"/>
              <a:gd name="connsiteX45" fmla="*/ 366260 w 607329"/>
              <a:gd name="connsiteY45" fmla="*/ 2136371 h 2394066"/>
              <a:gd name="connsiteX46" fmla="*/ 490951 w 607329"/>
              <a:gd name="connsiteY46" fmla="*/ 2111433 h 2394066"/>
              <a:gd name="connsiteX47" fmla="*/ 407823 w 607329"/>
              <a:gd name="connsiteY47" fmla="*/ 2061556 h 2394066"/>
              <a:gd name="connsiteX48" fmla="*/ 382885 w 607329"/>
              <a:gd name="connsiteY48" fmla="*/ 2044931 h 2394066"/>
              <a:gd name="connsiteX49" fmla="*/ 349634 w 607329"/>
              <a:gd name="connsiteY49" fmla="*/ 2011680 h 2394066"/>
              <a:gd name="connsiteX50" fmla="*/ 308071 w 607329"/>
              <a:gd name="connsiteY50" fmla="*/ 1978429 h 2394066"/>
              <a:gd name="connsiteX51" fmla="*/ 291445 w 607329"/>
              <a:gd name="connsiteY51" fmla="*/ 1737360 h 2394066"/>
              <a:gd name="connsiteX52" fmla="*/ 316383 w 607329"/>
              <a:gd name="connsiteY52" fmla="*/ 1720735 h 2394066"/>
              <a:gd name="connsiteX53" fmla="*/ 374572 w 607329"/>
              <a:gd name="connsiteY53" fmla="*/ 1645920 h 2394066"/>
              <a:gd name="connsiteX54" fmla="*/ 407823 w 607329"/>
              <a:gd name="connsiteY54" fmla="*/ 1637607 h 2394066"/>
              <a:gd name="connsiteX55" fmla="*/ 432762 w 607329"/>
              <a:gd name="connsiteY55" fmla="*/ 1612669 h 2394066"/>
              <a:gd name="connsiteX56" fmla="*/ 507576 w 607329"/>
              <a:gd name="connsiteY56" fmla="*/ 1587731 h 2394066"/>
              <a:gd name="connsiteX57" fmla="*/ 565765 w 607329"/>
              <a:gd name="connsiteY57" fmla="*/ 1562793 h 2394066"/>
              <a:gd name="connsiteX58" fmla="*/ 607329 w 607329"/>
              <a:gd name="connsiteY58" fmla="*/ 1529542 h 2394066"/>
              <a:gd name="connsiteX59" fmla="*/ 590703 w 607329"/>
              <a:gd name="connsiteY59" fmla="*/ 1280160 h 2394066"/>
              <a:gd name="connsiteX60" fmla="*/ 574078 w 607329"/>
              <a:gd name="connsiteY60" fmla="*/ 1255222 h 2394066"/>
              <a:gd name="connsiteX61" fmla="*/ 507576 w 607329"/>
              <a:gd name="connsiteY61" fmla="*/ 1188720 h 2394066"/>
              <a:gd name="connsiteX62" fmla="*/ 466012 w 607329"/>
              <a:gd name="connsiteY62" fmla="*/ 1147156 h 2394066"/>
              <a:gd name="connsiteX63" fmla="*/ 441074 w 607329"/>
              <a:gd name="connsiteY63" fmla="*/ 1130531 h 2394066"/>
              <a:gd name="connsiteX64" fmla="*/ 407823 w 607329"/>
              <a:gd name="connsiteY64" fmla="*/ 1105593 h 2394066"/>
              <a:gd name="connsiteX65" fmla="*/ 366260 w 607329"/>
              <a:gd name="connsiteY65" fmla="*/ 1064029 h 2394066"/>
              <a:gd name="connsiteX66" fmla="*/ 299758 w 607329"/>
              <a:gd name="connsiteY66" fmla="*/ 989215 h 2394066"/>
              <a:gd name="connsiteX67" fmla="*/ 266507 w 607329"/>
              <a:gd name="connsiteY67" fmla="*/ 972589 h 2394066"/>
              <a:gd name="connsiteX68" fmla="*/ 241569 w 607329"/>
              <a:gd name="connsiteY68" fmla="*/ 939338 h 2394066"/>
              <a:gd name="connsiteX69" fmla="*/ 208318 w 607329"/>
              <a:gd name="connsiteY69" fmla="*/ 881149 h 2394066"/>
              <a:gd name="connsiteX70" fmla="*/ 175067 w 607329"/>
              <a:gd name="connsiteY70" fmla="*/ 847898 h 2394066"/>
              <a:gd name="connsiteX71" fmla="*/ 166754 w 607329"/>
              <a:gd name="connsiteY71" fmla="*/ 822960 h 2394066"/>
              <a:gd name="connsiteX72" fmla="*/ 150129 w 607329"/>
              <a:gd name="connsiteY72" fmla="*/ 798022 h 2394066"/>
              <a:gd name="connsiteX73" fmla="*/ 125191 w 607329"/>
              <a:gd name="connsiteY73" fmla="*/ 723207 h 2394066"/>
              <a:gd name="connsiteX74" fmla="*/ 108565 w 607329"/>
              <a:gd name="connsiteY74" fmla="*/ 673331 h 2394066"/>
              <a:gd name="connsiteX75" fmla="*/ 100252 w 607329"/>
              <a:gd name="connsiteY75" fmla="*/ 648393 h 2394066"/>
              <a:gd name="connsiteX76" fmla="*/ 91940 w 607329"/>
              <a:gd name="connsiteY76" fmla="*/ 615142 h 2394066"/>
              <a:gd name="connsiteX77" fmla="*/ 100252 w 607329"/>
              <a:gd name="connsiteY77" fmla="*/ 532015 h 2394066"/>
              <a:gd name="connsiteX78" fmla="*/ 116878 w 607329"/>
              <a:gd name="connsiteY78" fmla="*/ 507076 h 2394066"/>
              <a:gd name="connsiteX79" fmla="*/ 175067 w 607329"/>
              <a:gd name="connsiteY79" fmla="*/ 457200 h 2394066"/>
              <a:gd name="connsiteX80" fmla="*/ 224943 w 607329"/>
              <a:gd name="connsiteY80" fmla="*/ 415636 h 2394066"/>
              <a:gd name="connsiteX81" fmla="*/ 249882 w 607329"/>
              <a:gd name="connsiteY81" fmla="*/ 390698 h 2394066"/>
              <a:gd name="connsiteX82" fmla="*/ 291445 w 607329"/>
              <a:gd name="connsiteY82" fmla="*/ 365760 h 2394066"/>
              <a:gd name="connsiteX83" fmla="*/ 308071 w 607329"/>
              <a:gd name="connsiteY83" fmla="*/ 349135 h 2394066"/>
              <a:gd name="connsiteX84" fmla="*/ 366260 w 607329"/>
              <a:gd name="connsiteY84" fmla="*/ 307571 h 2394066"/>
              <a:gd name="connsiteX85" fmla="*/ 391198 w 607329"/>
              <a:gd name="connsiteY85" fmla="*/ 274320 h 2394066"/>
              <a:gd name="connsiteX86" fmla="*/ 441074 w 607329"/>
              <a:gd name="connsiteY86" fmla="*/ 249382 h 2394066"/>
              <a:gd name="connsiteX87" fmla="*/ 482638 w 607329"/>
              <a:gd name="connsiteY87" fmla="*/ 257695 h 2394066"/>
              <a:gd name="connsiteX88" fmla="*/ 490951 w 607329"/>
              <a:gd name="connsiteY88" fmla="*/ 282633 h 2394066"/>
              <a:gd name="connsiteX89" fmla="*/ 499263 w 607329"/>
              <a:gd name="connsiteY89" fmla="*/ 315884 h 2394066"/>
              <a:gd name="connsiteX90" fmla="*/ 466012 w 607329"/>
              <a:gd name="connsiteY90" fmla="*/ 332509 h 2394066"/>
              <a:gd name="connsiteX91" fmla="*/ 366260 w 607329"/>
              <a:gd name="connsiteY91" fmla="*/ 307571 h 2394066"/>
              <a:gd name="connsiteX92" fmla="*/ 341322 w 607329"/>
              <a:gd name="connsiteY92" fmla="*/ 299258 h 2394066"/>
              <a:gd name="connsiteX93" fmla="*/ 274820 w 607329"/>
              <a:gd name="connsiteY93" fmla="*/ 257695 h 2394066"/>
              <a:gd name="connsiteX94" fmla="*/ 241569 w 607329"/>
              <a:gd name="connsiteY94" fmla="*/ 232756 h 2394066"/>
              <a:gd name="connsiteX95" fmla="*/ 224943 w 607329"/>
              <a:gd name="connsiteY95" fmla="*/ 216131 h 2394066"/>
              <a:gd name="connsiteX96" fmla="*/ 191692 w 607329"/>
              <a:gd name="connsiteY96" fmla="*/ 207818 h 2394066"/>
              <a:gd name="connsiteX97" fmla="*/ 175067 w 607329"/>
              <a:gd name="connsiteY97" fmla="*/ 182880 h 2394066"/>
              <a:gd name="connsiteX98" fmla="*/ 150129 w 607329"/>
              <a:gd name="connsiteY98" fmla="*/ 149629 h 2394066"/>
              <a:gd name="connsiteX99" fmla="*/ 191692 w 607329"/>
              <a:gd name="connsiteY99" fmla="*/ 0 h 2394066"/>
              <a:gd name="connsiteX100" fmla="*/ 233256 w 607329"/>
              <a:gd name="connsiteY100" fmla="*/ 49876 h 2394066"/>
              <a:gd name="connsiteX101" fmla="*/ 258194 w 607329"/>
              <a:gd name="connsiteY101" fmla="*/ 74815 h 2394066"/>
              <a:gd name="connsiteX102" fmla="*/ 274820 w 607329"/>
              <a:gd name="connsiteY102" fmla="*/ 108066 h 2394066"/>
              <a:gd name="connsiteX103" fmla="*/ 299758 w 607329"/>
              <a:gd name="connsiteY103" fmla="*/ 149629 h 2394066"/>
              <a:gd name="connsiteX104" fmla="*/ 266507 w 607329"/>
              <a:gd name="connsiteY104" fmla="*/ 340822 h 2394066"/>
              <a:gd name="connsiteX105" fmla="*/ 224943 w 607329"/>
              <a:gd name="connsiteY105" fmla="*/ 365760 h 2394066"/>
              <a:gd name="connsiteX106" fmla="*/ 183380 w 607329"/>
              <a:gd name="connsiteY106" fmla="*/ 374073 h 2394066"/>
              <a:gd name="connsiteX107" fmla="*/ 133503 w 607329"/>
              <a:gd name="connsiteY107" fmla="*/ 407324 h 2394066"/>
              <a:gd name="connsiteX108" fmla="*/ 125191 w 607329"/>
              <a:gd name="connsiteY108" fmla="*/ 432262 h 2394066"/>
              <a:gd name="connsiteX109" fmla="*/ 183380 w 607329"/>
              <a:gd name="connsiteY109" fmla="*/ 548640 h 2394066"/>
              <a:gd name="connsiteX110" fmla="*/ 208318 w 607329"/>
              <a:gd name="connsiteY110" fmla="*/ 573578 h 2394066"/>
              <a:gd name="connsiteX111" fmla="*/ 241569 w 607329"/>
              <a:gd name="connsiteY111" fmla="*/ 581891 h 2394066"/>
              <a:gd name="connsiteX112" fmla="*/ 266507 w 607329"/>
              <a:gd name="connsiteY112" fmla="*/ 590204 h 239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07329" h="2394066">
                <a:moveTo>
                  <a:pt x="191692" y="1005840"/>
                </a:moveTo>
                <a:cubicBezTo>
                  <a:pt x="-14957" y="915992"/>
                  <a:pt x="-10924" y="991261"/>
                  <a:pt x="8812" y="872836"/>
                </a:cubicBezTo>
                <a:cubicBezTo>
                  <a:pt x="36521" y="875607"/>
                  <a:pt x="64924" y="874395"/>
                  <a:pt x="91940" y="881149"/>
                </a:cubicBezTo>
                <a:cubicBezTo>
                  <a:pt x="99543" y="883050"/>
                  <a:pt x="102044" y="893428"/>
                  <a:pt x="108565" y="897775"/>
                </a:cubicBezTo>
                <a:cubicBezTo>
                  <a:pt x="118876" y="904649"/>
                  <a:pt x="130732" y="908858"/>
                  <a:pt x="141816" y="914400"/>
                </a:cubicBezTo>
                <a:lnTo>
                  <a:pt x="183380" y="955964"/>
                </a:lnTo>
                <a:lnTo>
                  <a:pt x="208318" y="980902"/>
                </a:lnTo>
                <a:cubicBezTo>
                  <a:pt x="201935" y="1012817"/>
                  <a:pt x="202500" y="1028948"/>
                  <a:pt x="183380" y="1055716"/>
                </a:cubicBezTo>
                <a:cubicBezTo>
                  <a:pt x="160619" y="1087581"/>
                  <a:pt x="160370" y="1074252"/>
                  <a:pt x="133503" y="1097280"/>
                </a:cubicBezTo>
                <a:cubicBezTo>
                  <a:pt x="121602" y="1107481"/>
                  <a:pt x="108947" y="1117489"/>
                  <a:pt x="100252" y="1130531"/>
                </a:cubicBezTo>
                <a:cubicBezTo>
                  <a:pt x="74932" y="1168511"/>
                  <a:pt x="90691" y="1148405"/>
                  <a:pt x="50376" y="1188720"/>
                </a:cubicBezTo>
                <a:cubicBezTo>
                  <a:pt x="56490" y="1217252"/>
                  <a:pt x="58574" y="1296670"/>
                  <a:pt x="91940" y="1330036"/>
                </a:cubicBezTo>
                <a:cubicBezTo>
                  <a:pt x="99004" y="1337100"/>
                  <a:pt x="108565" y="1341120"/>
                  <a:pt x="116878" y="1346662"/>
                </a:cubicBezTo>
                <a:cubicBezTo>
                  <a:pt x="197624" y="1339933"/>
                  <a:pt x="276703" y="1328608"/>
                  <a:pt x="357947" y="1346662"/>
                </a:cubicBezTo>
                <a:cubicBezTo>
                  <a:pt x="366501" y="1348563"/>
                  <a:pt x="363489" y="1363287"/>
                  <a:pt x="366260" y="1371600"/>
                </a:cubicBezTo>
                <a:cubicBezTo>
                  <a:pt x="363489" y="1407622"/>
                  <a:pt x="364605" y="1444156"/>
                  <a:pt x="357947" y="1479666"/>
                </a:cubicBezTo>
                <a:cubicBezTo>
                  <a:pt x="356106" y="1489485"/>
                  <a:pt x="345790" y="1495668"/>
                  <a:pt x="341322" y="1504604"/>
                </a:cubicBezTo>
                <a:cubicBezTo>
                  <a:pt x="337403" y="1512441"/>
                  <a:pt x="338483" y="1522700"/>
                  <a:pt x="333009" y="1529542"/>
                </a:cubicBezTo>
                <a:cubicBezTo>
                  <a:pt x="326376" y="1537833"/>
                  <a:pt x="281512" y="1560562"/>
                  <a:pt x="274820" y="1562793"/>
                </a:cubicBezTo>
                <a:cubicBezTo>
                  <a:pt x="261416" y="1567261"/>
                  <a:pt x="246963" y="1567679"/>
                  <a:pt x="233256" y="1571106"/>
                </a:cubicBezTo>
                <a:cubicBezTo>
                  <a:pt x="224755" y="1573231"/>
                  <a:pt x="217044" y="1578625"/>
                  <a:pt x="208318" y="1579418"/>
                </a:cubicBezTo>
                <a:cubicBezTo>
                  <a:pt x="155814" y="1584191"/>
                  <a:pt x="103023" y="1584960"/>
                  <a:pt x="50376" y="1587731"/>
                </a:cubicBezTo>
                <a:cubicBezTo>
                  <a:pt x="53147" y="1637607"/>
                  <a:pt x="51940" y="1687865"/>
                  <a:pt x="58689" y="1737360"/>
                </a:cubicBezTo>
                <a:cubicBezTo>
                  <a:pt x="62624" y="1766218"/>
                  <a:pt x="76794" y="1769061"/>
                  <a:pt x="91940" y="1787236"/>
                </a:cubicBezTo>
                <a:cubicBezTo>
                  <a:pt x="100810" y="1797879"/>
                  <a:pt x="108009" y="1809844"/>
                  <a:pt x="116878" y="1820487"/>
                </a:cubicBezTo>
                <a:cubicBezTo>
                  <a:pt x="127266" y="1832953"/>
                  <a:pt x="155576" y="1857083"/>
                  <a:pt x="166754" y="1862051"/>
                </a:cubicBezTo>
                <a:cubicBezTo>
                  <a:pt x="179665" y="1867789"/>
                  <a:pt x="194525" y="1867299"/>
                  <a:pt x="208318" y="1870364"/>
                </a:cubicBezTo>
                <a:cubicBezTo>
                  <a:pt x="219471" y="1872842"/>
                  <a:pt x="230485" y="1875905"/>
                  <a:pt x="241569" y="1878676"/>
                </a:cubicBezTo>
                <a:cubicBezTo>
                  <a:pt x="255423" y="1875905"/>
                  <a:pt x="270146" y="1875930"/>
                  <a:pt x="283132" y="1870364"/>
                </a:cubicBezTo>
                <a:cubicBezTo>
                  <a:pt x="294188" y="1865626"/>
                  <a:pt x="311516" y="1836101"/>
                  <a:pt x="316383" y="1828800"/>
                </a:cubicBezTo>
                <a:cubicBezTo>
                  <a:pt x="313612" y="1842655"/>
                  <a:pt x="311136" y="1856571"/>
                  <a:pt x="308071" y="1870364"/>
                </a:cubicBezTo>
                <a:cubicBezTo>
                  <a:pt x="284576" y="1976096"/>
                  <a:pt x="316536" y="1819728"/>
                  <a:pt x="291445" y="1945178"/>
                </a:cubicBezTo>
                <a:cubicBezTo>
                  <a:pt x="296987" y="1970116"/>
                  <a:pt x="298900" y="1996149"/>
                  <a:pt x="308071" y="2019993"/>
                </a:cubicBezTo>
                <a:cubicBezTo>
                  <a:pt x="313045" y="2032924"/>
                  <a:pt x="323689" y="2042992"/>
                  <a:pt x="333009" y="2053244"/>
                </a:cubicBezTo>
                <a:cubicBezTo>
                  <a:pt x="388802" y="2114616"/>
                  <a:pt x="371704" y="2101686"/>
                  <a:pt x="424449" y="2128058"/>
                </a:cubicBezTo>
                <a:cubicBezTo>
                  <a:pt x="441074" y="2144684"/>
                  <a:pt x="461283" y="2158372"/>
                  <a:pt x="474325" y="2177935"/>
                </a:cubicBezTo>
                <a:cubicBezTo>
                  <a:pt x="496493" y="2211186"/>
                  <a:pt x="482638" y="2197331"/>
                  <a:pt x="515889" y="2219498"/>
                </a:cubicBezTo>
                <a:cubicBezTo>
                  <a:pt x="558618" y="2276471"/>
                  <a:pt x="588930" y="2285267"/>
                  <a:pt x="557452" y="2360815"/>
                </a:cubicBezTo>
                <a:cubicBezTo>
                  <a:pt x="552124" y="2373604"/>
                  <a:pt x="537065" y="2380608"/>
                  <a:pt x="524202" y="2385753"/>
                </a:cubicBezTo>
                <a:cubicBezTo>
                  <a:pt x="508553" y="2392013"/>
                  <a:pt x="490951" y="2391295"/>
                  <a:pt x="474325" y="2394066"/>
                </a:cubicBezTo>
                <a:cubicBezTo>
                  <a:pt x="418907" y="2391295"/>
                  <a:pt x="363130" y="2392636"/>
                  <a:pt x="308071" y="2385753"/>
                </a:cubicBezTo>
                <a:cubicBezTo>
                  <a:pt x="295775" y="2384216"/>
                  <a:pt x="283582" y="2377889"/>
                  <a:pt x="274820" y="2369127"/>
                </a:cubicBezTo>
                <a:cubicBezTo>
                  <a:pt x="268624" y="2362931"/>
                  <a:pt x="269278" y="2352502"/>
                  <a:pt x="266507" y="2344189"/>
                </a:cubicBezTo>
                <a:cubicBezTo>
                  <a:pt x="269278" y="2302625"/>
                  <a:pt x="267972" y="2260587"/>
                  <a:pt x="274820" y="2219498"/>
                </a:cubicBezTo>
                <a:cubicBezTo>
                  <a:pt x="276552" y="2209104"/>
                  <a:pt x="299474" y="2185099"/>
                  <a:pt x="308071" y="2177935"/>
                </a:cubicBezTo>
                <a:cubicBezTo>
                  <a:pt x="311583" y="2175008"/>
                  <a:pt x="357002" y="2140486"/>
                  <a:pt x="366260" y="2136371"/>
                </a:cubicBezTo>
                <a:cubicBezTo>
                  <a:pt x="415380" y="2114540"/>
                  <a:pt x="433884" y="2117774"/>
                  <a:pt x="490951" y="2111433"/>
                </a:cubicBezTo>
                <a:cubicBezTo>
                  <a:pt x="417918" y="2074917"/>
                  <a:pt x="463967" y="2101659"/>
                  <a:pt x="407823" y="2061556"/>
                </a:cubicBezTo>
                <a:cubicBezTo>
                  <a:pt x="399693" y="2055749"/>
                  <a:pt x="390470" y="2051433"/>
                  <a:pt x="382885" y="2044931"/>
                </a:cubicBezTo>
                <a:cubicBezTo>
                  <a:pt x="370984" y="2034730"/>
                  <a:pt x="361349" y="2022094"/>
                  <a:pt x="349634" y="2011680"/>
                </a:cubicBezTo>
                <a:cubicBezTo>
                  <a:pt x="336373" y="1999893"/>
                  <a:pt x="321925" y="1989513"/>
                  <a:pt x="308071" y="1978429"/>
                </a:cubicBezTo>
                <a:cubicBezTo>
                  <a:pt x="242776" y="1873957"/>
                  <a:pt x="246121" y="1911103"/>
                  <a:pt x="291445" y="1737360"/>
                </a:cubicBezTo>
                <a:cubicBezTo>
                  <a:pt x="293967" y="1727693"/>
                  <a:pt x="308070" y="1726277"/>
                  <a:pt x="316383" y="1720735"/>
                </a:cubicBezTo>
                <a:cubicBezTo>
                  <a:pt x="332807" y="1693363"/>
                  <a:pt x="345982" y="1663789"/>
                  <a:pt x="374572" y="1645920"/>
                </a:cubicBezTo>
                <a:cubicBezTo>
                  <a:pt x="384260" y="1639865"/>
                  <a:pt x="396739" y="1640378"/>
                  <a:pt x="407823" y="1637607"/>
                </a:cubicBezTo>
                <a:cubicBezTo>
                  <a:pt x="416136" y="1629294"/>
                  <a:pt x="422793" y="1618900"/>
                  <a:pt x="432762" y="1612669"/>
                </a:cubicBezTo>
                <a:cubicBezTo>
                  <a:pt x="453630" y="1599627"/>
                  <a:pt x="483816" y="1593671"/>
                  <a:pt x="507576" y="1587731"/>
                </a:cubicBezTo>
                <a:cubicBezTo>
                  <a:pt x="570189" y="1545990"/>
                  <a:pt x="490609" y="1595004"/>
                  <a:pt x="565765" y="1562793"/>
                </a:cubicBezTo>
                <a:cubicBezTo>
                  <a:pt x="584114" y="1554929"/>
                  <a:pt x="593923" y="1542947"/>
                  <a:pt x="607329" y="1529542"/>
                </a:cubicBezTo>
                <a:cubicBezTo>
                  <a:pt x="601787" y="1446415"/>
                  <a:pt x="600728" y="1362867"/>
                  <a:pt x="590703" y="1280160"/>
                </a:cubicBezTo>
                <a:cubicBezTo>
                  <a:pt x="589501" y="1270242"/>
                  <a:pt x="580072" y="1263214"/>
                  <a:pt x="574078" y="1255222"/>
                </a:cubicBezTo>
                <a:cubicBezTo>
                  <a:pt x="521042" y="1184507"/>
                  <a:pt x="563712" y="1238618"/>
                  <a:pt x="507576" y="1188720"/>
                </a:cubicBezTo>
                <a:cubicBezTo>
                  <a:pt x="492932" y="1175703"/>
                  <a:pt x="480758" y="1160058"/>
                  <a:pt x="466012" y="1147156"/>
                </a:cubicBezTo>
                <a:cubicBezTo>
                  <a:pt x="458493" y="1140577"/>
                  <a:pt x="449204" y="1136338"/>
                  <a:pt x="441074" y="1130531"/>
                </a:cubicBezTo>
                <a:cubicBezTo>
                  <a:pt x="429800" y="1122478"/>
                  <a:pt x="418178" y="1114798"/>
                  <a:pt x="407823" y="1105593"/>
                </a:cubicBezTo>
                <a:cubicBezTo>
                  <a:pt x="393179" y="1092576"/>
                  <a:pt x="379277" y="1078673"/>
                  <a:pt x="366260" y="1064029"/>
                </a:cubicBezTo>
                <a:cubicBezTo>
                  <a:pt x="330792" y="1024127"/>
                  <a:pt x="349385" y="1027814"/>
                  <a:pt x="299758" y="989215"/>
                </a:cubicBezTo>
                <a:cubicBezTo>
                  <a:pt x="289976" y="981607"/>
                  <a:pt x="277591" y="978131"/>
                  <a:pt x="266507" y="972589"/>
                </a:cubicBezTo>
                <a:cubicBezTo>
                  <a:pt x="258194" y="961505"/>
                  <a:pt x="248443" y="951367"/>
                  <a:pt x="241569" y="939338"/>
                </a:cubicBezTo>
                <a:cubicBezTo>
                  <a:pt x="208733" y="881875"/>
                  <a:pt x="270361" y="952055"/>
                  <a:pt x="208318" y="881149"/>
                </a:cubicBezTo>
                <a:cubicBezTo>
                  <a:pt x="197996" y="869353"/>
                  <a:pt x="175067" y="847898"/>
                  <a:pt x="175067" y="847898"/>
                </a:cubicBezTo>
                <a:cubicBezTo>
                  <a:pt x="172296" y="839585"/>
                  <a:pt x="170673" y="830797"/>
                  <a:pt x="166754" y="822960"/>
                </a:cubicBezTo>
                <a:cubicBezTo>
                  <a:pt x="162286" y="814024"/>
                  <a:pt x="153971" y="807244"/>
                  <a:pt x="150129" y="798022"/>
                </a:cubicBezTo>
                <a:cubicBezTo>
                  <a:pt x="140019" y="773757"/>
                  <a:pt x="133504" y="748145"/>
                  <a:pt x="125191" y="723207"/>
                </a:cubicBezTo>
                <a:lnTo>
                  <a:pt x="108565" y="673331"/>
                </a:lnTo>
                <a:cubicBezTo>
                  <a:pt x="105794" y="665018"/>
                  <a:pt x="102377" y="656894"/>
                  <a:pt x="100252" y="648393"/>
                </a:cubicBezTo>
                <a:lnTo>
                  <a:pt x="91940" y="615142"/>
                </a:lnTo>
                <a:cubicBezTo>
                  <a:pt x="94711" y="587433"/>
                  <a:pt x="93990" y="559149"/>
                  <a:pt x="100252" y="532015"/>
                </a:cubicBezTo>
                <a:cubicBezTo>
                  <a:pt x="102499" y="522280"/>
                  <a:pt x="110883" y="515069"/>
                  <a:pt x="116878" y="507076"/>
                </a:cubicBezTo>
                <a:cubicBezTo>
                  <a:pt x="152375" y="459747"/>
                  <a:pt x="134891" y="470592"/>
                  <a:pt x="175067" y="457200"/>
                </a:cubicBezTo>
                <a:cubicBezTo>
                  <a:pt x="191692" y="443345"/>
                  <a:pt x="208768" y="430014"/>
                  <a:pt x="224943" y="415636"/>
                </a:cubicBezTo>
                <a:cubicBezTo>
                  <a:pt x="233730" y="407826"/>
                  <a:pt x="240477" y="397752"/>
                  <a:pt x="249882" y="390698"/>
                </a:cubicBezTo>
                <a:cubicBezTo>
                  <a:pt x="262808" y="381004"/>
                  <a:pt x="278298" y="375151"/>
                  <a:pt x="291445" y="365760"/>
                </a:cubicBezTo>
                <a:cubicBezTo>
                  <a:pt x="297823" y="361205"/>
                  <a:pt x="301951" y="354031"/>
                  <a:pt x="308071" y="349135"/>
                </a:cubicBezTo>
                <a:cubicBezTo>
                  <a:pt x="331664" y="330261"/>
                  <a:pt x="342868" y="330963"/>
                  <a:pt x="366260" y="307571"/>
                </a:cubicBezTo>
                <a:cubicBezTo>
                  <a:pt x="376057" y="297774"/>
                  <a:pt x="381401" y="284117"/>
                  <a:pt x="391198" y="274320"/>
                </a:cubicBezTo>
                <a:cubicBezTo>
                  <a:pt x="407311" y="258207"/>
                  <a:pt x="420792" y="256143"/>
                  <a:pt x="441074" y="249382"/>
                </a:cubicBezTo>
                <a:cubicBezTo>
                  <a:pt x="454929" y="252153"/>
                  <a:pt x="470882" y="249858"/>
                  <a:pt x="482638" y="257695"/>
                </a:cubicBezTo>
                <a:cubicBezTo>
                  <a:pt x="489929" y="262555"/>
                  <a:pt x="488544" y="274208"/>
                  <a:pt x="490951" y="282633"/>
                </a:cubicBezTo>
                <a:cubicBezTo>
                  <a:pt x="494090" y="293618"/>
                  <a:pt x="496492" y="304800"/>
                  <a:pt x="499263" y="315884"/>
                </a:cubicBezTo>
                <a:cubicBezTo>
                  <a:pt x="488179" y="321426"/>
                  <a:pt x="478353" y="331387"/>
                  <a:pt x="466012" y="332509"/>
                </a:cubicBezTo>
                <a:cubicBezTo>
                  <a:pt x="425450" y="336196"/>
                  <a:pt x="401342" y="320727"/>
                  <a:pt x="366260" y="307571"/>
                </a:cubicBezTo>
                <a:cubicBezTo>
                  <a:pt x="358056" y="304494"/>
                  <a:pt x="349635" y="302029"/>
                  <a:pt x="341322" y="299258"/>
                </a:cubicBezTo>
                <a:cubicBezTo>
                  <a:pt x="247115" y="228603"/>
                  <a:pt x="366117" y="314756"/>
                  <a:pt x="274820" y="257695"/>
                </a:cubicBezTo>
                <a:cubicBezTo>
                  <a:pt x="263071" y="250352"/>
                  <a:pt x="252213" y="241626"/>
                  <a:pt x="241569" y="232756"/>
                </a:cubicBezTo>
                <a:cubicBezTo>
                  <a:pt x="235548" y="227739"/>
                  <a:pt x="231953" y="219636"/>
                  <a:pt x="224943" y="216131"/>
                </a:cubicBezTo>
                <a:cubicBezTo>
                  <a:pt x="214724" y="211022"/>
                  <a:pt x="202776" y="210589"/>
                  <a:pt x="191692" y="207818"/>
                </a:cubicBezTo>
                <a:cubicBezTo>
                  <a:pt x="186150" y="199505"/>
                  <a:pt x="180874" y="191010"/>
                  <a:pt x="175067" y="182880"/>
                </a:cubicBezTo>
                <a:cubicBezTo>
                  <a:pt x="167014" y="171606"/>
                  <a:pt x="150788" y="163468"/>
                  <a:pt x="150129" y="149629"/>
                </a:cubicBezTo>
                <a:cubicBezTo>
                  <a:pt x="143372" y="7746"/>
                  <a:pt x="126267" y="21809"/>
                  <a:pt x="191692" y="0"/>
                </a:cubicBezTo>
                <a:cubicBezTo>
                  <a:pt x="264535" y="72840"/>
                  <a:pt x="175404" y="-19548"/>
                  <a:pt x="233256" y="49876"/>
                </a:cubicBezTo>
                <a:cubicBezTo>
                  <a:pt x="240782" y="58907"/>
                  <a:pt x="251361" y="65249"/>
                  <a:pt x="258194" y="74815"/>
                </a:cubicBezTo>
                <a:cubicBezTo>
                  <a:pt x="265397" y="84899"/>
                  <a:pt x="268802" y="97233"/>
                  <a:pt x="274820" y="108066"/>
                </a:cubicBezTo>
                <a:cubicBezTo>
                  <a:pt x="282667" y="122190"/>
                  <a:pt x="291445" y="135775"/>
                  <a:pt x="299758" y="149629"/>
                </a:cubicBezTo>
                <a:cubicBezTo>
                  <a:pt x="295012" y="199460"/>
                  <a:pt x="322770" y="300634"/>
                  <a:pt x="266507" y="340822"/>
                </a:cubicBezTo>
                <a:cubicBezTo>
                  <a:pt x="253359" y="350213"/>
                  <a:pt x="239944" y="359759"/>
                  <a:pt x="224943" y="365760"/>
                </a:cubicBezTo>
                <a:cubicBezTo>
                  <a:pt x="211825" y="371007"/>
                  <a:pt x="197234" y="371302"/>
                  <a:pt x="183380" y="374073"/>
                </a:cubicBezTo>
                <a:cubicBezTo>
                  <a:pt x="166057" y="382734"/>
                  <a:pt x="144384" y="389189"/>
                  <a:pt x="133503" y="407324"/>
                </a:cubicBezTo>
                <a:cubicBezTo>
                  <a:pt x="128995" y="414838"/>
                  <a:pt x="127962" y="423949"/>
                  <a:pt x="125191" y="432262"/>
                </a:cubicBezTo>
                <a:cubicBezTo>
                  <a:pt x="151494" y="511170"/>
                  <a:pt x="136574" y="495147"/>
                  <a:pt x="183380" y="548640"/>
                </a:cubicBezTo>
                <a:cubicBezTo>
                  <a:pt x="191121" y="557487"/>
                  <a:pt x="198111" y="567745"/>
                  <a:pt x="208318" y="573578"/>
                </a:cubicBezTo>
                <a:cubicBezTo>
                  <a:pt x="218237" y="579246"/>
                  <a:pt x="230584" y="578752"/>
                  <a:pt x="241569" y="581891"/>
                </a:cubicBezTo>
                <a:cubicBezTo>
                  <a:pt x="249994" y="584298"/>
                  <a:pt x="266507" y="590204"/>
                  <a:pt x="266507" y="59020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95791" y="3173936"/>
            <a:ext cx="149882" cy="292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87154" y="3550036"/>
            <a:ext cx="370705" cy="338167"/>
          </a:xfrm>
          <a:custGeom>
            <a:avLst/>
            <a:gdLst>
              <a:gd name="connsiteX0" fmla="*/ 1612 w 384004"/>
              <a:gd name="connsiteY0" fmla="*/ 8467 h 315270"/>
              <a:gd name="connsiteX1" fmla="*/ 43945 w 384004"/>
              <a:gd name="connsiteY1" fmla="*/ 16934 h 315270"/>
              <a:gd name="connsiteX2" fmla="*/ 35478 w 384004"/>
              <a:gd name="connsiteY2" fmla="*/ 42334 h 315270"/>
              <a:gd name="connsiteX3" fmla="*/ 77812 w 384004"/>
              <a:gd name="connsiteY3" fmla="*/ 0 h 315270"/>
              <a:gd name="connsiteX4" fmla="*/ 69345 w 384004"/>
              <a:gd name="connsiteY4" fmla="*/ 33867 h 315270"/>
              <a:gd name="connsiteX5" fmla="*/ 77812 w 384004"/>
              <a:gd name="connsiteY5" fmla="*/ 67734 h 315270"/>
              <a:gd name="connsiteX6" fmla="*/ 103212 w 384004"/>
              <a:gd name="connsiteY6" fmla="*/ 110067 h 315270"/>
              <a:gd name="connsiteX7" fmla="*/ 128612 w 384004"/>
              <a:gd name="connsiteY7" fmla="*/ 118534 h 315270"/>
              <a:gd name="connsiteX8" fmla="*/ 154012 w 384004"/>
              <a:gd name="connsiteY8" fmla="*/ 110067 h 315270"/>
              <a:gd name="connsiteX9" fmla="*/ 162478 w 384004"/>
              <a:gd name="connsiteY9" fmla="*/ 143934 h 315270"/>
              <a:gd name="connsiteX10" fmla="*/ 213278 w 384004"/>
              <a:gd name="connsiteY10" fmla="*/ 186267 h 315270"/>
              <a:gd name="connsiteX11" fmla="*/ 221745 w 384004"/>
              <a:gd name="connsiteY11" fmla="*/ 211667 h 315270"/>
              <a:gd name="connsiteX12" fmla="*/ 247145 w 384004"/>
              <a:gd name="connsiteY12" fmla="*/ 220134 h 315270"/>
              <a:gd name="connsiteX13" fmla="*/ 306412 w 384004"/>
              <a:gd name="connsiteY13" fmla="*/ 245534 h 315270"/>
              <a:gd name="connsiteX14" fmla="*/ 331812 w 384004"/>
              <a:gd name="connsiteY14" fmla="*/ 262467 h 315270"/>
              <a:gd name="connsiteX15" fmla="*/ 348745 w 384004"/>
              <a:gd name="connsiteY15" fmla="*/ 287867 h 315270"/>
              <a:gd name="connsiteX16" fmla="*/ 374145 w 384004"/>
              <a:gd name="connsiteY16" fmla="*/ 279400 h 315270"/>
              <a:gd name="connsiteX17" fmla="*/ 382612 w 384004"/>
              <a:gd name="connsiteY17" fmla="*/ 313267 h 315270"/>
              <a:gd name="connsiteX18" fmla="*/ 365678 w 384004"/>
              <a:gd name="connsiteY18" fmla="*/ 262467 h 315270"/>
              <a:gd name="connsiteX19" fmla="*/ 348745 w 384004"/>
              <a:gd name="connsiteY19" fmla="*/ 237067 h 315270"/>
              <a:gd name="connsiteX20" fmla="*/ 340278 w 384004"/>
              <a:gd name="connsiteY20" fmla="*/ 211667 h 315270"/>
              <a:gd name="connsiteX21" fmla="*/ 281012 w 384004"/>
              <a:gd name="connsiteY21" fmla="*/ 203200 h 315270"/>
              <a:gd name="connsiteX22" fmla="*/ 247145 w 384004"/>
              <a:gd name="connsiteY22" fmla="*/ 169334 h 315270"/>
              <a:gd name="connsiteX23" fmla="*/ 221745 w 384004"/>
              <a:gd name="connsiteY23" fmla="*/ 177800 h 315270"/>
              <a:gd name="connsiteX24" fmla="*/ 187878 w 384004"/>
              <a:gd name="connsiteY24" fmla="*/ 118534 h 315270"/>
              <a:gd name="connsiteX25" fmla="*/ 162478 w 384004"/>
              <a:gd name="connsiteY25" fmla="*/ 110067 h 315270"/>
              <a:gd name="connsiteX26" fmla="*/ 137078 w 384004"/>
              <a:gd name="connsiteY26" fmla="*/ 127000 h 315270"/>
              <a:gd name="connsiteX27" fmla="*/ 86278 w 384004"/>
              <a:gd name="connsiteY27" fmla="*/ 101600 h 315270"/>
              <a:gd name="connsiteX28" fmla="*/ 69345 w 384004"/>
              <a:gd name="connsiteY28" fmla="*/ 59267 h 315270"/>
              <a:gd name="connsiteX29" fmla="*/ 10078 w 384004"/>
              <a:gd name="connsiteY29" fmla="*/ 33867 h 315270"/>
              <a:gd name="connsiteX30" fmla="*/ 1612 w 384004"/>
              <a:gd name="connsiteY30" fmla="*/ 8467 h 3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4004" h="315270">
                <a:moveTo>
                  <a:pt x="1612" y="8467"/>
                </a:moveTo>
                <a:cubicBezTo>
                  <a:pt x="7256" y="5645"/>
                  <a:pt x="33770" y="6758"/>
                  <a:pt x="43945" y="16934"/>
                </a:cubicBezTo>
                <a:cubicBezTo>
                  <a:pt x="50256" y="23245"/>
                  <a:pt x="27496" y="46325"/>
                  <a:pt x="35478" y="42334"/>
                </a:cubicBezTo>
                <a:cubicBezTo>
                  <a:pt x="53327" y="33409"/>
                  <a:pt x="77812" y="0"/>
                  <a:pt x="77812" y="0"/>
                </a:cubicBezTo>
                <a:cubicBezTo>
                  <a:pt x="74990" y="11289"/>
                  <a:pt x="69345" y="22231"/>
                  <a:pt x="69345" y="33867"/>
                </a:cubicBezTo>
                <a:cubicBezTo>
                  <a:pt x="69345" y="45503"/>
                  <a:pt x="74615" y="56545"/>
                  <a:pt x="77812" y="67734"/>
                </a:cubicBezTo>
                <a:cubicBezTo>
                  <a:pt x="83324" y="87026"/>
                  <a:pt x="84867" y="99060"/>
                  <a:pt x="103212" y="110067"/>
                </a:cubicBezTo>
                <a:cubicBezTo>
                  <a:pt x="110865" y="114659"/>
                  <a:pt x="120145" y="115712"/>
                  <a:pt x="128612" y="118534"/>
                </a:cubicBezTo>
                <a:cubicBezTo>
                  <a:pt x="137079" y="115712"/>
                  <a:pt x="146872" y="104712"/>
                  <a:pt x="154012" y="110067"/>
                </a:cubicBezTo>
                <a:cubicBezTo>
                  <a:pt x="163321" y="117049"/>
                  <a:pt x="157894" y="133238"/>
                  <a:pt x="162478" y="143934"/>
                </a:cubicBezTo>
                <a:cubicBezTo>
                  <a:pt x="175533" y="174395"/>
                  <a:pt x="183806" y="171531"/>
                  <a:pt x="213278" y="186267"/>
                </a:cubicBezTo>
                <a:cubicBezTo>
                  <a:pt x="216100" y="194734"/>
                  <a:pt x="215434" y="205356"/>
                  <a:pt x="221745" y="211667"/>
                </a:cubicBezTo>
                <a:cubicBezTo>
                  <a:pt x="228056" y="217978"/>
                  <a:pt x="239163" y="216143"/>
                  <a:pt x="247145" y="220134"/>
                </a:cubicBezTo>
                <a:cubicBezTo>
                  <a:pt x="305614" y="249369"/>
                  <a:pt x="235929" y="227913"/>
                  <a:pt x="306412" y="245534"/>
                </a:cubicBezTo>
                <a:cubicBezTo>
                  <a:pt x="314879" y="251178"/>
                  <a:pt x="324617" y="255272"/>
                  <a:pt x="331812" y="262467"/>
                </a:cubicBezTo>
                <a:cubicBezTo>
                  <a:pt x="339007" y="269662"/>
                  <a:pt x="339297" y="284088"/>
                  <a:pt x="348745" y="287867"/>
                </a:cubicBezTo>
                <a:cubicBezTo>
                  <a:pt x="357031" y="291182"/>
                  <a:pt x="365678" y="282222"/>
                  <a:pt x="374145" y="279400"/>
                </a:cubicBezTo>
                <a:cubicBezTo>
                  <a:pt x="376967" y="290689"/>
                  <a:pt x="387816" y="323675"/>
                  <a:pt x="382612" y="313267"/>
                </a:cubicBezTo>
                <a:cubicBezTo>
                  <a:pt x="374629" y="297302"/>
                  <a:pt x="375579" y="277319"/>
                  <a:pt x="365678" y="262467"/>
                </a:cubicBezTo>
                <a:cubicBezTo>
                  <a:pt x="360034" y="254000"/>
                  <a:pt x="353296" y="246168"/>
                  <a:pt x="348745" y="237067"/>
                </a:cubicBezTo>
                <a:cubicBezTo>
                  <a:pt x="344754" y="229085"/>
                  <a:pt x="348260" y="215658"/>
                  <a:pt x="340278" y="211667"/>
                </a:cubicBezTo>
                <a:cubicBezTo>
                  <a:pt x="322429" y="202742"/>
                  <a:pt x="300767" y="206022"/>
                  <a:pt x="281012" y="203200"/>
                </a:cubicBezTo>
                <a:cubicBezTo>
                  <a:pt x="254210" y="122796"/>
                  <a:pt x="279983" y="149631"/>
                  <a:pt x="247145" y="169334"/>
                </a:cubicBezTo>
                <a:cubicBezTo>
                  <a:pt x="239492" y="173926"/>
                  <a:pt x="230212" y="174978"/>
                  <a:pt x="221745" y="177800"/>
                </a:cubicBezTo>
                <a:cubicBezTo>
                  <a:pt x="213304" y="152479"/>
                  <a:pt x="211536" y="138248"/>
                  <a:pt x="187878" y="118534"/>
                </a:cubicBezTo>
                <a:cubicBezTo>
                  <a:pt x="181022" y="112821"/>
                  <a:pt x="170945" y="112889"/>
                  <a:pt x="162478" y="110067"/>
                </a:cubicBezTo>
                <a:cubicBezTo>
                  <a:pt x="154011" y="115711"/>
                  <a:pt x="147151" y="125561"/>
                  <a:pt x="137078" y="127000"/>
                </a:cubicBezTo>
                <a:cubicBezTo>
                  <a:pt x="109771" y="130901"/>
                  <a:pt x="101627" y="116949"/>
                  <a:pt x="86278" y="101600"/>
                </a:cubicBezTo>
                <a:cubicBezTo>
                  <a:pt x="80634" y="87489"/>
                  <a:pt x="80092" y="70014"/>
                  <a:pt x="69345" y="59267"/>
                </a:cubicBezTo>
                <a:cubicBezTo>
                  <a:pt x="7429" y="-2649"/>
                  <a:pt x="61055" y="101835"/>
                  <a:pt x="10078" y="33867"/>
                </a:cubicBezTo>
                <a:cubicBezTo>
                  <a:pt x="6691" y="29352"/>
                  <a:pt x="-4032" y="11289"/>
                  <a:pt x="1612" y="8467"/>
                </a:cubicBezTo>
                <a:close/>
              </a:path>
            </a:pathLst>
          </a:custGeom>
          <a:solidFill>
            <a:srgbClr val="FFC5C7"/>
          </a:solidFill>
          <a:ln w="57150">
            <a:solidFill>
              <a:srgbClr val="FFC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75720" y="2790145"/>
            <a:ext cx="3189930" cy="111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6043" t="4792" r="24516" b="63450"/>
          <a:stretch/>
        </p:blipFill>
        <p:spPr>
          <a:xfrm flipH="1">
            <a:off x="4065653" y="1826554"/>
            <a:ext cx="4207848" cy="2518101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4" name="Oval 33"/>
          <p:cNvSpPr/>
          <p:nvPr/>
        </p:nvSpPr>
        <p:spPr>
          <a:xfrm>
            <a:off x="4368799" y="3171922"/>
            <a:ext cx="152400" cy="174567"/>
          </a:xfrm>
          <a:prstGeom prst="ellipse">
            <a:avLst/>
          </a:prstGeom>
          <a:solidFill>
            <a:srgbClr val="FFEDB5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a chromosome is copied (DNA replication), it is now called a </a:t>
            </a:r>
            <a:r>
              <a:rPr lang="en-US" dirty="0">
                <a:solidFill>
                  <a:srgbClr val="8384E0"/>
                </a:solidFill>
              </a:rPr>
              <a:t>“chromatid” </a:t>
            </a:r>
            <a:r>
              <a:rPr lang="en-US" dirty="0"/>
              <a:t>and is held together with a </a:t>
            </a:r>
            <a:r>
              <a:rPr lang="en-US" dirty="0">
                <a:solidFill>
                  <a:srgbClr val="FFFF00"/>
                </a:solidFill>
              </a:rPr>
              <a:t>centromere</a:t>
            </a:r>
            <a:r>
              <a:rPr lang="en-US" dirty="0"/>
              <a:t>. Both chromatids bound by the centromere are now collectively called </a:t>
            </a:r>
            <a:r>
              <a:rPr lang="en-US" dirty="0">
                <a:solidFill>
                  <a:srgbClr val="8588DC"/>
                </a:solidFill>
              </a:rPr>
              <a:t>“sister chromatids” </a:t>
            </a:r>
            <a:r>
              <a:rPr lang="en-US" u="sng" dirty="0"/>
              <a:t>and have identical “instructions”  or DNA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1" b="36140" l="68155" r="71068">
                        <a14:foregroundMark x1="70388" y1="19301" x2="70388" y2="19301"/>
                        <a14:backgroundMark x1="68932" y1="14896" x2="68932" y2="14896"/>
                        <a14:backgroundMark x1="69417" y1="14896" x2="69417" y2="14896"/>
                        <a14:backgroundMark x1="68447" y1="14767" x2="68447" y2="14767"/>
                        <a14:backgroundMark x1="69709" y1="14508" x2="69709" y2="14508"/>
                        <a14:backgroundMark x1="68350" y1="35104" x2="68350" y2="35104"/>
                        <a14:backgroundMark x1="68447" y1="35622" x2="68447" y2="35622"/>
                        <a14:backgroundMark x1="68252" y1="35881" x2="68252" y2="35881"/>
                      </a14:backgroundRemoval>
                    </a14:imgEffect>
                  </a14:imgLayer>
                </a14:imgProps>
              </a:ext>
            </a:extLst>
          </a:blip>
          <a:srcRect l="67880" t="13469" r="28549" b="63450"/>
          <a:stretch/>
        </p:blipFill>
        <p:spPr>
          <a:xfrm flipH="1">
            <a:off x="4503004" y="2514600"/>
            <a:ext cx="381000" cy="18300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67880" t="13469" r="28549" b="63450"/>
          <a:stretch/>
        </p:blipFill>
        <p:spPr>
          <a:xfrm rot="21364030">
            <a:off x="4093114" y="2529291"/>
            <a:ext cx="383457" cy="1826358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4" name="Oval 33"/>
          <p:cNvSpPr/>
          <p:nvPr/>
        </p:nvSpPr>
        <p:spPr>
          <a:xfrm>
            <a:off x="4368799" y="3171922"/>
            <a:ext cx="152400" cy="174567"/>
          </a:xfrm>
          <a:prstGeom prst="ellipse">
            <a:avLst/>
          </a:prstGeom>
          <a:solidFill>
            <a:srgbClr val="FFEDB5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Anaphase in cell division, the centromere is broken and the two sister chromatids now separate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3449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34358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 – </a:t>
            </a:r>
            <a:b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t>“Instruction manuals”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0" y="6629400"/>
            <a:ext cx="22284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http://images.slideplayer.com/26/8770399/slides/slide_5.jpg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296" y="4876800"/>
            <a:ext cx="883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Anaphase in cell division, the centromere is broken and the two sister chromatids now separate and one cell is now </a:t>
            </a:r>
            <a:r>
              <a:rPr lang="en-US" b="1" dirty="0"/>
              <a:t>two duplicates</a:t>
            </a:r>
            <a:r>
              <a:rPr lang="en-US" dirty="0"/>
              <a:t>, each with one of the </a:t>
            </a:r>
            <a:r>
              <a:rPr lang="en-US" i="1" dirty="0"/>
              <a:t>exact same chromosome/instructions </a:t>
            </a:r>
            <a:r>
              <a:rPr lang="en-US" dirty="0"/>
              <a:t>as the original parent cell.  </a:t>
            </a:r>
          </a:p>
          <a:p>
            <a:endParaRPr lang="en-US" dirty="0"/>
          </a:p>
          <a:p>
            <a:r>
              <a:rPr lang="en-US" dirty="0"/>
              <a:t>This happens to every </a:t>
            </a:r>
            <a:r>
              <a:rPr lang="en-US" dirty="0" err="1">
                <a:solidFill>
                  <a:srgbClr val="6939EB"/>
                </a:solidFill>
              </a:rPr>
              <a:t>homologus</a:t>
            </a:r>
            <a:r>
              <a:rPr lang="en-US" dirty="0">
                <a:solidFill>
                  <a:srgbClr val="6939EB"/>
                </a:solidFill>
              </a:rPr>
              <a:t> pair</a:t>
            </a:r>
            <a:r>
              <a:rPr lang="en-US" dirty="0"/>
              <a:t>, so one from </a:t>
            </a:r>
            <a:r>
              <a:rPr lang="en-US" dirty="0">
                <a:solidFill>
                  <a:srgbClr val="FF0000"/>
                </a:solidFill>
              </a:rPr>
              <a:t>mom</a:t>
            </a:r>
            <a:r>
              <a:rPr lang="en-US" dirty="0"/>
              <a:t> AND one from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dad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31" b="36140" l="68155" r="71068">
                        <a14:foregroundMark x1="70388" y1="19301" x2="70388" y2="19301"/>
                        <a14:backgroundMark x1="68932" y1="14896" x2="68932" y2="14896"/>
                        <a14:backgroundMark x1="69417" y1="14896" x2="69417" y2="14896"/>
                        <a14:backgroundMark x1="68447" y1="14767" x2="68447" y2="14767"/>
                        <a14:backgroundMark x1="69709" y1="14508" x2="69709" y2="14508"/>
                        <a14:backgroundMark x1="68350" y1="35104" x2="68350" y2="35104"/>
                        <a14:backgroundMark x1="68447" y1="35622" x2="68447" y2="35622"/>
                        <a14:backgroundMark x1="68252" y1="35881" x2="68252" y2="35881"/>
                      </a14:backgroundRemoval>
                    </a14:imgEffect>
                  </a14:imgLayer>
                </a14:imgProps>
              </a:ext>
            </a:extLst>
          </a:blip>
          <a:srcRect l="67880" t="13469" r="28549" b="63450"/>
          <a:stretch/>
        </p:blipFill>
        <p:spPr>
          <a:xfrm flipH="1">
            <a:off x="7696200" y="2527442"/>
            <a:ext cx="381000" cy="18300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67880" t="13469" r="28549" b="63450"/>
          <a:stretch/>
        </p:blipFill>
        <p:spPr>
          <a:xfrm rot="21364030">
            <a:off x="935666" y="2538441"/>
            <a:ext cx="383457" cy="182635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5393" y="2326373"/>
            <a:ext cx="2472180" cy="2518101"/>
            <a:chOff x="918720" y="1926662"/>
            <a:chExt cx="2472180" cy="2518101"/>
          </a:xfrm>
        </p:grpSpPr>
        <p:grpSp>
          <p:nvGrpSpPr>
            <p:cNvPr id="45" name="Group 44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Freeform 55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50610" y="2249620"/>
            <a:ext cx="2472180" cy="2518101"/>
            <a:chOff x="918720" y="1926662"/>
            <a:chExt cx="2472180" cy="2518101"/>
          </a:xfrm>
        </p:grpSpPr>
        <p:grpSp>
          <p:nvGrpSpPr>
            <p:cNvPr id="58" name="Group 57"/>
            <p:cNvGrpSpPr/>
            <p:nvPr/>
          </p:nvGrpSpPr>
          <p:grpSpPr>
            <a:xfrm rot="21403093">
              <a:off x="918720" y="1926662"/>
              <a:ext cx="2472180" cy="2518101"/>
              <a:chOff x="918720" y="1926662"/>
              <a:chExt cx="2472180" cy="2518101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4"/>
              <a:srcRect l="35403" t="2993" r="41425" b="65249"/>
              <a:stretch/>
            </p:blipFill>
            <p:spPr>
              <a:xfrm flipH="1">
                <a:off x="918720" y="1926662"/>
                <a:ext cx="2472180" cy="2518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Freeform 68"/>
              <p:cNvSpPr/>
              <p:nvPr/>
            </p:nvSpPr>
            <p:spPr>
              <a:xfrm rot="20650879">
                <a:off x="1588216" y="2580747"/>
                <a:ext cx="1169761" cy="1154718"/>
              </a:xfrm>
              <a:custGeom>
                <a:avLst/>
                <a:gdLst>
                  <a:gd name="connsiteX0" fmla="*/ 448888 w 1198856"/>
                  <a:gd name="connsiteY0" fmla="*/ 0 h 1088967"/>
                  <a:gd name="connsiteX1" fmla="*/ 847899 w 1198856"/>
                  <a:gd name="connsiteY1" fmla="*/ 99753 h 1088967"/>
                  <a:gd name="connsiteX2" fmla="*/ 889462 w 1198856"/>
                  <a:gd name="connsiteY2" fmla="*/ 124691 h 1088967"/>
                  <a:gd name="connsiteX3" fmla="*/ 914400 w 1198856"/>
                  <a:gd name="connsiteY3" fmla="*/ 133004 h 1088967"/>
                  <a:gd name="connsiteX4" fmla="*/ 980902 w 1198856"/>
                  <a:gd name="connsiteY4" fmla="*/ 166255 h 1088967"/>
                  <a:gd name="connsiteX5" fmla="*/ 1005840 w 1198856"/>
                  <a:gd name="connsiteY5" fmla="*/ 174567 h 1088967"/>
                  <a:gd name="connsiteX6" fmla="*/ 1030779 w 1198856"/>
                  <a:gd name="connsiteY6" fmla="*/ 199506 h 1088967"/>
                  <a:gd name="connsiteX7" fmla="*/ 1055717 w 1198856"/>
                  <a:gd name="connsiteY7" fmla="*/ 216131 h 1088967"/>
                  <a:gd name="connsiteX8" fmla="*/ 1097280 w 1198856"/>
                  <a:gd name="connsiteY8" fmla="*/ 257695 h 1088967"/>
                  <a:gd name="connsiteX9" fmla="*/ 1105593 w 1198856"/>
                  <a:gd name="connsiteY9" fmla="*/ 282633 h 1088967"/>
                  <a:gd name="connsiteX10" fmla="*/ 1147157 w 1198856"/>
                  <a:gd name="connsiteY10" fmla="*/ 315884 h 1088967"/>
                  <a:gd name="connsiteX11" fmla="*/ 1155470 w 1198856"/>
                  <a:gd name="connsiteY11" fmla="*/ 340822 h 1088967"/>
                  <a:gd name="connsiteX12" fmla="*/ 1188720 w 1198856"/>
                  <a:gd name="connsiteY12" fmla="*/ 382386 h 1088967"/>
                  <a:gd name="connsiteX13" fmla="*/ 1197033 w 1198856"/>
                  <a:gd name="connsiteY13" fmla="*/ 407324 h 1088967"/>
                  <a:gd name="connsiteX14" fmla="*/ 1180408 w 1198856"/>
                  <a:gd name="connsiteY14" fmla="*/ 681644 h 1088967"/>
                  <a:gd name="connsiteX15" fmla="*/ 1163782 w 1198856"/>
                  <a:gd name="connsiteY15" fmla="*/ 731520 h 1088967"/>
                  <a:gd name="connsiteX16" fmla="*/ 1155470 w 1198856"/>
                  <a:gd name="connsiteY16" fmla="*/ 756458 h 1088967"/>
                  <a:gd name="connsiteX17" fmla="*/ 1138844 w 1198856"/>
                  <a:gd name="connsiteY17" fmla="*/ 781396 h 1088967"/>
                  <a:gd name="connsiteX18" fmla="*/ 1113906 w 1198856"/>
                  <a:gd name="connsiteY18" fmla="*/ 839586 h 1088967"/>
                  <a:gd name="connsiteX19" fmla="*/ 1105593 w 1198856"/>
                  <a:gd name="connsiteY19" fmla="*/ 864524 h 1088967"/>
                  <a:gd name="connsiteX20" fmla="*/ 1072342 w 1198856"/>
                  <a:gd name="connsiteY20" fmla="*/ 922713 h 1088967"/>
                  <a:gd name="connsiteX21" fmla="*/ 1047404 w 1198856"/>
                  <a:gd name="connsiteY21" fmla="*/ 939338 h 1088967"/>
                  <a:gd name="connsiteX22" fmla="*/ 1030779 w 1198856"/>
                  <a:gd name="connsiteY22" fmla="*/ 955964 h 1088967"/>
                  <a:gd name="connsiteX23" fmla="*/ 997528 w 1198856"/>
                  <a:gd name="connsiteY23" fmla="*/ 964276 h 1088967"/>
                  <a:gd name="connsiteX24" fmla="*/ 964277 w 1198856"/>
                  <a:gd name="connsiteY24" fmla="*/ 1014153 h 1088967"/>
                  <a:gd name="connsiteX25" fmla="*/ 947651 w 1198856"/>
                  <a:gd name="connsiteY25" fmla="*/ 1039091 h 1088967"/>
                  <a:gd name="connsiteX26" fmla="*/ 922713 w 1198856"/>
                  <a:gd name="connsiteY26" fmla="*/ 1047404 h 1088967"/>
                  <a:gd name="connsiteX27" fmla="*/ 897775 w 1198856"/>
                  <a:gd name="connsiteY27" fmla="*/ 1064029 h 1088967"/>
                  <a:gd name="connsiteX28" fmla="*/ 856211 w 1198856"/>
                  <a:gd name="connsiteY28" fmla="*/ 1072342 h 1088967"/>
                  <a:gd name="connsiteX29" fmla="*/ 831273 w 1198856"/>
                  <a:gd name="connsiteY29" fmla="*/ 1080655 h 1088967"/>
                  <a:gd name="connsiteX30" fmla="*/ 798022 w 1198856"/>
                  <a:gd name="connsiteY30" fmla="*/ 1088967 h 1088967"/>
                  <a:gd name="connsiteX31" fmla="*/ 623455 w 1198856"/>
                  <a:gd name="connsiteY31" fmla="*/ 1080655 h 1088967"/>
                  <a:gd name="connsiteX32" fmla="*/ 532015 w 1198856"/>
                  <a:gd name="connsiteY32" fmla="*/ 1055716 h 1088967"/>
                  <a:gd name="connsiteX33" fmla="*/ 465513 w 1198856"/>
                  <a:gd name="connsiteY33" fmla="*/ 1047404 h 1088967"/>
                  <a:gd name="connsiteX34" fmla="*/ 432262 w 1198856"/>
                  <a:gd name="connsiteY34" fmla="*/ 1039091 h 1088967"/>
                  <a:gd name="connsiteX35" fmla="*/ 390699 w 1198856"/>
                  <a:gd name="connsiteY35" fmla="*/ 1030778 h 1088967"/>
                  <a:gd name="connsiteX36" fmla="*/ 365760 w 1198856"/>
                  <a:gd name="connsiteY36" fmla="*/ 1014153 h 1088967"/>
                  <a:gd name="connsiteX37" fmla="*/ 307571 w 1198856"/>
                  <a:gd name="connsiteY37" fmla="*/ 989215 h 1088967"/>
                  <a:gd name="connsiteX38" fmla="*/ 257695 w 1198856"/>
                  <a:gd name="connsiteY38" fmla="*/ 947651 h 1088967"/>
                  <a:gd name="connsiteX39" fmla="*/ 232757 w 1198856"/>
                  <a:gd name="connsiteY39" fmla="*/ 931026 h 1088967"/>
                  <a:gd name="connsiteX40" fmla="*/ 216131 w 1198856"/>
                  <a:gd name="connsiteY40" fmla="*/ 914400 h 1088967"/>
                  <a:gd name="connsiteX41" fmla="*/ 191193 w 1198856"/>
                  <a:gd name="connsiteY41" fmla="*/ 897775 h 1088967"/>
                  <a:gd name="connsiteX42" fmla="*/ 157942 w 1198856"/>
                  <a:gd name="connsiteY42" fmla="*/ 864524 h 1088967"/>
                  <a:gd name="connsiteX43" fmla="*/ 124691 w 1198856"/>
                  <a:gd name="connsiteY43" fmla="*/ 831273 h 1088967"/>
                  <a:gd name="connsiteX44" fmla="*/ 108066 w 1198856"/>
                  <a:gd name="connsiteY44" fmla="*/ 814647 h 1088967"/>
                  <a:gd name="connsiteX45" fmla="*/ 91440 w 1198856"/>
                  <a:gd name="connsiteY45" fmla="*/ 789709 h 1088967"/>
                  <a:gd name="connsiteX46" fmla="*/ 83128 w 1198856"/>
                  <a:gd name="connsiteY46" fmla="*/ 756458 h 1088967"/>
                  <a:gd name="connsiteX47" fmla="*/ 66502 w 1198856"/>
                  <a:gd name="connsiteY47" fmla="*/ 731520 h 1088967"/>
                  <a:gd name="connsiteX48" fmla="*/ 58190 w 1198856"/>
                  <a:gd name="connsiteY48" fmla="*/ 673331 h 1088967"/>
                  <a:gd name="connsiteX49" fmla="*/ 49877 w 1198856"/>
                  <a:gd name="connsiteY49" fmla="*/ 648393 h 1088967"/>
                  <a:gd name="connsiteX50" fmla="*/ 41564 w 1198856"/>
                  <a:gd name="connsiteY50" fmla="*/ 606829 h 1088967"/>
                  <a:gd name="connsiteX51" fmla="*/ 24939 w 1198856"/>
                  <a:gd name="connsiteY51" fmla="*/ 556953 h 1088967"/>
                  <a:gd name="connsiteX52" fmla="*/ 16626 w 1198856"/>
                  <a:gd name="connsiteY52" fmla="*/ 523702 h 1088967"/>
                  <a:gd name="connsiteX53" fmla="*/ 0 w 1198856"/>
                  <a:gd name="connsiteY53" fmla="*/ 440575 h 1088967"/>
                  <a:gd name="connsiteX54" fmla="*/ 8313 w 1198856"/>
                  <a:gd name="connsiteY54" fmla="*/ 241069 h 1088967"/>
                  <a:gd name="connsiteX55" fmla="*/ 24939 w 1198856"/>
                  <a:gd name="connsiteY55" fmla="*/ 191193 h 1088967"/>
                  <a:gd name="connsiteX56" fmla="*/ 41564 w 1198856"/>
                  <a:gd name="connsiteY56" fmla="*/ 141316 h 1088967"/>
                  <a:gd name="connsiteX57" fmla="*/ 66502 w 1198856"/>
                  <a:gd name="connsiteY57" fmla="*/ 91440 h 1088967"/>
                  <a:gd name="connsiteX58" fmla="*/ 91440 w 1198856"/>
                  <a:gd name="connsiteY58" fmla="*/ 74815 h 1088967"/>
                  <a:gd name="connsiteX59" fmla="*/ 141317 w 1198856"/>
                  <a:gd name="connsiteY59" fmla="*/ 58189 h 1088967"/>
                  <a:gd name="connsiteX60" fmla="*/ 166255 w 1198856"/>
                  <a:gd name="connsiteY60" fmla="*/ 49876 h 1088967"/>
                  <a:gd name="connsiteX61" fmla="*/ 532015 w 1198856"/>
                  <a:gd name="connsiteY61" fmla="*/ 33251 h 1088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198856" h="1088967">
                    <a:moveTo>
                      <a:pt x="448888" y="0"/>
                    </a:moveTo>
                    <a:cubicBezTo>
                      <a:pt x="581892" y="33251"/>
                      <a:pt x="715983" y="62418"/>
                      <a:pt x="847899" y="99753"/>
                    </a:cubicBezTo>
                    <a:cubicBezTo>
                      <a:pt x="863445" y="104153"/>
                      <a:pt x="875011" y="117465"/>
                      <a:pt x="889462" y="124691"/>
                    </a:cubicBezTo>
                    <a:cubicBezTo>
                      <a:pt x="897299" y="128610"/>
                      <a:pt x="906087" y="130233"/>
                      <a:pt x="914400" y="133004"/>
                    </a:cubicBezTo>
                    <a:cubicBezTo>
                      <a:pt x="943418" y="162020"/>
                      <a:pt x="923592" y="147152"/>
                      <a:pt x="980902" y="166255"/>
                    </a:cubicBezTo>
                    <a:lnTo>
                      <a:pt x="1005840" y="174567"/>
                    </a:lnTo>
                    <a:cubicBezTo>
                      <a:pt x="1014153" y="182880"/>
                      <a:pt x="1021748" y="191980"/>
                      <a:pt x="1030779" y="199506"/>
                    </a:cubicBezTo>
                    <a:cubicBezTo>
                      <a:pt x="1038454" y="205902"/>
                      <a:pt x="1048198" y="209552"/>
                      <a:pt x="1055717" y="216131"/>
                    </a:cubicBezTo>
                    <a:cubicBezTo>
                      <a:pt x="1070462" y="229033"/>
                      <a:pt x="1097280" y="257695"/>
                      <a:pt x="1097280" y="257695"/>
                    </a:cubicBezTo>
                    <a:cubicBezTo>
                      <a:pt x="1100051" y="266008"/>
                      <a:pt x="1101085" y="275119"/>
                      <a:pt x="1105593" y="282633"/>
                    </a:cubicBezTo>
                    <a:cubicBezTo>
                      <a:pt x="1113489" y="295792"/>
                      <a:pt x="1135833" y="308334"/>
                      <a:pt x="1147157" y="315884"/>
                    </a:cubicBezTo>
                    <a:cubicBezTo>
                      <a:pt x="1149928" y="324197"/>
                      <a:pt x="1151551" y="332985"/>
                      <a:pt x="1155470" y="340822"/>
                    </a:cubicBezTo>
                    <a:cubicBezTo>
                      <a:pt x="1165956" y="361794"/>
                      <a:pt x="1173257" y="366922"/>
                      <a:pt x="1188720" y="382386"/>
                    </a:cubicBezTo>
                    <a:cubicBezTo>
                      <a:pt x="1191491" y="390699"/>
                      <a:pt x="1197033" y="398562"/>
                      <a:pt x="1197033" y="407324"/>
                    </a:cubicBezTo>
                    <a:cubicBezTo>
                      <a:pt x="1197033" y="500235"/>
                      <a:pt x="1206982" y="593063"/>
                      <a:pt x="1180408" y="681644"/>
                    </a:cubicBezTo>
                    <a:cubicBezTo>
                      <a:pt x="1175372" y="698430"/>
                      <a:pt x="1169324" y="714895"/>
                      <a:pt x="1163782" y="731520"/>
                    </a:cubicBezTo>
                    <a:cubicBezTo>
                      <a:pt x="1161011" y="739833"/>
                      <a:pt x="1160331" y="749167"/>
                      <a:pt x="1155470" y="756458"/>
                    </a:cubicBezTo>
                    <a:lnTo>
                      <a:pt x="1138844" y="781396"/>
                    </a:lnTo>
                    <a:cubicBezTo>
                      <a:pt x="1119350" y="839879"/>
                      <a:pt x="1144720" y="767686"/>
                      <a:pt x="1113906" y="839586"/>
                    </a:cubicBezTo>
                    <a:cubicBezTo>
                      <a:pt x="1110454" y="847640"/>
                      <a:pt x="1109045" y="856470"/>
                      <a:pt x="1105593" y="864524"/>
                    </a:cubicBezTo>
                    <a:cubicBezTo>
                      <a:pt x="1100702" y="875937"/>
                      <a:pt x="1082780" y="912276"/>
                      <a:pt x="1072342" y="922713"/>
                    </a:cubicBezTo>
                    <a:cubicBezTo>
                      <a:pt x="1065278" y="929777"/>
                      <a:pt x="1055205" y="933097"/>
                      <a:pt x="1047404" y="939338"/>
                    </a:cubicBezTo>
                    <a:cubicBezTo>
                      <a:pt x="1041284" y="944234"/>
                      <a:pt x="1037789" y="952459"/>
                      <a:pt x="1030779" y="955964"/>
                    </a:cubicBezTo>
                    <a:cubicBezTo>
                      <a:pt x="1020560" y="961073"/>
                      <a:pt x="1008612" y="961505"/>
                      <a:pt x="997528" y="964276"/>
                    </a:cubicBezTo>
                    <a:lnTo>
                      <a:pt x="964277" y="1014153"/>
                    </a:lnTo>
                    <a:cubicBezTo>
                      <a:pt x="958735" y="1022466"/>
                      <a:pt x="957129" y="1035932"/>
                      <a:pt x="947651" y="1039091"/>
                    </a:cubicBezTo>
                    <a:cubicBezTo>
                      <a:pt x="939338" y="1041862"/>
                      <a:pt x="930550" y="1043485"/>
                      <a:pt x="922713" y="1047404"/>
                    </a:cubicBezTo>
                    <a:cubicBezTo>
                      <a:pt x="913777" y="1051872"/>
                      <a:pt x="907129" y="1060521"/>
                      <a:pt x="897775" y="1064029"/>
                    </a:cubicBezTo>
                    <a:cubicBezTo>
                      <a:pt x="884546" y="1068990"/>
                      <a:pt x="869918" y="1068915"/>
                      <a:pt x="856211" y="1072342"/>
                    </a:cubicBezTo>
                    <a:cubicBezTo>
                      <a:pt x="847710" y="1074467"/>
                      <a:pt x="839698" y="1078248"/>
                      <a:pt x="831273" y="1080655"/>
                    </a:cubicBezTo>
                    <a:cubicBezTo>
                      <a:pt x="820288" y="1083794"/>
                      <a:pt x="809106" y="1086196"/>
                      <a:pt x="798022" y="1088967"/>
                    </a:cubicBezTo>
                    <a:cubicBezTo>
                      <a:pt x="739833" y="1086196"/>
                      <a:pt x="681538" y="1085123"/>
                      <a:pt x="623455" y="1080655"/>
                    </a:cubicBezTo>
                    <a:cubicBezTo>
                      <a:pt x="493991" y="1070696"/>
                      <a:pt x="683006" y="1074588"/>
                      <a:pt x="532015" y="1055716"/>
                    </a:cubicBezTo>
                    <a:lnTo>
                      <a:pt x="465513" y="1047404"/>
                    </a:lnTo>
                    <a:cubicBezTo>
                      <a:pt x="454429" y="1044633"/>
                      <a:pt x="443415" y="1041569"/>
                      <a:pt x="432262" y="1039091"/>
                    </a:cubicBezTo>
                    <a:cubicBezTo>
                      <a:pt x="418470" y="1036026"/>
                      <a:pt x="403928" y="1035739"/>
                      <a:pt x="390699" y="1030778"/>
                    </a:cubicBezTo>
                    <a:cubicBezTo>
                      <a:pt x="381344" y="1027270"/>
                      <a:pt x="374434" y="1019110"/>
                      <a:pt x="365760" y="1014153"/>
                    </a:cubicBezTo>
                    <a:cubicBezTo>
                      <a:pt x="336992" y="997714"/>
                      <a:pt x="335555" y="998542"/>
                      <a:pt x="307571" y="989215"/>
                    </a:cubicBezTo>
                    <a:cubicBezTo>
                      <a:pt x="245648" y="947931"/>
                      <a:pt x="321708" y="1000994"/>
                      <a:pt x="257695" y="947651"/>
                    </a:cubicBezTo>
                    <a:cubicBezTo>
                      <a:pt x="250020" y="941255"/>
                      <a:pt x="240558" y="937267"/>
                      <a:pt x="232757" y="931026"/>
                    </a:cubicBezTo>
                    <a:cubicBezTo>
                      <a:pt x="226637" y="926130"/>
                      <a:pt x="222251" y="919296"/>
                      <a:pt x="216131" y="914400"/>
                    </a:cubicBezTo>
                    <a:cubicBezTo>
                      <a:pt x="208330" y="908159"/>
                      <a:pt x="198778" y="904277"/>
                      <a:pt x="191193" y="897775"/>
                    </a:cubicBezTo>
                    <a:cubicBezTo>
                      <a:pt x="179292" y="887574"/>
                      <a:pt x="169026" y="875608"/>
                      <a:pt x="157942" y="864524"/>
                    </a:cubicBezTo>
                    <a:lnTo>
                      <a:pt x="124691" y="831273"/>
                    </a:lnTo>
                    <a:cubicBezTo>
                      <a:pt x="119149" y="825731"/>
                      <a:pt x="112413" y="821168"/>
                      <a:pt x="108066" y="814647"/>
                    </a:cubicBezTo>
                    <a:lnTo>
                      <a:pt x="91440" y="789709"/>
                    </a:lnTo>
                    <a:cubicBezTo>
                      <a:pt x="88669" y="778625"/>
                      <a:pt x="87628" y="766959"/>
                      <a:pt x="83128" y="756458"/>
                    </a:cubicBezTo>
                    <a:cubicBezTo>
                      <a:pt x="79192" y="747275"/>
                      <a:pt x="69373" y="741089"/>
                      <a:pt x="66502" y="731520"/>
                    </a:cubicBezTo>
                    <a:cubicBezTo>
                      <a:pt x="60872" y="712753"/>
                      <a:pt x="62032" y="692544"/>
                      <a:pt x="58190" y="673331"/>
                    </a:cubicBezTo>
                    <a:cubicBezTo>
                      <a:pt x="56472" y="664739"/>
                      <a:pt x="52002" y="656894"/>
                      <a:pt x="49877" y="648393"/>
                    </a:cubicBezTo>
                    <a:cubicBezTo>
                      <a:pt x="46450" y="634686"/>
                      <a:pt x="45282" y="620460"/>
                      <a:pt x="41564" y="606829"/>
                    </a:cubicBezTo>
                    <a:cubicBezTo>
                      <a:pt x="36953" y="589922"/>
                      <a:pt x="29189" y="573954"/>
                      <a:pt x="24939" y="556953"/>
                    </a:cubicBezTo>
                    <a:cubicBezTo>
                      <a:pt x="22168" y="545869"/>
                      <a:pt x="18867" y="534905"/>
                      <a:pt x="16626" y="523702"/>
                    </a:cubicBezTo>
                    <a:cubicBezTo>
                      <a:pt x="-3757" y="421793"/>
                      <a:pt x="19309" y="517809"/>
                      <a:pt x="0" y="440575"/>
                    </a:cubicBezTo>
                    <a:cubicBezTo>
                      <a:pt x="2771" y="374073"/>
                      <a:pt x="1690" y="307298"/>
                      <a:pt x="8313" y="241069"/>
                    </a:cubicBezTo>
                    <a:cubicBezTo>
                      <a:pt x="10057" y="223631"/>
                      <a:pt x="19397" y="207818"/>
                      <a:pt x="24939" y="191193"/>
                    </a:cubicBezTo>
                    <a:lnTo>
                      <a:pt x="41564" y="141316"/>
                    </a:lnTo>
                    <a:cubicBezTo>
                      <a:pt x="48325" y="121035"/>
                      <a:pt x="50389" y="107553"/>
                      <a:pt x="66502" y="91440"/>
                    </a:cubicBezTo>
                    <a:cubicBezTo>
                      <a:pt x="73566" y="84376"/>
                      <a:pt x="82311" y="78873"/>
                      <a:pt x="91440" y="74815"/>
                    </a:cubicBezTo>
                    <a:cubicBezTo>
                      <a:pt x="107455" y="67697"/>
                      <a:pt x="124691" y="63731"/>
                      <a:pt x="141317" y="58189"/>
                    </a:cubicBezTo>
                    <a:cubicBezTo>
                      <a:pt x="149630" y="55418"/>
                      <a:pt x="157495" y="50080"/>
                      <a:pt x="166255" y="49876"/>
                    </a:cubicBezTo>
                    <a:cubicBezTo>
                      <a:pt x="527620" y="41473"/>
                      <a:pt x="439428" y="125838"/>
                      <a:pt x="532015" y="33251"/>
                    </a:cubicBezTo>
                  </a:path>
                </a:pathLst>
              </a:custGeom>
              <a:solidFill>
                <a:srgbClr val="743379"/>
              </a:solidFill>
              <a:ln>
                <a:solidFill>
                  <a:srgbClr val="7735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1920240" y="3034145"/>
              <a:ext cx="207818" cy="174568"/>
            </a:xfrm>
            <a:custGeom>
              <a:avLst/>
              <a:gdLst>
                <a:gd name="connsiteX0" fmla="*/ 0 w 207818"/>
                <a:gd name="connsiteY0" fmla="*/ 0 h 174568"/>
                <a:gd name="connsiteX1" fmla="*/ 8313 w 207818"/>
                <a:gd name="connsiteY1" fmla="*/ 41564 h 174568"/>
                <a:gd name="connsiteX2" fmla="*/ 16625 w 207818"/>
                <a:gd name="connsiteY2" fmla="*/ 99753 h 174568"/>
                <a:gd name="connsiteX3" fmla="*/ 66502 w 207818"/>
                <a:gd name="connsiteY3" fmla="*/ 91440 h 174568"/>
                <a:gd name="connsiteX4" fmla="*/ 99753 w 207818"/>
                <a:gd name="connsiteY4" fmla="*/ 74815 h 174568"/>
                <a:gd name="connsiteX5" fmla="*/ 141316 w 207818"/>
                <a:gd name="connsiteY5" fmla="*/ 41564 h 174568"/>
                <a:gd name="connsiteX6" fmla="*/ 157942 w 207818"/>
                <a:gd name="connsiteY6" fmla="*/ 16626 h 174568"/>
                <a:gd name="connsiteX7" fmla="*/ 174567 w 207818"/>
                <a:gd name="connsiteY7" fmla="*/ 83128 h 174568"/>
                <a:gd name="connsiteX8" fmla="*/ 182880 w 207818"/>
                <a:gd name="connsiteY8" fmla="*/ 108066 h 174568"/>
                <a:gd name="connsiteX9" fmla="*/ 191193 w 207818"/>
                <a:gd name="connsiteY9" fmla="*/ 149630 h 174568"/>
                <a:gd name="connsiteX10" fmla="*/ 207818 w 207818"/>
                <a:gd name="connsiteY10" fmla="*/ 174568 h 1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18" h="174568">
                  <a:moveTo>
                    <a:pt x="0" y="0"/>
                  </a:moveTo>
                  <a:cubicBezTo>
                    <a:pt x="2771" y="13855"/>
                    <a:pt x="5990" y="27627"/>
                    <a:pt x="8313" y="41564"/>
                  </a:cubicBezTo>
                  <a:cubicBezTo>
                    <a:pt x="11534" y="60891"/>
                    <a:pt x="1749" y="87002"/>
                    <a:pt x="16625" y="99753"/>
                  </a:cubicBezTo>
                  <a:cubicBezTo>
                    <a:pt x="29422" y="110722"/>
                    <a:pt x="49876" y="94211"/>
                    <a:pt x="66502" y="91440"/>
                  </a:cubicBezTo>
                  <a:cubicBezTo>
                    <a:pt x="77586" y="85898"/>
                    <a:pt x="88994" y="80963"/>
                    <a:pt x="99753" y="74815"/>
                  </a:cubicBezTo>
                  <a:cubicBezTo>
                    <a:pt x="115674" y="65717"/>
                    <a:pt x="129816" y="55939"/>
                    <a:pt x="141316" y="41564"/>
                  </a:cubicBezTo>
                  <a:cubicBezTo>
                    <a:pt x="147557" y="33763"/>
                    <a:pt x="152400" y="24939"/>
                    <a:pt x="157942" y="16626"/>
                  </a:cubicBezTo>
                  <a:cubicBezTo>
                    <a:pt x="176944" y="73631"/>
                    <a:pt x="154505" y="2879"/>
                    <a:pt x="174567" y="83128"/>
                  </a:cubicBezTo>
                  <a:cubicBezTo>
                    <a:pt x="176692" y="91629"/>
                    <a:pt x="180755" y="99565"/>
                    <a:pt x="182880" y="108066"/>
                  </a:cubicBezTo>
                  <a:cubicBezTo>
                    <a:pt x="186307" y="121773"/>
                    <a:pt x="186232" y="136401"/>
                    <a:pt x="191193" y="149630"/>
                  </a:cubicBezTo>
                  <a:cubicBezTo>
                    <a:pt x="194701" y="158984"/>
                    <a:pt x="207818" y="174568"/>
                    <a:pt x="207818" y="17456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69375" y="3108960"/>
              <a:ext cx="174567" cy="241069"/>
            </a:xfrm>
            <a:custGeom>
              <a:avLst/>
              <a:gdLst>
                <a:gd name="connsiteX0" fmla="*/ 174567 w 174567"/>
                <a:gd name="connsiteY0" fmla="*/ 0 h 241069"/>
                <a:gd name="connsiteX1" fmla="*/ 0 w 174567"/>
                <a:gd name="connsiteY1" fmla="*/ 241069 h 24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567" h="241069">
                  <a:moveTo>
                    <a:pt x="174567" y="0"/>
                  </a:moveTo>
                  <a:lnTo>
                    <a:pt x="0" y="24106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102305" y="2842953"/>
              <a:ext cx="125506" cy="109604"/>
            </a:xfrm>
            <a:custGeom>
              <a:avLst/>
              <a:gdLst>
                <a:gd name="connsiteX0" fmla="*/ 125506 w 125506"/>
                <a:gd name="connsiteY0" fmla="*/ 0 h 109604"/>
                <a:gd name="connsiteX1" fmla="*/ 815 w 125506"/>
                <a:gd name="connsiteY1" fmla="*/ 108065 h 109604"/>
                <a:gd name="connsiteX2" fmla="*/ 25753 w 125506"/>
                <a:gd name="connsiteY2" fmla="*/ 99752 h 10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506" h="109604">
                  <a:moveTo>
                    <a:pt x="125506" y="0"/>
                  </a:moveTo>
                  <a:cubicBezTo>
                    <a:pt x="83942" y="36022"/>
                    <a:pt x="39707" y="69174"/>
                    <a:pt x="815" y="108065"/>
                  </a:cubicBezTo>
                  <a:cubicBezTo>
                    <a:pt x="-5381" y="114261"/>
                    <a:pt x="25753" y="99752"/>
                    <a:pt x="25753" y="9975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86000" y="2942705"/>
              <a:ext cx="117745" cy="340822"/>
            </a:xfrm>
            <a:custGeom>
              <a:avLst/>
              <a:gdLst>
                <a:gd name="connsiteX0" fmla="*/ 83127 w 117745"/>
                <a:gd name="connsiteY0" fmla="*/ 0 h 340822"/>
                <a:gd name="connsiteX1" fmla="*/ 16625 w 117745"/>
                <a:gd name="connsiteY1" fmla="*/ 24939 h 340822"/>
                <a:gd name="connsiteX2" fmla="*/ 0 w 117745"/>
                <a:gd name="connsiteY2" fmla="*/ 49877 h 340822"/>
                <a:gd name="connsiteX3" fmla="*/ 49876 w 117745"/>
                <a:gd name="connsiteY3" fmla="*/ 141317 h 340822"/>
                <a:gd name="connsiteX4" fmla="*/ 58189 w 117745"/>
                <a:gd name="connsiteY4" fmla="*/ 166255 h 340822"/>
                <a:gd name="connsiteX5" fmla="*/ 83127 w 117745"/>
                <a:gd name="connsiteY5" fmla="*/ 182880 h 340822"/>
                <a:gd name="connsiteX6" fmla="*/ 108065 w 117745"/>
                <a:gd name="connsiteY6" fmla="*/ 207819 h 340822"/>
                <a:gd name="connsiteX7" fmla="*/ 116378 w 117745"/>
                <a:gd name="connsiteY7" fmla="*/ 241070 h 340822"/>
                <a:gd name="connsiteX8" fmla="*/ 74815 w 117745"/>
                <a:gd name="connsiteY8" fmla="*/ 274320 h 340822"/>
                <a:gd name="connsiteX9" fmla="*/ 24938 w 117745"/>
                <a:gd name="connsiteY9" fmla="*/ 299259 h 340822"/>
                <a:gd name="connsiteX10" fmla="*/ 33251 w 117745"/>
                <a:gd name="connsiteY10" fmla="*/ 324197 h 340822"/>
                <a:gd name="connsiteX11" fmla="*/ 58189 w 117745"/>
                <a:gd name="connsiteY11" fmla="*/ 332510 h 340822"/>
                <a:gd name="connsiteX12" fmla="*/ 74815 w 117745"/>
                <a:gd name="connsiteY12" fmla="*/ 340822 h 3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45" h="340822">
                  <a:moveTo>
                    <a:pt x="83127" y="0"/>
                  </a:moveTo>
                  <a:cubicBezTo>
                    <a:pt x="60960" y="8313"/>
                    <a:pt x="36926" y="12758"/>
                    <a:pt x="16625" y="24939"/>
                  </a:cubicBezTo>
                  <a:cubicBezTo>
                    <a:pt x="8058" y="30079"/>
                    <a:pt x="0" y="39886"/>
                    <a:pt x="0" y="49877"/>
                  </a:cubicBezTo>
                  <a:cubicBezTo>
                    <a:pt x="0" y="88790"/>
                    <a:pt x="28190" y="114209"/>
                    <a:pt x="49876" y="141317"/>
                  </a:cubicBezTo>
                  <a:cubicBezTo>
                    <a:pt x="52647" y="149630"/>
                    <a:pt x="52715" y="159413"/>
                    <a:pt x="58189" y="166255"/>
                  </a:cubicBezTo>
                  <a:cubicBezTo>
                    <a:pt x="64430" y="174056"/>
                    <a:pt x="75452" y="176484"/>
                    <a:pt x="83127" y="182880"/>
                  </a:cubicBezTo>
                  <a:cubicBezTo>
                    <a:pt x="92158" y="190406"/>
                    <a:pt x="99752" y="199506"/>
                    <a:pt x="108065" y="207819"/>
                  </a:cubicBezTo>
                  <a:cubicBezTo>
                    <a:pt x="110836" y="218903"/>
                    <a:pt x="121487" y="230851"/>
                    <a:pt x="116378" y="241070"/>
                  </a:cubicBezTo>
                  <a:cubicBezTo>
                    <a:pt x="108444" y="256939"/>
                    <a:pt x="89009" y="263675"/>
                    <a:pt x="74815" y="274320"/>
                  </a:cubicBezTo>
                  <a:cubicBezTo>
                    <a:pt x="49031" y="293658"/>
                    <a:pt x="53701" y="289671"/>
                    <a:pt x="24938" y="299259"/>
                  </a:cubicBezTo>
                  <a:cubicBezTo>
                    <a:pt x="27709" y="307572"/>
                    <a:pt x="27055" y="318001"/>
                    <a:pt x="33251" y="324197"/>
                  </a:cubicBezTo>
                  <a:cubicBezTo>
                    <a:pt x="39447" y="330393"/>
                    <a:pt x="50053" y="329256"/>
                    <a:pt x="58189" y="332510"/>
                  </a:cubicBezTo>
                  <a:cubicBezTo>
                    <a:pt x="63942" y="334811"/>
                    <a:pt x="69273" y="338051"/>
                    <a:pt x="74815" y="340822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903615" y="3208713"/>
              <a:ext cx="315883" cy="257694"/>
            </a:xfrm>
            <a:custGeom>
              <a:avLst/>
              <a:gdLst>
                <a:gd name="connsiteX0" fmla="*/ 315883 w 315883"/>
                <a:gd name="connsiteY0" fmla="*/ 257694 h 257694"/>
                <a:gd name="connsiteX1" fmla="*/ 74814 w 315883"/>
                <a:gd name="connsiteY1" fmla="*/ 157942 h 257694"/>
                <a:gd name="connsiteX2" fmla="*/ 41563 w 315883"/>
                <a:gd name="connsiteY2" fmla="*/ 141316 h 257694"/>
                <a:gd name="connsiteX3" fmla="*/ 24938 w 315883"/>
                <a:gd name="connsiteY3" fmla="*/ 116378 h 257694"/>
                <a:gd name="connsiteX4" fmla="*/ 8312 w 315883"/>
                <a:gd name="connsiteY4" fmla="*/ 66502 h 257694"/>
                <a:gd name="connsiteX5" fmla="*/ 0 w 315883"/>
                <a:gd name="connsiteY5" fmla="*/ 41563 h 257694"/>
                <a:gd name="connsiteX6" fmla="*/ 0 w 315883"/>
                <a:gd name="connsiteY6" fmla="*/ 0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883" h="257694">
                  <a:moveTo>
                    <a:pt x="315883" y="257694"/>
                  </a:moveTo>
                  <a:lnTo>
                    <a:pt x="74814" y="157942"/>
                  </a:lnTo>
                  <a:cubicBezTo>
                    <a:pt x="63406" y="153102"/>
                    <a:pt x="51083" y="149249"/>
                    <a:pt x="41563" y="141316"/>
                  </a:cubicBezTo>
                  <a:cubicBezTo>
                    <a:pt x="33888" y="134920"/>
                    <a:pt x="28996" y="125507"/>
                    <a:pt x="24938" y="116378"/>
                  </a:cubicBezTo>
                  <a:cubicBezTo>
                    <a:pt x="17820" y="100364"/>
                    <a:pt x="13854" y="83127"/>
                    <a:pt x="8312" y="66502"/>
                  </a:cubicBezTo>
                  <a:cubicBezTo>
                    <a:pt x="5541" y="58189"/>
                    <a:pt x="0" y="50326"/>
                    <a:pt x="0" y="41563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37113" y="2826327"/>
              <a:ext cx="74814" cy="66502"/>
            </a:xfrm>
            <a:custGeom>
              <a:avLst/>
              <a:gdLst>
                <a:gd name="connsiteX0" fmla="*/ 74814 w 74814"/>
                <a:gd name="connsiteY0" fmla="*/ 66502 h 66502"/>
                <a:gd name="connsiteX1" fmla="*/ 0 w 74814"/>
                <a:gd name="connsiteY1" fmla="*/ 0 h 6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14" h="66502">
                  <a:moveTo>
                    <a:pt x="74814" y="6650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28180" y="2726575"/>
              <a:ext cx="1115020" cy="806334"/>
            </a:xfrm>
            <a:custGeom>
              <a:avLst/>
              <a:gdLst>
                <a:gd name="connsiteX0" fmla="*/ 616256 w 1115020"/>
                <a:gd name="connsiteY0" fmla="*/ 465512 h 806334"/>
                <a:gd name="connsiteX1" fmla="*/ 134118 w 1115020"/>
                <a:gd name="connsiteY1" fmla="*/ 307570 h 806334"/>
                <a:gd name="connsiteX2" fmla="*/ 159056 w 1115020"/>
                <a:gd name="connsiteY2" fmla="*/ 324196 h 806334"/>
                <a:gd name="connsiteX3" fmla="*/ 183995 w 1115020"/>
                <a:gd name="connsiteY3" fmla="*/ 357447 h 806334"/>
                <a:gd name="connsiteX4" fmla="*/ 192307 w 1115020"/>
                <a:gd name="connsiteY4" fmla="*/ 382385 h 806334"/>
                <a:gd name="connsiteX5" fmla="*/ 217245 w 1115020"/>
                <a:gd name="connsiteY5" fmla="*/ 415636 h 806334"/>
                <a:gd name="connsiteX6" fmla="*/ 233871 w 1115020"/>
                <a:gd name="connsiteY6" fmla="*/ 440574 h 806334"/>
                <a:gd name="connsiteX7" fmla="*/ 275435 w 1115020"/>
                <a:gd name="connsiteY7" fmla="*/ 540327 h 806334"/>
                <a:gd name="connsiteX8" fmla="*/ 308685 w 1115020"/>
                <a:gd name="connsiteY8" fmla="*/ 606829 h 806334"/>
                <a:gd name="connsiteX9" fmla="*/ 341936 w 1115020"/>
                <a:gd name="connsiteY9" fmla="*/ 640080 h 806334"/>
                <a:gd name="connsiteX10" fmla="*/ 366875 w 1115020"/>
                <a:gd name="connsiteY10" fmla="*/ 706581 h 806334"/>
                <a:gd name="connsiteX11" fmla="*/ 408438 w 1115020"/>
                <a:gd name="connsiteY11" fmla="*/ 764770 h 806334"/>
                <a:gd name="connsiteX12" fmla="*/ 516504 w 1115020"/>
                <a:gd name="connsiteY12" fmla="*/ 789709 h 806334"/>
                <a:gd name="connsiteX13" fmla="*/ 815762 w 1115020"/>
                <a:gd name="connsiteY13" fmla="*/ 756458 h 806334"/>
                <a:gd name="connsiteX14" fmla="*/ 840700 w 1115020"/>
                <a:gd name="connsiteY14" fmla="*/ 731520 h 806334"/>
                <a:gd name="connsiteX15" fmla="*/ 857325 w 1115020"/>
                <a:gd name="connsiteY15" fmla="*/ 681643 h 806334"/>
                <a:gd name="connsiteX16" fmla="*/ 832387 w 1115020"/>
                <a:gd name="connsiteY16" fmla="*/ 249381 h 806334"/>
                <a:gd name="connsiteX17" fmla="*/ 857325 w 1115020"/>
                <a:gd name="connsiteY17" fmla="*/ 133003 h 806334"/>
                <a:gd name="connsiteX18" fmla="*/ 890576 w 1115020"/>
                <a:gd name="connsiteY18" fmla="*/ 157941 h 806334"/>
                <a:gd name="connsiteX19" fmla="*/ 907202 w 1115020"/>
                <a:gd name="connsiteY19" fmla="*/ 191192 h 806334"/>
                <a:gd name="connsiteX20" fmla="*/ 923827 w 1115020"/>
                <a:gd name="connsiteY20" fmla="*/ 216130 h 806334"/>
                <a:gd name="connsiteX21" fmla="*/ 824075 w 1115020"/>
                <a:gd name="connsiteY21" fmla="*/ 157941 h 806334"/>
                <a:gd name="connsiteX22" fmla="*/ 765885 w 1115020"/>
                <a:gd name="connsiteY22" fmla="*/ 133003 h 806334"/>
                <a:gd name="connsiteX23" fmla="*/ 691071 w 1115020"/>
                <a:gd name="connsiteY23" fmla="*/ 91440 h 806334"/>
                <a:gd name="connsiteX24" fmla="*/ 649507 w 1115020"/>
                <a:gd name="connsiteY24" fmla="*/ 49876 h 806334"/>
                <a:gd name="connsiteX25" fmla="*/ 632882 w 1115020"/>
                <a:gd name="connsiteY25" fmla="*/ 0 h 806334"/>
                <a:gd name="connsiteX26" fmla="*/ 616256 w 1115020"/>
                <a:gd name="connsiteY26" fmla="*/ 24938 h 806334"/>
                <a:gd name="connsiteX27" fmla="*/ 607944 w 1115020"/>
                <a:gd name="connsiteY27" fmla="*/ 49876 h 806334"/>
                <a:gd name="connsiteX28" fmla="*/ 583005 w 1115020"/>
                <a:gd name="connsiteY28" fmla="*/ 83127 h 806334"/>
                <a:gd name="connsiteX29" fmla="*/ 516504 w 1115020"/>
                <a:gd name="connsiteY29" fmla="*/ 199505 h 806334"/>
                <a:gd name="connsiteX30" fmla="*/ 491565 w 1115020"/>
                <a:gd name="connsiteY30" fmla="*/ 274320 h 806334"/>
                <a:gd name="connsiteX31" fmla="*/ 466627 w 1115020"/>
                <a:gd name="connsiteY31" fmla="*/ 282632 h 806334"/>
                <a:gd name="connsiteX32" fmla="*/ 391813 w 1115020"/>
                <a:gd name="connsiteY32" fmla="*/ 266007 h 806334"/>
                <a:gd name="connsiteX33" fmla="*/ 366875 w 1115020"/>
                <a:gd name="connsiteY33" fmla="*/ 249381 h 806334"/>
                <a:gd name="connsiteX34" fmla="*/ 242184 w 1115020"/>
                <a:gd name="connsiteY34" fmla="*/ 266007 h 806334"/>
                <a:gd name="connsiteX35" fmla="*/ 150744 w 1115020"/>
                <a:gd name="connsiteY35" fmla="*/ 282632 h 806334"/>
                <a:gd name="connsiteX36" fmla="*/ 125805 w 1115020"/>
                <a:gd name="connsiteY36" fmla="*/ 290945 h 806334"/>
                <a:gd name="connsiteX37" fmla="*/ 109180 w 1115020"/>
                <a:gd name="connsiteY37" fmla="*/ 266007 h 806334"/>
                <a:gd name="connsiteX38" fmla="*/ 109180 w 1115020"/>
                <a:gd name="connsiteY38" fmla="*/ 357447 h 806334"/>
                <a:gd name="connsiteX39" fmla="*/ 100867 w 1115020"/>
                <a:gd name="connsiteY39" fmla="*/ 423949 h 806334"/>
                <a:gd name="connsiteX40" fmla="*/ 17740 w 1115020"/>
                <a:gd name="connsiteY40" fmla="*/ 490450 h 806334"/>
                <a:gd name="connsiteX41" fmla="*/ 1115 w 1115020"/>
                <a:gd name="connsiteY41" fmla="*/ 507076 h 806334"/>
                <a:gd name="connsiteX42" fmla="*/ 84242 w 1115020"/>
                <a:gd name="connsiteY42" fmla="*/ 556952 h 806334"/>
                <a:gd name="connsiteX43" fmla="*/ 150744 w 1115020"/>
                <a:gd name="connsiteY43" fmla="*/ 606829 h 806334"/>
                <a:gd name="connsiteX44" fmla="*/ 350249 w 1115020"/>
                <a:gd name="connsiteY44" fmla="*/ 665018 h 806334"/>
                <a:gd name="connsiteX45" fmla="*/ 533129 w 1115020"/>
                <a:gd name="connsiteY45" fmla="*/ 714894 h 806334"/>
                <a:gd name="connsiteX46" fmla="*/ 616256 w 1115020"/>
                <a:gd name="connsiteY46" fmla="*/ 723207 h 806334"/>
                <a:gd name="connsiteX47" fmla="*/ 757573 w 1115020"/>
                <a:gd name="connsiteY47" fmla="*/ 714894 h 806334"/>
                <a:gd name="connsiteX48" fmla="*/ 740947 w 1115020"/>
                <a:gd name="connsiteY48" fmla="*/ 689956 h 806334"/>
                <a:gd name="connsiteX49" fmla="*/ 699384 w 1115020"/>
                <a:gd name="connsiteY49" fmla="*/ 673330 h 806334"/>
                <a:gd name="connsiteX50" fmla="*/ 674445 w 1115020"/>
                <a:gd name="connsiteY50" fmla="*/ 656705 h 806334"/>
                <a:gd name="connsiteX51" fmla="*/ 641195 w 1115020"/>
                <a:gd name="connsiteY51" fmla="*/ 640080 h 806334"/>
                <a:gd name="connsiteX52" fmla="*/ 549755 w 1115020"/>
                <a:gd name="connsiteY52" fmla="*/ 523701 h 806334"/>
                <a:gd name="connsiteX53" fmla="*/ 516504 w 1115020"/>
                <a:gd name="connsiteY53" fmla="*/ 473825 h 806334"/>
                <a:gd name="connsiteX54" fmla="*/ 499878 w 1115020"/>
                <a:gd name="connsiteY54" fmla="*/ 448887 h 806334"/>
                <a:gd name="connsiteX55" fmla="*/ 491565 w 1115020"/>
                <a:gd name="connsiteY55" fmla="*/ 415636 h 806334"/>
                <a:gd name="connsiteX56" fmla="*/ 508191 w 1115020"/>
                <a:gd name="connsiteY56" fmla="*/ 399010 h 806334"/>
                <a:gd name="connsiteX57" fmla="*/ 541442 w 1115020"/>
                <a:gd name="connsiteY57" fmla="*/ 448887 h 806334"/>
                <a:gd name="connsiteX58" fmla="*/ 533129 w 1115020"/>
                <a:gd name="connsiteY58" fmla="*/ 648392 h 806334"/>
                <a:gd name="connsiteX59" fmla="*/ 466627 w 1115020"/>
                <a:gd name="connsiteY59" fmla="*/ 748145 h 806334"/>
                <a:gd name="connsiteX60" fmla="*/ 441689 w 1115020"/>
                <a:gd name="connsiteY60" fmla="*/ 781396 h 806334"/>
                <a:gd name="connsiteX61" fmla="*/ 391813 w 1115020"/>
                <a:gd name="connsiteY61" fmla="*/ 806334 h 806334"/>
                <a:gd name="connsiteX62" fmla="*/ 383500 w 1115020"/>
                <a:gd name="connsiteY62" fmla="*/ 756458 h 806334"/>
                <a:gd name="connsiteX63" fmla="*/ 350249 w 1115020"/>
                <a:gd name="connsiteY63" fmla="*/ 540327 h 806334"/>
                <a:gd name="connsiteX64" fmla="*/ 341936 w 1115020"/>
                <a:gd name="connsiteY64" fmla="*/ 515389 h 806334"/>
                <a:gd name="connsiteX65" fmla="*/ 350249 w 1115020"/>
                <a:gd name="connsiteY65" fmla="*/ 149629 h 806334"/>
                <a:gd name="connsiteX66" fmla="*/ 366875 w 1115020"/>
                <a:gd name="connsiteY66" fmla="*/ 124690 h 806334"/>
                <a:gd name="connsiteX67" fmla="*/ 391813 w 1115020"/>
                <a:gd name="connsiteY67" fmla="*/ 74814 h 806334"/>
                <a:gd name="connsiteX68" fmla="*/ 458315 w 1115020"/>
                <a:gd name="connsiteY68" fmla="*/ 149629 h 806334"/>
                <a:gd name="connsiteX69" fmla="*/ 483253 w 1115020"/>
                <a:gd name="connsiteY69" fmla="*/ 174567 h 806334"/>
                <a:gd name="connsiteX70" fmla="*/ 499878 w 1115020"/>
                <a:gd name="connsiteY70" fmla="*/ 199505 h 806334"/>
                <a:gd name="connsiteX71" fmla="*/ 574693 w 1115020"/>
                <a:gd name="connsiteY71" fmla="*/ 257694 h 806334"/>
                <a:gd name="connsiteX72" fmla="*/ 649507 w 1115020"/>
                <a:gd name="connsiteY72" fmla="*/ 315883 h 806334"/>
                <a:gd name="connsiteX73" fmla="*/ 732635 w 1115020"/>
                <a:gd name="connsiteY73" fmla="*/ 448887 h 806334"/>
                <a:gd name="connsiteX74" fmla="*/ 749260 w 1115020"/>
                <a:gd name="connsiteY74" fmla="*/ 498763 h 806334"/>
                <a:gd name="connsiteX75" fmla="*/ 774198 w 1115020"/>
                <a:gd name="connsiteY75" fmla="*/ 581890 h 806334"/>
                <a:gd name="connsiteX76" fmla="*/ 799136 w 1115020"/>
                <a:gd name="connsiteY76" fmla="*/ 623454 h 806334"/>
                <a:gd name="connsiteX77" fmla="*/ 840700 w 1115020"/>
                <a:gd name="connsiteY77" fmla="*/ 689956 h 806334"/>
                <a:gd name="connsiteX78" fmla="*/ 865638 w 1115020"/>
                <a:gd name="connsiteY78" fmla="*/ 706581 h 806334"/>
                <a:gd name="connsiteX79" fmla="*/ 907202 w 1115020"/>
                <a:gd name="connsiteY79" fmla="*/ 681643 h 806334"/>
                <a:gd name="connsiteX80" fmla="*/ 915515 w 1115020"/>
                <a:gd name="connsiteY80" fmla="*/ 648392 h 806334"/>
                <a:gd name="connsiteX81" fmla="*/ 923827 w 1115020"/>
                <a:gd name="connsiteY81" fmla="*/ 532014 h 806334"/>
                <a:gd name="connsiteX82" fmla="*/ 882264 w 1115020"/>
                <a:gd name="connsiteY82" fmla="*/ 382385 h 806334"/>
                <a:gd name="connsiteX83" fmla="*/ 849013 w 1115020"/>
                <a:gd name="connsiteY83" fmla="*/ 374072 h 806334"/>
                <a:gd name="connsiteX84" fmla="*/ 990329 w 1115020"/>
                <a:gd name="connsiteY84" fmla="*/ 448887 h 806334"/>
                <a:gd name="connsiteX85" fmla="*/ 1056831 w 1115020"/>
                <a:gd name="connsiteY85" fmla="*/ 473825 h 806334"/>
                <a:gd name="connsiteX86" fmla="*/ 1115020 w 1115020"/>
                <a:gd name="connsiteY86" fmla="*/ 498763 h 806334"/>
                <a:gd name="connsiteX87" fmla="*/ 583005 w 1115020"/>
                <a:gd name="connsiteY87" fmla="*/ 507076 h 806334"/>
                <a:gd name="connsiteX88" fmla="*/ 533129 w 1115020"/>
                <a:gd name="connsiteY88" fmla="*/ 532014 h 806334"/>
                <a:gd name="connsiteX89" fmla="*/ 508191 w 1115020"/>
                <a:gd name="connsiteY89" fmla="*/ 581890 h 806334"/>
                <a:gd name="connsiteX90" fmla="*/ 491565 w 1115020"/>
                <a:gd name="connsiteY90" fmla="*/ 606829 h 806334"/>
                <a:gd name="connsiteX91" fmla="*/ 483253 w 1115020"/>
                <a:gd name="connsiteY91" fmla="*/ 631767 h 806334"/>
                <a:gd name="connsiteX92" fmla="*/ 466627 w 1115020"/>
                <a:gd name="connsiteY92" fmla="*/ 656705 h 806334"/>
                <a:gd name="connsiteX93" fmla="*/ 433376 w 1115020"/>
                <a:gd name="connsiteY93" fmla="*/ 723207 h 806334"/>
                <a:gd name="connsiteX94" fmla="*/ 391813 w 1115020"/>
                <a:gd name="connsiteY94" fmla="*/ 739832 h 806334"/>
                <a:gd name="connsiteX95" fmla="*/ 366875 w 1115020"/>
                <a:gd name="connsiteY95" fmla="*/ 731520 h 806334"/>
                <a:gd name="connsiteX96" fmla="*/ 333624 w 1115020"/>
                <a:gd name="connsiteY96" fmla="*/ 714894 h 806334"/>
                <a:gd name="connsiteX97" fmla="*/ 300373 w 1115020"/>
                <a:gd name="connsiteY97" fmla="*/ 706581 h 806334"/>
                <a:gd name="connsiteX98" fmla="*/ 258809 w 1115020"/>
                <a:gd name="connsiteY98" fmla="*/ 640080 h 806334"/>
                <a:gd name="connsiteX99" fmla="*/ 267122 w 1115020"/>
                <a:gd name="connsiteY99" fmla="*/ 606829 h 806334"/>
                <a:gd name="connsiteX100" fmla="*/ 275435 w 1115020"/>
                <a:gd name="connsiteY100" fmla="*/ 640080 h 806334"/>
                <a:gd name="connsiteX101" fmla="*/ 292060 w 1115020"/>
                <a:gd name="connsiteY101" fmla="*/ 689956 h 806334"/>
                <a:gd name="connsiteX102" fmla="*/ 325311 w 1115020"/>
                <a:gd name="connsiteY102" fmla="*/ 714894 h 80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115020" h="806334">
                  <a:moveTo>
                    <a:pt x="616256" y="465512"/>
                  </a:moveTo>
                  <a:lnTo>
                    <a:pt x="134118" y="307570"/>
                  </a:lnTo>
                  <a:cubicBezTo>
                    <a:pt x="124573" y="304620"/>
                    <a:pt x="151992" y="317132"/>
                    <a:pt x="159056" y="324196"/>
                  </a:cubicBezTo>
                  <a:cubicBezTo>
                    <a:pt x="168853" y="333993"/>
                    <a:pt x="175682" y="346363"/>
                    <a:pt x="183995" y="357447"/>
                  </a:cubicBezTo>
                  <a:cubicBezTo>
                    <a:pt x="186766" y="365760"/>
                    <a:pt x="187960" y="374777"/>
                    <a:pt x="192307" y="382385"/>
                  </a:cubicBezTo>
                  <a:cubicBezTo>
                    <a:pt x="199181" y="394414"/>
                    <a:pt x="209192" y="404362"/>
                    <a:pt x="217245" y="415636"/>
                  </a:cubicBezTo>
                  <a:cubicBezTo>
                    <a:pt x="223052" y="423766"/>
                    <a:pt x="229019" y="431841"/>
                    <a:pt x="233871" y="440574"/>
                  </a:cubicBezTo>
                  <a:cubicBezTo>
                    <a:pt x="274326" y="513392"/>
                    <a:pt x="245690" y="465965"/>
                    <a:pt x="275435" y="540327"/>
                  </a:cubicBezTo>
                  <a:cubicBezTo>
                    <a:pt x="286471" y="567917"/>
                    <a:pt x="290010" y="585041"/>
                    <a:pt x="308685" y="606829"/>
                  </a:cubicBezTo>
                  <a:cubicBezTo>
                    <a:pt x="318886" y="618730"/>
                    <a:pt x="341936" y="640080"/>
                    <a:pt x="341936" y="640080"/>
                  </a:cubicBezTo>
                  <a:cubicBezTo>
                    <a:pt x="351077" y="667503"/>
                    <a:pt x="353620" y="676757"/>
                    <a:pt x="366875" y="706581"/>
                  </a:cubicBezTo>
                  <a:cubicBezTo>
                    <a:pt x="376212" y="727589"/>
                    <a:pt x="386639" y="752659"/>
                    <a:pt x="408438" y="764770"/>
                  </a:cubicBezTo>
                  <a:cubicBezTo>
                    <a:pt x="440038" y="782325"/>
                    <a:pt x="482182" y="784806"/>
                    <a:pt x="516504" y="789709"/>
                  </a:cubicBezTo>
                  <a:cubicBezTo>
                    <a:pt x="662215" y="785008"/>
                    <a:pt x="724591" y="824836"/>
                    <a:pt x="815762" y="756458"/>
                  </a:cubicBezTo>
                  <a:cubicBezTo>
                    <a:pt x="825167" y="749405"/>
                    <a:pt x="832387" y="739833"/>
                    <a:pt x="840700" y="731520"/>
                  </a:cubicBezTo>
                  <a:cubicBezTo>
                    <a:pt x="846242" y="714894"/>
                    <a:pt x="857325" y="699168"/>
                    <a:pt x="857325" y="681643"/>
                  </a:cubicBezTo>
                  <a:cubicBezTo>
                    <a:pt x="857325" y="434677"/>
                    <a:pt x="852610" y="411157"/>
                    <a:pt x="832387" y="249381"/>
                  </a:cubicBezTo>
                  <a:cubicBezTo>
                    <a:pt x="840700" y="210588"/>
                    <a:pt x="836025" y="166474"/>
                    <a:pt x="857325" y="133003"/>
                  </a:cubicBezTo>
                  <a:cubicBezTo>
                    <a:pt x="864763" y="121314"/>
                    <a:pt x="881560" y="147422"/>
                    <a:pt x="890576" y="157941"/>
                  </a:cubicBezTo>
                  <a:cubicBezTo>
                    <a:pt x="898641" y="167350"/>
                    <a:pt x="901054" y="180433"/>
                    <a:pt x="907202" y="191192"/>
                  </a:cubicBezTo>
                  <a:cubicBezTo>
                    <a:pt x="912159" y="199866"/>
                    <a:pt x="933818" y="216130"/>
                    <a:pt x="923827" y="216130"/>
                  </a:cubicBezTo>
                  <a:cubicBezTo>
                    <a:pt x="904514" y="216130"/>
                    <a:pt x="837350" y="165089"/>
                    <a:pt x="824075" y="157941"/>
                  </a:cubicBezTo>
                  <a:cubicBezTo>
                    <a:pt x="805495" y="147936"/>
                    <a:pt x="784465" y="143008"/>
                    <a:pt x="765885" y="133003"/>
                  </a:cubicBezTo>
                  <a:cubicBezTo>
                    <a:pt x="672990" y="82983"/>
                    <a:pt x="750633" y="111292"/>
                    <a:pt x="691071" y="91440"/>
                  </a:cubicBezTo>
                  <a:cubicBezTo>
                    <a:pt x="677216" y="77585"/>
                    <a:pt x="655703" y="68464"/>
                    <a:pt x="649507" y="49876"/>
                  </a:cubicBezTo>
                  <a:lnTo>
                    <a:pt x="632882" y="0"/>
                  </a:lnTo>
                  <a:cubicBezTo>
                    <a:pt x="627340" y="8313"/>
                    <a:pt x="620724" y="16002"/>
                    <a:pt x="616256" y="24938"/>
                  </a:cubicBezTo>
                  <a:cubicBezTo>
                    <a:pt x="612337" y="32775"/>
                    <a:pt x="612291" y="42268"/>
                    <a:pt x="607944" y="49876"/>
                  </a:cubicBezTo>
                  <a:cubicBezTo>
                    <a:pt x="601070" y="61905"/>
                    <a:pt x="589879" y="71098"/>
                    <a:pt x="583005" y="83127"/>
                  </a:cubicBezTo>
                  <a:cubicBezTo>
                    <a:pt x="506586" y="216860"/>
                    <a:pt x="572847" y="124380"/>
                    <a:pt x="516504" y="199505"/>
                  </a:cubicBezTo>
                  <a:cubicBezTo>
                    <a:pt x="511990" y="217559"/>
                    <a:pt x="502745" y="260904"/>
                    <a:pt x="491565" y="274320"/>
                  </a:cubicBezTo>
                  <a:cubicBezTo>
                    <a:pt x="485955" y="281051"/>
                    <a:pt x="474940" y="279861"/>
                    <a:pt x="466627" y="282632"/>
                  </a:cubicBezTo>
                  <a:cubicBezTo>
                    <a:pt x="447468" y="279439"/>
                    <a:pt x="412278" y="276240"/>
                    <a:pt x="391813" y="266007"/>
                  </a:cubicBezTo>
                  <a:cubicBezTo>
                    <a:pt x="382877" y="261539"/>
                    <a:pt x="375188" y="254923"/>
                    <a:pt x="366875" y="249381"/>
                  </a:cubicBezTo>
                  <a:cubicBezTo>
                    <a:pt x="186772" y="265755"/>
                    <a:pt x="333977" y="247648"/>
                    <a:pt x="242184" y="266007"/>
                  </a:cubicBezTo>
                  <a:cubicBezTo>
                    <a:pt x="205143" y="273415"/>
                    <a:pt x="186393" y="273720"/>
                    <a:pt x="150744" y="282632"/>
                  </a:cubicBezTo>
                  <a:cubicBezTo>
                    <a:pt x="142243" y="284757"/>
                    <a:pt x="134118" y="288174"/>
                    <a:pt x="125805" y="290945"/>
                  </a:cubicBezTo>
                  <a:cubicBezTo>
                    <a:pt x="120263" y="282632"/>
                    <a:pt x="116244" y="258943"/>
                    <a:pt x="109180" y="266007"/>
                  </a:cubicBezTo>
                  <a:cubicBezTo>
                    <a:pt x="89681" y="285506"/>
                    <a:pt x="104991" y="336503"/>
                    <a:pt x="109180" y="357447"/>
                  </a:cubicBezTo>
                  <a:cubicBezTo>
                    <a:pt x="106409" y="379614"/>
                    <a:pt x="111380" y="404237"/>
                    <a:pt x="100867" y="423949"/>
                  </a:cubicBezTo>
                  <a:cubicBezTo>
                    <a:pt x="73024" y="476154"/>
                    <a:pt x="57028" y="477355"/>
                    <a:pt x="17740" y="490450"/>
                  </a:cubicBezTo>
                  <a:cubicBezTo>
                    <a:pt x="12198" y="495992"/>
                    <a:pt x="-4427" y="501534"/>
                    <a:pt x="1115" y="507076"/>
                  </a:cubicBezTo>
                  <a:cubicBezTo>
                    <a:pt x="23964" y="529925"/>
                    <a:pt x="57355" y="539027"/>
                    <a:pt x="84242" y="556952"/>
                  </a:cubicBezTo>
                  <a:cubicBezTo>
                    <a:pt x="107297" y="572322"/>
                    <a:pt x="125726" y="594916"/>
                    <a:pt x="150744" y="606829"/>
                  </a:cubicBezTo>
                  <a:cubicBezTo>
                    <a:pt x="178402" y="620000"/>
                    <a:pt x="315165" y="654785"/>
                    <a:pt x="350249" y="665018"/>
                  </a:cubicBezTo>
                  <a:cubicBezTo>
                    <a:pt x="419431" y="685196"/>
                    <a:pt x="464430" y="704047"/>
                    <a:pt x="533129" y="714894"/>
                  </a:cubicBezTo>
                  <a:cubicBezTo>
                    <a:pt x="560635" y="719237"/>
                    <a:pt x="588547" y="720436"/>
                    <a:pt x="616256" y="723207"/>
                  </a:cubicBezTo>
                  <a:cubicBezTo>
                    <a:pt x="663362" y="720436"/>
                    <a:pt x="711979" y="727052"/>
                    <a:pt x="757573" y="714894"/>
                  </a:cubicBezTo>
                  <a:cubicBezTo>
                    <a:pt x="767226" y="712320"/>
                    <a:pt x="749077" y="695763"/>
                    <a:pt x="740947" y="689956"/>
                  </a:cubicBezTo>
                  <a:cubicBezTo>
                    <a:pt x="728805" y="681283"/>
                    <a:pt x="712730" y="680003"/>
                    <a:pt x="699384" y="673330"/>
                  </a:cubicBezTo>
                  <a:cubicBezTo>
                    <a:pt x="690448" y="668862"/>
                    <a:pt x="683119" y="661662"/>
                    <a:pt x="674445" y="656705"/>
                  </a:cubicBezTo>
                  <a:cubicBezTo>
                    <a:pt x="663686" y="650557"/>
                    <a:pt x="650976" y="647688"/>
                    <a:pt x="641195" y="640080"/>
                  </a:cubicBezTo>
                  <a:cubicBezTo>
                    <a:pt x="597746" y="606286"/>
                    <a:pt x="580963" y="570513"/>
                    <a:pt x="549755" y="523701"/>
                  </a:cubicBezTo>
                  <a:lnTo>
                    <a:pt x="516504" y="473825"/>
                  </a:lnTo>
                  <a:lnTo>
                    <a:pt x="499878" y="448887"/>
                  </a:lnTo>
                  <a:cubicBezTo>
                    <a:pt x="497107" y="437803"/>
                    <a:pt x="489687" y="426905"/>
                    <a:pt x="491565" y="415636"/>
                  </a:cubicBezTo>
                  <a:cubicBezTo>
                    <a:pt x="492854" y="407905"/>
                    <a:pt x="500353" y="399010"/>
                    <a:pt x="508191" y="399010"/>
                  </a:cubicBezTo>
                  <a:cubicBezTo>
                    <a:pt x="520883" y="399010"/>
                    <a:pt x="541383" y="448769"/>
                    <a:pt x="541442" y="448887"/>
                  </a:cubicBezTo>
                  <a:cubicBezTo>
                    <a:pt x="538671" y="515389"/>
                    <a:pt x="543404" y="582631"/>
                    <a:pt x="533129" y="648392"/>
                  </a:cubicBezTo>
                  <a:cubicBezTo>
                    <a:pt x="522549" y="716101"/>
                    <a:pt x="498631" y="705473"/>
                    <a:pt x="466627" y="748145"/>
                  </a:cubicBezTo>
                  <a:cubicBezTo>
                    <a:pt x="458314" y="759229"/>
                    <a:pt x="451486" y="771599"/>
                    <a:pt x="441689" y="781396"/>
                  </a:cubicBezTo>
                  <a:cubicBezTo>
                    <a:pt x="425576" y="797509"/>
                    <a:pt x="412095" y="799573"/>
                    <a:pt x="391813" y="806334"/>
                  </a:cubicBezTo>
                  <a:cubicBezTo>
                    <a:pt x="389042" y="789709"/>
                    <a:pt x="385777" y="773158"/>
                    <a:pt x="383500" y="756458"/>
                  </a:cubicBezTo>
                  <a:cubicBezTo>
                    <a:pt x="378799" y="721983"/>
                    <a:pt x="365880" y="587217"/>
                    <a:pt x="350249" y="540327"/>
                  </a:cubicBezTo>
                  <a:lnTo>
                    <a:pt x="341936" y="515389"/>
                  </a:lnTo>
                  <a:cubicBezTo>
                    <a:pt x="344707" y="393469"/>
                    <a:pt x="342480" y="271333"/>
                    <a:pt x="350249" y="149629"/>
                  </a:cubicBezTo>
                  <a:cubicBezTo>
                    <a:pt x="350885" y="139658"/>
                    <a:pt x="362407" y="133626"/>
                    <a:pt x="366875" y="124690"/>
                  </a:cubicBezTo>
                  <a:cubicBezTo>
                    <a:pt x="401288" y="55862"/>
                    <a:pt x="344168" y="146279"/>
                    <a:pt x="391813" y="74814"/>
                  </a:cubicBezTo>
                  <a:cubicBezTo>
                    <a:pt x="466129" y="149130"/>
                    <a:pt x="382990" y="63543"/>
                    <a:pt x="458315" y="149629"/>
                  </a:cubicBezTo>
                  <a:cubicBezTo>
                    <a:pt x="466056" y="158476"/>
                    <a:pt x="475727" y="165536"/>
                    <a:pt x="483253" y="174567"/>
                  </a:cubicBezTo>
                  <a:cubicBezTo>
                    <a:pt x="489649" y="182242"/>
                    <a:pt x="492814" y="192441"/>
                    <a:pt x="499878" y="199505"/>
                  </a:cubicBezTo>
                  <a:cubicBezTo>
                    <a:pt x="560787" y="260414"/>
                    <a:pt x="530198" y="223087"/>
                    <a:pt x="574693" y="257694"/>
                  </a:cubicBezTo>
                  <a:cubicBezTo>
                    <a:pt x="661019" y="324837"/>
                    <a:pt x="593278" y="278398"/>
                    <a:pt x="649507" y="315883"/>
                  </a:cubicBezTo>
                  <a:cubicBezTo>
                    <a:pt x="667616" y="343047"/>
                    <a:pt x="725953" y="428840"/>
                    <a:pt x="732635" y="448887"/>
                  </a:cubicBezTo>
                  <a:cubicBezTo>
                    <a:pt x="738177" y="465512"/>
                    <a:pt x="744224" y="481977"/>
                    <a:pt x="749260" y="498763"/>
                  </a:cubicBezTo>
                  <a:cubicBezTo>
                    <a:pt x="759899" y="534226"/>
                    <a:pt x="756913" y="543861"/>
                    <a:pt x="774198" y="581890"/>
                  </a:cubicBezTo>
                  <a:cubicBezTo>
                    <a:pt x="780884" y="596599"/>
                    <a:pt x="791289" y="609330"/>
                    <a:pt x="799136" y="623454"/>
                  </a:cubicBezTo>
                  <a:cubicBezTo>
                    <a:pt x="815597" y="653083"/>
                    <a:pt x="815439" y="664695"/>
                    <a:pt x="840700" y="689956"/>
                  </a:cubicBezTo>
                  <a:cubicBezTo>
                    <a:pt x="847764" y="697020"/>
                    <a:pt x="857325" y="701039"/>
                    <a:pt x="865638" y="706581"/>
                  </a:cubicBezTo>
                  <a:cubicBezTo>
                    <a:pt x="879493" y="698268"/>
                    <a:pt x="896687" y="693910"/>
                    <a:pt x="907202" y="681643"/>
                  </a:cubicBezTo>
                  <a:cubicBezTo>
                    <a:pt x="914637" y="672969"/>
                    <a:pt x="914253" y="659747"/>
                    <a:pt x="915515" y="648392"/>
                  </a:cubicBezTo>
                  <a:cubicBezTo>
                    <a:pt x="919810" y="609738"/>
                    <a:pt x="921056" y="570807"/>
                    <a:pt x="923827" y="532014"/>
                  </a:cubicBezTo>
                  <a:cubicBezTo>
                    <a:pt x="918044" y="445266"/>
                    <a:pt x="947692" y="415099"/>
                    <a:pt x="882264" y="382385"/>
                  </a:cubicBezTo>
                  <a:cubicBezTo>
                    <a:pt x="872045" y="377276"/>
                    <a:pt x="860097" y="376843"/>
                    <a:pt x="849013" y="374072"/>
                  </a:cubicBezTo>
                  <a:cubicBezTo>
                    <a:pt x="897667" y="406510"/>
                    <a:pt x="918717" y="422033"/>
                    <a:pt x="990329" y="448887"/>
                  </a:cubicBezTo>
                  <a:cubicBezTo>
                    <a:pt x="1012496" y="457200"/>
                    <a:pt x="1034977" y="464719"/>
                    <a:pt x="1056831" y="473825"/>
                  </a:cubicBezTo>
                  <a:cubicBezTo>
                    <a:pt x="1139014" y="508067"/>
                    <a:pt x="1049268" y="476845"/>
                    <a:pt x="1115020" y="498763"/>
                  </a:cubicBezTo>
                  <a:lnTo>
                    <a:pt x="583005" y="507076"/>
                  </a:lnTo>
                  <a:cubicBezTo>
                    <a:pt x="551438" y="508004"/>
                    <a:pt x="551463" y="513681"/>
                    <a:pt x="533129" y="532014"/>
                  </a:cubicBezTo>
                  <a:cubicBezTo>
                    <a:pt x="524816" y="548639"/>
                    <a:pt x="517218" y="565641"/>
                    <a:pt x="508191" y="581890"/>
                  </a:cubicBezTo>
                  <a:cubicBezTo>
                    <a:pt x="503339" y="590624"/>
                    <a:pt x="496033" y="597893"/>
                    <a:pt x="491565" y="606829"/>
                  </a:cubicBezTo>
                  <a:cubicBezTo>
                    <a:pt x="487646" y="614666"/>
                    <a:pt x="487172" y="623930"/>
                    <a:pt x="483253" y="631767"/>
                  </a:cubicBezTo>
                  <a:cubicBezTo>
                    <a:pt x="478785" y="640703"/>
                    <a:pt x="471095" y="647769"/>
                    <a:pt x="466627" y="656705"/>
                  </a:cubicBezTo>
                  <a:cubicBezTo>
                    <a:pt x="461111" y="667737"/>
                    <a:pt x="448357" y="712506"/>
                    <a:pt x="433376" y="723207"/>
                  </a:cubicBezTo>
                  <a:cubicBezTo>
                    <a:pt x="421234" y="731880"/>
                    <a:pt x="405667" y="734290"/>
                    <a:pt x="391813" y="739832"/>
                  </a:cubicBezTo>
                  <a:cubicBezTo>
                    <a:pt x="383500" y="737061"/>
                    <a:pt x="374929" y="734972"/>
                    <a:pt x="366875" y="731520"/>
                  </a:cubicBezTo>
                  <a:cubicBezTo>
                    <a:pt x="355485" y="726639"/>
                    <a:pt x="345227" y="719245"/>
                    <a:pt x="333624" y="714894"/>
                  </a:cubicBezTo>
                  <a:cubicBezTo>
                    <a:pt x="322927" y="710882"/>
                    <a:pt x="311457" y="709352"/>
                    <a:pt x="300373" y="706581"/>
                  </a:cubicBezTo>
                  <a:cubicBezTo>
                    <a:pt x="259044" y="665252"/>
                    <a:pt x="270924" y="688537"/>
                    <a:pt x="258809" y="640080"/>
                  </a:cubicBezTo>
                  <a:cubicBezTo>
                    <a:pt x="261580" y="628996"/>
                    <a:pt x="255697" y="606829"/>
                    <a:pt x="267122" y="606829"/>
                  </a:cubicBezTo>
                  <a:cubicBezTo>
                    <a:pt x="278547" y="606829"/>
                    <a:pt x="272152" y="629137"/>
                    <a:pt x="275435" y="640080"/>
                  </a:cubicBezTo>
                  <a:cubicBezTo>
                    <a:pt x="280471" y="656866"/>
                    <a:pt x="278040" y="679441"/>
                    <a:pt x="292060" y="689956"/>
                  </a:cubicBezTo>
                  <a:lnTo>
                    <a:pt x="325311" y="714894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627280" y="2709448"/>
              <a:ext cx="1059874" cy="926883"/>
            </a:xfrm>
            <a:custGeom>
              <a:avLst/>
              <a:gdLst>
                <a:gd name="connsiteX0" fmla="*/ 359462 w 1059874"/>
                <a:gd name="connsiteY0" fmla="*/ 116879 h 926883"/>
                <a:gd name="connsiteX1" fmla="*/ 351149 w 1059874"/>
                <a:gd name="connsiteY1" fmla="*/ 233257 h 926883"/>
                <a:gd name="connsiteX2" fmla="*/ 359462 w 1059874"/>
                <a:gd name="connsiteY2" fmla="*/ 291447 h 926883"/>
                <a:gd name="connsiteX3" fmla="*/ 409338 w 1059874"/>
                <a:gd name="connsiteY3" fmla="*/ 274821 h 926883"/>
                <a:gd name="connsiteX4" fmla="*/ 459215 w 1059874"/>
                <a:gd name="connsiteY4" fmla="*/ 308072 h 926883"/>
                <a:gd name="connsiteX5" fmla="*/ 558967 w 1059874"/>
                <a:gd name="connsiteY5" fmla="*/ 407825 h 926883"/>
                <a:gd name="connsiteX6" fmla="*/ 617156 w 1059874"/>
                <a:gd name="connsiteY6" fmla="*/ 499265 h 926883"/>
                <a:gd name="connsiteX7" fmla="*/ 625469 w 1059874"/>
                <a:gd name="connsiteY7" fmla="*/ 532516 h 926883"/>
                <a:gd name="connsiteX8" fmla="*/ 617156 w 1059874"/>
                <a:gd name="connsiteY8" fmla="*/ 466014 h 926883"/>
                <a:gd name="connsiteX9" fmla="*/ 642095 w 1059874"/>
                <a:gd name="connsiteY9" fmla="*/ 274821 h 926883"/>
                <a:gd name="connsiteX10" fmla="*/ 650407 w 1059874"/>
                <a:gd name="connsiteY10" fmla="*/ 241570 h 926883"/>
                <a:gd name="connsiteX11" fmla="*/ 741847 w 1059874"/>
                <a:gd name="connsiteY11" fmla="*/ 258196 h 926883"/>
                <a:gd name="connsiteX12" fmla="*/ 800036 w 1059874"/>
                <a:gd name="connsiteY12" fmla="*/ 308072 h 926883"/>
                <a:gd name="connsiteX13" fmla="*/ 874851 w 1059874"/>
                <a:gd name="connsiteY13" fmla="*/ 357948 h 926883"/>
                <a:gd name="connsiteX14" fmla="*/ 949665 w 1059874"/>
                <a:gd name="connsiteY14" fmla="*/ 374574 h 926883"/>
                <a:gd name="connsiteX15" fmla="*/ 966291 w 1059874"/>
                <a:gd name="connsiteY15" fmla="*/ 399512 h 926883"/>
                <a:gd name="connsiteX16" fmla="*/ 999542 w 1059874"/>
                <a:gd name="connsiteY16" fmla="*/ 424450 h 926883"/>
                <a:gd name="connsiteX17" fmla="*/ 1016167 w 1059874"/>
                <a:gd name="connsiteY17" fmla="*/ 441076 h 926883"/>
                <a:gd name="connsiteX18" fmla="*/ 999542 w 1059874"/>
                <a:gd name="connsiteY18" fmla="*/ 507577 h 926883"/>
                <a:gd name="connsiteX19" fmla="*/ 966291 w 1059874"/>
                <a:gd name="connsiteY19" fmla="*/ 549141 h 926883"/>
                <a:gd name="connsiteX20" fmla="*/ 924727 w 1059874"/>
                <a:gd name="connsiteY20" fmla="*/ 582392 h 926883"/>
                <a:gd name="connsiteX21" fmla="*/ 899789 w 1059874"/>
                <a:gd name="connsiteY21" fmla="*/ 590705 h 926883"/>
                <a:gd name="connsiteX22" fmla="*/ 858225 w 1059874"/>
                <a:gd name="connsiteY22" fmla="*/ 607330 h 926883"/>
                <a:gd name="connsiteX23" fmla="*/ 816662 w 1059874"/>
                <a:gd name="connsiteY23" fmla="*/ 615643 h 926883"/>
                <a:gd name="connsiteX24" fmla="*/ 791724 w 1059874"/>
                <a:gd name="connsiteY24" fmla="*/ 623956 h 926883"/>
                <a:gd name="connsiteX25" fmla="*/ 675345 w 1059874"/>
                <a:gd name="connsiteY25" fmla="*/ 607330 h 926883"/>
                <a:gd name="connsiteX26" fmla="*/ 633782 w 1059874"/>
                <a:gd name="connsiteY26" fmla="*/ 565767 h 926883"/>
                <a:gd name="connsiteX27" fmla="*/ 567280 w 1059874"/>
                <a:gd name="connsiteY27" fmla="*/ 532516 h 926883"/>
                <a:gd name="connsiteX28" fmla="*/ 509091 w 1059874"/>
                <a:gd name="connsiteY28" fmla="*/ 482639 h 926883"/>
                <a:gd name="connsiteX29" fmla="*/ 459215 w 1059874"/>
                <a:gd name="connsiteY29" fmla="*/ 432763 h 926883"/>
                <a:gd name="connsiteX30" fmla="*/ 425964 w 1059874"/>
                <a:gd name="connsiteY30" fmla="*/ 407825 h 926883"/>
                <a:gd name="connsiteX31" fmla="*/ 376087 w 1059874"/>
                <a:gd name="connsiteY31" fmla="*/ 357948 h 926883"/>
                <a:gd name="connsiteX32" fmla="*/ 342836 w 1059874"/>
                <a:gd name="connsiteY32" fmla="*/ 308072 h 926883"/>
                <a:gd name="connsiteX33" fmla="*/ 334524 w 1059874"/>
                <a:gd name="connsiteY33" fmla="*/ 258196 h 926883"/>
                <a:gd name="connsiteX34" fmla="*/ 326211 w 1059874"/>
                <a:gd name="connsiteY34" fmla="*/ 233257 h 926883"/>
                <a:gd name="connsiteX35" fmla="*/ 301273 w 1059874"/>
                <a:gd name="connsiteY35" fmla="*/ 224945 h 926883"/>
                <a:gd name="connsiteX36" fmla="*/ 292960 w 1059874"/>
                <a:gd name="connsiteY36" fmla="*/ 258196 h 926883"/>
                <a:gd name="connsiteX37" fmla="*/ 284647 w 1059874"/>
                <a:gd name="connsiteY37" fmla="*/ 283134 h 926883"/>
                <a:gd name="connsiteX38" fmla="*/ 276335 w 1059874"/>
                <a:gd name="connsiteY38" fmla="*/ 341323 h 926883"/>
                <a:gd name="connsiteX39" fmla="*/ 284647 w 1059874"/>
                <a:gd name="connsiteY39" fmla="*/ 499265 h 926883"/>
                <a:gd name="connsiteX40" fmla="*/ 301273 w 1059874"/>
                <a:gd name="connsiteY40" fmla="*/ 515890 h 926883"/>
                <a:gd name="connsiteX41" fmla="*/ 334524 w 1059874"/>
                <a:gd name="connsiteY41" fmla="*/ 557454 h 926883"/>
                <a:gd name="connsiteX42" fmla="*/ 326211 w 1059874"/>
                <a:gd name="connsiteY42" fmla="*/ 615643 h 926883"/>
                <a:gd name="connsiteX43" fmla="*/ 301273 w 1059874"/>
                <a:gd name="connsiteY43" fmla="*/ 623956 h 926883"/>
                <a:gd name="connsiteX44" fmla="*/ 259709 w 1059874"/>
                <a:gd name="connsiteY44" fmla="*/ 648894 h 926883"/>
                <a:gd name="connsiteX45" fmla="*/ 342836 w 1059874"/>
                <a:gd name="connsiteY45" fmla="*/ 557454 h 926883"/>
                <a:gd name="connsiteX46" fmla="*/ 384400 w 1059874"/>
                <a:gd name="connsiteY46" fmla="*/ 499265 h 926883"/>
                <a:gd name="connsiteX47" fmla="*/ 542342 w 1059874"/>
                <a:gd name="connsiteY47" fmla="*/ 366261 h 926883"/>
                <a:gd name="connsiteX48" fmla="*/ 583905 w 1059874"/>
                <a:gd name="connsiteY48" fmla="*/ 324697 h 926883"/>
                <a:gd name="connsiteX49" fmla="*/ 608844 w 1059874"/>
                <a:gd name="connsiteY49" fmla="*/ 308072 h 926883"/>
                <a:gd name="connsiteX50" fmla="*/ 642095 w 1059874"/>
                <a:gd name="connsiteY50" fmla="*/ 241570 h 926883"/>
                <a:gd name="connsiteX51" fmla="*/ 650407 w 1059874"/>
                <a:gd name="connsiteY51" fmla="*/ 208319 h 926883"/>
                <a:gd name="connsiteX52" fmla="*/ 675345 w 1059874"/>
                <a:gd name="connsiteY52" fmla="*/ 175068 h 926883"/>
                <a:gd name="connsiteX53" fmla="*/ 708596 w 1059874"/>
                <a:gd name="connsiteY53" fmla="*/ 116879 h 926883"/>
                <a:gd name="connsiteX54" fmla="*/ 700284 w 1059874"/>
                <a:gd name="connsiteY54" fmla="*/ 208319 h 926883"/>
                <a:gd name="connsiteX55" fmla="*/ 675345 w 1059874"/>
                <a:gd name="connsiteY55" fmla="*/ 357948 h 926883"/>
                <a:gd name="connsiteX56" fmla="*/ 658720 w 1059874"/>
                <a:gd name="connsiteY56" fmla="*/ 474327 h 926883"/>
                <a:gd name="connsiteX57" fmla="*/ 650407 w 1059874"/>
                <a:gd name="connsiteY57" fmla="*/ 873337 h 926883"/>
                <a:gd name="connsiteX58" fmla="*/ 642095 w 1059874"/>
                <a:gd name="connsiteY58" fmla="*/ 923214 h 926883"/>
                <a:gd name="connsiteX59" fmla="*/ 575593 w 1059874"/>
                <a:gd name="connsiteY59" fmla="*/ 914901 h 926883"/>
                <a:gd name="connsiteX60" fmla="*/ 550655 w 1059874"/>
                <a:gd name="connsiteY60" fmla="*/ 906588 h 926883"/>
                <a:gd name="connsiteX61" fmla="*/ 509091 w 1059874"/>
                <a:gd name="connsiteY61" fmla="*/ 873337 h 926883"/>
                <a:gd name="connsiteX62" fmla="*/ 492465 w 1059874"/>
                <a:gd name="connsiteY62" fmla="*/ 831774 h 926883"/>
                <a:gd name="connsiteX63" fmla="*/ 475840 w 1059874"/>
                <a:gd name="connsiteY63" fmla="*/ 798523 h 926883"/>
                <a:gd name="connsiteX64" fmla="*/ 450902 w 1059874"/>
                <a:gd name="connsiteY64" fmla="*/ 607330 h 926883"/>
                <a:gd name="connsiteX65" fmla="*/ 417651 w 1059874"/>
                <a:gd name="connsiteY65" fmla="*/ 466014 h 926883"/>
                <a:gd name="connsiteX66" fmla="*/ 409338 w 1059874"/>
                <a:gd name="connsiteY66" fmla="*/ 416137 h 926883"/>
                <a:gd name="connsiteX67" fmla="*/ 392713 w 1059874"/>
                <a:gd name="connsiteY67" fmla="*/ 341323 h 926883"/>
                <a:gd name="connsiteX68" fmla="*/ 326211 w 1059874"/>
                <a:gd name="connsiteY68" fmla="*/ 399512 h 926883"/>
                <a:gd name="connsiteX69" fmla="*/ 218145 w 1059874"/>
                <a:gd name="connsiteY69" fmla="*/ 490952 h 926883"/>
                <a:gd name="connsiteX70" fmla="*/ 193207 w 1059874"/>
                <a:gd name="connsiteY70" fmla="*/ 532516 h 926883"/>
                <a:gd name="connsiteX71" fmla="*/ 176582 w 1059874"/>
                <a:gd name="connsiteY71" fmla="*/ 582392 h 926883"/>
                <a:gd name="connsiteX72" fmla="*/ 135018 w 1059874"/>
                <a:gd name="connsiteY72" fmla="*/ 590705 h 926883"/>
                <a:gd name="connsiteX73" fmla="*/ 201520 w 1059874"/>
                <a:gd name="connsiteY73" fmla="*/ 599017 h 926883"/>
                <a:gd name="connsiteX74" fmla="*/ 700284 w 1059874"/>
                <a:gd name="connsiteY74" fmla="*/ 632268 h 926883"/>
                <a:gd name="connsiteX75" fmla="*/ 833287 w 1059874"/>
                <a:gd name="connsiteY75" fmla="*/ 648894 h 926883"/>
                <a:gd name="connsiteX76" fmla="*/ 866538 w 1059874"/>
                <a:gd name="connsiteY76" fmla="*/ 657207 h 926883"/>
                <a:gd name="connsiteX77" fmla="*/ 891476 w 1059874"/>
                <a:gd name="connsiteY77" fmla="*/ 665519 h 926883"/>
                <a:gd name="connsiteX78" fmla="*/ 982916 w 1059874"/>
                <a:gd name="connsiteY78" fmla="*/ 673832 h 926883"/>
                <a:gd name="connsiteX79" fmla="*/ 1024480 w 1059874"/>
                <a:gd name="connsiteY79" fmla="*/ 690457 h 926883"/>
                <a:gd name="connsiteX80" fmla="*/ 1057731 w 1059874"/>
                <a:gd name="connsiteY80" fmla="*/ 698770 h 926883"/>
                <a:gd name="connsiteX81" fmla="*/ 999542 w 1059874"/>
                <a:gd name="connsiteY81" fmla="*/ 682145 h 926883"/>
                <a:gd name="connsiteX82" fmla="*/ 966291 w 1059874"/>
                <a:gd name="connsiteY82" fmla="*/ 657207 h 926883"/>
                <a:gd name="connsiteX83" fmla="*/ 874851 w 1059874"/>
                <a:gd name="connsiteY83" fmla="*/ 557454 h 926883"/>
                <a:gd name="connsiteX84" fmla="*/ 841600 w 1059874"/>
                <a:gd name="connsiteY84" fmla="*/ 499265 h 926883"/>
                <a:gd name="connsiteX85" fmla="*/ 733535 w 1059874"/>
                <a:gd name="connsiteY85" fmla="*/ 357948 h 926883"/>
                <a:gd name="connsiteX86" fmla="*/ 658720 w 1059874"/>
                <a:gd name="connsiteY86" fmla="*/ 233257 h 926883"/>
                <a:gd name="connsiteX87" fmla="*/ 625469 w 1059874"/>
                <a:gd name="connsiteY87" fmla="*/ 191694 h 926883"/>
                <a:gd name="connsiteX88" fmla="*/ 600531 w 1059874"/>
                <a:gd name="connsiteY88" fmla="*/ 150130 h 926883"/>
                <a:gd name="connsiteX89" fmla="*/ 575593 w 1059874"/>
                <a:gd name="connsiteY89" fmla="*/ 125192 h 926883"/>
                <a:gd name="connsiteX90" fmla="*/ 534029 w 1059874"/>
                <a:gd name="connsiteY90" fmla="*/ 75316 h 926883"/>
                <a:gd name="connsiteX91" fmla="*/ 450902 w 1059874"/>
                <a:gd name="connsiteY91" fmla="*/ 50377 h 926883"/>
                <a:gd name="connsiteX92" fmla="*/ 425964 w 1059874"/>
                <a:gd name="connsiteY92" fmla="*/ 42065 h 926883"/>
                <a:gd name="connsiteX93" fmla="*/ 392713 w 1059874"/>
                <a:gd name="connsiteY93" fmla="*/ 25439 h 926883"/>
                <a:gd name="connsiteX94" fmla="*/ 334524 w 1059874"/>
                <a:gd name="connsiteY94" fmla="*/ 17127 h 926883"/>
                <a:gd name="connsiteX95" fmla="*/ 276335 w 1059874"/>
                <a:gd name="connsiteY95" fmla="*/ 501 h 926883"/>
                <a:gd name="connsiteX96" fmla="*/ 384400 w 1059874"/>
                <a:gd name="connsiteY96" fmla="*/ 100254 h 926883"/>
                <a:gd name="connsiteX97" fmla="*/ 484153 w 1059874"/>
                <a:gd name="connsiteY97" fmla="*/ 141817 h 926883"/>
                <a:gd name="connsiteX98" fmla="*/ 542342 w 1059874"/>
                <a:gd name="connsiteY98" fmla="*/ 150130 h 926883"/>
                <a:gd name="connsiteX99" fmla="*/ 650407 w 1059874"/>
                <a:gd name="connsiteY99" fmla="*/ 175068 h 926883"/>
                <a:gd name="connsiteX100" fmla="*/ 725222 w 1059874"/>
                <a:gd name="connsiteY100" fmla="*/ 183381 h 926883"/>
                <a:gd name="connsiteX101" fmla="*/ 916415 w 1059874"/>
                <a:gd name="connsiteY101" fmla="*/ 183381 h 926883"/>
                <a:gd name="connsiteX102" fmla="*/ 974604 w 1059874"/>
                <a:gd name="connsiteY102" fmla="*/ 150130 h 926883"/>
                <a:gd name="connsiteX103" fmla="*/ 800036 w 1059874"/>
                <a:gd name="connsiteY103" fmla="*/ 141817 h 926883"/>
                <a:gd name="connsiteX104" fmla="*/ 683658 w 1059874"/>
                <a:gd name="connsiteY104" fmla="*/ 158443 h 926883"/>
                <a:gd name="connsiteX105" fmla="*/ 625469 w 1059874"/>
                <a:gd name="connsiteY105" fmla="*/ 200007 h 926883"/>
                <a:gd name="connsiteX106" fmla="*/ 608844 w 1059874"/>
                <a:gd name="connsiteY106" fmla="*/ 258196 h 926883"/>
                <a:gd name="connsiteX107" fmla="*/ 550655 w 1059874"/>
                <a:gd name="connsiteY107" fmla="*/ 341323 h 926883"/>
                <a:gd name="connsiteX108" fmla="*/ 525716 w 1059874"/>
                <a:gd name="connsiteY108" fmla="*/ 374574 h 926883"/>
                <a:gd name="connsiteX109" fmla="*/ 467527 w 1059874"/>
                <a:gd name="connsiteY109" fmla="*/ 441076 h 926883"/>
                <a:gd name="connsiteX110" fmla="*/ 450902 w 1059874"/>
                <a:gd name="connsiteY110" fmla="*/ 474327 h 926883"/>
                <a:gd name="connsiteX111" fmla="*/ 442589 w 1059874"/>
                <a:gd name="connsiteY111" fmla="*/ 515890 h 926883"/>
                <a:gd name="connsiteX112" fmla="*/ 392713 w 1059874"/>
                <a:gd name="connsiteY112" fmla="*/ 565767 h 926883"/>
                <a:gd name="connsiteX113" fmla="*/ 101767 w 1059874"/>
                <a:gd name="connsiteY113" fmla="*/ 557454 h 926883"/>
                <a:gd name="connsiteX114" fmla="*/ 68516 w 1059874"/>
                <a:gd name="connsiteY114" fmla="*/ 532516 h 926883"/>
                <a:gd name="connsiteX115" fmla="*/ 43578 w 1059874"/>
                <a:gd name="connsiteY115" fmla="*/ 466014 h 926883"/>
                <a:gd name="connsiteX116" fmla="*/ 18640 w 1059874"/>
                <a:gd name="connsiteY116" fmla="*/ 424450 h 926883"/>
                <a:gd name="connsiteX117" fmla="*/ 2015 w 1059874"/>
                <a:gd name="connsiteY117" fmla="*/ 382887 h 926883"/>
                <a:gd name="connsiteX118" fmla="*/ 10327 w 1059874"/>
                <a:gd name="connsiteY118" fmla="*/ 308072 h 926883"/>
                <a:gd name="connsiteX119" fmla="*/ 110080 w 1059874"/>
                <a:gd name="connsiteY119" fmla="*/ 341323 h 926883"/>
                <a:gd name="connsiteX120" fmla="*/ 126705 w 1059874"/>
                <a:gd name="connsiteY120" fmla="*/ 366261 h 926883"/>
                <a:gd name="connsiteX121" fmla="*/ 259709 w 1059874"/>
                <a:gd name="connsiteY121" fmla="*/ 482639 h 926883"/>
                <a:gd name="connsiteX122" fmla="*/ 301273 w 1059874"/>
                <a:gd name="connsiteY122" fmla="*/ 515890 h 926883"/>
                <a:gd name="connsiteX123" fmla="*/ 392713 w 1059874"/>
                <a:gd name="connsiteY123" fmla="*/ 574079 h 926883"/>
                <a:gd name="connsiteX124" fmla="*/ 417651 w 1059874"/>
                <a:gd name="connsiteY124" fmla="*/ 590705 h 926883"/>
                <a:gd name="connsiteX125" fmla="*/ 425964 w 1059874"/>
                <a:gd name="connsiteY125" fmla="*/ 623956 h 926883"/>
                <a:gd name="connsiteX126" fmla="*/ 442589 w 1059874"/>
                <a:gd name="connsiteY126" fmla="*/ 673832 h 926883"/>
                <a:gd name="connsiteX127" fmla="*/ 467527 w 1059874"/>
                <a:gd name="connsiteY127" fmla="*/ 756959 h 926883"/>
                <a:gd name="connsiteX128" fmla="*/ 475840 w 1059874"/>
                <a:gd name="connsiteY128" fmla="*/ 781897 h 926883"/>
                <a:gd name="connsiteX129" fmla="*/ 484153 w 1059874"/>
                <a:gd name="connsiteY129" fmla="*/ 806836 h 926883"/>
                <a:gd name="connsiteX130" fmla="*/ 459215 w 1059874"/>
                <a:gd name="connsiteY130" fmla="*/ 856712 h 926883"/>
                <a:gd name="connsiteX131" fmla="*/ 417651 w 1059874"/>
                <a:gd name="connsiteY131" fmla="*/ 881650 h 926883"/>
                <a:gd name="connsiteX132" fmla="*/ 401025 w 1059874"/>
                <a:gd name="connsiteY132" fmla="*/ 898276 h 926883"/>
                <a:gd name="connsiteX133" fmla="*/ 376087 w 1059874"/>
                <a:gd name="connsiteY133" fmla="*/ 914901 h 92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059874" h="926883">
                  <a:moveTo>
                    <a:pt x="359462" y="116879"/>
                  </a:moveTo>
                  <a:cubicBezTo>
                    <a:pt x="356691" y="155672"/>
                    <a:pt x="351149" y="194365"/>
                    <a:pt x="351149" y="233257"/>
                  </a:cubicBezTo>
                  <a:cubicBezTo>
                    <a:pt x="351149" y="252851"/>
                    <a:pt x="343518" y="280058"/>
                    <a:pt x="359462" y="291447"/>
                  </a:cubicBezTo>
                  <a:cubicBezTo>
                    <a:pt x="373722" y="301633"/>
                    <a:pt x="392713" y="280363"/>
                    <a:pt x="409338" y="274821"/>
                  </a:cubicBezTo>
                  <a:cubicBezTo>
                    <a:pt x="425964" y="285905"/>
                    <a:pt x="443377" y="295889"/>
                    <a:pt x="459215" y="308072"/>
                  </a:cubicBezTo>
                  <a:cubicBezTo>
                    <a:pt x="494581" y="335276"/>
                    <a:pt x="534304" y="369460"/>
                    <a:pt x="558967" y="407825"/>
                  </a:cubicBezTo>
                  <a:cubicBezTo>
                    <a:pt x="628279" y="515646"/>
                    <a:pt x="560082" y="442191"/>
                    <a:pt x="617156" y="499265"/>
                  </a:cubicBezTo>
                  <a:cubicBezTo>
                    <a:pt x="619927" y="510349"/>
                    <a:pt x="625469" y="543941"/>
                    <a:pt x="625469" y="532516"/>
                  </a:cubicBezTo>
                  <a:cubicBezTo>
                    <a:pt x="625469" y="510176"/>
                    <a:pt x="617156" y="488354"/>
                    <a:pt x="617156" y="466014"/>
                  </a:cubicBezTo>
                  <a:cubicBezTo>
                    <a:pt x="617156" y="302998"/>
                    <a:pt x="596276" y="343547"/>
                    <a:pt x="642095" y="274821"/>
                  </a:cubicBezTo>
                  <a:cubicBezTo>
                    <a:pt x="644866" y="263737"/>
                    <a:pt x="645298" y="251789"/>
                    <a:pt x="650407" y="241570"/>
                  </a:cubicBezTo>
                  <a:cubicBezTo>
                    <a:pt x="671634" y="199117"/>
                    <a:pt x="711047" y="244507"/>
                    <a:pt x="741847" y="258196"/>
                  </a:cubicBezTo>
                  <a:cubicBezTo>
                    <a:pt x="802026" y="318375"/>
                    <a:pt x="749395" y="270092"/>
                    <a:pt x="800036" y="308072"/>
                  </a:cubicBezTo>
                  <a:cubicBezTo>
                    <a:pt x="834667" y="334045"/>
                    <a:pt x="837331" y="343878"/>
                    <a:pt x="874851" y="357948"/>
                  </a:cubicBezTo>
                  <a:cubicBezTo>
                    <a:pt x="888268" y="362979"/>
                    <a:pt x="938378" y="372317"/>
                    <a:pt x="949665" y="374574"/>
                  </a:cubicBezTo>
                  <a:cubicBezTo>
                    <a:pt x="955207" y="382887"/>
                    <a:pt x="959226" y="392448"/>
                    <a:pt x="966291" y="399512"/>
                  </a:cubicBezTo>
                  <a:cubicBezTo>
                    <a:pt x="976088" y="409309"/>
                    <a:pt x="988899" y="415580"/>
                    <a:pt x="999542" y="424450"/>
                  </a:cubicBezTo>
                  <a:cubicBezTo>
                    <a:pt x="1005563" y="429467"/>
                    <a:pt x="1010625" y="435534"/>
                    <a:pt x="1016167" y="441076"/>
                  </a:cubicBezTo>
                  <a:cubicBezTo>
                    <a:pt x="1010625" y="463243"/>
                    <a:pt x="1009117" y="486831"/>
                    <a:pt x="999542" y="507577"/>
                  </a:cubicBezTo>
                  <a:cubicBezTo>
                    <a:pt x="992107" y="523687"/>
                    <a:pt x="978837" y="536595"/>
                    <a:pt x="966291" y="549141"/>
                  </a:cubicBezTo>
                  <a:cubicBezTo>
                    <a:pt x="953745" y="561687"/>
                    <a:pt x="939773" y="572988"/>
                    <a:pt x="924727" y="582392"/>
                  </a:cubicBezTo>
                  <a:cubicBezTo>
                    <a:pt x="917297" y="587036"/>
                    <a:pt x="907993" y="587628"/>
                    <a:pt x="899789" y="590705"/>
                  </a:cubicBezTo>
                  <a:cubicBezTo>
                    <a:pt x="885817" y="595944"/>
                    <a:pt x="872518" y="603042"/>
                    <a:pt x="858225" y="607330"/>
                  </a:cubicBezTo>
                  <a:cubicBezTo>
                    <a:pt x="844692" y="611390"/>
                    <a:pt x="830369" y="612216"/>
                    <a:pt x="816662" y="615643"/>
                  </a:cubicBezTo>
                  <a:cubicBezTo>
                    <a:pt x="808161" y="617768"/>
                    <a:pt x="800037" y="621185"/>
                    <a:pt x="791724" y="623956"/>
                  </a:cubicBezTo>
                  <a:cubicBezTo>
                    <a:pt x="752931" y="618414"/>
                    <a:pt x="712116" y="620877"/>
                    <a:pt x="675345" y="607330"/>
                  </a:cubicBezTo>
                  <a:cubicBezTo>
                    <a:pt x="656960" y="600557"/>
                    <a:pt x="649891" y="576919"/>
                    <a:pt x="633782" y="565767"/>
                  </a:cubicBezTo>
                  <a:cubicBezTo>
                    <a:pt x="613405" y="551660"/>
                    <a:pt x="589447" y="543600"/>
                    <a:pt x="567280" y="532516"/>
                  </a:cubicBezTo>
                  <a:cubicBezTo>
                    <a:pt x="478275" y="443507"/>
                    <a:pt x="615705" y="578591"/>
                    <a:pt x="509091" y="482639"/>
                  </a:cubicBezTo>
                  <a:cubicBezTo>
                    <a:pt x="491615" y="466910"/>
                    <a:pt x="476691" y="448492"/>
                    <a:pt x="459215" y="432763"/>
                  </a:cubicBezTo>
                  <a:cubicBezTo>
                    <a:pt x="448917" y="423495"/>
                    <a:pt x="436262" y="417093"/>
                    <a:pt x="425964" y="407825"/>
                  </a:cubicBezTo>
                  <a:cubicBezTo>
                    <a:pt x="408487" y="392096"/>
                    <a:pt x="389129" y="377511"/>
                    <a:pt x="376087" y="357948"/>
                  </a:cubicBezTo>
                  <a:lnTo>
                    <a:pt x="342836" y="308072"/>
                  </a:lnTo>
                  <a:cubicBezTo>
                    <a:pt x="340065" y="291447"/>
                    <a:pt x="338180" y="274649"/>
                    <a:pt x="334524" y="258196"/>
                  </a:cubicBezTo>
                  <a:cubicBezTo>
                    <a:pt x="332623" y="249642"/>
                    <a:pt x="332407" y="239453"/>
                    <a:pt x="326211" y="233257"/>
                  </a:cubicBezTo>
                  <a:cubicBezTo>
                    <a:pt x="320015" y="227061"/>
                    <a:pt x="309586" y="227716"/>
                    <a:pt x="301273" y="224945"/>
                  </a:cubicBezTo>
                  <a:cubicBezTo>
                    <a:pt x="298502" y="236029"/>
                    <a:pt x="296099" y="247211"/>
                    <a:pt x="292960" y="258196"/>
                  </a:cubicBezTo>
                  <a:cubicBezTo>
                    <a:pt x="290553" y="266621"/>
                    <a:pt x="286365" y="274542"/>
                    <a:pt x="284647" y="283134"/>
                  </a:cubicBezTo>
                  <a:cubicBezTo>
                    <a:pt x="280805" y="302347"/>
                    <a:pt x="279106" y="321927"/>
                    <a:pt x="276335" y="341323"/>
                  </a:cubicBezTo>
                  <a:cubicBezTo>
                    <a:pt x="279106" y="393970"/>
                    <a:pt x="277191" y="447075"/>
                    <a:pt x="284647" y="499265"/>
                  </a:cubicBezTo>
                  <a:cubicBezTo>
                    <a:pt x="285755" y="507024"/>
                    <a:pt x="296377" y="509770"/>
                    <a:pt x="301273" y="515890"/>
                  </a:cubicBezTo>
                  <a:cubicBezTo>
                    <a:pt x="343224" y="568328"/>
                    <a:pt x="294376" y="517306"/>
                    <a:pt x="334524" y="557454"/>
                  </a:cubicBezTo>
                  <a:cubicBezTo>
                    <a:pt x="331753" y="576850"/>
                    <a:pt x="334973" y="598118"/>
                    <a:pt x="326211" y="615643"/>
                  </a:cubicBezTo>
                  <a:cubicBezTo>
                    <a:pt x="322292" y="623480"/>
                    <a:pt x="308787" y="619448"/>
                    <a:pt x="301273" y="623956"/>
                  </a:cubicBezTo>
                  <a:cubicBezTo>
                    <a:pt x="244219" y="658188"/>
                    <a:pt x="330354" y="625345"/>
                    <a:pt x="259709" y="648894"/>
                  </a:cubicBezTo>
                  <a:cubicBezTo>
                    <a:pt x="294198" y="614405"/>
                    <a:pt x="305160" y="604549"/>
                    <a:pt x="342836" y="557454"/>
                  </a:cubicBezTo>
                  <a:cubicBezTo>
                    <a:pt x="357726" y="538841"/>
                    <a:pt x="368506" y="517029"/>
                    <a:pt x="384400" y="499265"/>
                  </a:cubicBezTo>
                  <a:cubicBezTo>
                    <a:pt x="564217" y="298294"/>
                    <a:pt x="412793" y="463424"/>
                    <a:pt x="542342" y="366261"/>
                  </a:cubicBezTo>
                  <a:cubicBezTo>
                    <a:pt x="558017" y="354505"/>
                    <a:pt x="569160" y="337599"/>
                    <a:pt x="583905" y="324697"/>
                  </a:cubicBezTo>
                  <a:cubicBezTo>
                    <a:pt x="591424" y="318118"/>
                    <a:pt x="600531" y="313614"/>
                    <a:pt x="608844" y="308072"/>
                  </a:cubicBezTo>
                  <a:cubicBezTo>
                    <a:pt x="629207" y="277527"/>
                    <a:pt x="628539" y="282240"/>
                    <a:pt x="642095" y="241570"/>
                  </a:cubicBezTo>
                  <a:cubicBezTo>
                    <a:pt x="645708" y="230732"/>
                    <a:pt x="645298" y="218538"/>
                    <a:pt x="650407" y="208319"/>
                  </a:cubicBezTo>
                  <a:cubicBezTo>
                    <a:pt x="656603" y="195927"/>
                    <a:pt x="667292" y="186342"/>
                    <a:pt x="675345" y="175068"/>
                  </a:cubicBezTo>
                  <a:cubicBezTo>
                    <a:pt x="694931" y="147648"/>
                    <a:pt x="692358" y="149355"/>
                    <a:pt x="708596" y="116879"/>
                  </a:cubicBezTo>
                  <a:cubicBezTo>
                    <a:pt x="724614" y="164932"/>
                    <a:pt x="717784" y="129567"/>
                    <a:pt x="700284" y="208319"/>
                  </a:cubicBezTo>
                  <a:cubicBezTo>
                    <a:pt x="679468" y="301993"/>
                    <a:pt x="687012" y="272388"/>
                    <a:pt x="675345" y="357948"/>
                  </a:cubicBezTo>
                  <a:cubicBezTo>
                    <a:pt x="670050" y="396775"/>
                    <a:pt x="658720" y="474327"/>
                    <a:pt x="658720" y="474327"/>
                  </a:cubicBezTo>
                  <a:cubicBezTo>
                    <a:pt x="655949" y="607330"/>
                    <a:pt x="655331" y="740396"/>
                    <a:pt x="650407" y="873337"/>
                  </a:cubicBezTo>
                  <a:cubicBezTo>
                    <a:pt x="649783" y="890180"/>
                    <a:pt x="656829" y="915028"/>
                    <a:pt x="642095" y="923214"/>
                  </a:cubicBezTo>
                  <a:cubicBezTo>
                    <a:pt x="622567" y="934063"/>
                    <a:pt x="597760" y="917672"/>
                    <a:pt x="575593" y="914901"/>
                  </a:cubicBezTo>
                  <a:cubicBezTo>
                    <a:pt x="567280" y="912130"/>
                    <a:pt x="558492" y="910507"/>
                    <a:pt x="550655" y="906588"/>
                  </a:cubicBezTo>
                  <a:cubicBezTo>
                    <a:pt x="529678" y="896100"/>
                    <a:pt x="524557" y="888804"/>
                    <a:pt x="509091" y="873337"/>
                  </a:cubicBezTo>
                  <a:cubicBezTo>
                    <a:pt x="503549" y="859483"/>
                    <a:pt x="498525" y="845410"/>
                    <a:pt x="492465" y="831774"/>
                  </a:cubicBezTo>
                  <a:cubicBezTo>
                    <a:pt x="487432" y="820450"/>
                    <a:pt x="478528" y="810620"/>
                    <a:pt x="475840" y="798523"/>
                  </a:cubicBezTo>
                  <a:cubicBezTo>
                    <a:pt x="449807" y="681371"/>
                    <a:pt x="467295" y="705682"/>
                    <a:pt x="450902" y="607330"/>
                  </a:cubicBezTo>
                  <a:cubicBezTo>
                    <a:pt x="440846" y="546995"/>
                    <a:pt x="430162" y="524399"/>
                    <a:pt x="417651" y="466014"/>
                  </a:cubicBezTo>
                  <a:cubicBezTo>
                    <a:pt x="414119" y="449533"/>
                    <a:pt x="412353" y="432720"/>
                    <a:pt x="409338" y="416137"/>
                  </a:cubicBezTo>
                  <a:cubicBezTo>
                    <a:pt x="402304" y="377451"/>
                    <a:pt x="401605" y="376896"/>
                    <a:pt x="392713" y="341323"/>
                  </a:cubicBezTo>
                  <a:cubicBezTo>
                    <a:pt x="286044" y="421324"/>
                    <a:pt x="438134" y="304808"/>
                    <a:pt x="326211" y="399512"/>
                  </a:cubicBezTo>
                  <a:cubicBezTo>
                    <a:pt x="298291" y="423136"/>
                    <a:pt x="244331" y="457285"/>
                    <a:pt x="218145" y="490952"/>
                  </a:cubicBezTo>
                  <a:cubicBezTo>
                    <a:pt x="208226" y="503706"/>
                    <a:pt x="199893" y="517807"/>
                    <a:pt x="193207" y="532516"/>
                  </a:cubicBezTo>
                  <a:cubicBezTo>
                    <a:pt x="185955" y="548470"/>
                    <a:pt x="193766" y="578955"/>
                    <a:pt x="176582" y="582392"/>
                  </a:cubicBezTo>
                  <a:lnTo>
                    <a:pt x="135018" y="590705"/>
                  </a:lnTo>
                  <a:cubicBezTo>
                    <a:pt x="157185" y="593476"/>
                    <a:pt x="179257" y="597162"/>
                    <a:pt x="201520" y="599017"/>
                  </a:cubicBezTo>
                  <a:cubicBezTo>
                    <a:pt x="492441" y="623260"/>
                    <a:pt x="471405" y="620825"/>
                    <a:pt x="700284" y="632268"/>
                  </a:cubicBezTo>
                  <a:cubicBezTo>
                    <a:pt x="735982" y="636235"/>
                    <a:pt x="796009" y="642116"/>
                    <a:pt x="833287" y="648894"/>
                  </a:cubicBezTo>
                  <a:cubicBezTo>
                    <a:pt x="844528" y="650938"/>
                    <a:pt x="855553" y="654068"/>
                    <a:pt x="866538" y="657207"/>
                  </a:cubicBezTo>
                  <a:cubicBezTo>
                    <a:pt x="874963" y="659614"/>
                    <a:pt x="882802" y="664280"/>
                    <a:pt x="891476" y="665519"/>
                  </a:cubicBezTo>
                  <a:cubicBezTo>
                    <a:pt x="921774" y="669847"/>
                    <a:pt x="952436" y="671061"/>
                    <a:pt x="982916" y="673832"/>
                  </a:cubicBezTo>
                  <a:cubicBezTo>
                    <a:pt x="996771" y="679374"/>
                    <a:pt x="1010324" y="685738"/>
                    <a:pt x="1024480" y="690457"/>
                  </a:cubicBezTo>
                  <a:cubicBezTo>
                    <a:pt x="1035319" y="694070"/>
                    <a:pt x="1068570" y="702383"/>
                    <a:pt x="1057731" y="698770"/>
                  </a:cubicBezTo>
                  <a:cubicBezTo>
                    <a:pt x="1038594" y="692391"/>
                    <a:pt x="1018938" y="687687"/>
                    <a:pt x="999542" y="682145"/>
                  </a:cubicBezTo>
                  <a:cubicBezTo>
                    <a:pt x="988458" y="673832"/>
                    <a:pt x="976542" y="666527"/>
                    <a:pt x="966291" y="657207"/>
                  </a:cubicBezTo>
                  <a:cubicBezTo>
                    <a:pt x="939401" y="632761"/>
                    <a:pt x="896879" y="590496"/>
                    <a:pt x="874851" y="557454"/>
                  </a:cubicBezTo>
                  <a:cubicBezTo>
                    <a:pt x="862459" y="538866"/>
                    <a:pt x="854513" y="517495"/>
                    <a:pt x="841600" y="499265"/>
                  </a:cubicBezTo>
                  <a:cubicBezTo>
                    <a:pt x="807324" y="450875"/>
                    <a:pt x="764045" y="408797"/>
                    <a:pt x="733535" y="357948"/>
                  </a:cubicBezTo>
                  <a:cubicBezTo>
                    <a:pt x="708597" y="316384"/>
                    <a:pt x="689000" y="271106"/>
                    <a:pt x="658720" y="233257"/>
                  </a:cubicBezTo>
                  <a:cubicBezTo>
                    <a:pt x="647636" y="219403"/>
                    <a:pt x="635644" y="206229"/>
                    <a:pt x="625469" y="191694"/>
                  </a:cubicBezTo>
                  <a:cubicBezTo>
                    <a:pt x="616203" y="178458"/>
                    <a:pt x="610225" y="163056"/>
                    <a:pt x="600531" y="150130"/>
                  </a:cubicBezTo>
                  <a:cubicBezTo>
                    <a:pt x="593478" y="140725"/>
                    <a:pt x="583119" y="134223"/>
                    <a:pt x="575593" y="125192"/>
                  </a:cubicBezTo>
                  <a:cubicBezTo>
                    <a:pt x="560429" y="106995"/>
                    <a:pt x="556638" y="87877"/>
                    <a:pt x="534029" y="75316"/>
                  </a:cubicBezTo>
                  <a:cubicBezTo>
                    <a:pt x="513113" y="63696"/>
                    <a:pt x="475209" y="57322"/>
                    <a:pt x="450902" y="50377"/>
                  </a:cubicBezTo>
                  <a:cubicBezTo>
                    <a:pt x="442477" y="47970"/>
                    <a:pt x="434018" y="45517"/>
                    <a:pt x="425964" y="42065"/>
                  </a:cubicBezTo>
                  <a:cubicBezTo>
                    <a:pt x="414574" y="37184"/>
                    <a:pt x="404668" y="28700"/>
                    <a:pt x="392713" y="25439"/>
                  </a:cubicBezTo>
                  <a:cubicBezTo>
                    <a:pt x="373810" y="20284"/>
                    <a:pt x="353920" y="19898"/>
                    <a:pt x="334524" y="17127"/>
                  </a:cubicBezTo>
                  <a:cubicBezTo>
                    <a:pt x="331613" y="16157"/>
                    <a:pt x="275236" y="-3344"/>
                    <a:pt x="276335" y="501"/>
                  </a:cubicBezTo>
                  <a:cubicBezTo>
                    <a:pt x="292184" y="55972"/>
                    <a:pt x="340392" y="76558"/>
                    <a:pt x="384400" y="100254"/>
                  </a:cubicBezTo>
                  <a:cubicBezTo>
                    <a:pt x="417891" y="118288"/>
                    <a:pt x="446869" y="133213"/>
                    <a:pt x="484153" y="141817"/>
                  </a:cubicBezTo>
                  <a:cubicBezTo>
                    <a:pt x="503245" y="146223"/>
                    <a:pt x="523129" y="146287"/>
                    <a:pt x="542342" y="150130"/>
                  </a:cubicBezTo>
                  <a:cubicBezTo>
                    <a:pt x="589307" y="159523"/>
                    <a:pt x="606994" y="168866"/>
                    <a:pt x="650407" y="175068"/>
                  </a:cubicBezTo>
                  <a:cubicBezTo>
                    <a:pt x="675247" y="178616"/>
                    <a:pt x="700284" y="180610"/>
                    <a:pt x="725222" y="183381"/>
                  </a:cubicBezTo>
                  <a:cubicBezTo>
                    <a:pt x="798278" y="207734"/>
                    <a:pt x="770044" y="201677"/>
                    <a:pt x="916415" y="183381"/>
                  </a:cubicBezTo>
                  <a:cubicBezTo>
                    <a:pt x="929395" y="181758"/>
                    <a:pt x="962903" y="157931"/>
                    <a:pt x="974604" y="150130"/>
                  </a:cubicBezTo>
                  <a:cubicBezTo>
                    <a:pt x="921563" y="97092"/>
                    <a:pt x="959987" y="127276"/>
                    <a:pt x="800036" y="141817"/>
                  </a:cubicBezTo>
                  <a:cubicBezTo>
                    <a:pt x="761010" y="145365"/>
                    <a:pt x="683658" y="158443"/>
                    <a:pt x="683658" y="158443"/>
                  </a:cubicBezTo>
                  <a:cubicBezTo>
                    <a:pt x="628548" y="176813"/>
                    <a:pt x="637784" y="158956"/>
                    <a:pt x="625469" y="200007"/>
                  </a:cubicBezTo>
                  <a:cubicBezTo>
                    <a:pt x="619673" y="219329"/>
                    <a:pt x="618282" y="240368"/>
                    <a:pt x="608844" y="258196"/>
                  </a:cubicBezTo>
                  <a:cubicBezTo>
                    <a:pt x="593019" y="288089"/>
                    <a:pt x="570314" y="313800"/>
                    <a:pt x="550655" y="341323"/>
                  </a:cubicBezTo>
                  <a:cubicBezTo>
                    <a:pt x="542602" y="352597"/>
                    <a:pt x="535513" y="364777"/>
                    <a:pt x="525716" y="374574"/>
                  </a:cubicBezTo>
                  <a:cubicBezTo>
                    <a:pt x="501681" y="398609"/>
                    <a:pt x="487824" y="410630"/>
                    <a:pt x="467527" y="441076"/>
                  </a:cubicBezTo>
                  <a:cubicBezTo>
                    <a:pt x="460653" y="451387"/>
                    <a:pt x="456444" y="463243"/>
                    <a:pt x="450902" y="474327"/>
                  </a:cubicBezTo>
                  <a:cubicBezTo>
                    <a:pt x="448131" y="488181"/>
                    <a:pt x="448327" y="502979"/>
                    <a:pt x="442589" y="515890"/>
                  </a:cubicBezTo>
                  <a:cubicBezTo>
                    <a:pt x="429565" y="545194"/>
                    <a:pt x="416265" y="550065"/>
                    <a:pt x="392713" y="565767"/>
                  </a:cubicBezTo>
                  <a:cubicBezTo>
                    <a:pt x="295731" y="562996"/>
                    <a:pt x="198282" y="567353"/>
                    <a:pt x="101767" y="557454"/>
                  </a:cubicBezTo>
                  <a:cubicBezTo>
                    <a:pt x="87985" y="556040"/>
                    <a:pt x="77532" y="543035"/>
                    <a:pt x="68516" y="532516"/>
                  </a:cubicBezTo>
                  <a:cubicBezTo>
                    <a:pt x="43672" y="503531"/>
                    <a:pt x="57764" y="497933"/>
                    <a:pt x="43578" y="466014"/>
                  </a:cubicBezTo>
                  <a:cubicBezTo>
                    <a:pt x="37016" y="451249"/>
                    <a:pt x="25866" y="438901"/>
                    <a:pt x="18640" y="424450"/>
                  </a:cubicBezTo>
                  <a:cubicBezTo>
                    <a:pt x="11967" y="411104"/>
                    <a:pt x="7557" y="396741"/>
                    <a:pt x="2015" y="382887"/>
                  </a:cubicBezTo>
                  <a:cubicBezTo>
                    <a:pt x="4786" y="357949"/>
                    <a:pt x="-8556" y="324595"/>
                    <a:pt x="10327" y="308072"/>
                  </a:cubicBezTo>
                  <a:cubicBezTo>
                    <a:pt x="16830" y="302382"/>
                    <a:pt x="98633" y="336744"/>
                    <a:pt x="110080" y="341323"/>
                  </a:cubicBezTo>
                  <a:cubicBezTo>
                    <a:pt x="115622" y="349636"/>
                    <a:pt x="120126" y="358742"/>
                    <a:pt x="126705" y="366261"/>
                  </a:cubicBezTo>
                  <a:cubicBezTo>
                    <a:pt x="165188" y="410242"/>
                    <a:pt x="215268" y="446531"/>
                    <a:pt x="259709" y="482639"/>
                  </a:cubicBezTo>
                  <a:cubicBezTo>
                    <a:pt x="273479" y="493827"/>
                    <a:pt x="286059" y="506761"/>
                    <a:pt x="301273" y="515890"/>
                  </a:cubicBezTo>
                  <a:cubicBezTo>
                    <a:pt x="359961" y="551103"/>
                    <a:pt x="329403" y="531872"/>
                    <a:pt x="392713" y="574079"/>
                  </a:cubicBezTo>
                  <a:lnTo>
                    <a:pt x="417651" y="590705"/>
                  </a:lnTo>
                  <a:cubicBezTo>
                    <a:pt x="420422" y="601789"/>
                    <a:pt x="422681" y="613013"/>
                    <a:pt x="425964" y="623956"/>
                  </a:cubicBezTo>
                  <a:cubicBezTo>
                    <a:pt x="431000" y="640742"/>
                    <a:pt x="438339" y="656831"/>
                    <a:pt x="442589" y="673832"/>
                  </a:cubicBezTo>
                  <a:cubicBezTo>
                    <a:pt x="455152" y="724081"/>
                    <a:pt x="447290" y="696249"/>
                    <a:pt x="467527" y="756959"/>
                  </a:cubicBezTo>
                  <a:lnTo>
                    <a:pt x="475840" y="781897"/>
                  </a:lnTo>
                  <a:lnTo>
                    <a:pt x="484153" y="806836"/>
                  </a:lnTo>
                  <a:cubicBezTo>
                    <a:pt x="478334" y="824291"/>
                    <a:pt x="474254" y="843821"/>
                    <a:pt x="459215" y="856712"/>
                  </a:cubicBezTo>
                  <a:cubicBezTo>
                    <a:pt x="446948" y="867227"/>
                    <a:pt x="430799" y="872259"/>
                    <a:pt x="417651" y="881650"/>
                  </a:cubicBezTo>
                  <a:cubicBezTo>
                    <a:pt x="411273" y="886205"/>
                    <a:pt x="407145" y="893380"/>
                    <a:pt x="401025" y="898276"/>
                  </a:cubicBezTo>
                  <a:cubicBezTo>
                    <a:pt x="393224" y="904517"/>
                    <a:pt x="376087" y="914901"/>
                    <a:pt x="376087" y="914901"/>
                  </a:cubicBezTo>
                </a:path>
              </a:pathLst>
            </a:custGeom>
            <a:noFill/>
            <a:ln>
              <a:solidFill>
                <a:srgbClr val="7433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79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31353" y="2798618"/>
            <a:ext cx="8079247" cy="3132262"/>
            <a:chOff x="531353" y="2798618"/>
            <a:chExt cx="8079247" cy="31322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53" y="2798618"/>
              <a:ext cx="8079247" cy="313226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31353" y="5257800"/>
              <a:ext cx="4345447" cy="673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2703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61458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33652" y="4817258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811156" y="4825237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398" y="914400"/>
            <a:ext cx="9303798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Pea plants have 28 chromosomes, 14 homologous* pairs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sz="2400" dirty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17797" y="6664867"/>
            <a:ext cx="41008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https://basicmedicalkey.com/wp-content/uploads/2016/09/B9780323088541000047_f04-09ab-9780323088541.jpg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76650" y="2561533"/>
            <a:ext cx="666750" cy="1637934"/>
          </a:xfrm>
          <a:prstGeom prst="rect">
            <a:avLst/>
          </a:prstGeom>
          <a:noFill/>
          <a:ln w="762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06897" y="1371600"/>
            <a:ext cx="560303" cy="2057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426255" y="1371600"/>
            <a:ext cx="3248693" cy="1524000"/>
          </a:xfrm>
          <a:prstGeom prst="straightConnector1">
            <a:avLst/>
          </a:prstGeom>
          <a:ln w="76200">
            <a:solidFill>
              <a:srgbClr val="9C5B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467100" y="1371600"/>
            <a:ext cx="495300" cy="198120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1353" y="2798618"/>
            <a:ext cx="8079247" cy="3132262"/>
            <a:chOff x="531353" y="2798618"/>
            <a:chExt cx="8079247" cy="31322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53" y="2798618"/>
              <a:ext cx="8079247" cy="313226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31353" y="5257800"/>
              <a:ext cx="4345447" cy="673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82703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61458" y="4800600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33652" y="4817258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1156" y="4825237"/>
              <a:ext cx="6096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486400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595276" y="4610100"/>
            <a:ext cx="8150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90900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96200" cy="4525963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sz="2400" b="1" u="sng" dirty="0">
                <a:solidFill>
                  <a:srgbClr val="FFFF99"/>
                </a:solidFill>
                <a:latin typeface="Century Gothic" panose="020B0502020202020204" pitchFamily="34" charset="0"/>
              </a:rPr>
              <a:t>Homologous</a:t>
            </a:r>
            <a:r>
              <a:rPr lang="en-US" altLang="en-US" sz="2400" dirty="0">
                <a:solidFill>
                  <a:srgbClr val="FFFF99"/>
                </a:solidFill>
                <a:latin typeface="Century Gothic" panose="020B0502020202020204" pitchFamily="34" charset="0"/>
              </a:rPr>
              <a:t> = </a:t>
            </a:r>
            <a:r>
              <a:rPr lang="en-US" sz="2400" dirty="0">
                <a:solidFill>
                  <a:srgbClr val="FFFF99"/>
                </a:solidFill>
                <a:latin typeface="Century Gothic" panose="020B0502020202020204" pitchFamily="34" charset="0"/>
              </a:rPr>
              <a:t>the same structural features and pattern of genes.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0" y="6597134"/>
            <a:ext cx="18598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http://www.karakalpak.com/images/genetic08.jpg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20" name="Rounded Rectangle 19"/>
          <p:cNvSpPr/>
          <p:nvPr/>
        </p:nvSpPr>
        <p:spPr>
          <a:xfrm flipH="1">
            <a:off x="3902824" y="3530847"/>
            <a:ext cx="123305" cy="46658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flipH="1">
            <a:off x="4102330" y="3530847"/>
            <a:ext cx="123305" cy="466581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6389 0.16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84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983 0.16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84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76718" y="4610100"/>
            <a:ext cx="762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481094" y="4610100"/>
            <a:ext cx="81506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0" y="19050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 eaLnBrk="1" hangingPunct="1">
              <a:buFont typeface="Wingdings 2" pitchFamily="18" charset="2"/>
              <a:buNone/>
            </a:pPr>
            <a:r>
              <a:rPr lang="en-US" altLang="en-US" sz="2400" b="1" u="sng">
                <a:solidFill>
                  <a:srgbClr val="FFFF99"/>
                </a:solidFill>
                <a:latin typeface="Century Gothic" panose="020B0502020202020204" pitchFamily="34" charset="0"/>
              </a:rPr>
              <a:t>Homologous</a:t>
            </a:r>
            <a:r>
              <a:rPr lang="en-US" altLang="en-US" sz="2400">
                <a:solidFill>
                  <a:srgbClr val="FFFF99"/>
                </a:solidFill>
                <a:latin typeface="Century Gothic" panose="020B0502020202020204" pitchFamily="34" charset="0"/>
              </a:rPr>
              <a:t> = </a:t>
            </a:r>
            <a:r>
              <a:rPr lang="en-US" sz="2400">
                <a:solidFill>
                  <a:srgbClr val="FFFF99"/>
                </a:solidFill>
                <a:latin typeface="Century Gothic" panose="020B0502020202020204" pitchFamily="34" charset="0"/>
              </a:rPr>
              <a:t>the same structural features and pattern of genes.</a:t>
            </a:r>
            <a:endParaRPr lang="en-US" sz="2400" dirty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  <p:bldP spid="3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525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Withdrawal Date = Mon., Oct 26</a:t>
            </a:r>
            <a:r>
              <a:rPr lang="en-US" altLang="en-US" sz="4000" baseline="30000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th</a:t>
            </a:r>
            <a:r>
              <a:rPr lang="en-US" altLang="en-US" sz="4000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 </a:t>
            </a:r>
            <a:endParaRPr lang="en-US" altLang="en-US" sz="24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095" y="914400"/>
            <a:ext cx="9220200" cy="5791200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It is </a:t>
            </a:r>
            <a:r>
              <a:rPr lang="en-US" altLang="en-US" sz="2000" u="sng" dirty="0">
                <a:latin typeface="Century Gothic" panose="020B0502020202020204" pitchFamily="34" charset="0"/>
              </a:rPr>
              <a:t>YOUR</a:t>
            </a:r>
            <a:r>
              <a:rPr lang="en-US" altLang="en-US" sz="2000" dirty="0">
                <a:latin typeface="Century Gothic" panose="020B0502020202020204" pitchFamily="34" charset="0"/>
              </a:rPr>
              <a:t> responsibility to assess your grade </a:t>
            </a:r>
            <a:r>
              <a:rPr lang="en-US" altLang="en-US" sz="1600" i="1" dirty="0">
                <a:latin typeface="Century Gothic" panose="020B0502020202020204" pitchFamily="34" charset="0"/>
              </a:rPr>
              <a:t>(always available via Blackboard) </a:t>
            </a:r>
            <a:r>
              <a:rPr lang="en-US" altLang="en-US" sz="2000" dirty="0">
                <a:latin typeface="Century Gothic" panose="020B0502020202020204" pitchFamily="34" charset="0"/>
              </a:rPr>
              <a:t>in this course at this time to determine your academic standing.  </a:t>
            </a:r>
          </a:p>
          <a:p>
            <a:pPr marL="82550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b="1" dirty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In most cases, a “W” won’t count against your overall GPA, </a:t>
            </a:r>
            <a:r>
              <a:rPr lang="en-US" altLang="en-US" sz="2000" dirty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but it will show on your transcript that you attempted the class but withdrew for any number of reasons.</a:t>
            </a:r>
            <a:r>
              <a:rPr lang="en-US" altLang="en-US" sz="2000" b="1" dirty="0">
                <a:ln w="3175">
                  <a:solidFill>
                    <a:srgbClr val="7030A0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 You will need to repay to fully retake the course.</a:t>
            </a:r>
          </a:p>
          <a:p>
            <a:pPr marL="82550" indent="0" eaLnBrk="1" hangingPunct="1">
              <a:buNone/>
            </a:pPr>
            <a:endParaRPr lang="en-US" altLang="en-US" sz="2000" u="sng" dirty="0">
              <a:ln>
                <a:solidFill>
                  <a:srgbClr val="7030A0"/>
                </a:solidFill>
              </a:ln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If you have two low test scores, you need to talk with your TLS/Adjunct about the probability of your success in passing the course. </a:t>
            </a:r>
            <a:r>
              <a:rPr lang="en-US" altLang="en-US" sz="2000" i="1" dirty="0">
                <a:latin typeface="Century Gothic" panose="020B0502020202020204" pitchFamily="34" charset="0"/>
              </a:rPr>
              <a:t>If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you</a:t>
            </a:r>
            <a:r>
              <a:rPr lang="en-US" altLang="en-US" sz="2000" i="1" dirty="0">
                <a:latin typeface="Century Gothic" panose="020B0502020202020204" pitchFamily="34" charset="0"/>
              </a:rPr>
              <a:t> fail to notify AND discuss this with your instructor </a:t>
            </a:r>
            <a:r>
              <a:rPr lang="en-US" altLang="en-US" sz="1400" i="1" dirty="0">
                <a:latin typeface="Century Gothic" panose="020B0502020202020204" pitchFamily="34" charset="0"/>
              </a:rPr>
              <a:t>(which he or she will document), </a:t>
            </a:r>
            <a:r>
              <a:rPr lang="en-US" altLang="en-US" sz="2000" i="1" dirty="0">
                <a:latin typeface="Century Gothic" panose="020B0502020202020204" pitchFamily="34" charset="0"/>
              </a:rPr>
              <a:t>you </a:t>
            </a:r>
            <a:r>
              <a:rPr lang="en-US" altLang="en-US" sz="2000" i="1" u="sng" dirty="0">
                <a:latin typeface="Century Gothic" panose="020B0502020202020204" pitchFamily="34" charset="0"/>
              </a:rPr>
              <a:t>will NOT </a:t>
            </a:r>
            <a:r>
              <a:rPr lang="en-US" altLang="en-US" sz="2000" i="1" dirty="0">
                <a:latin typeface="Century Gothic" panose="020B0502020202020204" pitchFamily="34" charset="0"/>
              </a:rPr>
              <a:t>be considered a candidate for an Instructor Withdrawal or Incomplete if any situation arises come the final, thus the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grade you have earned will be what is reported on your transcript</a:t>
            </a:r>
            <a:r>
              <a:rPr lang="en-US" altLang="en-US" sz="2000" i="1" dirty="0">
                <a:latin typeface="Century Gothic" panose="020B0502020202020204" pitchFamily="34" charset="0"/>
              </a:rPr>
              <a:t>… NO EXCEPTIONS!</a:t>
            </a:r>
            <a:endParaRPr lang="en-US" altLang="en-US" sz="2000" i="1" dirty="0">
              <a:solidFill>
                <a:srgbClr val="9C5BCD"/>
              </a:solidFill>
              <a:latin typeface="Century Gothic" panose="020B0502020202020204" pitchFamily="34" charset="0"/>
            </a:endParaRPr>
          </a:p>
          <a:p>
            <a:pPr marL="82550" indent="0" eaLnBrk="1" hangingPunct="1">
              <a:buNone/>
            </a:pPr>
            <a:r>
              <a:rPr lang="en-US" altLang="en-US" sz="2000" i="1" dirty="0">
                <a:solidFill>
                  <a:srgbClr val="EF29FD"/>
                </a:solidFill>
                <a:latin typeface="Century Gothic" panose="020B0502020202020204" pitchFamily="34" charset="0"/>
              </a:rPr>
              <a:t>There is NO Make-up Final, so </a:t>
            </a:r>
            <a:r>
              <a:rPr lang="en-US" altLang="en-US" sz="2000" i="1" u="sng" dirty="0">
                <a:solidFill>
                  <a:srgbClr val="EF29FD"/>
                </a:solidFill>
                <a:latin typeface="Century Gothic" panose="020B0502020202020204" pitchFamily="34" charset="0"/>
              </a:rPr>
              <a:t>make absolutely sure you will be present and ON TIME </a:t>
            </a:r>
            <a:r>
              <a:rPr lang="en-US" altLang="en-US" sz="2000" i="1" dirty="0">
                <a:solidFill>
                  <a:srgbClr val="EF29FD"/>
                </a:solidFill>
                <a:latin typeface="Century Gothic" panose="020B0502020202020204" pitchFamily="34" charset="0"/>
              </a:rPr>
              <a:t>to class the week of April 16</a:t>
            </a:r>
            <a:r>
              <a:rPr lang="en-US" altLang="en-US" sz="2000" i="1" baseline="30000" dirty="0">
                <a:solidFill>
                  <a:srgbClr val="EF29FD"/>
                </a:solidFill>
                <a:latin typeface="Century Gothic" panose="020B0502020202020204" pitchFamily="34" charset="0"/>
              </a:rPr>
              <a:t>th</a:t>
            </a:r>
            <a:r>
              <a:rPr lang="en-US" altLang="en-US" sz="2000" i="1" dirty="0">
                <a:solidFill>
                  <a:srgbClr val="EF29FD"/>
                </a:solidFill>
                <a:latin typeface="Century Gothic" panose="020B0502020202020204" pitchFamily="34" charset="0"/>
              </a:rPr>
              <a:t>!!!</a:t>
            </a:r>
            <a:endParaRPr lang="en-US" altLang="en-US" sz="1800" i="1" dirty="0">
              <a:solidFill>
                <a:srgbClr val="EF29F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75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519747" y="3939886"/>
            <a:ext cx="444038" cy="41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62500" y="3908714"/>
            <a:ext cx="4953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29000" y="4419600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Same Locus</a:t>
            </a:r>
          </a:p>
          <a:p>
            <a:pPr algn="ctr"/>
            <a:r>
              <a:rPr lang="en-US" sz="1600" dirty="0"/>
              <a:t>(same location)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3685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Locus = Specific Gene = Codes for same thing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2750818" y="1331232"/>
            <a:ext cx="3182833" cy="183304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241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39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0" name="Left Brace 15359"/>
          <p:cNvSpPr/>
          <p:nvPr/>
        </p:nvSpPr>
        <p:spPr>
          <a:xfrm rot="16200000">
            <a:off x="4551513" y="2729934"/>
            <a:ext cx="277196" cy="1287777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Box 15360"/>
          <p:cNvSpPr txBox="1"/>
          <p:nvPr/>
        </p:nvSpPr>
        <p:spPr>
          <a:xfrm>
            <a:off x="4078527" y="346664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“p” = petal color</a:t>
            </a:r>
          </a:p>
        </p:txBody>
      </p:sp>
      <p:pic>
        <p:nvPicPr>
          <p:cNvPr id="15364" name="Picture 153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9" b="97336" l="3248" r="9536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62410"/>
            <a:ext cx="589509" cy="6669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9" b="97336" l="3248" r="9536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62" y="2453633"/>
            <a:ext cx="571138" cy="6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5360" grpId="0" animBg="1"/>
      <p:bldP spid="153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7800" y="5928289"/>
            <a:ext cx="6095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F99"/>
                </a:solidFill>
              </a:rPr>
              <a:t>Homologous Chromosomes</a:t>
            </a:r>
            <a:br>
              <a:rPr lang="en-US" altLang="en-US" sz="2400" dirty="0">
                <a:solidFill>
                  <a:srgbClr val="FFFF99"/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38399" y="3946814"/>
            <a:ext cx="609600" cy="4191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99" y="4038600"/>
            <a:ext cx="2554085" cy="923330"/>
          </a:xfrm>
          <a:prstGeom prst="rect">
            <a:avLst/>
          </a:prstGeom>
          <a:ln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9966FF"/>
                </a:solidFill>
              </a:rPr>
              <a:t>This specific gene sequence (allele) encodes purple leaves </a:t>
            </a:r>
            <a:endParaRPr lang="en-US" dirty="0">
              <a:solidFill>
                <a:srgbClr val="9966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1" y="3962400"/>
            <a:ext cx="27432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/>
              <a:t>This allele (at the same location) is slightly different and encodes white leaves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82691" y="3939886"/>
            <a:ext cx="641910" cy="426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636853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Locus = Specific Gene = Codes for same thing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>
          <a:xfrm>
            <a:off x="2750818" y="1331232"/>
            <a:ext cx="3182833" cy="1833045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Chromosomes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6219" y="1331232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46219" y="2253782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1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3999" y="3890008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6034" y="1332943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67964" y="1332943"/>
            <a:ext cx="152400" cy="921253"/>
          </a:xfrm>
          <a:prstGeom prst="rect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6034" y="2258902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67964" y="2254196"/>
            <a:ext cx="152400" cy="921253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4551513" y="2729934"/>
            <a:ext cx="277196" cy="1287777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9" b="97336" l="3248" r="9536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62410"/>
            <a:ext cx="589509" cy="6669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9" b="97336" l="3248" r="9536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62" y="2453633"/>
            <a:ext cx="571138" cy="64618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78527" y="3466640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“p” = petal color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3398" y="1583245"/>
            <a:ext cx="139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66FF"/>
                </a:solidFill>
              </a:rPr>
              <a:t>P variant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23398" y="2463324"/>
            <a:ext cx="139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 variant</a:t>
            </a:r>
          </a:p>
        </p:txBody>
      </p:sp>
    </p:spTree>
    <p:extLst>
      <p:ext uri="{BB962C8B-B14F-4D97-AF65-F5344CB8AC3E}">
        <p14:creationId xmlns:p14="http://schemas.microsoft.com/office/powerpoint/2010/main" val="26757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059363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Alleles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(a variant form of a gene)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They can be </a:t>
            </a:r>
            <a:r>
              <a:rPr 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(expressed)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 recessive (not expressed)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example: Let’s look at petal color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(Locus designated by the letter ”p”)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petals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dominant – </a:t>
            </a:r>
            <a:r>
              <a:rPr 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white petals are recessive – p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1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Hetero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zygous – having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alleles (Pp)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Homo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zygous – having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alleles (PP or pp)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Genotype vs. Phenotype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Geno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– what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alleles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(letter combo)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that plant have for that gene? 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PP or pp or Pp)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Pheno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– refers to an individual’s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what is their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phy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sical plant color?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PP or Pp genotype =  </a:t>
            </a:r>
            <a:r>
              <a:rPr 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petals phenotype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pp genotype = white petal phenotype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24200" y="3657600"/>
            <a:ext cx="304800" cy="21336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3657600"/>
            <a:ext cx="304800" cy="2133600"/>
          </a:xfrm>
          <a:prstGeom prst="roundRect">
            <a:avLst/>
          </a:prstGeom>
          <a:solidFill>
            <a:srgbClr val="FFE1E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3400" y="236538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Alleles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3886200"/>
            <a:ext cx="304800" cy="76200"/>
          </a:xfrm>
          <a:prstGeom prst="rect">
            <a:avLst/>
          </a:prstGeom>
          <a:solidFill>
            <a:srgbClr val="9966FF"/>
          </a:solidFill>
          <a:ln>
            <a:solidFill>
              <a:srgbClr val="743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" y="944562"/>
            <a:ext cx="8915400" cy="47085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primary cell contains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alleles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trait, and the alleles segregate during the formation of 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 Each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then contains only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allele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6" y="2790176"/>
            <a:ext cx="3057668" cy="39857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46909" y="2789259"/>
            <a:ext cx="4724400" cy="4059081"/>
            <a:chOff x="76200" y="1711953"/>
            <a:chExt cx="6324600" cy="4905687"/>
          </a:xfrm>
        </p:grpSpPr>
        <p:sp>
          <p:nvSpPr>
            <p:cNvPr id="7" name="Oval 6"/>
            <p:cNvSpPr/>
            <p:nvPr/>
          </p:nvSpPr>
          <p:spPr>
            <a:xfrm>
              <a:off x="3124200" y="18288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29000" y="2057400"/>
              <a:ext cx="304800" cy="3048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flipV="1">
              <a:off x="3505200" y="2240281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3581400" y="2133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V="1">
              <a:off x="3581400" y="2240281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flipV="1">
              <a:off x="3505200" y="2133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124200" y="2743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3383281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3459481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3581400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3657600" y="3124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c 17"/>
            <p:cNvSpPr/>
            <p:nvPr/>
          </p:nvSpPr>
          <p:spPr>
            <a:xfrm rot="14154934">
              <a:off x="3439800" y="2793799"/>
              <a:ext cx="69173" cy="430815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3383281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3459481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3657600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3581400" y="2971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Arc 22"/>
            <p:cNvSpPr/>
            <p:nvPr/>
          </p:nvSpPr>
          <p:spPr>
            <a:xfrm rot="17069394">
              <a:off x="3399084" y="30115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7414278">
              <a:off x="3622019" y="27294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5400000">
              <a:off x="3603863" y="28966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057400" y="36576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5146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23622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Arc 28"/>
            <p:cNvSpPr/>
            <p:nvPr/>
          </p:nvSpPr>
          <p:spPr>
            <a:xfrm rot="14154934">
              <a:off x="2346578" y="3757980"/>
              <a:ext cx="69173" cy="367011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V="1">
              <a:off x="25146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flipV="1">
              <a:off x="23622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Arc 31"/>
            <p:cNvSpPr/>
            <p:nvPr/>
          </p:nvSpPr>
          <p:spPr>
            <a:xfrm rot="17069394">
              <a:off x="2332284" y="39259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7414278">
              <a:off x="2555219" y="36438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5400000">
              <a:off x="2537063" y="38110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91000" y="36576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 flipV="1">
              <a:off x="46482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V="1">
              <a:off x="4495800" y="40386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4154934">
              <a:off x="4480178" y="3757980"/>
              <a:ext cx="69173" cy="367011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V="1">
              <a:off x="44958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 flipV="1">
              <a:off x="4648200" y="38862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Arc 40"/>
            <p:cNvSpPr/>
            <p:nvPr/>
          </p:nvSpPr>
          <p:spPr>
            <a:xfrm rot="17069394">
              <a:off x="4465884" y="3925912"/>
              <a:ext cx="130138" cy="377957"/>
            </a:xfrm>
            <a:prstGeom prst="arc">
              <a:avLst>
                <a:gd name="adj1" fmla="val 16200000"/>
                <a:gd name="adj2" fmla="val 19950899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7414278">
              <a:off x="4688819" y="3643806"/>
              <a:ext cx="45719" cy="487850"/>
            </a:xfrm>
            <a:prstGeom prst="arc">
              <a:avLst>
                <a:gd name="adj1" fmla="val 16292428"/>
                <a:gd name="adj2" fmla="val 0"/>
              </a:avLst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5400000">
              <a:off x="4670663" y="3811058"/>
              <a:ext cx="61958" cy="407416"/>
            </a:xfrm>
            <a:prstGeom prst="arc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5908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3048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2895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6482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4953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51054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4478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19050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1752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581400" y="4648200"/>
              <a:ext cx="8382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40386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 flipV="1">
              <a:off x="3886200" y="48768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8194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 flipV="1">
              <a:off x="3048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flipV="1">
              <a:off x="2895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768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flipV="1">
              <a:off x="4953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 flipV="1">
              <a:off x="51054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6764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19050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 flipV="1">
              <a:off x="1752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810000" y="5486400"/>
              <a:ext cx="381000" cy="762000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V="1">
              <a:off x="40386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flipV="1">
              <a:off x="3886200" y="5715000"/>
              <a:ext cx="45719" cy="45719"/>
            </a:xfrm>
            <a:prstGeom prst="ellipse">
              <a:avLst/>
            </a:prstGeom>
            <a:solidFill>
              <a:schemeClr val="tx2">
                <a:alpha val="29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54896" y="624205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29718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9624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5029200" y="6248400"/>
              <a:ext cx="704154" cy="369240"/>
            </a:xfrm>
            <a:custGeom>
              <a:avLst/>
              <a:gdLst>
                <a:gd name="connsiteX0" fmla="*/ 12004 w 704154"/>
                <a:gd name="connsiteY0" fmla="*/ 0 h 369240"/>
                <a:gd name="connsiteX1" fmla="*/ 50104 w 704154"/>
                <a:gd name="connsiteY1" fmla="*/ 273050 h 369240"/>
                <a:gd name="connsiteX2" fmla="*/ 412054 w 704154"/>
                <a:gd name="connsiteY2" fmla="*/ 171450 h 369240"/>
                <a:gd name="connsiteX3" fmla="*/ 475554 w 704154"/>
                <a:gd name="connsiteY3" fmla="*/ 355600 h 369240"/>
                <a:gd name="connsiteX4" fmla="*/ 602554 w 704154"/>
                <a:gd name="connsiteY4" fmla="*/ 355600 h 369240"/>
                <a:gd name="connsiteX5" fmla="*/ 602554 w 704154"/>
                <a:gd name="connsiteY5" fmla="*/ 355600 h 369240"/>
                <a:gd name="connsiteX6" fmla="*/ 704154 w 704154"/>
                <a:gd name="connsiteY6" fmla="*/ 241300 h 36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154" h="369240">
                  <a:moveTo>
                    <a:pt x="12004" y="0"/>
                  </a:moveTo>
                  <a:cubicBezTo>
                    <a:pt x="-2284" y="122237"/>
                    <a:pt x="-16571" y="244475"/>
                    <a:pt x="50104" y="273050"/>
                  </a:cubicBezTo>
                  <a:cubicBezTo>
                    <a:pt x="116779" y="301625"/>
                    <a:pt x="341146" y="157692"/>
                    <a:pt x="412054" y="171450"/>
                  </a:cubicBezTo>
                  <a:cubicBezTo>
                    <a:pt x="482962" y="185208"/>
                    <a:pt x="443804" y="324908"/>
                    <a:pt x="475554" y="355600"/>
                  </a:cubicBezTo>
                  <a:cubicBezTo>
                    <a:pt x="507304" y="386292"/>
                    <a:pt x="602554" y="355600"/>
                    <a:pt x="602554" y="355600"/>
                  </a:cubicBezTo>
                  <a:lnTo>
                    <a:pt x="602554" y="355600"/>
                  </a:lnTo>
                  <a:cubicBezTo>
                    <a:pt x="619487" y="336550"/>
                    <a:pt x="687221" y="229658"/>
                    <a:pt x="704154" y="241300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1981200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00600" y="2871579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2n (4c)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34000" y="3709780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 (2c)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86400" y="4607552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5369553"/>
              <a:ext cx="914400" cy="316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1n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295400" y="1711953"/>
              <a:ext cx="1378133" cy="316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spermatocyte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8600" y="2473952"/>
              <a:ext cx="2605620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Primary</a:t>
              </a:r>
              <a:br>
                <a:rPr lang="en-US" sz="1100" dirty="0"/>
              </a:br>
              <a:r>
                <a:rPr lang="en-US" sz="1100" dirty="0"/>
                <a:t>spermatocyte</a:t>
              </a:r>
              <a:r>
                <a:rPr lang="en-US" sz="400" dirty="0"/>
                <a:t> </a:t>
              </a:r>
              <a:r>
                <a:rPr lang="en-US" sz="1000" dirty="0"/>
                <a:t>(after S-phase)</a:t>
              </a:r>
              <a:endParaRPr lang="en-US" sz="11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2399" y="3312153"/>
              <a:ext cx="1378133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Secondary</a:t>
              </a:r>
              <a:br>
                <a:rPr lang="en-US" sz="1100" dirty="0"/>
              </a:br>
              <a:r>
                <a:rPr lang="en-US" sz="1100" dirty="0"/>
                <a:t>spermatocyte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6200" y="4531353"/>
              <a:ext cx="1107743" cy="316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Spermatid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200" y="5445753"/>
              <a:ext cx="1369550" cy="52075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100" dirty="0"/>
                <a:t>Spermatozoa</a:t>
              </a:r>
            </a:p>
            <a:p>
              <a:r>
                <a:rPr lang="en-US" sz="1100" dirty="0"/>
                <a:t>(Sperm)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333260" y="5442491"/>
            <a:ext cx="1295400" cy="1321893"/>
          </a:xfrm>
          <a:prstGeom prst="ellipse">
            <a:avLst/>
          </a:prstGeom>
          <a:solidFill>
            <a:srgbClr val="FFFF00">
              <a:alpha val="32157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155064" y="5770583"/>
            <a:ext cx="1165041" cy="1087417"/>
          </a:xfrm>
          <a:prstGeom prst="ellipse">
            <a:avLst/>
          </a:prstGeom>
          <a:solidFill>
            <a:srgbClr val="FFFF00">
              <a:alpha val="32157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4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4300" y="944562"/>
            <a:ext cx="8915400" cy="470852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primary cell contains 2 alleles for each trait, and the alleles segregate during the formation of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(egg or sperm).  Each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contains only 1 allele for each trait.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fertilization occurs, the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2n (diploid) cell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have a total of </a:t>
            </a:r>
            <a:r>
              <a:rPr lang="en-US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trait,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one supplied from each parent gamete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15339" y="4247972"/>
            <a:ext cx="2895600" cy="2131027"/>
            <a:chOff x="3276600" y="4466622"/>
            <a:chExt cx="2895600" cy="2131027"/>
          </a:xfrm>
        </p:grpSpPr>
        <p:grpSp>
          <p:nvGrpSpPr>
            <p:cNvPr id="3" name="Group 2"/>
            <p:cNvGrpSpPr/>
            <p:nvPr/>
          </p:nvGrpSpPr>
          <p:grpSpPr>
            <a:xfrm>
              <a:off x="3276600" y="4466622"/>
              <a:ext cx="2895600" cy="2122714"/>
              <a:chOff x="3276600" y="4466622"/>
              <a:chExt cx="2895600" cy="212271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-1" t="49529" r="84428" b="22166"/>
              <a:stretch/>
            </p:blipFill>
            <p:spPr>
              <a:xfrm flipH="1">
                <a:off x="3276600" y="4466622"/>
                <a:ext cx="2895600" cy="2122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657600" y="4466622"/>
                <a:ext cx="304800" cy="10537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76600" y="5791200"/>
              <a:ext cx="228600" cy="8064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907668"/>
              <a:ext cx="990600" cy="681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5099" t="80101" r="79803" b="4763"/>
          <a:stretch/>
        </p:blipFill>
        <p:spPr>
          <a:xfrm>
            <a:off x="5486400" y="3961941"/>
            <a:ext cx="2259178" cy="263570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39539" y="4953000"/>
            <a:ext cx="642061" cy="619550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-1" t="-10614" r="54951" b="-6143"/>
          <a:stretch/>
        </p:blipFill>
        <p:spPr>
          <a:xfrm flipH="1">
            <a:off x="4267200" y="3276600"/>
            <a:ext cx="3484833" cy="3647722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66FF"/>
                </a:solidFill>
              </a:rPr>
              <a:t>Law of Segregation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6200" y="944563"/>
            <a:ext cx="8877300" cy="309403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primary cell contains 2 alleles for each trait, and the alleles segregate during the formation of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gametes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(egg or sperm).  Each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gamete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contains only 1 allele for each trait.  When fertilization occurs, the new 2n (diploid) cell will have a total of </a:t>
            </a:r>
            <a:r>
              <a:rPr lang="en-US" b="1" u="sng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alleles for each trait, </a:t>
            </a:r>
            <a:r>
              <a:rPr lang="en-US" i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supplied from each parent gamete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967" y="4105869"/>
            <a:ext cx="2799033" cy="25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is why it is important that 1 of each homologous pair of chromosomes ends up in the gamete at the end of meiosis!!! 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aka. Non Disjunction = lack or multiple instructions = ISSUES*)</a:t>
            </a:r>
          </a:p>
          <a:p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4724400" y="4724400"/>
            <a:ext cx="762000" cy="6858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5791200"/>
            <a:ext cx="1535083" cy="969818"/>
          </a:xfrm>
          <a:prstGeom prst="ellipse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584">
            <a:off x="6310999" y="4496380"/>
            <a:ext cx="921251" cy="8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4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401C"/>
                </a:solidFill>
              </a:rPr>
              <a:t>Meiosis 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952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ECBF1"/>
                </a:solidFill>
              </a:rPr>
              <a:t>Non-disjunction in Meiosis II – </a:t>
            </a:r>
            <a:r>
              <a:rPr lang="en-US" b="1" dirty="0">
                <a:solidFill>
                  <a:srgbClr val="5ECBF1"/>
                </a:solidFill>
              </a:rPr>
              <a:t>50% </a:t>
            </a:r>
            <a:r>
              <a:rPr lang="en-US" dirty="0">
                <a:solidFill>
                  <a:srgbClr val="5ECBF1"/>
                </a:solidFill>
              </a:rPr>
              <a:t>chance gametes may be unaffected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" y="914399"/>
            <a:ext cx="4869815" cy="5681451"/>
            <a:chOff x="-1" y="914399"/>
            <a:chExt cx="4869815" cy="56814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5099" t="80101" r="79803" b="4763"/>
            <a:stretch/>
          </p:blipFill>
          <p:spPr>
            <a:xfrm>
              <a:off x="-1" y="914399"/>
              <a:ext cx="4869815" cy="568145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95400" y="3733800"/>
              <a:ext cx="381000" cy="76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0" y="3746301"/>
              <a:ext cx="381000" cy="762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81600" y="1066800"/>
            <a:ext cx="3505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Zygote (baby) – </a:t>
            </a:r>
            <a:r>
              <a:rPr lang="en-US" sz="2000" dirty="0"/>
              <a:t>this egg was fertilized by a sperm and now has two sets of instructions for eyes… one from mom, one from dad.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rgbClr val="FFC000"/>
                </a:solidFill>
              </a:rPr>
              <a:t>BUT, didn’t we just say multiple instructions or not enough instructions causes issues, so… now what?!</a:t>
            </a:r>
          </a:p>
          <a:p>
            <a:endParaRPr lang="en-US" sz="2400" dirty="0"/>
          </a:p>
          <a:p>
            <a:r>
              <a:rPr lang="en-US" sz="2400" dirty="0"/>
              <a:t>With two sets of instructions, </a:t>
            </a:r>
            <a:r>
              <a:rPr lang="en-US" sz="2400" dirty="0">
                <a:solidFill>
                  <a:srgbClr val="5ECCF3"/>
                </a:solidFill>
              </a:rPr>
              <a:t>which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allele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5ECCF3"/>
                </a:solidFill>
              </a:rPr>
              <a:t>gets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5ECCF3"/>
                </a:solidFill>
              </a:rPr>
              <a:t>call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5ECCF3"/>
                </a:solidFill>
              </a:rPr>
              <a:t>shots</a:t>
            </a:r>
            <a:r>
              <a:rPr lang="en-US" sz="2400" dirty="0">
                <a:solidFill>
                  <a:schemeClr val="accent3"/>
                </a:solidFill>
              </a:rPr>
              <a:t>?</a:t>
            </a:r>
            <a:r>
              <a:rPr lang="en-US" sz="2400" dirty="0">
                <a:solidFill>
                  <a:srgbClr val="5ECCF3"/>
                </a:solidFill>
              </a:rPr>
              <a:t>?</a:t>
            </a:r>
            <a:r>
              <a:rPr lang="en-US" sz="2400" dirty="0">
                <a:solidFill>
                  <a:schemeClr val="accent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8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84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9966FF"/>
                </a:solidFill>
                <a:latin typeface="Century Gothic" panose="020B0502020202020204" pitchFamily="34" charset="0"/>
              </a:rPr>
              <a:t>Law of Dominance: </a:t>
            </a:r>
            <a:br>
              <a:rPr lang="en-US" dirty="0">
                <a:solidFill>
                  <a:srgbClr val="9966FF"/>
                </a:solidFill>
                <a:latin typeface="Century Gothic" panose="020B0502020202020204" pitchFamily="34" charset="0"/>
              </a:rPr>
            </a:br>
            <a:r>
              <a:rPr lang="en-US" sz="4400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sz="4400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sz="4400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9105900" cy="5638800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In humans, each pair of the </a:t>
            </a:r>
            <a:r>
              <a:rPr lang="en-US" altLang="en-US" sz="20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22 autosomal chromosomes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have the </a:t>
            </a:r>
            <a:r>
              <a:rPr lang="en-US" altLang="en-US" sz="2000" u="sng" dirty="0">
                <a:latin typeface="Century Gothic" panose="020B0502020202020204" pitchFamily="34" charset="0"/>
                <a:cs typeface="Arial" charset="0"/>
              </a:rPr>
              <a:t>same genes </a:t>
            </a:r>
          </a:p>
          <a:p>
            <a:pPr marL="136525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For each gene there can be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2 alleles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(different forms) 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319088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For this class, we will represent all </a:t>
            </a:r>
            <a:r>
              <a:rPr lang="en-US" altLang="en-US" sz="2000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dominant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alleles with a </a:t>
            </a:r>
            <a:r>
              <a:rPr lang="en-US" altLang="en-US" sz="2000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apital </a:t>
            </a:r>
            <a:r>
              <a:rPr lang="en-US" altLang="en-US" sz="2000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etter and all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recessive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alleles with a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ower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ase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l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etter (*this is important to memorize!)</a:t>
            </a:r>
          </a:p>
          <a:p>
            <a:pPr marL="319088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algn="ctr" eaLnBrk="1" hangingPunct="1">
              <a:buNone/>
            </a:pP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Different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alleles for a trait 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is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zygous </a:t>
            </a:r>
          </a:p>
          <a:p>
            <a:pPr marL="319088" indent="0" algn="ctr" eaLnBrk="1" hangingPunct="1">
              <a:buNone/>
            </a:pP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Same 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alleles for a trait (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20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) is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homo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zygous</a:t>
            </a:r>
          </a:p>
          <a:p>
            <a:pPr marL="319088" indent="0" eaLnBrk="1" hangingPunct="1">
              <a:buNone/>
            </a:pPr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160867" y="1241692"/>
            <a:ext cx="9296400" cy="47085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Given that a trait (say green eyes) is dominant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‘G’</a:t>
            </a: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: </a:t>
            </a: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who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______ show this trait. </a:t>
            </a:r>
          </a:p>
          <a:p>
            <a:pPr eaLnBrk="1" hangingPunct="1"/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who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______ show the trait.</a:t>
            </a:r>
          </a:p>
          <a:p>
            <a:pPr eaLnBrk="1" hangingPunct="1"/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who is 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________ show the trait. 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***BECAUSE ***The genetic information for </a:t>
            </a:r>
            <a:r>
              <a:rPr lang="en-US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‘G’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is </a:t>
            </a:r>
            <a:r>
              <a:rPr lang="en-US" altLang="en-US" sz="2400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not present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lvl="3" eaLnBrk="1" hangingPunct="1"/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04800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47BD9-FA90-423F-BA9F-C072FCC028B0}"/>
              </a:ext>
            </a:extLst>
          </p:cNvPr>
          <p:cNvSpPr txBox="1"/>
          <p:nvPr/>
        </p:nvSpPr>
        <p:spPr>
          <a:xfrm>
            <a:off x="4876800" y="19050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F17BD-8D19-4ACA-9DB6-BCF587A7C6AB}"/>
              </a:ext>
            </a:extLst>
          </p:cNvPr>
          <p:cNvSpPr txBox="1"/>
          <p:nvPr/>
        </p:nvSpPr>
        <p:spPr>
          <a:xfrm>
            <a:off x="6019800" y="2590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E030-4A70-420E-BC94-66033DCB608B}"/>
              </a:ext>
            </a:extLst>
          </p:cNvPr>
          <p:cNvSpPr txBox="1"/>
          <p:nvPr/>
        </p:nvSpPr>
        <p:spPr>
          <a:xfrm>
            <a:off x="5715000" y="32443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not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4FF03-34CD-467B-B16E-4F2B579D41BC}"/>
              </a:ext>
            </a:extLst>
          </p:cNvPr>
          <p:cNvSpPr txBox="1"/>
          <p:nvPr/>
        </p:nvSpPr>
        <p:spPr>
          <a:xfrm>
            <a:off x="5562600" y="3620707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C000"/>
                </a:solidFill>
              </a:rPr>
              <a:t>WHY?!?</a:t>
            </a:r>
          </a:p>
        </p:txBody>
      </p:sp>
    </p:spTree>
    <p:extLst>
      <p:ext uri="{BB962C8B-B14F-4D97-AF65-F5344CB8AC3E}">
        <p14:creationId xmlns:p14="http://schemas.microsoft.com/office/powerpoint/2010/main" val="24866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99547" y="1189038"/>
            <a:ext cx="9296400" cy="47085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Given that a trait (say blue eyes) is recessive </a:t>
            </a:r>
            <a:r>
              <a:rPr lang="en-US" altLang="en-US" sz="20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‘g’: </a:t>
            </a:r>
          </a:p>
          <a:p>
            <a:pPr eaLnBrk="1" hangingPunct="1"/>
            <a:endParaRPr lang="en-US" altLang="en-US" sz="2000" dirty="0">
              <a:solidFill>
                <a:srgbClr val="5ECBF1"/>
              </a:solidFill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An organism who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</a:t>
            </a:r>
            <a:r>
              <a:rPr lang="en-US" altLang="en-US" sz="1800" b="1" dirty="0">
                <a:latin typeface="Century Gothic" panose="020B0502020202020204" pitchFamily="34" charset="0"/>
                <a:cs typeface="Arial" charset="0"/>
              </a:rPr>
              <a:t>___________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show the trait. </a:t>
            </a:r>
          </a:p>
          <a:p>
            <a:pPr lvl="1" eaLnBrk="1" hangingPunct="1"/>
            <a:endParaRPr lang="en-US" altLang="en-US" sz="1600" dirty="0">
              <a:latin typeface="Century Gothic" panose="020B0502020202020204" pitchFamily="34" charset="0"/>
              <a:cs typeface="Arial" charset="0"/>
            </a:endParaRPr>
          </a:p>
          <a:p>
            <a:pPr lvl="1" eaLnBrk="1" hangingPunct="1"/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However, this organism (</a:t>
            </a:r>
            <a:r>
              <a:rPr lang="en-US" altLang="en-US" sz="1800" i="1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) is a </a:t>
            </a:r>
            <a:r>
              <a:rPr lang="en-US" altLang="en-US" sz="1800" i="1" u="sng" dirty="0">
                <a:latin typeface="Century Gothic" panose="020B0502020202020204" pitchFamily="34" charset="0"/>
                <a:cs typeface="Arial" charset="0"/>
              </a:rPr>
              <a:t>carrier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 for the trait and 50% of its gametes will have the </a:t>
            </a:r>
            <a:r>
              <a:rPr lang="en-US" altLang="en-US" sz="18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‘g’ 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trait.</a:t>
            </a:r>
          </a:p>
          <a:p>
            <a:pPr lvl="1" eaLnBrk="1" hangingPunct="1"/>
            <a:endParaRPr lang="en-US" altLang="en-US" sz="16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A organism who is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 dominant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________show the trait. 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***BECAUSE***The genetic information for the trait </a:t>
            </a:r>
            <a:r>
              <a:rPr lang="en-US" altLang="en-US" sz="24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“g” </a:t>
            </a:r>
            <a:r>
              <a:rPr lang="en-US" altLang="en-US" sz="2400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is not present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marL="319088" indent="0" eaLnBrk="1" hangingPunct="1">
              <a:buNone/>
            </a:pPr>
            <a:r>
              <a:rPr lang="en-US" altLang="en-US" sz="2000" i="1" dirty="0">
                <a:latin typeface="Century Gothic" panose="020B0502020202020204" pitchFamily="34" charset="0"/>
                <a:cs typeface="Arial" charset="0"/>
              </a:rPr>
              <a:t>Only organisms who are </a:t>
            </a:r>
            <a:r>
              <a:rPr lang="en-US" altLang="en-US" sz="20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 </a:t>
            </a:r>
            <a:r>
              <a:rPr lang="en-US" altLang="en-US" sz="2000" i="1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20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2000" i="1" dirty="0">
                <a:latin typeface="Century Gothic" panose="020B0502020202020204" pitchFamily="34" charset="0"/>
                <a:cs typeface="Arial" charset="0"/>
              </a:rPr>
              <a:t>) will express it!!!!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04800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0D61D-BC32-441C-9AD2-E6BD7F492357}"/>
              </a:ext>
            </a:extLst>
          </p:cNvPr>
          <p:cNvSpPr txBox="1"/>
          <p:nvPr/>
        </p:nvSpPr>
        <p:spPr>
          <a:xfrm>
            <a:off x="4953000" y="188861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not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16FE6-E0B0-4B4B-BE6C-1BC697F2B38F}"/>
              </a:ext>
            </a:extLst>
          </p:cNvPr>
          <p:cNvSpPr txBox="1"/>
          <p:nvPr/>
        </p:nvSpPr>
        <p:spPr>
          <a:xfrm>
            <a:off x="5814010" y="3429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not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38024-0FD6-458F-A27A-9044979BCEA6}"/>
              </a:ext>
            </a:extLst>
          </p:cNvPr>
          <p:cNvSpPr txBox="1"/>
          <p:nvPr/>
        </p:nvSpPr>
        <p:spPr>
          <a:xfrm>
            <a:off x="5688975" y="379833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C000"/>
                </a:solidFill>
              </a:rPr>
              <a:t>WHY?!?</a:t>
            </a:r>
          </a:p>
        </p:txBody>
      </p:sp>
    </p:spTree>
    <p:extLst>
      <p:ext uri="{BB962C8B-B14F-4D97-AF65-F5344CB8AC3E}">
        <p14:creationId xmlns:p14="http://schemas.microsoft.com/office/powerpoint/2010/main" val="31069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ln w="6350">
                  <a:solidFill>
                    <a:srgbClr val="EF29FD"/>
                  </a:solidFill>
                </a:ln>
                <a:solidFill>
                  <a:srgbClr val="6939EB"/>
                </a:solidFill>
                <a:latin typeface="Century Gothic" panose="020B0502020202020204" pitchFamily="34" charset="0"/>
              </a:rPr>
              <a:t>Mendelian Genetics  </a:t>
            </a:r>
            <a:r>
              <a:rPr lang="en-US" altLang="en-US" sz="2700" b="0" dirty="0">
                <a:solidFill>
                  <a:schemeClr val="tx1"/>
                </a:solidFill>
                <a:latin typeface="Century Gothic" panose="020B0502020202020204" pitchFamily="34" charset="0"/>
              </a:rPr>
              <a:t>Exercise 8, pg.77-88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4525963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u="sng" dirty="0">
                <a:latin typeface="Century Gothic" panose="020B0502020202020204" pitchFamily="34" charset="0"/>
              </a:rPr>
              <a:t>Lab Objectives:</a:t>
            </a:r>
          </a:p>
          <a:p>
            <a:pPr marL="82550" indent="0" eaLnBrk="1" hangingPunct="1">
              <a:buNone/>
            </a:pPr>
            <a:endParaRPr lang="en-US" altLang="en-US" u="sng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Understand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Mendel’s Laws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Explain/Predict 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Monohybrid Cross </a:t>
            </a:r>
            <a:r>
              <a:rPr lang="en-US" altLang="en-US" sz="2400" dirty="0">
                <a:latin typeface="Century Gothic" panose="020B0502020202020204" pitchFamily="34" charset="0"/>
              </a:rPr>
              <a:t>results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Explain/Predict </a:t>
            </a:r>
            <a:r>
              <a:rPr lang="en-US" altLang="en-US" sz="2400" dirty="0">
                <a:solidFill>
                  <a:srgbClr val="4E6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Dihybrid Cross</a:t>
            </a:r>
            <a:r>
              <a:rPr lang="en-US" altLang="en-US" sz="2400" dirty="0">
                <a:latin typeface="Century Gothic" panose="020B0502020202020204" pitchFamily="34" charset="0"/>
              </a:rPr>
              <a:t> results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 Support/Reject Hypothesis based of 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Chi-Square</a:t>
            </a:r>
            <a:r>
              <a:rPr lang="en-US" altLang="en-US" sz="2400" dirty="0">
                <a:latin typeface="Century Gothic" panose="020B0502020202020204" pitchFamily="34" charset="0"/>
              </a:rPr>
              <a:t> stat test</a:t>
            </a:r>
            <a:endParaRPr lang="en-US" altLang="en-US" sz="2400" dirty="0">
              <a:solidFill>
                <a:srgbClr val="9C5BC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Jim</a:t>
            </a:r>
            <a:r>
              <a:rPr lang="en-US" altLang="en-US" sz="2400" dirty="0">
                <a:latin typeface="Century Gothic" panose="020B0502020202020204" pitchFamily="34" charset="0"/>
              </a:rPr>
              <a:t> has an allele from his father for </a:t>
            </a:r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Green eyes </a:t>
            </a:r>
            <a:r>
              <a:rPr lang="en-US" altLang="en-US" sz="2400" dirty="0">
                <a:solidFill>
                  <a:srgbClr val="92D050"/>
                </a:solidFill>
                <a:latin typeface="Century Gothic" panose="020B0502020202020204" pitchFamily="34" charset="0"/>
              </a:rPr>
              <a:t>(B)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latin typeface="Century Gothic" panose="020B0502020202020204" pitchFamily="34" charset="0"/>
              </a:rPr>
              <a:t>and an allele from his mother for </a:t>
            </a:r>
            <a:r>
              <a:rPr lang="en-US" alt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blue eyes (b). 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his genotype </a:t>
            </a:r>
            <a:r>
              <a:rPr lang="en-US" altLang="en-US" sz="1800" dirty="0">
                <a:latin typeface="Century Gothic" panose="020B0502020202020204" pitchFamily="34" charset="0"/>
              </a:rPr>
              <a:t>(“letter/allelic combination”)</a:t>
            </a:r>
            <a:r>
              <a:rPr lang="en-US" altLang="en-US" sz="2400" dirty="0">
                <a:latin typeface="Century Gothic" panose="020B0502020202020204" pitchFamily="34" charset="0"/>
              </a:rPr>
              <a:t>?  </a:t>
            </a:r>
            <a:endParaRPr lang="en-US" alt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his phenotype </a:t>
            </a:r>
            <a:r>
              <a:rPr lang="en-US" altLang="en-US" sz="1800" dirty="0">
                <a:latin typeface="Century Gothic" panose="020B0502020202020204" pitchFamily="34" charset="0"/>
              </a:rPr>
              <a:t>(“trait or character”)</a:t>
            </a:r>
            <a:r>
              <a:rPr lang="en-US" altLang="en-US" sz="2400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Gamete formation = allelic combo’s</a:t>
            </a:r>
          </a:p>
        </p:txBody>
      </p:sp>
      <p:sp>
        <p:nvSpPr>
          <p:cNvPr id="2" name="Oval 1"/>
          <p:cNvSpPr/>
          <p:nvPr/>
        </p:nvSpPr>
        <p:spPr>
          <a:xfrm>
            <a:off x="7208520" y="2650324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82348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66"/>
                </a:solidFill>
                <a:latin typeface="Century Gothic" panose="020B0502020202020204" pitchFamily="34" charset="0"/>
              </a:rPr>
              <a:t>Mary</a:t>
            </a:r>
            <a:r>
              <a:rPr lang="en-US" altLang="en-US" sz="2400" dirty="0">
                <a:latin typeface="Century Gothic" panose="020B0502020202020204" pitchFamily="34" charset="0"/>
              </a:rPr>
              <a:t> has an allele from her father for </a:t>
            </a:r>
            <a:r>
              <a:rPr lang="en-US" alt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blue eyes (b) </a:t>
            </a:r>
            <a:r>
              <a:rPr lang="en-US" altLang="en-US" sz="2400" dirty="0">
                <a:latin typeface="Century Gothic" panose="020B0502020202020204" pitchFamily="34" charset="0"/>
              </a:rPr>
              <a:t>and an allele from her mother for </a:t>
            </a:r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Green eyes </a:t>
            </a:r>
            <a:r>
              <a:rPr lang="en-US" altLang="en-US" sz="2400" dirty="0">
                <a:solidFill>
                  <a:schemeClr val="accent3"/>
                </a:solidFill>
                <a:latin typeface="Century Gothic" panose="020B0502020202020204" pitchFamily="34" charset="0"/>
              </a:rPr>
              <a:t>(B)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her genotype? </a:t>
            </a:r>
            <a:endParaRPr lang="en-US" alt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her phenotype? </a:t>
            </a:r>
          </a:p>
        </p:txBody>
      </p:sp>
      <p:sp>
        <p:nvSpPr>
          <p:cNvPr id="7" name="Oval 6"/>
          <p:cNvSpPr/>
          <p:nvPr/>
        </p:nvSpPr>
        <p:spPr>
          <a:xfrm>
            <a:off x="4800600" y="5370903"/>
            <a:ext cx="1295400" cy="533400"/>
          </a:xfrm>
          <a:prstGeom prst="ellipse">
            <a:avLst/>
          </a:prstGeom>
          <a:solidFill>
            <a:schemeClr val="accent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cxnSp>
        <p:nvCxnSpPr>
          <p:cNvPr id="5" name="Straight Connector 4"/>
          <p:cNvCxnSpPr>
            <a:stCxn id="11267" idx="1"/>
          </p:cNvCxnSpPr>
          <p:nvPr/>
        </p:nvCxnSpPr>
        <p:spPr>
          <a:xfrm>
            <a:off x="457200" y="3482182"/>
            <a:ext cx="8077200" cy="230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06443" y="1977875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A5E952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800" dirty="0">
                <a:solidFill>
                  <a:srgbClr val="5ECBF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4143" y="4946851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>
                <a:solidFill>
                  <a:srgbClr val="A5E952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2800" dirty="0">
                <a:solidFill>
                  <a:srgbClr val="5ECBF1"/>
                </a:solidFill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455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" grpId="0" animBg="1"/>
      <p:bldP spid="6" grpId="0" uiExpand="1" build="p"/>
      <p:bldP spid="7" grpId="0" animBg="1"/>
      <p:bldP spid="3" grpId="0" uiExpand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Jim and Mary have the same </a:t>
            </a:r>
            <a:r>
              <a:rPr lang="en-US" altLang="en-US" sz="2400" u="sng" dirty="0">
                <a:latin typeface="Century Gothic" panose="020B0502020202020204" pitchFamily="34" charset="0"/>
              </a:rPr>
              <a:t>genotype </a:t>
            </a:r>
            <a:r>
              <a:rPr lang="en-US" altLang="en-US" sz="2400" dirty="0">
                <a:latin typeface="Century Gothic" panose="020B0502020202020204" pitchFamily="34" charset="0"/>
              </a:rPr>
              <a:t>and the same </a:t>
            </a:r>
            <a:r>
              <a:rPr lang="en-US" altLang="en-US" sz="2400" u="sng" dirty="0">
                <a:latin typeface="Century Gothic" panose="020B0502020202020204" pitchFamily="34" charset="0"/>
              </a:rPr>
              <a:t>phenotype</a:t>
            </a:r>
            <a:r>
              <a:rPr lang="en-US" altLang="en-US" sz="2400" dirty="0">
                <a:latin typeface="Century Gothic" panose="020B0502020202020204" pitchFamily="34" charset="0"/>
              </a:rPr>
              <a:t>.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</a:t>
            </a:r>
            <a:r>
              <a:rPr lang="en-US" altLang="en-US" sz="2400" b="1" dirty="0">
                <a:latin typeface="Century Gothic" panose="020B0502020202020204" pitchFamily="34" charset="0"/>
              </a:rPr>
              <a:t>gametes</a:t>
            </a:r>
            <a:r>
              <a:rPr lang="en-US" altLang="en-US" sz="2400" dirty="0">
                <a:latin typeface="Century Gothic" panose="020B0502020202020204" pitchFamily="34" charset="0"/>
              </a:rPr>
              <a:t> that Jim can have in his sperm cells?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</a:t>
            </a:r>
            <a:r>
              <a:rPr lang="en-US" altLang="en-US" sz="2400" b="1" dirty="0">
                <a:latin typeface="Century Gothic" panose="020B0502020202020204" pitchFamily="34" charset="0"/>
              </a:rPr>
              <a:t>gametes </a:t>
            </a:r>
            <a:r>
              <a:rPr lang="en-US" altLang="en-US" sz="2400" dirty="0">
                <a:latin typeface="Century Gothic" panose="020B0502020202020204" pitchFamily="34" charset="0"/>
              </a:rPr>
              <a:t>that Mary can have in her ovum (egg) cells?</a:t>
            </a:r>
          </a:p>
        </p:txBody>
      </p:sp>
      <p:sp>
        <p:nvSpPr>
          <p:cNvPr id="26" name="Oval 25"/>
          <p:cNvSpPr/>
          <p:nvPr/>
        </p:nvSpPr>
        <p:spPr>
          <a:xfrm>
            <a:off x="6858000" y="5105400"/>
            <a:ext cx="1295400" cy="533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10300" y="2776191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1447800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535362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01741" y="3478624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59923" y="3576240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47064" y="3519502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08270" y="3535362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19400" y="3040062"/>
            <a:ext cx="3733800" cy="60010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64723" y="3154362"/>
            <a:ext cx="1674227" cy="541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295650" y="5867400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5143" y="592449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40973" y="5908278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74893" y="5924490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657600" y="5372100"/>
            <a:ext cx="3676650" cy="6557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01836" y="5486400"/>
            <a:ext cx="1618165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-152400"/>
            <a:ext cx="7467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4093" y="349015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6" grpId="0" animBg="1"/>
      <p:bldP spid="25" grpId="0" uiExpand="1" animBg="1"/>
      <p:bldP spid="24" grpId="0" uiExpand="1" animBg="1"/>
      <p:bldP spid="8" grpId="0" uiExpand="1" animBg="1"/>
      <p:bldP spid="9" grpId="0" uiExpand="1" animBg="1"/>
      <p:bldP spid="14" grpId="0" uiExpand="1" animBg="1"/>
      <p:bldP spid="15" grpId="0" uiExpand="1" animBg="1"/>
      <p:bldP spid="16" grpId="0"/>
      <p:bldP spid="28" grpId="0" animBg="1"/>
      <p:bldP spid="30" grpId="0"/>
      <p:bldP spid="31" grpId="0" animBg="1"/>
      <p:bldP spid="33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9144000" cy="4922838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What would Jim  (Bb) and Mary’s (Bb) </a:t>
            </a:r>
          </a:p>
          <a:p>
            <a:pPr marL="136525" indent="0" algn="ctr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children look like?</a:t>
            </a: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Jim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trait*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338" y="4648200"/>
            <a:ext cx="8377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We can cross all their possible gamete combos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 using a </a:t>
            </a:r>
            <a:r>
              <a:rPr lang="en-US" sz="2800" dirty="0" err="1">
                <a:latin typeface="Century Gothic" panose="020B0502020202020204" pitchFamily="34" charset="0"/>
              </a:rPr>
              <a:t>Punnet</a:t>
            </a:r>
            <a:r>
              <a:rPr lang="en-US" sz="2800" dirty="0">
                <a:latin typeface="Century Gothic" panose="020B0502020202020204" pitchFamily="34" charset="0"/>
              </a:rPr>
              <a:t> Square!</a:t>
            </a:r>
          </a:p>
        </p:txBody>
      </p:sp>
    </p:spTree>
    <p:extLst>
      <p:ext uri="{BB962C8B-B14F-4D97-AF65-F5344CB8AC3E}">
        <p14:creationId xmlns:p14="http://schemas.microsoft.com/office/powerpoint/2010/main" val="12264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9144000" cy="4922838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What would Jim  (Bb) and Mary’s (Bb) </a:t>
            </a:r>
          </a:p>
          <a:p>
            <a:pPr marL="136525" indent="0" algn="ctr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children look like?</a:t>
            </a: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genotypic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allelic (letter) combinations?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			  BB        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Bb</a:t>
            </a:r>
            <a:r>
              <a:rPr lang="en-US" altLang="en-US" sz="2000" dirty="0">
                <a:latin typeface="Century Gothic" panose="020B0502020202020204" pitchFamily="34" charset="0"/>
              </a:rPr>
              <a:t>          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bb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phenotypic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observable traits?</a:t>
            </a:r>
          </a:p>
          <a:p>
            <a:pPr lvl="1"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 Jim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>
          <a:xfrm>
            <a:off x="5439269" y="3617804"/>
            <a:ext cx="1295400" cy="5334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412550" y="2895565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726532" y="3023635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trait*</a:t>
            </a:r>
          </a:p>
        </p:txBody>
      </p:sp>
      <p:sp>
        <p:nvSpPr>
          <p:cNvPr id="8" name="Oval 7"/>
          <p:cNvSpPr/>
          <p:nvPr/>
        </p:nvSpPr>
        <p:spPr>
          <a:xfrm>
            <a:off x="3925830" y="2281869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12971" y="2225131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353" y="22576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73416" y="2257624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460557" y="2200886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1763" y="2233379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44515" y="3613378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726532" y="3671917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92070" y="3689335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62055" y="306293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230630" y="2523966"/>
            <a:ext cx="1" cy="4838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33600" y="3208301"/>
            <a:ext cx="173615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439269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88788" y="3613378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5373" y="5110808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1x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7262" y="5110388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2x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53344" y="5108449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1x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14912" y="4985339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</a:rPr>
              <a:t>1 : 2 : 1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35316" y="6019800"/>
            <a:ext cx="1295400" cy="533400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1x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17915" y="60198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3x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6200" y="600095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</a:rPr>
              <a:t>3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/>
              <a:t>: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00B0F0"/>
                </a:solidFill>
              </a:rPr>
              <a:t>1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40" grpId="0" uiExpand="1" animBg="1"/>
      <p:bldP spid="29" grpId="0" uiExpand="1"/>
      <p:bldP spid="37" grpId="0" uiExpand="1" animBg="1"/>
      <p:bldP spid="28" grpId="0" uiExpand="1" animBg="1"/>
      <p:bldP spid="8" grpId="0" uiExpand="1" animBg="1"/>
      <p:bldP spid="9" grpId="0" uiExpand="1" animBg="1"/>
      <p:bldP spid="11" grpId="0" uiExpand="1"/>
      <p:bldP spid="14" grpId="0" uiExpand="1" animBg="1"/>
      <p:bldP spid="15" grpId="0" uiExpand="1" animBg="1"/>
      <p:bldP spid="16" grpId="0" uiExpand="1"/>
      <p:bldP spid="27" grpId="0" uiExpand="1" animBg="1"/>
      <p:bldP spid="31" grpId="0" uiExpand="1" animBg="1"/>
      <p:bldP spid="33" grpId="0" uiExpand="1"/>
      <p:bldP spid="12" grpId="0" uiExpand="1"/>
      <p:bldP spid="38" grpId="0" uiExpand="1" animBg="1"/>
      <p:bldP spid="39" grpId="0" uiExpand="1" animBg="1"/>
      <p:bldP spid="22" grpId="0" uiExpand="1"/>
      <p:bldP spid="23" grpId="0" uiExpand="1"/>
      <p:bldP spid="41" grpId="0" uiExpand="1"/>
      <p:bldP spid="42" grpId="0" uiExpand="1"/>
      <p:bldP spid="43" grpId="0" animBg="1"/>
      <p:bldP spid="44" grpId="0" animBg="1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John has an allele from his father for Green eyes (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 and an allele from his mother for Green eyes (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).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his genotype (allelic combo)?</a:t>
            </a:r>
          </a:p>
          <a:p>
            <a:pPr eaLnBrk="1" hangingPunct="1"/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BB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Homozygous </a:t>
            </a:r>
            <a:r>
              <a:rPr lang="en-US" altLang="en-US" i="1" dirty="0">
                <a:latin typeface="Century Gothic" panose="020B0502020202020204" pitchFamily="34" charset="0"/>
              </a:rPr>
              <a:t>dominant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1400" b="1" dirty="0">
                <a:latin typeface="Century Gothic" panose="020B0502020202020204" pitchFamily="34" charset="0"/>
              </a:rPr>
              <a:t>(homo=same)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his phenotype?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</a:rPr>
              <a:t>Green eyes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47244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BB</a:t>
            </a:r>
            <a:endParaRPr lang="en-US" sz="28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76200"/>
            <a:ext cx="80010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00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Jill has an allele from her father for blue eyes (</a:t>
            </a: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 and an allele from her mother for blue eyes (</a:t>
            </a:r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).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her genotype (allelic combo)?</a:t>
            </a:r>
          </a:p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bb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Homozygous </a:t>
            </a:r>
            <a:r>
              <a:rPr lang="en-US" altLang="en-US" i="1" dirty="0">
                <a:latin typeface="Century Gothic" panose="020B0502020202020204" pitchFamily="34" charset="0"/>
              </a:rPr>
              <a:t>recessive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  <a:r>
              <a:rPr lang="en-US" altLang="en-US" sz="1400" b="1" dirty="0">
                <a:latin typeface="Century Gothic" panose="020B0502020202020204" pitchFamily="34" charset="0"/>
              </a:rPr>
              <a:t>(homo=same)</a:t>
            </a:r>
            <a:r>
              <a:rPr lang="en-US" altLang="en-US" dirty="0"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is her phenotype? </a:t>
            </a:r>
          </a:p>
          <a:p>
            <a:pPr lvl="1"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Blue eyes 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4724400"/>
            <a:ext cx="12954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bb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785019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John and Jill have different </a:t>
            </a:r>
            <a:r>
              <a:rPr lang="en-US" altLang="en-US" sz="2400" u="sng" dirty="0">
                <a:latin typeface="Century Gothic" panose="020B0502020202020204" pitchFamily="34" charset="0"/>
              </a:rPr>
              <a:t>genotypes </a:t>
            </a:r>
            <a:r>
              <a:rPr lang="en-US" altLang="en-US" sz="2400" dirty="0">
                <a:latin typeface="Century Gothic" panose="020B0502020202020204" pitchFamily="34" charset="0"/>
              </a:rPr>
              <a:t>and </a:t>
            </a:r>
            <a:r>
              <a:rPr lang="en-US" altLang="en-US" sz="2400" u="sng" dirty="0">
                <a:latin typeface="Century Gothic" panose="020B0502020202020204" pitchFamily="34" charset="0"/>
              </a:rPr>
              <a:t>phenotypes</a:t>
            </a:r>
            <a:r>
              <a:rPr lang="en-US" altLang="en-US" sz="2400" dirty="0">
                <a:latin typeface="Century Gothic" panose="020B0502020202020204" pitchFamily="34" charset="0"/>
              </a:rPr>
              <a:t>.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gametes that John can have in his sperm cells?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br>
              <a:rPr lang="en-US" altLang="en-US" sz="2400" dirty="0">
                <a:latin typeface="Century Gothic" panose="020B0502020202020204" pitchFamily="34" charset="0"/>
              </a:rPr>
            </a:b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are the possible gametes that Jill can have in her ovum (egg) cells?</a:t>
            </a:r>
          </a:p>
        </p:txBody>
      </p:sp>
      <p:sp>
        <p:nvSpPr>
          <p:cNvPr id="26" name="Oval 25"/>
          <p:cNvSpPr/>
          <p:nvPr/>
        </p:nvSpPr>
        <p:spPr>
          <a:xfrm>
            <a:off x="6858000" y="5105400"/>
            <a:ext cx="1295400" cy="533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19825" y="2846564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04363" y="1399332"/>
            <a:ext cx="1295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4600" y="3535362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01741" y="3478624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50123" y="351111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9923" y="3576240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47064" y="3519502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79416" y="3543139"/>
            <a:ext cx="370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B</a:t>
            </a:r>
            <a:endParaRPr lang="en-US" sz="2000" b="1" dirty="0"/>
          </a:p>
          <a:p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92215" y="3131742"/>
            <a:ext cx="3733800" cy="60010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35598" y="3237350"/>
            <a:ext cx="1674227" cy="541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295650" y="5867400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570" y="591638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5640973" y="5908278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74893" y="5950729"/>
            <a:ext cx="3417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b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657600" y="5372100"/>
            <a:ext cx="3676650" cy="6557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01836" y="5486400"/>
            <a:ext cx="1618165" cy="609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-152400"/>
            <a:ext cx="7467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</a:t>
            </a:r>
          </a:p>
        </p:txBody>
      </p:sp>
      <p:sp>
        <p:nvSpPr>
          <p:cNvPr id="23" name="Oval 22"/>
          <p:cNvSpPr/>
          <p:nvPr/>
        </p:nvSpPr>
        <p:spPr>
          <a:xfrm>
            <a:off x="5164723" y="1403488"/>
            <a:ext cx="1295400" cy="533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26" grpId="0" animBg="1"/>
      <p:bldP spid="25" grpId="0" uiExpand="1" animBg="1"/>
      <p:bldP spid="24" grpId="0" uiExpand="1" animBg="1"/>
      <p:bldP spid="8" grpId="0" uiExpand="1" animBg="1"/>
      <p:bldP spid="9" grpId="0" uiExpand="1" animBg="1"/>
      <p:bldP spid="11" grpId="0" uiExpand="1"/>
      <p:bldP spid="14" grpId="0" uiExpand="1" animBg="1"/>
      <p:bldP spid="15" grpId="0" uiExpand="1" animBg="1"/>
      <p:bldP spid="16" grpId="0" uiExpand="1"/>
      <p:bldP spid="28" grpId="0" animBg="1"/>
      <p:bldP spid="30" grpId="0"/>
      <p:bldP spid="31" grpId="0" animBg="1"/>
      <p:bldP spid="33" grpId="0"/>
      <p:bldP spid="23" grpId="0" uiExpan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792162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What would John and Jill’s children look like?</a:t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genotypic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letter combinations?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                        BB         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Bb</a:t>
            </a:r>
            <a:r>
              <a:rPr lang="en-US" altLang="en-US" sz="2000" dirty="0">
                <a:latin typeface="Century Gothic" panose="020B0502020202020204" pitchFamily="34" charset="0"/>
              </a:rPr>
              <a:t>          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bb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What is the phenotypic ratio? 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How many different </a:t>
            </a:r>
            <a:br>
              <a:rPr lang="en-US" altLang="en-US" sz="2000" dirty="0">
                <a:latin typeface="Century Gothic" panose="020B0502020202020204" pitchFamily="34" charset="0"/>
              </a:rPr>
            </a:br>
            <a:r>
              <a:rPr lang="en-US" altLang="en-US" sz="2000" dirty="0">
                <a:latin typeface="Century Gothic" panose="020B0502020202020204" pitchFamily="34" charset="0"/>
              </a:rPr>
              <a:t>observable traits?</a:t>
            </a:r>
          </a:p>
          <a:p>
            <a:pPr lvl="1" eaLnBrk="1" hangingPunct="1"/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90600" y="20574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  <a:r>
                        <a:rPr lang="en-US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John</a:t>
                      </a:r>
                    </a:p>
                    <a:p>
                      <a:r>
                        <a:rPr lang="en-US" dirty="0">
                          <a:solidFill>
                            <a:srgbClr val="FF3399"/>
                          </a:solidFill>
                        </a:rPr>
                        <a:t>Jill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Oval 27"/>
          <p:cNvSpPr/>
          <p:nvPr/>
        </p:nvSpPr>
        <p:spPr>
          <a:xfrm>
            <a:off x="1726532" y="3023635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25830" y="2281869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12971" y="2225131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1353" y="225762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73416" y="2257624"/>
            <a:ext cx="609600" cy="320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460557" y="2200886"/>
            <a:ext cx="810453" cy="323080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21763" y="2233379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726532" y="3671917"/>
            <a:ext cx="609600" cy="416322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74879" y="3702866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040732" y="206129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76397" y="3075802"/>
            <a:ext cx="325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413653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39269" y="28956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388788" y="3613378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39269" y="35814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91902" y="5015966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0x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9422" y="5010204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4x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91264" y="5010204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bb 0x</a:t>
            </a:r>
            <a:endParaRPr lang="en-US" sz="2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86600" y="4687039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0: 4 : 0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17915" y="6019800"/>
            <a:ext cx="1295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4x</a:t>
            </a:r>
            <a:endParaRPr 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62800" y="586740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28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-76200"/>
            <a:ext cx="80010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cross = 1 trait</a:t>
            </a:r>
            <a:endParaRPr lang="en-US" altLang="en-US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8" grpId="0" animBg="1"/>
      <p:bldP spid="8" grpId="0" animBg="1"/>
      <p:bldP spid="9" grpId="0" animBg="1"/>
      <p:bldP spid="11" grpId="0"/>
      <p:bldP spid="14" grpId="0" animBg="1"/>
      <p:bldP spid="15" grpId="0" animBg="1"/>
      <p:bldP spid="16" grpId="0"/>
      <p:bldP spid="31" grpId="0" animBg="1"/>
      <p:bldP spid="33" grpId="0"/>
      <p:bldP spid="12" grpId="0"/>
      <p:bldP spid="29" grpId="0" animBg="1"/>
      <p:bldP spid="37" grpId="0" animBg="1"/>
      <p:bldP spid="38" grpId="0" animBg="1"/>
      <p:bldP spid="39" grpId="0" animBg="1"/>
      <p:bldP spid="40" grpId="0" animBg="1"/>
      <p:bldP spid="22" grpId="0"/>
      <p:bldP spid="23" grpId="0"/>
      <p:bldP spid="41" grpId="0"/>
      <p:bldP spid="42" grpId="0"/>
      <p:bldP spid="44" grpId="0" animBg="1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In fertilization, each possible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male gamete </a:t>
            </a:r>
            <a:r>
              <a:rPr lang="en-US" altLang="en-US" sz="2000" dirty="0">
                <a:latin typeface="Century Gothic" panose="020B0502020202020204" pitchFamily="34" charset="0"/>
              </a:rPr>
              <a:t>(sperm) could form a zygote with each possible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female gamete </a:t>
            </a:r>
            <a:r>
              <a:rPr lang="en-US" altLang="en-US" sz="2000" dirty="0">
                <a:latin typeface="Century Gothic" panose="020B0502020202020204" pitchFamily="34" charset="0"/>
              </a:rPr>
              <a:t>(ovum or egg).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Remember – in monohybrid with one trait, each parent could give one of each of their alleles. </a:t>
            </a:r>
          </a:p>
          <a:p>
            <a:pPr lvl="1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en-US" altLang="en-US" sz="2000" dirty="0">
                <a:latin typeface="Century Gothic" panose="020B0502020202020204" pitchFamily="34" charset="0"/>
              </a:rPr>
              <a:t>x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= 4 possible offspring outcomes</a:t>
            </a:r>
          </a:p>
          <a:p>
            <a:pPr lvl="1" eaLnBrk="1" hangingPunct="1"/>
            <a:endParaRPr lang="en-US" alt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In a Dihybrid Cross, we cross </a:t>
            </a:r>
            <a:r>
              <a:rPr lang="en-US" altLang="en-US" sz="2000" i="1" dirty="0">
                <a:latin typeface="Century Gothic" panose="020B0502020202020204" pitchFamily="34" charset="0"/>
              </a:rPr>
              <a:t>two traits </a:t>
            </a:r>
            <a:r>
              <a:rPr lang="en-US" altLang="en-US" sz="2000" dirty="0">
                <a:latin typeface="Century Gothic" panose="020B0502020202020204" pitchFamily="34" charset="0"/>
              </a:rPr>
              <a:t>between parents (ex. Eye color and hair color)</a:t>
            </a: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So</a:t>
            </a:r>
            <a:r>
              <a:rPr lang="en-US" altLang="en-US" sz="2000" b="1" dirty="0">
                <a:latin typeface="Century Gothic" panose="020B0502020202020204" pitchFamily="34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four possible </a:t>
            </a:r>
            <a:r>
              <a:rPr lang="en-US" altLang="en-US" sz="2000" dirty="0">
                <a:latin typeface="Century Gothic" panose="020B0502020202020204" pitchFamily="34" charset="0"/>
              </a:rPr>
              <a:t>male gamete combinations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meeting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four possible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female combinations.</a:t>
            </a:r>
          </a:p>
          <a:p>
            <a:pPr lvl="1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x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4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= </a:t>
            </a:r>
            <a:r>
              <a:rPr lang="en-US" altLang="en-US" sz="2000" b="1" dirty="0">
                <a:latin typeface="Century Gothic" panose="020B0502020202020204" pitchFamily="34" charset="0"/>
              </a:rPr>
              <a:t>16 possible offspring outcomes.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Century Gothic" panose="020B0502020202020204" pitchFamily="34" charset="0"/>
              </a:rPr>
              <a:t>Now let’s do a Punnett Square to visualize the possibilities</a:t>
            </a: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57200" y="3020130"/>
            <a:ext cx="3886200" cy="10184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33400" y="2004587"/>
            <a:ext cx="3886200" cy="10184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1371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Let’s look at corn</a:t>
            </a: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latin typeface="Century Gothic" panose="020B0502020202020204" pitchFamily="34" charset="0"/>
              </a:rPr>
              <a:t>= yellow kernel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= wrinkled kernel</a:t>
            </a:r>
          </a:p>
          <a:p>
            <a:pPr lvl="1" eaLnBrk="1" hangingPunct="1"/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Think of each kernel as being an individual offspring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</a:rPr>
              <a:t>So each kernel has </a:t>
            </a:r>
            <a:r>
              <a:rPr lang="en-US" altLang="en-US" b="1" u="sng" dirty="0">
                <a:latin typeface="Century Gothic" panose="020B0502020202020204" pitchFamily="34" charset="0"/>
              </a:rPr>
              <a:t>both</a:t>
            </a:r>
            <a:r>
              <a:rPr lang="en-US" altLang="en-US" dirty="0">
                <a:latin typeface="Century Gothic" panose="020B0502020202020204" pitchFamily="34" charset="0"/>
              </a:rPr>
              <a:t> traits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</a:rPr>
              <a:t>A color (</a:t>
            </a:r>
            <a:r>
              <a:rPr lang="en-US" alt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P </a:t>
            </a:r>
            <a:r>
              <a:rPr lang="en-US" altLang="en-US" dirty="0">
                <a:latin typeface="Century Gothic" panose="020B0502020202020204" pitchFamily="34" charset="0"/>
              </a:rPr>
              <a:t>or</a:t>
            </a:r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</a:rPr>
              <a:t>A shape (S or </a:t>
            </a:r>
            <a:r>
              <a:rPr lang="en-US" alt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30480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114800" y="2285570"/>
            <a:ext cx="13174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Color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3320535"/>
            <a:ext cx="143282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Shape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7384333" y="16621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https://goo.gl/photos/T5DjKV4bSfPm22B7A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22" y="228599"/>
            <a:ext cx="1664899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2291" grpId="0" build="p"/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399" y="2132062"/>
            <a:ext cx="6333757" cy="3642656"/>
            <a:chOff x="1295400" y="2438400"/>
            <a:chExt cx="6333757" cy="3642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438400"/>
              <a:ext cx="6333757" cy="3410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6696" r="59099" b="-6696"/>
            <a:stretch/>
          </p:blipFill>
          <p:spPr>
            <a:xfrm>
              <a:off x="1295401" y="2667000"/>
              <a:ext cx="2590799" cy="34140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4853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9328" y="1259222"/>
            <a:ext cx="8592978" cy="4496430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Both parents have this genotype:     </a:t>
            </a:r>
            <a:r>
              <a:rPr lang="en-US" altLang="en-US" sz="2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4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400" b="1" dirty="0" err="1">
                <a:latin typeface="Century Gothic" panose="020B0502020202020204" pitchFamily="34" charset="0"/>
              </a:rPr>
              <a:t>S</a:t>
            </a:r>
            <a:r>
              <a:rPr lang="en-US" altLang="en-US" sz="2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endParaRPr lang="en-US" altLang="en-US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Char char=""/>
            </a:pPr>
            <a:r>
              <a:rPr lang="en-US" altLang="en-US" sz="2400" dirty="0">
                <a:latin typeface="Century Gothic" panose="020B0502020202020204" pitchFamily="34" charset="0"/>
              </a:rPr>
              <a:t>In Meiosis I the homologous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chromosome pairs separate. </a:t>
            </a:r>
          </a:p>
          <a:p>
            <a:pPr eaLnBrk="1" hangingPunct="1">
              <a:buFont typeface="Wingdings 2" panose="05020102010507070707" pitchFamily="18" charset="2"/>
              <a:buChar char=""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>
              <a:buFont typeface="Wingdings 2" panose="05020102010507070707" pitchFamily="18" charset="2"/>
              <a:buChar char=""/>
            </a:pPr>
            <a:r>
              <a:rPr lang="en-US" altLang="en-US" sz="2000" dirty="0">
                <a:latin typeface="Century Gothic" panose="020B0502020202020204" pitchFamily="34" charset="0"/>
              </a:rPr>
              <a:t>So each gamete (after Meiosis II) will have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either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7030A0"/>
                </a:solidFill>
                <a:latin typeface="Century Gothic" panose="020B0502020202020204" pitchFamily="34" charset="0"/>
              </a:rPr>
              <a:t>P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or</a:t>
            </a:r>
            <a:r>
              <a:rPr lang="en-US" alt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p </a:t>
            </a:r>
            <a:r>
              <a:rPr lang="en-US" altLang="en-US" sz="2000" dirty="0">
                <a:latin typeface="Century Gothic" panose="020B0502020202020204" pitchFamily="34" charset="0"/>
              </a:rPr>
              <a:t>from the color trait </a:t>
            </a:r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either</a:t>
            </a:r>
            <a:r>
              <a:rPr lang="en-US" altLang="en-US" sz="2000" dirty="0">
                <a:latin typeface="Century Gothic" panose="020B0502020202020204" pitchFamily="34" charset="0"/>
              </a:rPr>
              <a:t> S </a:t>
            </a:r>
            <a:r>
              <a:rPr lang="en-US" altLang="en-US" sz="2000" b="1" u="sng" dirty="0">
                <a:latin typeface="Century Gothic" panose="020B0502020202020204" pitchFamily="34" charset="0"/>
              </a:rPr>
              <a:t>or</a:t>
            </a:r>
            <a:r>
              <a:rPr lang="en-US" alt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sz="2000" dirty="0">
                <a:latin typeface="Century Gothic" panose="020B0502020202020204" pitchFamily="34" charset="0"/>
              </a:rPr>
              <a:t> for the shape trait</a:t>
            </a:r>
          </a:p>
          <a:p>
            <a:pPr eaLnBrk="1" hangingPunct="1">
              <a:buFont typeface="Wingdings 2" panose="05020102010507070707" pitchFamily="18" charset="2"/>
              <a:buChar char=""/>
            </a:pPr>
            <a:r>
              <a:rPr lang="en-US" altLang="en-US" sz="2400" dirty="0">
                <a:latin typeface="Century Gothic" panose="020B0502020202020204" pitchFamily="34" charset="0"/>
              </a:rPr>
              <a:t>What are the possible allele combinations of the Parents? </a:t>
            </a:r>
          </a:p>
          <a:p>
            <a:pPr eaLnBrk="1" hangingPunct="1"/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68104" y="1235607"/>
            <a:ext cx="495300" cy="457201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= two traits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0" y="48006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endParaRPr lang="en-US" altLang="en-US" dirty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 </a:t>
            </a:r>
            <a:r>
              <a:rPr lang="en-US" altLang="en-US" dirty="0"/>
              <a:t>= 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wrinkled kernel</a:t>
            </a:r>
          </a:p>
        </p:txBody>
      </p:sp>
      <p:sp>
        <p:nvSpPr>
          <p:cNvPr id="6" name="Oval 5"/>
          <p:cNvSpPr/>
          <p:nvPr/>
        </p:nvSpPr>
        <p:spPr>
          <a:xfrm>
            <a:off x="5535228" y="1235607"/>
            <a:ext cx="479212" cy="488473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1699" y="780763"/>
            <a:ext cx="15097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 1: Color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01701" y="778913"/>
            <a:ext cx="162518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 2: Shape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7384333" y="25765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https://goo.gl/photos/T5DjKV4bSfPm22B7A</a:t>
            </a:r>
            <a:r>
              <a:rPr lang="en-US" sz="5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9" y="1227839"/>
            <a:ext cx="1664899" cy="1524001"/>
          </a:xfrm>
          <a:prstGeom prst="rect">
            <a:avLst/>
          </a:prstGeom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1055180" y="4852534"/>
          <a:ext cx="5515177" cy="1782336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45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56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" name="Rectangle 80"/>
          <p:cNvSpPr/>
          <p:nvPr/>
        </p:nvSpPr>
        <p:spPr>
          <a:xfrm>
            <a:off x="3515640" y="4435757"/>
            <a:ext cx="15097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 1: Color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5331644" y="485272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FF00"/>
                </a:solidFill>
              </a:rPr>
              <a:t>p</a:t>
            </a:r>
            <a:endParaRPr lang="en-US" b="1" dirty="0"/>
          </a:p>
          <a:p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211547" y="484773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7030A0"/>
                </a:solidFill>
              </a:rPr>
              <a:t>P</a:t>
            </a:r>
            <a:endParaRPr lang="en-US" b="1" dirty="0"/>
          </a:p>
        </p:txBody>
      </p:sp>
      <p:sp>
        <p:nvSpPr>
          <p:cNvPr id="84" name="Oval 83"/>
          <p:cNvSpPr/>
          <p:nvPr/>
        </p:nvSpPr>
        <p:spPr>
          <a:xfrm>
            <a:off x="3438982" y="5259721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555695" y="5221661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661219" y="5331683"/>
            <a:ext cx="60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prstClr val="black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037535" y="5280621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b="1" dirty="0">
                <a:solidFill>
                  <a:prstClr val="black"/>
                </a:solidFill>
              </a:rPr>
              <a:t>S</a:t>
            </a:r>
            <a:endParaRPr lang="en-US" b="1" dirty="0"/>
          </a:p>
        </p:txBody>
      </p:sp>
      <p:sp>
        <p:nvSpPr>
          <p:cNvPr id="88" name="Oval 87"/>
          <p:cNvSpPr/>
          <p:nvPr/>
        </p:nvSpPr>
        <p:spPr>
          <a:xfrm>
            <a:off x="3459452" y="6003460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2576165" y="5965400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36390" y="6075422"/>
            <a:ext cx="50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 </a:t>
            </a:r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5535228" y="5321362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651941" y="5283302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757465" y="5393324"/>
            <a:ext cx="60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569255" y="6003459"/>
            <a:ext cx="831545" cy="5132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4685968" y="5965399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791493" y="6075421"/>
            <a:ext cx="46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055180" y="6020271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b="1" dirty="0">
                <a:solidFill>
                  <a:srgbClr val="00B050"/>
                </a:solidFill>
              </a:rPr>
              <a:t>s</a:t>
            </a:r>
            <a:endParaRPr lang="en-US" b="1" dirty="0"/>
          </a:p>
        </p:txBody>
      </p:sp>
      <p:sp>
        <p:nvSpPr>
          <p:cNvPr id="98" name="Rectangle 97"/>
          <p:cNvSpPr/>
          <p:nvPr/>
        </p:nvSpPr>
        <p:spPr>
          <a:xfrm rot="16200000">
            <a:off x="-75933" y="5615473"/>
            <a:ext cx="168930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 2: Shape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791493" y="1828800"/>
            <a:ext cx="778864" cy="1066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96000" y="1724080"/>
            <a:ext cx="1177629" cy="117152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81" grpId="0" animBg="1"/>
      <p:bldP spid="82" grpId="0"/>
      <p:bldP spid="83" grpId="0"/>
      <p:bldP spid="84" grpId="0" animBg="1"/>
      <p:bldP spid="85" grpId="0" animBg="1"/>
      <p:bldP spid="86" grpId="0"/>
      <p:bldP spid="87" grpId="0"/>
      <p:bldP spid="88" grpId="0" animBg="1"/>
      <p:bldP spid="89" grpId="0" animBg="1"/>
      <p:bldP spid="90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5269" y="5287145"/>
            <a:ext cx="469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              2x</a:t>
            </a:r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r>
              <a:rPr lang="en-US" altLang="en-US" dirty="0"/>
              <a:t>, 2x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1x</a:t>
            </a:r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SS, 1x</a:t>
            </a:r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>
                <a:solidFill>
                  <a:srgbClr val="00B050"/>
                </a:solidFill>
              </a:rPr>
              <a:t>ss,</a:t>
            </a:r>
            <a:r>
              <a:rPr lang="en-US" altLang="en-US" dirty="0"/>
              <a:t>1x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/>
              <a:t>SS</a:t>
            </a:r>
            <a:r>
              <a:rPr lang="en-US" altLang="en-US" dirty="0">
                <a:solidFill>
                  <a:srgbClr val="00B050"/>
                </a:solidFill>
              </a:rPr>
              <a:t>,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1x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>
                <a:solidFill>
                  <a:srgbClr val="00B050"/>
                </a:solidFill>
              </a:rPr>
              <a:t>ss  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23344"/>
              </p:ext>
            </p:extLst>
          </p:nvPr>
        </p:nvGraphicFramePr>
        <p:xfrm>
          <a:off x="958516" y="1524000"/>
          <a:ext cx="6096000" cy="3588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9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Oval 90"/>
          <p:cNvSpPr/>
          <p:nvPr/>
        </p:nvSpPr>
        <p:spPr>
          <a:xfrm>
            <a:off x="1236143" y="4484557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242751" y="3789992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255292" y="3118226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246324" y="2389509"/>
            <a:ext cx="609600" cy="457200"/>
          </a:xfrm>
          <a:prstGeom prst="ellipse">
            <a:avLst/>
          </a:prstGeom>
          <a:solidFill>
            <a:srgbClr val="FFC5F3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182182" y="1778405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928914" y="1826786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43731" y="1768922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690463" y="1817303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713747" y="1767357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460479" y="1815738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562528" y="1758473"/>
            <a:ext cx="447218" cy="282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309260" y="1806854"/>
            <a:ext cx="249992" cy="247071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762001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969263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830802" y="311195"/>
            <a:ext cx="1305026" cy="762000"/>
          </a:xfrm>
          <a:prstGeom prst="ellipse">
            <a:avLst/>
          </a:prstGeom>
          <a:solidFill>
            <a:srgbClr val="FF3399">
              <a:alpha val="14000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56367" y="282835"/>
            <a:ext cx="1219200" cy="7960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065992"/>
            <a:ext cx="7175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Phenotypic ratio:            </a:t>
            </a:r>
            <a:r>
              <a:rPr lang="en-US" sz="2000" dirty="0"/>
              <a:t>9</a:t>
            </a:r>
            <a:r>
              <a:rPr lang="en-US" dirty="0"/>
              <a:t>              :     </a:t>
            </a:r>
            <a:r>
              <a:rPr lang="en-US" sz="2000" dirty="0"/>
              <a:t>3</a:t>
            </a:r>
            <a:r>
              <a:rPr lang="en-US" dirty="0"/>
              <a:t>           :   </a:t>
            </a:r>
            <a:r>
              <a:rPr lang="en-US" sz="2000" dirty="0"/>
              <a:t>3</a:t>
            </a:r>
            <a:r>
              <a:rPr lang="en-US" dirty="0"/>
              <a:t>           :    </a:t>
            </a:r>
            <a:r>
              <a:rPr lang="en-US" sz="2000" dirty="0"/>
              <a:t>1</a:t>
            </a:r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8883" y="274158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x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140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= </a:t>
            </a:r>
            <a:r>
              <a:rPr lang="en-US" altLang="en-US" dirty="0">
                <a:solidFill>
                  <a:srgbClr val="7030A0"/>
                </a:solidFill>
              </a:rPr>
              <a:t>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= </a:t>
            </a:r>
            <a:r>
              <a:rPr lang="en-US" altLang="en-US" dirty="0">
                <a:solidFill>
                  <a:srgbClr val="FFFF00"/>
                </a:solidFill>
              </a:rPr>
              <a:t>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 = wrinkle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522621" y="264592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733800" y="260523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29200" y="262128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172200" y="262448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592277" y="6112696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xplosion 1 26"/>
          <p:cNvSpPr/>
          <p:nvPr/>
        </p:nvSpPr>
        <p:spPr>
          <a:xfrm>
            <a:off x="6705599" y="6123464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30781" y="611269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Explosion 1 30"/>
          <p:cNvSpPr/>
          <p:nvPr/>
        </p:nvSpPr>
        <p:spPr>
          <a:xfrm>
            <a:off x="4497412" y="6099883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55630" y="-331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male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28387" y="175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3399"/>
                </a:solidFill>
              </a:rPr>
              <a:t>female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0344" y="171369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5789" y="171369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4155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2627" y="172117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03342" y="157506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male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38785" y="19058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3399"/>
                </a:solidFill>
              </a:rPr>
              <a:t>female</a:t>
            </a:r>
            <a:endParaRPr lang="en-US" dirty="0">
              <a:solidFill>
                <a:srgbClr val="FF3399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14400" y="1524000"/>
            <a:ext cx="1256801" cy="75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96578" y="244361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85882" y="316474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296578" y="383424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15814" y="44958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2092" y="225194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SS</a:t>
            </a:r>
            <a:endParaRPr lang="en-US" dirty="0"/>
          </a:p>
        </p:txBody>
      </p:sp>
      <p:sp>
        <p:nvSpPr>
          <p:cNvPr id="45" name="Rectangle 44" hidden="1"/>
          <p:cNvSpPr/>
          <p:nvPr/>
        </p:nvSpPr>
        <p:spPr>
          <a:xfrm>
            <a:off x="3518031" y="2276594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22092" y="2901017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518031" y="2925663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62001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969263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7" name="Explosion 1 56"/>
          <p:cNvSpPr/>
          <p:nvPr/>
        </p:nvSpPr>
        <p:spPr>
          <a:xfrm>
            <a:off x="3733800" y="3276600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14600" y="32766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953000" y="33528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Explosion 1 59"/>
          <p:cNvSpPr/>
          <p:nvPr/>
        </p:nvSpPr>
        <p:spPr>
          <a:xfrm>
            <a:off x="6172200" y="3298899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91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2523423" y="405216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713747" y="405216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152949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09260" y="3649260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505199" y="367390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749169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56431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286000" y="439721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481939" y="442186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725909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933171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3" name="Explosion 1 72"/>
          <p:cNvSpPr/>
          <p:nvPr/>
        </p:nvSpPr>
        <p:spPr>
          <a:xfrm>
            <a:off x="6122469" y="4766548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61661" y="478796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Explosion 1 74"/>
          <p:cNvSpPr/>
          <p:nvPr/>
        </p:nvSpPr>
        <p:spPr>
          <a:xfrm>
            <a:off x="3657600" y="4746577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53000" y="476654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381001" y="5280137"/>
            <a:ext cx="7175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Genotypic ratio: 	4x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75107" y="5287145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4:2:2:2:2:1:1:1:1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558788" y="227495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6273" y="5968662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9:3:3:1</a:t>
            </a:r>
          </a:p>
        </p:txBody>
      </p:sp>
      <p:sp>
        <p:nvSpPr>
          <p:cNvPr id="13" name="Oval 12"/>
          <p:cNvSpPr/>
          <p:nvPr/>
        </p:nvSpPr>
        <p:spPr>
          <a:xfrm>
            <a:off x="2119866" y="4351276"/>
            <a:ext cx="1181599" cy="51069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73109" y="3616776"/>
            <a:ext cx="1181599" cy="55240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609601" y="2824550"/>
            <a:ext cx="1181599" cy="58332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802559" y="2210049"/>
            <a:ext cx="1181599" cy="6310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1" grpId="0" animBg="1"/>
      <p:bldP spid="90" grpId="0" animBg="1"/>
      <p:bldP spid="89" grpId="0" animBg="1"/>
      <p:bldP spid="88" grpId="0" animBg="1"/>
      <p:bldP spid="86" grpId="0" animBg="1"/>
      <p:bldP spid="87" grpId="0" animBg="1"/>
      <p:bldP spid="84" grpId="0" animBg="1"/>
      <p:bldP spid="85" grpId="0" animBg="1"/>
      <p:bldP spid="82" grpId="0" animBg="1"/>
      <p:bldP spid="83" grpId="0" animBg="1"/>
      <p:bldP spid="80" grpId="0" animBg="1"/>
      <p:bldP spid="81" grpId="0" animBg="1"/>
      <p:bldP spid="46" grpId="0"/>
      <p:bldP spid="47" grpId="0"/>
      <p:bldP spid="30" grpId="0" animBg="1"/>
      <p:bldP spid="38" grpId="0" animBg="1"/>
      <p:bldP spid="6" grpId="0"/>
      <p:bldP spid="12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9" grpId="0" animBg="1"/>
      <p:bldP spid="31" grpId="0" animBg="1"/>
      <p:bldP spid="2" grpId="0"/>
      <p:bldP spid="32" grpId="0"/>
      <p:bldP spid="8" grpId="0"/>
      <p:bldP spid="10" grpId="0"/>
      <p:bldP spid="11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5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8" grpId="0"/>
      <p:bldP spid="79" grpId="0"/>
      <p:bldP spid="77" grpId="0"/>
      <p:bldP spid="7" grpId="0"/>
      <p:bldP spid="13" grpId="0" animBg="1"/>
      <p:bldP spid="13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668" y="1219200"/>
            <a:ext cx="8598131" cy="51816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Dihybrid cross between 2 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h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e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t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r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o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z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y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g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US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u</a:t>
            </a:r>
            <a:r>
              <a:rPr lang="en-US" i="1" u="sng" dirty="0">
                <a:solidFill>
                  <a:srgbClr val="9966FF"/>
                </a:solidFill>
                <a:latin typeface="Century Gothic" panose="020B0502020202020204" pitchFamily="34" charset="0"/>
              </a:rPr>
              <a:t>s</a:t>
            </a:r>
            <a:r>
              <a:rPr lang="en-US" i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 individuals</a:t>
            </a:r>
            <a:r>
              <a:rPr lang="en-US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results in a 9:3:3:1 phenotypic ratio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latin typeface="Century Gothic" panose="020B0502020202020204" pitchFamily="34" charset="0"/>
              </a:rPr>
              <a:t>    =&gt; 16 possibilities (count # of boxes in cross)</a:t>
            </a: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Resulting possible offspring: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9/16 – purple, smooth  (DOM,DOM)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3/16 – purple, wrinkled (DOM, rec)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3/16 – yellow, smooth   (rec, DOM)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>
                <a:latin typeface="Century Gothic" panose="020B0502020202020204" pitchFamily="34" charset="0"/>
              </a:rPr>
              <a:t>1/16 – yellow wrinkled   (rec, rec)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5181600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703811" y="5582278"/>
            <a:ext cx="457200" cy="358701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4285667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695498" y="4680134"/>
            <a:ext cx="457200" cy="358701"/>
          </a:xfrm>
          <a:prstGeom prst="irregularSeal1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– </a:t>
            </a:r>
            <a:r>
              <a:rPr lang="en-US" altLang="en-US" dirty="0">
                <a:solidFill>
                  <a:srgbClr val="9966FF"/>
                </a:solidFill>
              </a:rPr>
              <a:t>ex. 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Parent has this genotype: </a:t>
            </a:r>
            <a:r>
              <a:rPr lang="en-US" altLang="en-US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pp</a:t>
            </a:r>
            <a:r>
              <a:rPr lang="en-US" altLang="en-US" dirty="0" err="1">
                <a:latin typeface="Century Gothic" panose="020B0502020202020204" pitchFamily="34" charset="0"/>
              </a:rPr>
              <a:t>S</a:t>
            </a:r>
            <a:r>
              <a:rPr lang="en-US" altLang="en-US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s</a:t>
            </a:r>
            <a:endParaRPr lang="en-US" altLang="en-U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Possible gamete combinations 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for this for this male?</a:t>
            </a: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Four male sperm gametes with 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one allele of each trait </a:t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2381" y="4341109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/>
            <a:endParaRPr lang="en-US" altLang="en-US" dirty="0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 </a:t>
            </a:r>
            <a:r>
              <a:rPr lang="en-US" altLang="en-US" dirty="0"/>
              <a:t>= 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= wrinkled kernel</a:t>
            </a:r>
          </a:p>
        </p:txBody>
      </p:sp>
      <p:sp>
        <p:nvSpPr>
          <p:cNvPr id="6" name="Oval 5"/>
          <p:cNvSpPr/>
          <p:nvPr/>
        </p:nvSpPr>
        <p:spPr>
          <a:xfrm>
            <a:off x="5486400" y="1138762"/>
            <a:ext cx="559819" cy="469226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0255" y="2874458"/>
            <a:ext cx="131741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Color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011842" y="1097679"/>
            <a:ext cx="504001" cy="494869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349" y="3265720"/>
            <a:ext cx="143282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Trait: Shape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623429" y="292932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588054" y="3751630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04767" y="3713570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291" y="3823592"/>
            <a:ext cx="60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prstClr val="black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5800" y="3038746"/>
            <a:ext cx="1311578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100" dirty="0">
                <a:solidFill>
                  <a:srgbClr val="FFFF00"/>
                </a:solidFill>
              </a:rPr>
              <a:t>Sister chromatids:</a:t>
            </a:r>
          </a:p>
          <a:p>
            <a:pPr algn="ctr"/>
            <a:r>
              <a:rPr lang="en-US" altLang="en-US" dirty="0">
                <a:solidFill>
                  <a:srgbClr val="FFFF00"/>
                </a:solidFill>
              </a:rPr>
              <a:t>p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673561" y="2933210"/>
            <a:ext cx="1981200" cy="76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87296" y="3772530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</a:rPr>
              <a:t>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02880" y="3490111"/>
            <a:ext cx="138470" cy="42181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64161" y="4146757"/>
            <a:ext cx="2450783" cy="8365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608524" y="4495369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725237" y="4457309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785462" y="4567331"/>
            <a:ext cx="50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684300" y="3813271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801013" y="3775211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06537" y="3885233"/>
            <a:ext cx="609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18327" y="4495368"/>
            <a:ext cx="831545" cy="513257"/>
          </a:xfrm>
          <a:prstGeom prst="ellipse">
            <a:avLst/>
          </a:prstGeom>
          <a:solidFill>
            <a:srgbClr val="DCE1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835040" y="4457308"/>
            <a:ext cx="883287" cy="516837"/>
          </a:xfrm>
          <a:custGeom>
            <a:avLst/>
            <a:gdLst>
              <a:gd name="connsiteX0" fmla="*/ 810453 w 810453"/>
              <a:gd name="connsiteY0" fmla="*/ 204325 h 323080"/>
              <a:gd name="connsiteX1" fmla="*/ 512070 w 810453"/>
              <a:gd name="connsiteY1" fmla="*/ 2195 h 323080"/>
              <a:gd name="connsiteX2" fmla="*/ 396566 w 810453"/>
              <a:gd name="connsiteY2" fmla="*/ 319829 h 323080"/>
              <a:gd name="connsiteX3" fmla="*/ 117434 w 810453"/>
              <a:gd name="connsiteY3" fmla="*/ 165824 h 323080"/>
              <a:gd name="connsiteX4" fmla="*/ 1931 w 810453"/>
              <a:gd name="connsiteY4" fmla="*/ 146574 h 323080"/>
              <a:gd name="connsiteX5" fmla="*/ 30806 w 810453"/>
              <a:gd name="connsiteY5" fmla="*/ 300578 h 3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453" h="323080">
                <a:moveTo>
                  <a:pt x="810453" y="204325"/>
                </a:moveTo>
                <a:cubicBezTo>
                  <a:pt x="695752" y="93634"/>
                  <a:pt x="581051" y="-17056"/>
                  <a:pt x="512070" y="2195"/>
                </a:cubicBezTo>
                <a:cubicBezTo>
                  <a:pt x="443089" y="21446"/>
                  <a:pt x="462339" y="292558"/>
                  <a:pt x="396566" y="319829"/>
                </a:cubicBezTo>
                <a:cubicBezTo>
                  <a:pt x="330793" y="347101"/>
                  <a:pt x="183207" y="194700"/>
                  <a:pt x="117434" y="165824"/>
                </a:cubicBezTo>
                <a:cubicBezTo>
                  <a:pt x="51661" y="136948"/>
                  <a:pt x="16369" y="124115"/>
                  <a:pt x="1931" y="146574"/>
                </a:cubicBezTo>
                <a:cubicBezTo>
                  <a:pt x="-12507" y="169033"/>
                  <a:pt x="59682" y="281328"/>
                  <a:pt x="30806" y="300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40565" y="4567330"/>
            <a:ext cx="461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59202" y="3032966"/>
            <a:ext cx="131157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100" dirty="0">
                <a:solidFill>
                  <a:srgbClr val="FFFF00"/>
                </a:solidFill>
              </a:rPr>
              <a:t>Sister chromatids:</a:t>
            </a:r>
          </a:p>
          <a:p>
            <a:pPr algn="ctr"/>
            <a:r>
              <a:rPr lang="en-US" altLang="en-US" dirty="0">
                <a:solidFill>
                  <a:srgbClr val="FFFF00"/>
                </a:solidFill>
              </a:rPr>
              <a:t>p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04942" y="4512180"/>
            <a:ext cx="14141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prstClr val="black"/>
                </a:solidFill>
              </a:rPr>
              <a:t>Sister chromatids:</a:t>
            </a:r>
            <a:br>
              <a:rPr lang="en-US" altLang="en-US" sz="1200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5400000">
            <a:off x="7384333" y="2576547"/>
            <a:ext cx="32657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https://goo.gl/photos/T5DjKV4bSfPm22B7A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722" y="1142999"/>
            <a:ext cx="1664899" cy="1524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736" y="5941933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/>
              <a:t>(actually two are equal)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7009" y="4176554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7976" y="3476388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496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7" grpId="0"/>
      <p:bldP spid="2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2" grpId="0"/>
      <p:bldP spid="43" grpId="0"/>
      <p:bldP spid="4" grpId="0"/>
      <p:bldP spid="11" grpId="0"/>
      <p:bldP spid="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89745"/>
              </p:ext>
            </p:extLst>
          </p:nvPr>
        </p:nvGraphicFramePr>
        <p:xfrm>
          <a:off x="958516" y="1524000"/>
          <a:ext cx="6096000" cy="3588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0" y="140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/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 = </a:t>
            </a:r>
            <a:r>
              <a:rPr lang="en-US" altLang="en-US" dirty="0">
                <a:solidFill>
                  <a:srgbClr val="7030A0"/>
                </a:solidFill>
              </a:rPr>
              <a:t>purple kernel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= </a:t>
            </a:r>
            <a:r>
              <a:rPr lang="en-US" altLang="en-US" dirty="0">
                <a:solidFill>
                  <a:srgbClr val="FFFF00"/>
                </a:solidFill>
              </a:rPr>
              <a:t>yellow kernel</a:t>
            </a:r>
          </a:p>
          <a:p>
            <a:pPr lvl="1" eaLnBrk="1" hangingPunct="1"/>
            <a:r>
              <a:rPr lang="en-US" altLang="en-US" dirty="0"/>
              <a:t>S = smooth</a:t>
            </a:r>
          </a:p>
          <a:p>
            <a:pPr lvl="1" eaLnBrk="1" hangingPunct="1"/>
            <a:r>
              <a:rPr lang="en-US" altLang="en-US" dirty="0">
                <a:solidFill>
                  <a:srgbClr val="00B050"/>
                </a:solidFill>
              </a:rPr>
              <a:t>s = wrinkle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246091" y="328061"/>
            <a:ext cx="1137994" cy="696430"/>
          </a:xfrm>
          <a:prstGeom prst="ellipse">
            <a:avLst/>
          </a:prstGeom>
          <a:solidFill>
            <a:schemeClr val="accent6">
              <a:lumMod val="60000"/>
              <a:lumOff val="40000"/>
              <a:alpha val="14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62000" y="402597"/>
            <a:ext cx="1181599" cy="58800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69263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762001" y="228600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18031" y="2276594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127" y="6033030"/>
            <a:ext cx="5764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Phenotypic ratio:   </a:t>
            </a:r>
            <a:r>
              <a:rPr lang="en-US" sz="2000" dirty="0"/>
              <a:t>6</a:t>
            </a:r>
            <a:r>
              <a:rPr lang="en-US" dirty="0"/>
              <a:t>            :     </a:t>
            </a:r>
            <a:r>
              <a:rPr lang="en-US" sz="2000" dirty="0"/>
              <a:t>6</a:t>
            </a:r>
            <a:r>
              <a:rPr lang="en-US" dirty="0"/>
              <a:t>           :   </a:t>
            </a:r>
            <a:r>
              <a:rPr lang="en-US" sz="2000" dirty="0"/>
              <a:t>2</a:t>
            </a:r>
            <a:r>
              <a:rPr lang="en-US" dirty="0"/>
              <a:t>           :    </a:t>
            </a:r>
            <a:r>
              <a:rPr lang="en-US" sz="2000" dirty="0"/>
              <a:t>2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50" y="266877"/>
            <a:ext cx="7467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Dihybrid Cross </a:t>
            </a:r>
            <a:r>
              <a:rPr lang="en-US" altLang="en-US" sz="2200" dirty="0">
                <a:solidFill>
                  <a:srgbClr val="9966FF"/>
                </a:solidFill>
              </a:rPr>
              <a:t>ex. 2</a:t>
            </a:r>
            <a:r>
              <a:rPr lang="en-US" altLang="en-US" sz="2200" dirty="0">
                <a:solidFill>
                  <a:srgbClr val="FFC000"/>
                </a:solidFill>
              </a:rPr>
              <a:t>   </a:t>
            </a:r>
            <a:r>
              <a:rPr lang="en-US" altLang="en-US" sz="3600" dirty="0" err="1">
                <a:solidFill>
                  <a:srgbClr val="FFFF00"/>
                </a:solidFill>
              </a:rPr>
              <a:t>pp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x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</a:rPr>
              <a:t>P</a:t>
            </a:r>
            <a:r>
              <a:rPr lang="en-US" altLang="en-US" sz="3600" dirty="0" err="1">
                <a:solidFill>
                  <a:srgbClr val="FFFF00"/>
                </a:solidFill>
              </a:rPr>
              <a:t>p</a:t>
            </a:r>
            <a:r>
              <a:rPr lang="en-US" altLang="en-US" sz="3600" dirty="0" err="1">
                <a:solidFill>
                  <a:schemeClr val="tx1"/>
                </a:solidFill>
              </a:rPr>
              <a:t>S</a:t>
            </a:r>
            <a:r>
              <a:rPr lang="en-US" altLang="en-US" sz="3600" dirty="0" err="1">
                <a:solidFill>
                  <a:srgbClr val="00B050"/>
                </a:solidFill>
              </a:rPr>
              <a:t>s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22621" y="2645926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733800" y="260523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29200" y="262128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172200" y="2624488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585364" y="608747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xplosion 1 26"/>
          <p:cNvSpPr/>
          <p:nvPr/>
        </p:nvSpPr>
        <p:spPr>
          <a:xfrm>
            <a:off x="5752753" y="6039543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01353" y="6096043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4640775" y="6058043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6165" y="9189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male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76506" y="3326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0344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25789" y="171369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24155" y="171369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82627" y="172117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63241" y="1504781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male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8516" y="189737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914400" y="1524000"/>
            <a:ext cx="1256801" cy="75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96578" y="244361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285882" y="316474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296578" y="383424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chemeClr val="bg1"/>
                </a:solidFill>
              </a:rPr>
              <a:t>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315814" y="449580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2092" y="225194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22092" y="2901017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518031" y="2925663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762001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969263" y="2935069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7030A0"/>
                </a:solidFill>
              </a:rPr>
              <a:t>P</a:t>
            </a:r>
            <a:r>
              <a:rPr lang="en-US" altLang="en-US" dirty="0" err="1">
                <a:solidFill>
                  <a:srgbClr val="FFFF00"/>
                </a:solidFill>
              </a:rPr>
              <a:t>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57" name="Explosion 1 56"/>
          <p:cNvSpPr/>
          <p:nvPr/>
        </p:nvSpPr>
        <p:spPr>
          <a:xfrm>
            <a:off x="3733800" y="3276600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14600" y="32766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953000" y="3352800"/>
            <a:ext cx="457200" cy="27592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Explosion 1 59"/>
          <p:cNvSpPr/>
          <p:nvPr/>
        </p:nvSpPr>
        <p:spPr>
          <a:xfrm>
            <a:off x="6172200" y="3298899"/>
            <a:ext cx="457200" cy="358701"/>
          </a:xfrm>
          <a:prstGeom prst="irregularSeal1">
            <a:avLst/>
          </a:prstGeom>
          <a:solidFill>
            <a:srgbClr val="7030A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0091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2523423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713747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152949" y="4052163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09260" y="3649260"/>
            <a:ext cx="888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SS</a:t>
            </a:r>
            <a:endParaRPr lang="en-US" dirty="0"/>
          </a:p>
          <a:p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505199" y="367390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749169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SS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956431" y="368331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286000" y="4397216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481939" y="4421862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725909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/>
              <a:t>S</a:t>
            </a:r>
            <a:r>
              <a:rPr lang="en-US" altLang="en-US" dirty="0" err="1">
                <a:solidFill>
                  <a:srgbClr val="00B050"/>
                </a:solidFill>
              </a:rPr>
              <a:t>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933171" y="4431268"/>
            <a:ext cx="888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FF00"/>
                </a:solidFill>
              </a:rPr>
              <a:t>pp</a:t>
            </a:r>
            <a:r>
              <a:rPr lang="en-US" altLang="en-US" dirty="0" err="1">
                <a:solidFill>
                  <a:srgbClr val="00B050"/>
                </a:solidFill>
              </a:rPr>
              <a:t>ss</a:t>
            </a:r>
            <a:endParaRPr lang="en-US" dirty="0"/>
          </a:p>
        </p:txBody>
      </p:sp>
      <p:sp>
        <p:nvSpPr>
          <p:cNvPr id="73" name="Explosion 1 72"/>
          <p:cNvSpPr/>
          <p:nvPr/>
        </p:nvSpPr>
        <p:spPr>
          <a:xfrm>
            <a:off x="6122469" y="4766548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461661" y="4787966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Explosion 1 74"/>
          <p:cNvSpPr/>
          <p:nvPr/>
        </p:nvSpPr>
        <p:spPr>
          <a:xfrm>
            <a:off x="3657600" y="4746577"/>
            <a:ext cx="457200" cy="358701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53000" y="4766548"/>
            <a:ext cx="457200" cy="2759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459012" y="5970394"/>
            <a:ext cx="272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(6:6:2:2 = 3:3:1:1)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0909" y="5424118"/>
            <a:ext cx="7363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Genotypic ratio: 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/>
              <a:t>4x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4x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  <a:r>
              <a:rPr lang="en-US" altLang="en-US" dirty="0">
                <a:solidFill>
                  <a:srgbClr val="00B050"/>
                </a:solidFill>
              </a:rPr>
              <a:t>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/>
              <a:t>SS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7030A0"/>
                </a:solidFill>
              </a:rPr>
              <a:t>P</a:t>
            </a:r>
            <a:r>
              <a:rPr lang="en-US" altLang="en-US" dirty="0">
                <a:solidFill>
                  <a:srgbClr val="FFFF00"/>
                </a:solidFill>
              </a:rPr>
              <a:t>p</a:t>
            </a:r>
            <a:r>
              <a:rPr lang="en-US" altLang="en-US" dirty="0">
                <a:solidFill>
                  <a:srgbClr val="00B050"/>
                </a:solidFill>
              </a:rPr>
              <a:t>ss,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/>
              <a:t>SS</a:t>
            </a:r>
            <a:r>
              <a:rPr lang="en-US" altLang="en-US" dirty="0">
                <a:solidFill>
                  <a:srgbClr val="00B050"/>
                </a:solidFill>
              </a:rPr>
              <a:t>,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2x</a:t>
            </a:r>
            <a:r>
              <a:rPr lang="en-US" altLang="en-US" dirty="0">
                <a:solidFill>
                  <a:srgbClr val="FFFF00"/>
                </a:solidFill>
              </a:rPr>
              <a:t>pp</a:t>
            </a:r>
            <a:r>
              <a:rPr lang="en-US" altLang="en-US" dirty="0">
                <a:solidFill>
                  <a:srgbClr val="00B050"/>
                </a:solidFill>
              </a:rPr>
              <a:t>ss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94927" y="5377951"/>
            <a:ext cx="244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4:4:2:2:2:2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0116" y="604841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97399" y="60342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76806" y="600263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64075" y="6048419"/>
            <a:ext cx="5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42750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8" grpId="0" animBg="1"/>
      <p:bldP spid="47" grpId="0"/>
      <p:bldP spid="46" grpId="0"/>
      <p:bldP spid="45" grpId="0"/>
      <p:bldP spid="6" grpId="0"/>
      <p:bldP spid="12" grpId="0" animBg="1"/>
      <p:bldP spid="14" grpId="0" animBg="1"/>
      <p:bldP spid="15" grpId="0" animBg="1"/>
      <p:bldP spid="16" grpId="0" animBg="1"/>
      <p:bldP spid="26" grpId="0" animBg="1"/>
      <p:bldP spid="27" grpId="0" animBg="1"/>
      <p:bldP spid="29" grpId="0" animBg="1"/>
      <p:bldP spid="31" grpId="0" animBg="1"/>
      <p:bldP spid="2" grpId="0"/>
      <p:bldP spid="32" grpId="0"/>
      <p:bldP spid="8" grpId="0"/>
      <p:bldP spid="10" grpId="0"/>
      <p:bldP spid="11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/>
      <p:bldP spid="79" grpId="0"/>
      <p:bldP spid="80" grpId="0"/>
      <p:bldP spid="5" grpId="0"/>
      <p:bldP spid="81" grpId="0"/>
      <p:bldP spid="82" grpId="0"/>
      <p:bldP spid="8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Like Mendel, how would you know if your results were legit?!?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What happens when doing these Punnett Square Crosses, the data does not follow </a:t>
            </a:r>
            <a:r>
              <a:rPr lang="en-US" altLang="en-US" sz="2000" u="sng" dirty="0">
                <a:latin typeface="Century Gothic" panose="020B0502020202020204" pitchFamily="34" charset="0"/>
              </a:rPr>
              <a:t>exactly</a:t>
            </a:r>
            <a:r>
              <a:rPr lang="en-US" altLang="en-US" sz="2000" dirty="0">
                <a:latin typeface="Century Gothic" panose="020B0502020202020204" pitchFamily="34" charset="0"/>
              </a:rPr>
              <a:t> the calculated ratios? </a:t>
            </a:r>
          </a:p>
          <a:p>
            <a:pPr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000" dirty="0" err="1">
                <a:latin typeface="Century Gothic" panose="020B0502020202020204" pitchFamily="34" charset="0"/>
              </a:rPr>
              <a:t>Uhhh</a:t>
            </a:r>
            <a:r>
              <a:rPr lang="en-US" altLang="en-US" sz="2000" dirty="0">
                <a:latin typeface="Century Gothic" panose="020B0502020202020204" pitchFamily="34" charset="0"/>
              </a:rPr>
              <a:t>, then what? Was the mistake by chance or some other error?</a:t>
            </a:r>
          </a:p>
          <a:p>
            <a:pPr marL="136525" indent="0" algn="ctr" eaLnBrk="1" hangingPunct="1">
              <a:buNone/>
            </a:pPr>
            <a:r>
              <a:rPr lang="en-US" altLang="en-US" sz="3200" dirty="0">
                <a:latin typeface="Century Gothic" panose="020B0502020202020204" pitchFamily="34" charset="0"/>
              </a:rPr>
              <a:t>Fret not! </a:t>
            </a:r>
          </a:p>
          <a:p>
            <a:pPr marL="136525" indent="0" algn="ctr" eaLnBrk="1" hangingPunct="1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136525" indent="0" algn="ctr" eaLnBrk="1" hangingPunct="1"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We </a:t>
            </a:r>
            <a:r>
              <a:rPr lang="en-US" altLang="en-US" sz="2000" b="1" i="1" dirty="0">
                <a:latin typeface="Century Gothic" panose="020B0502020202020204" pitchFamily="34" charset="0"/>
              </a:rPr>
              <a:t>can</a:t>
            </a:r>
            <a:r>
              <a:rPr lang="en-US" altLang="en-US" sz="2000" dirty="0">
                <a:latin typeface="Century Gothic" panose="020B0502020202020204" pitchFamily="34" charset="0"/>
              </a:rPr>
              <a:t> test our results to see if there are differences (deviations) from what Mendel  Expected vs. what you Observe, and if so, shed light on who dropped the ball using a </a:t>
            </a:r>
            <a:r>
              <a:rPr lang="en-US" altLang="en-US" sz="1800" dirty="0"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Chi-Square Test (X</a:t>
            </a:r>
            <a:r>
              <a:rPr lang="en-US" altLang="en-US" sz="24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en-US" altLang="en-US" sz="2400" baseline="30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Before we go on: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Century Gothic" panose="020B0502020202020204" pitchFamily="34" charset="0"/>
              </a:rPr>
              <a:t>Chi-Square versus Punnett Square</a:t>
            </a:r>
          </a:p>
          <a:p>
            <a:pPr lvl="1" eaLnBrk="1" hangingPunct="1"/>
            <a:r>
              <a:rPr lang="en-US" altLang="en-US" sz="2800" dirty="0">
                <a:latin typeface="Century Gothic" panose="020B0502020202020204" pitchFamily="34" charset="0"/>
              </a:rPr>
              <a:t>Don’t get these confused!</a:t>
            </a:r>
            <a:br>
              <a:rPr lang="en-US" altLang="en-US" sz="2800" dirty="0">
                <a:latin typeface="Century Gothic" panose="020B0502020202020204" pitchFamily="34" charset="0"/>
              </a:rPr>
            </a:br>
            <a:endParaRPr lang="en-US" alt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292700" cy="1206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-608417" y="3050091"/>
            <a:ext cx="563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1" hangingPunct="1"/>
            <a:r>
              <a:rPr lang="en-US" altLang="en-US" sz="2400" dirty="0">
                <a:latin typeface="Century Gothic" panose="020B0502020202020204" pitchFamily="34" charset="0"/>
              </a:rPr>
              <a:t>Punnett squares are </a:t>
            </a:r>
            <a:r>
              <a:rPr lang="en-US" altLang="en-US" sz="2400" u="sng" dirty="0">
                <a:latin typeface="Century Gothic" panose="020B0502020202020204" pitchFamily="34" charset="0"/>
              </a:rPr>
              <a:t>actual squares </a:t>
            </a:r>
            <a:r>
              <a:rPr lang="en-US" altLang="en-US" sz="2400" dirty="0">
                <a:latin typeface="Century Gothic" panose="020B0502020202020204" pitchFamily="34" charset="0"/>
              </a:rPr>
              <a:t>that we use to help us match up chromosomes that are in gametes</a:t>
            </a:r>
          </a:p>
          <a:p>
            <a:pPr lvl="2"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400" dirty="0">
                <a:latin typeface="Century Gothic" panose="020B0502020202020204" pitchFamily="34" charset="0"/>
              </a:rPr>
              <a:t>Chi-Square</a:t>
            </a:r>
          </a:p>
          <a:p>
            <a:pPr lvl="3" eaLnBrk="1" hangingPunct="1"/>
            <a:r>
              <a:rPr lang="en-US" altLang="en-US" sz="2400" u="sng" dirty="0">
                <a:latin typeface="Century Gothic" panose="020B0502020202020204" pitchFamily="34" charset="0"/>
              </a:rPr>
              <a:t>Statistical test</a:t>
            </a:r>
            <a:r>
              <a:rPr lang="en-US" altLang="en-US" sz="2400" dirty="0">
                <a:latin typeface="Century Gothic" panose="020B0502020202020204" pitchFamily="34" charset="0"/>
              </a:rPr>
              <a:t> – the number is referred to as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“X</a:t>
            </a:r>
            <a:r>
              <a:rPr lang="en-US" altLang="en-US" sz="24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=“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383" y="5029200"/>
            <a:ext cx="3595133" cy="118882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4" name="Down Arrow 43"/>
          <p:cNvSpPr/>
          <p:nvPr/>
        </p:nvSpPr>
        <p:spPr>
          <a:xfrm>
            <a:off x="7467600" y="4712085"/>
            <a:ext cx="381000" cy="7189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>
                <a:solidFill>
                  <a:srgbClr val="FFC000"/>
                </a:solidFill>
              </a:rPr>
              <a:t>From Ratio to Fraction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059363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The ratio of male to female students in a class is 3:2. There are 30 students in the class. How many are female, how many males?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3:2 is ratio. The total members of a ratio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= set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3:2, so the total set number is = 3+2 =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In every set of 5 students, there are 3 boys and 2 girls.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In other words, </a:t>
            </a:r>
          </a:p>
          <a:p>
            <a:pPr marL="585788" lvl="1" indent="0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3/5 of the total set are male</a:t>
            </a:r>
          </a:p>
          <a:p>
            <a:pPr marL="585788" lvl="1" indent="0" eaLnBrk="1" hangingPunct="1">
              <a:buNone/>
            </a:pPr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2/5 of the total set are female</a:t>
            </a:r>
          </a:p>
          <a:p>
            <a:pPr marL="585788" lvl="1" indent="0" eaLnBrk="1" hangingPunct="1">
              <a:buNone/>
            </a:pPr>
            <a:endParaRPr lang="en-US" alt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6512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88691"/>
                <a:ext cx="8763000" cy="5059363"/>
              </a:xfrm>
            </p:spPr>
            <p:txBody>
              <a:bodyPr/>
              <a:lstStyle/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3/5 of the total number of students (30) are male</a:t>
                </a:r>
              </a:p>
              <a:p>
                <a:pPr marL="136525" indent="0" eaLnBrk="1" hangingPunct="1">
                  <a:buNone/>
                </a:pPr>
                <a:endParaRPr lang="en-US" alt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word “of” is always translated to multiplication</a:t>
                </a:r>
              </a:p>
              <a:p>
                <a:pPr marL="136525" indent="0" eaLnBrk="1" hangingPunct="1">
                  <a:buNone/>
                </a:pPr>
                <a:endParaRPr lang="en-US" alt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3/5 of 30   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30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585788" lvl="1" indent="0" eaLnBrk="1" hangingPunct="1">
                  <a:buNone/>
                </a:pPr>
                <a:r>
                  <a:rPr lang="en-US" altLang="en-US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	         	</a:t>
                </a:r>
                <a:r>
                  <a:rPr lang="en-US" altLang="en-US" dirty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(0.6  x  30 =18)     </a:t>
                </a:r>
              </a:p>
              <a:p>
                <a:pPr marL="136525" indent="0" eaLnBrk="1" hangingPunct="1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2/5 of 30   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30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1581912" lvl="5" indent="0">
                  <a:buNone/>
                </a:pPr>
                <a:r>
                  <a:rPr lang="en-US" altLang="en-US" sz="2400" dirty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en-US" sz="2400" dirty="0">
                    <a:solidFill>
                      <a:schemeClr val="tx1">
                        <a:lumMod val="65000"/>
                      </a:schemeClr>
                    </a:solidFill>
                    <a:latin typeface="Century Gothic" panose="020B0502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(0.4  x  30 =12)</a:t>
                </a:r>
                <a:endParaRPr lang="en-US" altLang="en-US" sz="2400" dirty="0">
                  <a:solidFill>
                    <a:srgbClr val="5ECBF1"/>
                  </a:solidFill>
                  <a:latin typeface="Century Gothic" panose="020B0502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6512" indent="0" eaLnBrk="1" hangingPunct="1">
                  <a:buNone/>
                </a:pPr>
                <a:r>
                  <a:rPr lang="en-US" altLang="en-US" sz="2400" dirty="0">
                    <a:solidFill>
                      <a:srgbClr val="A5E9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Adding the 18 males to the 12 females results in the total of 30 students.</a:t>
                </a:r>
              </a:p>
            </p:txBody>
          </p:sp>
        </mc:Choice>
        <mc:Fallback xmlns=""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88691"/>
                <a:ext cx="8763000" cy="5059363"/>
              </a:xfrm>
              <a:blipFill rotWithShape="0">
                <a:blip r:embed="rId2"/>
                <a:stretch>
                  <a:fillRect l="-696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43200" y="3022217"/>
            <a:ext cx="3727368" cy="692173"/>
            <a:chOff x="3107575" y="1970816"/>
            <a:chExt cx="3727368" cy="69217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107575" y="243438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3818823" y="220578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975453" y="1970816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453" y="1970816"/>
                  <a:ext cx="37702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121636" y="2065380"/>
                  <a:ext cx="271330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eaLnBrk="1" hangingPunct="1"/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3 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 6=18</m:t>
                      </m:r>
                    </m:oMath>
                  </a14:m>
                  <a:r>
                    <a:rPr lang="en-US" altLang="en-US" dirty="0"/>
                    <a:t> </a:t>
                  </a:r>
                  <a:r>
                    <a:rPr lang="en-US" alt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males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636" y="2065380"/>
                  <a:ext cx="2713307" cy="4531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829141" y="4082013"/>
            <a:ext cx="3850376" cy="712232"/>
            <a:chOff x="3721850" y="3275967"/>
            <a:chExt cx="3850376" cy="712232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721850" y="375959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290134" y="3530999"/>
              <a:ext cx="228600" cy="2286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484973" y="3275967"/>
                  <a:ext cx="3770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973" y="3275967"/>
                  <a:ext cx="37702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666559" y="3367310"/>
                  <a:ext cx="290566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eaLnBrk="1" hangingPunct="1"/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 6=12</m:t>
                      </m:r>
                    </m:oMath>
                  </a14:m>
                  <a:r>
                    <a:rPr lang="en-US" altLang="en-US" dirty="0"/>
                    <a:t> </a:t>
                  </a:r>
                  <a:r>
                    <a:rPr lang="en-US" alt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females</a:t>
                  </a: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559" y="3367310"/>
                  <a:ext cx="2905667" cy="4531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75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>
                <a:solidFill>
                  <a:srgbClr val="FFC000"/>
                </a:solidFill>
              </a:rPr>
              <a:t>From Ratio to Fraction</a:t>
            </a:r>
          </a:p>
        </p:txBody>
      </p:sp>
    </p:spTree>
    <p:extLst>
      <p:ext uri="{BB962C8B-B14F-4D97-AF65-F5344CB8AC3E}">
        <p14:creationId xmlns:p14="http://schemas.microsoft.com/office/powerpoint/2010/main" val="22701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763000" cy="50593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“phenotypic ratio” </a:t>
            </a:r>
            <a:r>
              <a:rPr lang="en-US" altLang="en-US" sz="1600" dirty="0">
                <a:latin typeface="Century Gothic" panose="020B0502020202020204" pitchFamily="34" charset="0"/>
              </a:rPr>
              <a:t>(physically looks like) </a:t>
            </a:r>
            <a:r>
              <a:rPr lang="en-US" altLang="en-US" sz="2400" dirty="0">
                <a:latin typeface="Century Gothic" panose="020B0502020202020204" pitchFamily="34" charset="0"/>
              </a:rPr>
              <a:t>of a heterozygous </a:t>
            </a:r>
            <a:r>
              <a:rPr lang="en-US" altLang="en-US" sz="2400" dirty="0">
                <a:solidFill>
                  <a:srgbClr val="FF3399"/>
                </a:solidFill>
                <a:latin typeface="Century Gothic" panose="020B0502020202020204" pitchFamily="34" charset="0"/>
              </a:rPr>
              <a:t>mono</a:t>
            </a:r>
            <a:r>
              <a:rPr lang="en-US" altLang="en-US" sz="2400" dirty="0">
                <a:latin typeface="Century Gothic" panose="020B0502020202020204" pitchFamily="34" charset="0"/>
              </a:rPr>
              <a:t>hybrid cross is 3:1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total members of ratio (</a:t>
            </a:r>
            <a:r>
              <a:rPr lang="en-US" altLang="en-US" sz="2400" dirty="0">
                <a:solidFill>
                  <a:srgbClr val="FF3399"/>
                </a:solidFill>
                <a:latin typeface="Century Gothic" panose="020B0502020202020204" pitchFamily="34" charset="0"/>
              </a:rPr>
              <a:t>3:1</a:t>
            </a:r>
            <a:r>
              <a:rPr lang="en-US" altLang="en-US" sz="2400" dirty="0">
                <a:latin typeface="Century Gothic" panose="020B0502020202020204" pitchFamily="34" charset="0"/>
              </a:rPr>
              <a:t>)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= set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3:1, so the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set</a:t>
            </a:r>
            <a:r>
              <a:rPr lang="en-US" altLang="en-US" sz="2400" dirty="0">
                <a:latin typeface="Century Gothic" panose="020B0502020202020204" pitchFamily="34" charset="0"/>
              </a:rPr>
              <a:t> = 3+1 =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4</a:t>
            </a:r>
          </a:p>
          <a:p>
            <a:pPr eaLnBrk="1" hangingPunct="1"/>
            <a:endParaRPr lang="en-US" altLang="en-US" sz="24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In other words, you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expect</a:t>
            </a:r>
            <a:r>
              <a:rPr lang="en-US" altLang="en-US" sz="2400" dirty="0">
                <a:latin typeface="Century Gothic" panose="020B0502020202020204" pitchFamily="34" charset="0"/>
              </a:rPr>
              <a:t>: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3/4</a:t>
            </a:r>
            <a:r>
              <a:rPr lang="en-US" altLang="en-US" sz="2000" dirty="0">
                <a:solidFill>
                  <a:srgbClr val="FF339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the total offspring should appear to be </a:t>
            </a:r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</a:p>
          <a:p>
            <a:pPr lvl="2" eaLnBrk="1" hangingPunct="1"/>
            <a:r>
              <a:rPr lang="en-US" altLang="en-US" sz="2000" dirty="0">
                <a:latin typeface="Century Gothic" panose="020B0502020202020204" pitchFamily="34" charset="0"/>
              </a:rPr>
              <a:t>(or </a:t>
            </a:r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.75 </a:t>
            </a:r>
            <a:r>
              <a:rPr lang="en-US" altLang="en-US" sz="2000" dirty="0">
                <a:latin typeface="Century Gothic" panose="020B0502020202020204" pitchFamily="34" charset="0"/>
              </a:rPr>
              <a:t>of 1 )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1/4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appear to be </a:t>
            </a: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recessive</a:t>
            </a:r>
          </a:p>
          <a:p>
            <a:pPr lvl="2" eaLnBrk="1" hangingPunct="1"/>
            <a:r>
              <a:rPr lang="en-US" altLang="en-US" sz="1800" dirty="0">
                <a:latin typeface="Century Gothic" panose="020B0502020202020204" pitchFamily="34" charset="0"/>
              </a:rPr>
              <a:t>(or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.25 </a:t>
            </a:r>
            <a:r>
              <a:rPr lang="en-US" altLang="en-US" sz="1800" dirty="0">
                <a:latin typeface="Century Gothic" panose="020B0502020202020204" pitchFamily="34" charset="0"/>
              </a:rPr>
              <a:t>of 1 )</a:t>
            </a: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Prep: </a:t>
            </a:r>
            <a:r>
              <a:rPr lang="en-US" altLang="en-US" sz="3600" b="0" dirty="0">
                <a:solidFill>
                  <a:srgbClr val="FFC000"/>
                </a:solidFill>
              </a:rPr>
              <a:t>From Ratio to Fraction</a:t>
            </a:r>
          </a:p>
        </p:txBody>
      </p:sp>
    </p:spTree>
    <p:extLst>
      <p:ext uri="{BB962C8B-B14F-4D97-AF65-F5344CB8AC3E}">
        <p14:creationId xmlns:p14="http://schemas.microsoft.com/office/powerpoint/2010/main" val="33908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2"/>
          <a:stretch/>
        </p:blipFill>
        <p:spPr>
          <a:xfrm>
            <a:off x="1295400" y="2132063"/>
            <a:ext cx="6333757" cy="2439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9"/>
          <a:stretch/>
        </p:blipFill>
        <p:spPr>
          <a:xfrm>
            <a:off x="1295399" y="2132061"/>
            <a:ext cx="6333757" cy="2363739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49" y="4663109"/>
            <a:ext cx="1792102" cy="2027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5948" y="4053751"/>
            <a:ext cx="251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633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57" name="Oval 56"/>
          <p:cNvSpPr/>
          <p:nvPr/>
        </p:nvSpPr>
        <p:spPr>
          <a:xfrm>
            <a:off x="1784920" y="1676400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2839001" y="1697866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831241"/>
            <a:ext cx="42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Tobacco seedling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7448" y="1600200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Heterozygous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Parents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029" y="2286000"/>
            <a:ext cx="3954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dirty="0"/>
              <a:t> = Chlorophyll present</a:t>
            </a:r>
          </a:p>
          <a:p>
            <a:r>
              <a:rPr lang="en-US" sz="2400" dirty="0"/>
              <a:t>c</a:t>
            </a:r>
            <a:r>
              <a:rPr lang="en-US" sz="2800" dirty="0"/>
              <a:t> = </a:t>
            </a:r>
            <a:r>
              <a:rPr lang="en-US" sz="2800" dirty="0" err="1"/>
              <a:t>cholorphyll</a:t>
            </a:r>
            <a:r>
              <a:rPr lang="en-US" sz="2800" dirty="0"/>
              <a:t> </a:t>
            </a:r>
            <a:r>
              <a:rPr lang="en-US" sz="2800" i="1" dirty="0"/>
              <a:t>absent</a:t>
            </a:r>
          </a:p>
        </p:txBody>
      </p:sp>
      <p:sp>
        <p:nvSpPr>
          <p:cNvPr id="48" name="Oval 47"/>
          <p:cNvSpPr/>
          <p:nvPr/>
        </p:nvSpPr>
        <p:spPr>
          <a:xfrm>
            <a:off x="5034837" y="1676400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6096000" y="1677429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76879"/>
              </p:ext>
            </p:extLst>
          </p:nvPr>
        </p:nvGraphicFramePr>
        <p:xfrm>
          <a:off x="1371600" y="3276600"/>
          <a:ext cx="6096000" cy="2197259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n-US" sz="1600" dirty="0">
                          <a:solidFill>
                            <a:srgbClr val="4E67C8"/>
                          </a:solidFill>
                          <a:latin typeface="Century Gothic" panose="020B0502020202020204" pitchFamily="34" charset="0"/>
                        </a:rPr>
                        <a:t>Parent 1</a:t>
                      </a:r>
                    </a:p>
                    <a:p>
                      <a:r>
                        <a:rPr lang="en-US" sz="1600" dirty="0">
                          <a:solidFill>
                            <a:srgbClr val="FFC5F3"/>
                          </a:solidFill>
                          <a:latin typeface="Century Gothic" panose="020B0502020202020204" pitchFamily="34" charset="0"/>
                        </a:rPr>
                        <a:t>Parent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FFC5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" name="Oval 67"/>
          <p:cNvSpPr/>
          <p:nvPr/>
        </p:nvSpPr>
        <p:spPr>
          <a:xfrm>
            <a:off x="3968759" y="4133364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CC</a:t>
            </a:r>
          </a:p>
        </p:txBody>
      </p:sp>
      <p:sp>
        <p:nvSpPr>
          <p:cNvPr id="69" name="Oval 68"/>
          <p:cNvSpPr/>
          <p:nvPr/>
        </p:nvSpPr>
        <p:spPr>
          <a:xfrm>
            <a:off x="5974800" y="4157298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2" name="Oval 71"/>
          <p:cNvSpPr/>
          <p:nvPr/>
        </p:nvSpPr>
        <p:spPr>
          <a:xfrm>
            <a:off x="3968758" y="4896466"/>
            <a:ext cx="1054081" cy="483730"/>
          </a:xfrm>
          <a:prstGeom prst="ellipse">
            <a:avLst/>
          </a:prstGeom>
          <a:solidFill>
            <a:srgbClr val="92D050"/>
          </a:solidFill>
          <a:ln>
            <a:solidFill>
              <a:srgbClr val="184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73" name="Oval 72"/>
          <p:cNvSpPr/>
          <p:nvPr/>
        </p:nvSpPr>
        <p:spPr>
          <a:xfrm>
            <a:off x="6064964" y="4860828"/>
            <a:ext cx="963917" cy="482701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695" y="5562600"/>
            <a:ext cx="8211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3</a:t>
            </a:r>
            <a:r>
              <a:rPr lang="en-US" sz="2000" dirty="0"/>
              <a:t> of 4 offspring will have </a:t>
            </a:r>
            <a:r>
              <a:rPr lang="en-US" sz="2000" dirty="0" err="1"/>
              <a:t>Cholorphyll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92D050"/>
                </a:solidFill>
              </a:rPr>
              <a:t>present (green) </a:t>
            </a:r>
            <a:r>
              <a:rPr lang="en-US" sz="2000" dirty="0"/>
              <a:t>&amp; </a:t>
            </a:r>
          </a:p>
          <a:p>
            <a:pPr algn="ctr"/>
            <a:r>
              <a:rPr lang="en-US" sz="2000" b="1" dirty="0"/>
              <a:t>1</a:t>
            </a:r>
            <a:r>
              <a:rPr lang="en-US" sz="2000" dirty="0"/>
              <a:t> of 4 will have </a:t>
            </a:r>
            <a:r>
              <a:rPr lang="en-US" sz="2000" dirty="0" err="1"/>
              <a:t>cholorphyll</a:t>
            </a:r>
            <a:r>
              <a:rPr lang="en-US" sz="2000" dirty="0"/>
              <a:t> </a:t>
            </a:r>
            <a:r>
              <a:rPr lang="en-US" sz="2000" i="1" dirty="0"/>
              <a:t>absent</a:t>
            </a:r>
            <a:r>
              <a:rPr lang="en-US" sz="2000" dirty="0"/>
              <a:t>  (white)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3858" y="4359819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3</a:t>
            </a:r>
            <a:r>
              <a:rPr lang="en-US" sz="3600" dirty="0"/>
              <a:t>:1</a:t>
            </a:r>
          </a:p>
        </p:txBody>
      </p:sp>
    </p:spTree>
    <p:extLst>
      <p:ext uri="{BB962C8B-B14F-4D97-AF65-F5344CB8AC3E}">
        <p14:creationId xmlns:p14="http://schemas.microsoft.com/office/powerpoint/2010/main" val="289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  <p:bldP spid="68" grpId="0" animBg="1"/>
      <p:bldP spid="69" grpId="0" animBg="1"/>
      <p:bldP spid="72" grpId="0" animBg="1"/>
      <p:bldP spid="73" grpId="0" animBg="1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7400" y="804696"/>
            <a:ext cx="5812866" cy="369332"/>
            <a:chOff x="2057400" y="804696"/>
            <a:chExt cx="5812866" cy="369332"/>
          </a:xfrm>
        </p:grpSpPr>
        <p:sp>
          <p:nvSpPr>
            <p:cNvPr id="14" name="Rectangle 13"/>
            <p:cNvSpPr/>
            <p:nvPr/>
          </p:nvSpPr>
          <p:spPr>
            <a:xfrm>
              <a:off x="2057400" y="804696"/>
              <a:ext cx="5812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Expected Ratio</a:t>
              </a:r>
              <a:r>
                <a:rPr lang="en-US" dirty="0">
                  <a:solidFill>
                    <a:schemeClr val="bg1"/>
                  </a:solidFill>
                </a:rPr>
                <a:t>  </a:t>
              </a:r>
              <a:r>
                <a:rPr lang="en-US" dirty="0">
                  <a:solidFill>
                    <a:srgbClr val="FFC000"/>
                  </a:solidFill>
                </a:rPr>
                <a:t>   3            :     1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266821" y="887753"/>
              <a:ext cx="1768369" cy="180739"/>
              <a:chOff x="4266821" y="887753"/>
              <a:chExt cx="1768369" cy="180739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266821" y="889562"/>
                <a:ext cx="544958" cy="178930"/>
                <a:chOff x="609600" y="2016293"/>
                <a:chExt cx="544958" cy="178930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609600" y="2016293"/>
                  <a:ext cx="283658" cy="17893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18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893258" y="2024995"/>
                  <a:ext cx="261300" cy="17022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1840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5490232" y="887753"/>
                <a:ext cx="544958" cy="178930"/>
                <a:chOff x="609600" y="2335670"/>
                <a:chExt cx="544958" cy="178930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09600" y="2335670"/>
                  <a:ext cx="283658" cy="1789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893258" y="2344372"/>
                  <a:ext cx="261300" cy="1702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2057400" y="1159667"/>
            <a:ext cx="5968474" cy="369332"/>
            <a:chOff x="2057400" y="1159667"/>
            <a:chExt cx="5968474" cy="369332"/>
          </a:xfrm>
        </p:grpSpPr>
        <p:sp>
          <p:nvSpPr>
            <p:cNvPr id="20" name="Rectangle 19"/>
            <p:cNvSpPr/>
            <p:nvPr/>
          </p:nvSpPr>
          <p:spPr>
            <a:xfrm>
              <a:off x="2057400" y="1159667"/>
              <a:ext cx="59684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Observed </a:t>
              </a:r>
              <a:r>
                <a:rPr lang="en-US" dirty="0">
                  <a:solidFill>
                    <a:schemeClr val="bg1"/>
                  </a:solidFill>
                </a:rPr>
                <a:t>         </a:t>
              </a:r>
              <a:r>
                <a:rPr lang="en-US" dirty="0">
                  <a:solidFill>
                    <a:srgbClr val="FFC000"/>
                  </a:solidFill>
                </a:rPr>
                <a:t>195            :   55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255642" y="1235221"/>
              <a:ext cx="544958" cy="178930"/>
              <a:chOff x="609600" y="2016293"/>
              <a:chExt cx="544958" cy="17893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09600" y="2016293"/>
                <a:ext cx="283658" cy="17893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18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93258" y="2024995"/>
                <a:ext cx="261300" cy="17022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1840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502179" y="1228451"/>
              <a:ext cx="544958" cy="178930"/>
              <a:chOff x="609600" y="2335670"/>
              <a:chExt cx="544958" cy="17893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09600" y="2335670"/>
                <a:ext cx="283658" cy="1789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93258" y="2344372"/>
                <a:ext cx="261300" cy="1702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606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categories) </a:t>
            </a:r>
            <a:r>
              <a:rPr lang="en-US" dirty="0"/>
              <a:t>? 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12562"/>
            <a:ext cx="1967020" cy="1868838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categories) </a:t>
            </a:r>
            <a:r>
              <a:rPr lang="en-US" dirty="0"/>
              <a:t>? Record ‘Degrees of Freedom’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 flipV="1">
            <a:off x="447675" y="3581400"/>
            <a:ext cx="2600325" cy="459080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0578" y="1718256"/>
            <a:ext cx="1124892" cy="1863144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180" y="1727627"/>
            <a:ext cx="1124892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2305" y="1729924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</p:spTree>
    <p:extLst>
      <p:ext uri="{BB962C8B-B14F-4D97-AF65-F5344CB8AC3E}">
        <p14:creationId xmlns:p14="http://schemas.microsoft.com/office/powerpoint/2010/main" val="28616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0771" y="1746151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43949" y="2673428"/>
            <a:ext cx="91243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</a:p>
        </p:txBody>
      </p:sp>
    </p:spTree>
    <p:extLst>
      <p:ext uri="{BB962C8B-B14F-4D97-AF65-F5344CB8AC3E}">
        <p14:creationId xmlns:p14="http://schemas.microsoft.com/office/powerpoint/2010/main" val="300519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6359210" y="1729924"/>
            <a:ext cx="1058788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43950" y="2673428"/>
            <a:ext cx="912429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</a:p>
        </p:txBody>
      </p:sp>
    </p:spTree>
    <p:extLst>
      <p:ext uri="{BB962C8B-B14F-4D97-AF65-F5344CB8AC3E}">
        <p14:creationId xmlns:p14="http://schemas.microsoft.com/office/powerpoint/2010/main" val="3964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16333" y="1754678"/>
            <a:ext cx="1170689" cy="1379642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68" name="Oval 67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73" name="Oval 72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43949" y="2673428"/>
            <a:ext cx="912430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462997" y="2238841"/>
            <a:ext cx="1063112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56.25/187.5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0.3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473417" y="2680816"/>
            <a:ext cx="104227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56.25/62.5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15614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399" y="2132062"/>
            <a:ext cx="6333757" cy="3642656"/>
            <a:chOff x="1295400" y="2438400"/>
            <a:chExt cx="6333757" cy="36426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438400"/>
              <a:ext cx="6333757" cy="3410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6696" r="59099" b="-6696"/>
            <a:stretch/>
          </p:blipFill>
          <p:spPr>
            <a:xfrm>
              <a:off x="1295401" y="2667000"/>
              <a:ext cx="2590799" cy="34140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2062"/>
            <a:ext cx="6333757" cy="341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132061"/>
            <a:ext cx="6333757" cy="4239777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1"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5029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- 1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2189" y="3124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61608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2057400" y="1159667"/>
            <a:ext cx="5968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Observed </a:t>
            </a: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dirty="0">
                <a:solidFill>
                  <a:srgbClr val="FFC000"/>
                </a:solidFill>
              </a:rPr>
              <a:t>195            :   55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804696"/>
            <a:ext cx="581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Expected Ratio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rgbClr val="FFC000"/>
                </a:solidFill>
              </a:rPr>
              <a:t>   3            :     1</a:t>
            </a:r>
          </a:p>
        </p:txBody>
      </p:sp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66821" y="889562"/>
            <a:ext cx="544958" cy="178930"/>
            <a:chOff x="609600" y="2016293"/>
            <a:chExt cx="544958" cy="178930"/>
          </a:xfrm>
        </p:grpSpPr>
        <p:sp>
          <p:nvSpPr>
            <p:cNvPr id="57" name="Oval 56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642" y="1235221"/>
            <a:ext cx="544958" cy="178930"/>
            <a:chOff x="609600" y="2016293"/>
            <a:chExt cx="544958" cy="178930"/>
          </a:xfrm>
        </p:grpSpPr>
        <p:sp>
          <p:nvSpPr>
            <p:cNvPr id="60" name="Oval 59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90232" y="887753"/>
            <a:ext cx="544958" cy="178930"/>
            <a:chOff x="609600" y="2335670"/>
            <a:chExt cx="544958" cy="178930"/>
          </a:xfrm>
        </p:grpSpPr>
        <p:sp>
          <p:nvSpPr>
            <p:cNvPr id="63" name="Oval 62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02179" y="1228451"/>
            <a:ext cx="544958" cy="178930"/>
            <a:chOff x="609600" y="2335670"/>
            <a:chExt cx="544958" cy="178930"/>
          </a:xfrm>
        </p:grpSpPr>
        <p:sp>
          <p:nvSpPr>
            <p:cNvPr id="66" name="Oval 65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65688" y="2320771"/>
            <a:ext cx="4828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20409" y="2370902"/>
            <a:ext cx="960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¾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¼ or </a:t>
            </a:r>
            <a:r>
              <a:rPr lang="en-US" sz="140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8670" y="32237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569870" y="367114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30338" y="2256554"/>
            <a:ext cx="97815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0.75</a:t>
            </a:r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30338" y="2690103"/>
            <a:ext cx="1018228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FFC000"/>
                </a:solidFill>
                <a:latin typeface="Comic Sans MS" panose="030F0702030302020204" pitchFamily="66" charset="0"/>
              </a:rPr>
              <a:t>250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x </a:t>
            </a:r>
            <a:r>
              <a:rPr lang="en-US" sz="1050" dirty="0">
                <a:solidFill>
                  <a:srgbClr val="FF3399"/>
                </a:solidFill>
                <a:latin typeface="Comic Sans MS" panose="030F0702030302020204" pitchFamily="66" charset="0"/>
              </a:rPr>
              <a:t>0.25</a:t>
            </a:r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314293" y="2255072"/>
            <a:ext cx="95410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195 -187.5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7.5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343950" y="2673428"/>
            <a:ext cx="912429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55 - 62.5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-7.5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12819" y="2333492"/>
            <a:ext cx="6655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56.25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462997" y="2238841"/>
            <a:ext cx="1063112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56.25/187.5 =</a:t>
            </a:r>
          </a:p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0.3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473417" y="2680816"/>
            <a:ext cx="104227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omic Sans MS" panose="030F0702030302020204" pitchFamily="66" charset="0"/>
              </a:rPr>
              <a:t>56.25/62.5 =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0.9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40403" y="307957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75" y="4445318"/>
            <a:ext cx="90893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err="1"/>
              <a:t>catagories</a:t>
            </a:r>
            <a:r>
              <a:rPr lang="en-US" sz="1200" i="1" dirty="0"/>
              <a:t>) </a:t>
            </a:r>
            <a:r>
              <a:rPr lang="en-US" dirty="0"/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partial chi-squares for </a:t>
            </a:r>
            <a:r>
              <a:rPr lang="en-US" dirty="0">
                <a:solidFill>
                  <a:srgbClr val="FF0000"/>
                </a:solidFill>
              </a:rPr>
              <a:t>TOTAL Chi-Square #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6298353" y="3134320"/>
            <a:ext cx="2606123" cy="457830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V="1">
            <a:off x="473075" y="3627927"/>
            <a:ext cx="2590179" cy="509368"/>
          </a:xfrm>
          <a:prstGeom prst="rect">
            <a:avLst/>
          </a:prstGeom>
          <a:solidFill>
            <a:srgbClr val="7030A0">
              <a:alpha val="25098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2800"/>
            <a:ext cx="7635713" cy="24864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886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Analysis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4525963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 =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1.2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Degrees of Freedom (C) = # of phenotypes-1</a:t>
            </a:r>
          </a:p>
          <a:p>
            <a:pPr marL="1984248" lvl="7" indent="0">
              <a:buNone/>
            </a:pP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		 	Green or White so, 2 - 1 = </a:t>
            </a:r>
            <a:r>
              <a:rPr lang="en-US" altLang="en-US" dirty="0">
                <a:latin typeface="Century Gothic" panose="020B0502020202020204" pitchFamily="34" charset="0"/>
              </a:rPr>
              <a:t>1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Scan across row 1</a:t>
            </a:r>
          </a:p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p value for 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value of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1.2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falls below 0.05 = non-significant!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604669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1" hangingPunct="1"/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is supported (not rejected)!!!</a:t>
            </a:r>
          </a:p>
          <a:p>
            <a:pPr lvl="2" algn="ctr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Our sample fits 3:1 ratio, differences are due to just random chance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2713" y="4044077"/>
            <a:ext cx="6324600" cy="2286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019800" y="3049955"/>
            <a:ext cx="381000" cy="935233"/>
          </a:xfrm>
          <a:prstGeom prst="downArrow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5334000"/>
            <a:ext cx="41910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798"/>
            <a:ext cx="9042399" cy="27304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 hidden="1"/>
          <p:cNvSpPr/>
          <p:nvPr/>
        </p:nvSpPr>
        <p:spPr>
          <a:xfrm>
            <a:off x="1600200" y="1371600"/>
            <a:ext cx="13716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 hidden="1"/>
          <p:cNvSpPr/>
          <p:nvPr/>
        </p:nvSpPr>
        <p:spPr>
          <a:xfrm>
            <a:off x="4648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 hidden="1"/>
          <p:cNvSpPr/>
          <p:nvPr/>
        </p:nvSpPr>
        <p:spPr>
          <a:xfrm>
            <a:off x="6172200" y="1371600"/>
            <a:ext cx="12954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hidden="1"/>
          <p:cNvSpPr/>
          <p:nvPr/>
        </p:nvSpPr>
        <p:spPr>
          <a:xfrm>
            <a:off x="76200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429000" y="1981200"/>
            <a:ext cx="56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182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504540" y="22976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3428" y="2791545"/>
            <a:ext cx="544958" cy="178930"/>
            <a:chOff x="609600" y="2335670"/>
            <a:chExt cx="544958" cy="178930"/>
          </a:xfrm>
        </p:grpSpPr>
        <p:sp>
          <p:nvSpPr>
            <p:cNvPr id="44" name="Oval 43"/>
            <p:cNvSpPr/>
            <p:nvPr/>
          </p:nvSpPr>
          <p:spPr>
            <a:xfrm>
              <a:off x="609600" y="2335670"/>
              <a:ext cx="283658" cy="1789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893258" y="2344372"/>
              <a:ext cx="261300" cy="1702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2249" y="2362200"/>
            <a:ext cx="544958" cy="178930"/>
            <a:chOff x="609600" y="2016293"/>
            <a:chExt cx="544958" cy="178930"/>
          </a:xfrm>
        </p:grpSpPr>
        <p:sp>
          <p:nvSpPr>
            <p:cNvPr id="46" name="Oval 45"/>
            <p:cNvSpPr/>
            <p:nvPr/>
          </p:nvSpPr>
          <p:spPr>
            <a:xfrm>
              <a:off x="609600" y="2016293"/>
              <a:ext cx="283658" cy="17893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893258" y="2024995"/>
              <a:ext cx="261300" cy="17022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8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4687549" y="4577715"/>
            <a:ext cx="19050" cy="161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3"/>
          <p:cNvSpPr txBox="1"/>
          <p:nvPr/>
        </p:nvSpPr>
        <p:spPr>
          <a:xfrm rot="5400000">
            <a:off x="14001749" y="5349240"/>
            <a:ext cx="1604963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add these up for</a:t>
            </a:r>
            <a:r>
              <a:rPr lang="en-US" sz="1100" baseline="0"/>
              <a:t> total X</a:t>
            </a:r>
            <a:r>
              <a:rPr lang="en-US" sz="1100" baseline="3000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99503" y="2356022"/>
            <a:ext cx="57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195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8458" y="2333367"/>
            <a:ext cx="2936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367395" y="2362200"/>
            <a:ext cx="704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187.5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33919" y="2795749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62.5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Monohybrid Chi-Square</a:t>
            </a:r>
            <a:endParaRPr lang="en-US" altLang="en-US" sz="3600" b="0" dirty="0">
              <a:solidFill>
                <a:srgbClr val="FFC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flipH="1">
            <a:off x="4160220" y="1476259"/>
            <a:ext cx="1067085" cy="1691360"/>
          </a:xfrm>
          <a:prstGeom prst="rect">
            <a:avLst/>
          </a:prstGeom>
          <a:solidFill>
            <a:srgbClr val="FF3399">
              <a:alpha val="25098"/>
            </a:srgbClr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flipH="1">
            <a:off x="1932043" y="1495659"/>
            <a:ext cx="1067085" cy="1691360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36157" y="4355058"/>
            <a:ext cx="88215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differences between what you</a:t>
            </a:r>
            <a:r>
              <a:rPr lang="en-US" sz="2200" dirty="0">
                <a:solidFill>
                  <a:srgbClr val="FFC000"/>
                </a:solidFill>
              </a:rPr>
              <a:t> Observed </a:t>
            </a:r>
            <a:r>
              <a:rPr lang="en-US" sz="2200" dirty="0"/>
              <a:t>vs. </a:t>
            </a:r>
            <a:r>
              <a:rPr lang="en-US" sz="2200" dirty="0">
                <a:solidFill>
                  <a:srgbClr val="FF3399"/>
                </a:solidFill>
              </a:rPr>
              <a:t>Mendel’s Expectations</a:t>
            </a:r>
            <a:r>
              <a:rPr lang="en-US" sz="2200" dirty="0"/>
              <a:t>, aren’t large enough to be of any concern !!!</a:t>
            </a:r>
          </a:p>
          <a:p>
            <a:pPr algn="ctr"/>
            <a:endParaRPr lang="en-US" sz="2200" dirty="0"/>
          </a:p>
          <a:p>
            <a:pPr algn="ctr"/>
            <a:r>
              <a:rPr lang="en-US" sz="2000" i="1" dirty="0">
                <a:solidFill>
                  <a:schemeClr val="tx1">
                    <a:lumMod val="75000"/>
                  </a:schemeClr>
                </a:solidFill>
              </a:rPr>
              <a:t>(i.e. you started with heterozygote parents, you counted correct, you calculated correct, others can use your results to build on)</a:t>
            </a:r>
          </a:p>
        </p:txBody>
      </p:sp>
      <p:sp>
        <p:nvSpPr>
          <p:cNvPr id="73" name="Oval 72"/>
          <p:cNvSpPr/>
          <p:nvPr/>
        </p:nvSpPr>
        <p:spPr>
          <a:xfrm>
            <a:off x="6248400" y="3657600"/>
            <a:ext cx="14478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62200" y="32120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396022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1" grpId="0" animBg="1"/>
      <p:bldP spid="31" grpId="1" animBg="1"/>
      <p:bldP spid="35" grpId="0" animBg="1"/>
      <p:bldP spid="35" grpId="1" animBg="1"/>
      <p:bldP spid="41" grpId="0" animBg="1"/>
      <p:bldP spid="41" grpId="1" animBg="1"/>
      <p:bldP spid="23" grpId="0" animBg="1"/>
      <p:bldP spid="23" grpId="1" animBg="1"/>
      <p:bldP spid="51" grpId="0"/>
      <p:bldP spid="5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From Ratio to Fraction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50593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“phenotypic ratio” of a heterozygous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di</a:t>
            </a:r>
            <a:r>
              <a:rPr lang="en-US" altLang="en-US" sz="2400" dirty="0">
                <a:latin typeface="Century Gothic" panose="020B0502020202020204" pitchFamily="34" charset="0"/>
              </a:rPr>
              <a:t>hybrid cross is 9:3:3:1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The total members of ratio (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9:3:3:1</a:t>
            </a:r>
            <a:r>
              <a:rPr lang="en-US" altLang="en-US" sz="2400" dirty="0">
                <a:latin typeface="Century Gothic" panose="020B0502020202020204" pitchFamily="34" charset="0"/>
              </a:rPr>
              <a:t>) = set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9:3:3:1, so the set = 9+3+3+1 = 16</a:t>
            </a:r>
          </a:p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In other words, you 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expect</a:t>
            </a:r>
            <a:r>
              <a:rPr lang="en-US" altLang="en-US" sz="2400" dirty="0">
                <a:latin typeface="Century Gothic" panose="020B0502020202020204" pitchFamily="34" charset="0"/>
              </a:rPr>
              <a:t>: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9/16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 </a:t>
            </a:r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</a:rPr>
              <a:t>DOMINATE </a:t>
            </a:r>
            <a:r>
              <a:rPr lang="en-US" altLang="en-US" sz="16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  <a:endParaRPr lang="en-US" altLang="en-US" sz="16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0.5625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3/16 </a:t>
            </a:r>
            <a:r>
              <a:rPr lang="en-US" altLang="en-US" sz="2000" dirty="0">
                <a:latin typeface="Century Gothic" panose="020B0502020202020204" pitchFamily="34" charset="0"/>
              </a:rPr>
              <a:t>of the total offspring should be </a:t>
            </a:r>
            <a:r>
              <a:rPr lang="en-US" altLang="en-US" sz="1600" dirty="0">
                <a:solidFill>
                  <a:srgbClr val="00B0F0"/>
                </a:solidFill>
                <a:latin typeface="Century Gothic" panose="020B0502020202020204" pitchFamily="34" charset="0"/>
              </a:rPr>
              <a:t>recessive </a:t>
            </a:r>
            <a:r>
              <a:rPr lang="en-US" altLang="en-US" sz="1600" dirty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</a:p>
          <a:p>
            <a:pPr lvl="2" eaLnBrk="1" hangingPunct="1"/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0.1875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3/16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</a:rPr>
              <a:t>DOMINATE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 recessive</a:t>
            </a:r>
          </a:p>
          <a:p>
            <a:pPr lvl="2" eaLnBrk="1" hangingPunct="1"/>
            <a:r>
              <a:rPr lang="en-US" altLang="en-US" sz="2000" dirty="0">
                <a:solidFill>
                  <a:schemeClr val="accent3"/>
                </a:solidFill>
                <a:latin typeface="Century Gothic" panose="020B0502020202020204" pitchFamily="34" charset="0"/>
              </a:rPr>
              <a:t>0.1875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1" eaLnBrk="1" hangingPunct="1"/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1/16</a:t>
            </a:r>
            <a:r>
              <a:rPr lang="en-US" altLang="en-US" sz="2000" dirty="0">
                <a:latin typeface="Century Gothic" panose="020B0502020202020204" pitchFamily="34" charset="0"/>
              </a:rPr>
              <a:t> of the total offspring should be</a:t>
            </a:r>
            <a:r>
              <a:rPr lang="en-US" alt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recessive </a:t>
            </a:r>
            <a:r>
              <a:rPr lang="en-US" altLang="en-US" sz="18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recessive</a:t>
            </a:r>
            <a:endParaRPr lang="en-US" altLang="en-US" sz="18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lvl="2" eaLnBrk="1" hangingPunct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0.0625 </a:t>
            </a:r>
            <a:r>
              <a:rPr lang="en-US" altLang="en-US" sz="2000" dirty="0">
                <a:latin typeface="Century Gothic" panose="020B0502020202020204" pitchFamily="34" charset="0"/>
              </a:rPr>
              <a:t>of 1</a:t>
            </a:r>
          </a:p>
          <a:p>
            <a:pPr lvl="2" eaLnBrk="1" hangingPunct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 eaLnBrk="1" hangingPunct="1"/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606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categories) </a:t>
            </a:r>
            <a:r>
              <a:rPr lang="en-US" dirty="0"/>
              <a:t>?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524000"/>
            <a:ext cx="1896895" cy="2327296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60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categories) </a:t>
            </a:r>
            <a:r>
              <a:rPr lang="en-US" dirty="0"/>
              <a:t>? Record ‘Degrees of Freedom’</a:t>
            </a:r>
          </a:p>
        </p:txBody>
      </p:sp>
      <p:sp>
        <p:nvSpPr>
          <p:cNvPr id="66" name="Rectangle 65"/>
          <p:cNvSpPr/>
          <p:nvPr/>
        </p:nvSpPr>
        <p:spPr>
          <a:xfrm flipH="1" flipV="1">
            <a:off x="447674" y="3874040"/>
            <a:ext cx="2524126" cy="34349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49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875369" y="1431554"/>
            <a:ext cx="1139118" cy="2418984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77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986387" y="1440319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76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104817" y="1462119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3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06922" y="1461702"/>
            <a:ext cx="1142129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881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44249"/>
          <a:stretch/>
        </p:blipFill>
        <p:spPr>
          <a:xfrm>
            <a:off x="1295400" y="2514600"/>
            <a:ext cx="6312587" cy="2057400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gen…?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3276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- 1</a:t>
            </a:r>
          </a:p>
        </p:txBody>
      </p:sp>
    </p:spTree>
    <p:extLst>
      <p:ext uri="{BB962C8B-B14F-4D97-AF65-F5344CB8AC3E}">
        <p14:creationId xmlns:p14="http://schemas.microsoft.com/office/powerpoint/2010/main" val="34778731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262827" y="1460997"/>
            <a:ext cx="1195622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50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many Phenotypes can you see 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(how many </a:t>
            </a:r>
            <a:r>
              <a:rPr lang="en-US" sz="12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catagories</a:t>
            </a:r>
            <a:r>
              <a:rPr lang="en-US" sz="12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Count and record data separately by phenotype then together for 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phenotypes, calculate Expected Ratio (mono 3:1, di 9:3:3:1)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From ratio and Set #, 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67960" y="2009271"/>
            <a:ext cx="1337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192.516/214.875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1.116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409102" y="1473970"/>
            <a:ext cx="1195622" cy="2006711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475363" y="2322358"/>
            <a:ext cx="1122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2.641/71.625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.0369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458449" y="2687493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301.89/71.625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4.215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79007" y="3049794"/>
            <a:ext cx="1143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3.516/23.875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.0147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4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521" y="1015114"/>
            <a:ext cx="515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Expected Ratio     9            :     3           :   3           :   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344738"/>
            <a:ext cx="9118717" cy="31005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0" name="Rectangle 19"/>
          <p:cNvSpPr/>
          <p:nvPr/>
        </p:nvSpPr>
        <p:spPr>
          <a:xfrm>
            <a:off x="1675772" y="690106"/>
            <a:ext cx="5297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Observed          201            :   70           : 89           :  22</a:t>
            </a:r>
          </a:p>
        </p:txBody>
      </p:sp>
      <p:sp>
        <p:nvSpPr>
          <p:cNvPr id="8" name="Oval 7"/>
          <p:cNvSpPr/>
          <p:nvPr/>
        </p:nvSpPr>
        <p:spPr>
          <a:xfrm>
            <a:off x="5701155" y="1089256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731629" y="1063447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10" y="1080129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15010" y="708422"/>
            <a:ext cx="354971" cy="2163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6713618" y="686536"/>
            <a:ext cx="354971" cy="28129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7017" y="708422"/>
            <a:ext cx="354971" cy="2163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762512" y="695301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/>
        </p:nvSpPr>
        <p:spPr>
          <a:xfrm>
            <a:off x="4742499" y="1054002"/>
            <a:ext cx="354971" cy="281292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5" y="3497220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0975" y="4445318"/>
            <a:ext cx="90893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How many Phenotypes can you see </a:t>
            </a:r>
            <a:r>
              <a:rPr lang="en-US" sz="1200" i="1" dirty="0"/>
              <a:t>(how many </a:t>
            </a:r>
            <a:r>
              <a:rPr lang="en-US" sz="1200" i="1" dirty="0" err="1"/>
              <a:t>catagories</a:t>
            </a:r>
            <a:r>
              <a:rPr lang="en-US" sz="1200" i="1" dirty="0"/>
              <a:t>) </a:t>
            </a:r>
            <a:r>
              <a:rPr lang="en-US" dirty="0"/>
              <a:t>? Record ‘Degrees of Freedom’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Count and record data separately by phenotype then together for </a:t>
            </a:r>
            <a:r>
              <a:rPr lang="en-US" dirty="0">
                <a:solidFill>
                  <a:srgbClr val="FFC000"/>
                </a:solidFill>
              </a:rPr>
              <a:t>“Set #”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phenotypes, calculate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Expected Ratio (mono </a:t>
            </a:r>
            <a:r>
              <a:rPr lang="en-US" dirty="0">
                <a:solidFill>
                  <a:srgbClr val="FF3399"/>
                </a:solidFill>
              </a:rPr>
              <a:t>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di </a:t>
            </a:r>
            <a:r>
              <a:rPr lang="en-US" dirty="0">
                <a:solidFill>
                  <a:srgbClr val="FF3399"/>
                </a:solidFill>
              </a:rPr>
              <a:t>9:3:3:1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From </a:t>
            </a:r>
            <a:r>
              <a:rPr lang="en-US" dirty="0">
                <a:solidFill>
                  <a:srgbClr val="FF3399"/>
                </a:solidFill>
              </a:rPr>
              <a:t>ratio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Set #, </a:t>
            </a:r>
            <a:r>
              <a:rPr lang="en-US" dirty="0"/>
              <a:t>calculate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your Observed data and what you Expected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Square the difference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the Squared Difference by your Expected #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partial chi-squares for </a:t>
            </a:r>
            <a:r>
              <a:rPr lang="en-US" dirty="0">
                <a:solidFill>
                  <a:srgbClr val="FF0000"/>
                </a:solidFill>
              </a:rPr>
              <a:t>TOTAL Chi-Square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7738" y="2087311"/>
            <a:ext cx="11352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9/16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6836" y="1997890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0.5625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91362" y="2013273"/>
            <a:ext cx="1157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201 – 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13.875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67960" y="2009271"/>
            <a:ext cx="1337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192.516/214.875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1.116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304800" y="3826291"/>
            <a:ext cx="2710008" cy="44343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14487" y="2417465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06248" y="277191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06247" y="312112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1/16 or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55135" y="235161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46919" y="2707782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0.1875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57143" y="3053423"/>
            <a:ext cx="1101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C000"/>
                </a:solidFill>
                <a:latin typeface="Comic Sans MS" panose="030F0702030302020204" pitchFamily="66" charset="0"/>
              </a:rPr>
              <a:t>382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x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rgbClr val="FF3399"/>
                </a:solidFill>
                <a:latin typeface="Comic Sans MS" panose="030F0702030302020204" pitchFamily="66" charset="0"/>
              </a:rPr>
              <a:t>0.0625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78020" y="235161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70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1.625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94017" y="2698683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89 – 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17.375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93427" y="3036821"/>
            <a:ext cx="1042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22 – 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1.875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74711" y="1892174"/>
            <a:ext cx="8258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192.516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2.641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301.89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3.516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475363" y="2322358"/>
            <a:ext cx="1122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2.641/71.625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.0369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458449" y="2687493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301.89/71.625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4.215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79007" y="3049794"/>
            <a:ext cx="1143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omic Sans MS" panose="030F0702030302020204" pitchFamily="66" charset="0"/>
              </a:rPr>
              <a:t>3.516/23.875 =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.0147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1111" y="337559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5.52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98967" y="3878978"/>
            <a:ext cx="25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7" name="Rectangle 56"/>
          <p:cNvSpPr/>
          <p:nvPr/>
        </p:nvSpPr>
        <p:spPr>
          <a:xfrm flipH="1">
            <a:off x="6299452" y="3370210"/>
            <a:ext cx="2699085" cy="478446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2800"/>
            <a:ext cx="7635713" cy="248640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2886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Chi-Square Analysis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4525963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 = 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5.52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C-1=3 (C = # of phenotypes, 4-1=3)</a:t>
            </a:r>
          </a:p>
          <a:p>
            <a:pPr lvl="2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Scan across row 3</a:t>
            </a:r>
          </a:p>
          <a:p>
            <a:pPr lvl="1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p value for x</a:t>
            </a:r>
            <a:r>
              <a:rPr lang="en-US" altLang="en-US" baseline="30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value of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5.52</a:t>
            </a:r>
            <a:r>
              <a:rPr lang="en-US" altLang="en-US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 falls between 0.25 and 0.10 = non-significant!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0" y="4495800"/>
            <a:ext cx="6324600" cy="2286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05600" y="3505200"/>
            <a:ext cx="381000" cy="935233"/>
          </a:xfrm>
          <a:prstGeom prst="downArrow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24200" y="5334000"/>
            <a:ext cx="41910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189" y="6049254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eaLnBrk="1" hangingPunct="1"/>
            <a:r>
              <a:rPr lang="en-US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 is supported (not rejected)!!!</a:t>
            </a:r>
          </a:p>
          <a:p>
            <a:pPr lvl="2" algn="ctr" eaLnBrk="1" hangingPunct="1"/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Our sample fits 9:3:3:1 ratio, differences are due to just random chance</a:t>
            </a:r>
          </a:p>
        </p:txBody>
      </p:sp>
    </p:spTree>
    <p:extLst>
      <p:ext uri="{BB962C8B-B14F-4D97-AF65-F5344CB8AC3E}">
        <p14:creationId xmlns:p14="http://schemas.microsoft.com/office/powerpoint/2010/main" val="20073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0" y="-186098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Dihybrid Chi-Square</a:t>
            </a:r>
            <a:endParaRPr lang="en-US" altLang="en-US" sz="3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" b="-1629"/>
          <a:stretch/>
        </p:blipFill>
        <p:spPr>
          <a:xfrm>
            <a:off x="15240" y="1344738"/>
            <a:ext cx="9118717" cy="315106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Oval 37"/>
          <p:cNvSpPr/>
          <p:nvPr/>
        </p:nvSpPr>
        <p:spPr>
          <a:xfrm>
            <a:off x="1115884" y="2056161"/>
            <a:ext cx="408115" cy="2519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Explosion 1 38"/>
          <p:cNvSpPr/>
          <p:nvPr/>
        </p:nvSpPr>
        <p:spPr>
          <a:xfrm>
            <a:off x="1122811" y="2385828"/>
            <a:ext cx="408115" cy="327523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142999" y="3101477"/>
            <a:ext cx="408115" cy="32752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15884" y="2784880"/>
            <a:ext cx="408115" cy="2519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60" y="1966913"/>
            <a:ext cx="1173480" cy="314325"/>
          </a:xfrm>
          <a:prstGeom prst="rect">
            <a:avLst/>
          </a:prstGeom>
        </p:spPr>
      </p:pic>
      <p:pic>
        <p:nvPicPr>
          <p:cNvPr id="48" name="Picture 47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2733675"/>
            <a:ext cx="1173480" cy="314325"/>
          </a:xfrm>
          <a:prstGeom prst="rect">
            <a:avLst/>
          </a:prstGeom>
        </p:spPr>
      </p:pic>
      <p:pic>
        <p:nvPicPr>
          <p:cNvPr id="49" name="Picture 48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46483"/>
            <a:ext cx="1173480" cy="345758"/>
          </a:xfrm>
          <a:prstGeom prst="rect">
            <a:avLst/>
          </a:prstGeom>
        </p:spPr>
      </p:pic>
      <p:pic>
        <p:nvPicPr>
          <p:cNvPr id="50" name="Picture 49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083242"/>
            <a:ext cx="1173480" cy="345758"/>
          </a:xfrm>
          <a:prstGeom prst="rect">
            <a:avLst/>
          </a:prstGeom>
        </p:spPr>
      </p:pic>
      <p:sp>
        <p:nvSpPr>
          <p:cNvPr id="23" name="Rectangle 22" hidden="1"/>
          <p:cNvSpPr/>
          <p:nvPr/>
        </p:nvSpPr>
        <p:spPr>
          <a:xfrm>
            <a:off x="3200400" y="1371600"/>
            <a:ext cx="1219200" cy="251460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 hidden="1"/>
          <p:cNvSpPr/>
          <p:nvPr/>
        </p:nvSpPr>
        <p:spPr>
          <a:xfrm>
            <a:off x="3332820" y="198120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214.9</a:t>
            </a:r>
          </a:p>
        </p:txBody>
      </p:sp>
      <p:sp>
        <p:nvSpPr>
          <p:cNvPr id="52" name="Rectangle 51" hidden="1"/>
          <p:cNvSpPr/>
          <p:nvPr/>
        </p:nvSpPr>
        <p:spPr>
          <a:xfrm>
            <a:off x="3408360" y="2297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3" name="Rectangle 52" hidden="1"/>
          <p:cNvSpPr/>
          <p:nvPr/>
        </p:nvSpPr>
        <p:spPr>
          <a:xfrm>
            <a:off x="3405093" y="2678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71.6</a:t>
            </a:r>
          </a:p>
        </p:txBody>
      </p:sp>
      <p:sp>
        <p:nvSpPr>
          <p:cNvPr id="54" name="Rectangle 53" hidden="1"/>
          <p:cNvSpPr/>
          <p:nvPr/>
        </p:nvSpPr>
        <p:spPr>
          <a:xfrm>
            <a:off x="3405094" y="30596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23.9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960" y="1913200"/>
            <a:ext cx="293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48432" y="2073063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214.875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4124278" y="1476259"/>
            <a:ext cx="1103028" cy="1940442"/>
          </a:xfrm>
          <a:prstGeom prst="rect">
            <a:avLst/>
          </a:prstGeom>
          <a:solidFill>
            <a:srgbClr val="FF3399">
              <a:alpha val="25098"/>
            </a:srgbClr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226737" y="1904864"/>
            <a:ext cx="482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201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70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89</a:t>
            </a:r>
          </a:p>
          <a:p>
            <a:pPr algn="ctr">
              <a:lnSpc>
                <a:spcPts val="3000"/>
              </a:lnSpc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20814" y="2426785"/>
            <a:ext cx="74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312598" y="2782955"/>
            <a:ext cx="74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71.625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18815" y="3128596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23.875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1896101" y="1495659"/>
            <a:ext cx="1103028" cy="1940442"/>
          </a:xfrm>
          <a:prstGeom prst="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84" y="4604736"/>
            <a:ext cx="91187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differences between what you</a:t>
            </a:r>
            <a:r>
              <a:rPr lang="en-US" sz="2200" dirty="0">
                <a:solidFill>
                  <a:srgbClr val="FFC000"/>
                </a:solidFill>
              </a:rPr>
              <a:t> Observed </a:t>
            </a:r>
            <a:r>
              <a:rPr lang="en-US" sz="2200" dirty="0"/>
              <a:t>vs. </a:t>
            </a:r>
            <a:r>
              <a:rPr lang="en-US" sz="2200" dirty="0">
                <a:solidFill>
                  <a:srgbClr val="FF3399"/>
                </a:solidFill>
              </a:rPr>
              <a:t>Mendel’s Expectations</a:t>
            </a:r>
            <a:r>
              <a:rPr lang="en-US" sz="2200" dirty="0"/>
              <a:t>, aren’t large enough to be of any concern !!!</a:t>
            </a:r>
          </a:p>
          <a:p>
            <a:pPr algn="ctr"/>
            <a:endParaRPr lang="en-US" sz="2200" dirty="0"/>
          </a:p>
          <a:p>
            <a:pPr algn="ctr"/>
            <a:r>
              <a:rPr lang="en-US" sz="20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</a:rPr>
              <a:t>i.e. you started with heterozygote parents, you counted correct, you calculated correct, others can use your results to build on)</a:t>
            </a:r>
          </a:p>
        </p:txBody>
      </p:sp>
      <p:sp>
        <p:nvSpPr>
          <p:cNvPr id="63" name="Oval 62"/>
          <p:cNvSpPr/>
          <p:nvPr/>
        </p:nvSpPr>
        <p:spPr>
          <a:xfrm>
            <a:off x="6172200" y="3828538"/>
            <a:ext cx="1447800" cy="5334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02255" y="351198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382</a:t>
            </a:r>
          </a:p>
        </p:txBody>
      </p:sp>
    </p:spTree>
    <p:extLst>
      <p:ext uri="{BB962C8B-B14F-4D97-AF65-F5344CB8AC3E}">
        <p14:creationId xmlns:p14="http://schemas.microsoft.com/office/powerpoint/2010/main" val="24486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1" grpId="0"/>
      <p:bldP spid="52" grpId="0"/>
      <p:bldP spid="53" grpId="0"/>
      <p:bldP spid="5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5ECBF1"/>
                </a:solidFill>
              </a:rPr>
              <a:t>Today’s Lab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975360"/>
            <a:ext cx="3392424" cy="5654040"/>
          </a:xfrm>
        </p:spPr>
        <p:txBody>
          <a:bodyPr>
            <a:norm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“To Do” Count Mono corn pg. 80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A5E952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A5E952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A5E952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“To Do” Count </a:t>
            </a:r>
            <a:r>
              <a:rPr lang="en-US" sz="2400" dirty="0" err="1">
                <a:solidFill>
                  <a:srgbClr val="5ECBF1"/>
                </a:solidFill>
                <a:latin typeface="Century Gothic" panose="020B0502020202020204" pitchFamily="34" charset="0"/>
              </a:rPr>
              <a:t>Dihy</a:t>
            </a:r>
            <a:r>
              <a:rPr 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 corn pg. 83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83" y="975360"/>
            <a:ext cx="4379976" cy="2199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14" y="3197283"/>
            <a:ext cx="5490972" cy="2253996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962400" y="1676400"/>
            <a:ext cx="228600" cy="685800"/>
          </a:xfrm>
          <a:prstGeom prst="leftBrac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197" y="1819598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Ave.</a:t>
            </a:r>
          </a:p>
        </p:txBody>
      </p:sp>
      <p:sp>
        <p:nvSpPr>
          <p:cNvPr id="6" name="Multiply 5"/>
          <p:cNvSpPr/>
          <p:nvPr/>
        </p:nvSpPr>
        <p:spPr>
          <a:xfrm>
            <a:off x="4057650" y="2384991"/>
            <a:ext cx="266700" cy="241657"/>
          </a:xfrm>
          <a:prstGeom prst="mathMultiply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105400" y="2432858"/>
            <a:ext cx="298912" cy="188248"/>
          </a:xfrm>
          <a:prstGeom prst="mathEqua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5972694" y="2505819"/>
            <a:ext cx="304800" cy="274494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56139" y="2862782"/>
            <a:ext cx="1137909" cy="2292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>
            <a:off x="3606858" y="2103761"/>
            <a:ext cx="421351" cy="517345"/>
          </a:xfrm>
          <a:prstGeom prst="curvedRightArrow">
            <a:avLst>
              <a:gd name="adj1" fmla="val 25000"/>
              <a:gd name="adj2" fmla="val 50000"/>
              <a:gd name="adj3" fmla="val 610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3992950" y="4015444"/>
            <a:ext cx="222544" cy="632756"/>
          </a:xfrm>
          <a:prstGeom prst="leftBrac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0747" y="4158642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Ave.</a:t>
            </a:r>
          </a:p>
        </p:txBody>
      </p:sp>
      <p:sp>
        <p:nvSpPr>
          <p:cNvPr id="16" name="Multiply 15"/>
          <p:cNvSpPr/>
          <p:nvPr/>
        </p:nvSpPr>
        <p:spPr>
          <a:xfrm>
            <a:off x="4066904" y="4717036"/>
            <a:ext cx="266700" cy="241657"/>
          </a:xfrm>
          <a:prstGeom prst="mathMultiply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5156316" y="4717036"/>
            <a:ext cx="298912" cy="188248"/>
          </a:xfrm>
          <a:prstGeom prst="mathEqua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5820294" y="4780210"/>
            <a:ext cx="304800" cy="274494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56139" y="5147344"/>
            <a:ext cx="814111" cy="18665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Right Arrow 19"/>
          <p:cNvSpPr/>
          <p:nvPr/>
        </p:nvSpPr>
        <p:spPr>
          <a:xfrm>
            <a:off x="3637408" y="4442805"/>
            <a:ext cx="421351" cy="517345"/>
          </a:xfrm>
          <a:prstGeom prst="curvedRightArrow">
            <a:avLst>
              <a:gd name="adj1" fmla="val 25000"/>
              <a:gd name="adj2" fmla="val 50000"/>
              <a:gd name="adj3" fmla="val 61036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484" y="5695402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99"/>
                </a:solidFill>
                <a:latin typeface="Century Gothic" panose="020B0502020202020204" pitchFamily="34" charset="0"/>
              </a:rPr>
              <a:t>“To Do” Chi Square Analysis for both pg. 85-87</a:t>
            </a:r>
          </a:p>
          <a:p>
            <a:r>
              <a:rPr lang="en-US" sz="2400" dirty="0">
                <a:solidFill>
                  <a:srgbClr val="FF3399"/>
                </a:solidFill>
                <a:latin typeface="Century Gothic" panose="020B0502020202020204" pitchFamily="34" charset="0"/>
              </a:rPr>
              <a:t>***Can you answer all “Before you Go”???***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555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/>
          <a:stretch/>
        </p:blipFill>
        <p:spPr>
          <a:xfrm>
            <a:off x="1295400" y="2514600"/>
            <a:ext cx="6312587" cy="3933438"/>
          </a:xfrm>
          <a:prstGeom prst="rect">
            <a:avLst/>
          </a:prstGeom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  <a:ln w="3175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he kept getting a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 ratio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en-US" sz="18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0" y="5029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- 2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799" y="3276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- 1</a:t>
            </a:r>
          </a:p>
        </p:txBody>
      </p:sp>
    </p:spTree>
    <p:extLst>
      <p:ext uri="{BB962C8B-B14F-4D97-AF65-F5344CB8AC3E}">
        <p14:creationId xmlns:p14="http://schemas.microsoft.com/office/powerpoint/2010/main" val="335803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10551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G. J. Mendel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15000"/>
          </a:xfrm>
          <a:ln w="3175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1865/1900’s  - monk hybridized pea plants in his garden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When he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crossed purebred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</a:t>
            </a: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purebred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flowers – the result was not a blend…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hummm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generation was all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gen he kept getting a </a:t>
            </a:r>
            <a:r>
              <a:rPr lang="en-US" alt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 ratio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DAA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over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Heredity units – must have alternate forms of instructions 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Hypothesized </a:t>
            </a:r>
            <a:r>
              <a:rPr lang="en-US" altLang="en-US" sz="1800" dirty="0">
                <a:solidFill>
                  <a:srgbClr val="99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“units” paired randomly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during meiosis (Law of Segregation) and they do this independently from one another (Law of Independent Assortment)</a:t>
            </a:r>
          </a:p>
          <a:p>
            <a:pPr lvl="1" eaLnBrk="1" hangingPunct="1"/>
            <a:r>
              <a:rPr lang="en-US" altLang="en-US" sz="1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“unit’s” get masked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others (Law of Dominance)</a:t>
            </a:r>
          </a:p>
          <a:p>
            <a:pPr lvl="2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Preformed years of tests, crossing parents, massive sample size, and repetition gave credibility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his results were super controversial and ignored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(they implied heredity was erratic/unexplained and many didn’t believe the Laws could apply to other sexually reproducing organisms).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accepted until others came along to investigate heredity, gene expression, cell structure, and mathematically probabilities…only then ‘Oops, our bad Mendel, you were right all along!’ </a:t>
            </a:r>
          </a:p>
        </p:txBody>
      </p:sp>
    </p:spTree>
    <p:extLst>
      <p:ext uri="{BB962C8B-B14F-4D97-AF65-F5344CB8AC3E}">
        <p14:creationId xmlns:p14="http://schemas.microsoft.com/office/powerpoint/2010/main" val="23442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8244</TotalTime>
  <Words>5365</Words>
  <Application>Microsoft Office PowerPoint</Application>
  <PresentationFormat>On-screen Show (4:3)</PresentationFormat>
  <Paragraphs>1192</Paragraphs>
  <Slides>75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Arial</vt:lpstr>
      <vt:lpstr>Book Antiqua</vt:lpstr>
      <vt:lpstr>Calibri</vt:lpstr>
      <vt:lpstr>Cambria Math</vt:lpstr>
      <vt:lpstr>Century Gothic</vt:lpstr>
      <vt:lpstr>Comic Sans MS</vt:lpstr>
      <vt:lpstr>Courier New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Withdrawal Date = Mon., Oct 26th </vt:lpstr>
      <vt:lpstr>Mendelian Genetics  Exercise 8, pg.77-88</vt:lpstr>
      <vt:lpstr>G. J. Mendel</vt:lpstr>
      <vt:lpstr>G. J. Mendel</vt:lpstr>
      <vt:lpstr>G. J. Mendel</vt:lpstr>
      <vt:lpstr>G. J. Mendel</vt:lpstr>
      <vt:lpstr>G. J. Mendel</vt:lpstr>
      <vt:lpstr>G. J. Mendel</vt:lpstr>
      <vt:lpstr>So what’s going on here??? –  “Instruction manuals”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Chromosomes</vt:lpstr>
      <vt:lpstr>PowerPoint Presentation</vt:lpstr>
      <vt:lpstr>PowerPoint Presentation</vt:lpstr>
      <vt:lpstr>PowerPoint Presentation</vt:lpstr>
      <vt:lpstr>PowerPoint Presentation</vt:lpstr>
      <vt:lpstr>Alleles</vt:lpstr>
      <vt:lpstr>Law of Segregation</vt:lpstr>
      <vt:lpstr>Law of Segregation</vt:lpstr>
      <vt:lpstr>Law of Segregation</vt:lpstr>
      <vt:lpstr>PowerPoint Presentation</vt:lpstr>
      <vt:lpstr>Law of Dominance:  Dominant vs. Recessive Traits</vt:lpstr>
      <vt:lpstr>PowerPoint Presentation</vt:lpstr>
      <vt:lpstr>PowerPoint Presentation</vt:lpstr>
      <vt:lpstr>Gamete formation = allelic combo’s</vt:lpstr>
      <vt:lpstr>PowerPoint Presentation</vt:lpstr>
      <vt:lpstr>Monohybrid cross = 1 trait*</vt:lpstr>
      <vt:lpstr>Monohybrid cross = 1 trait*</vt:lpstr>
      <vt:lpstr>PowerPoint Presentation</vt:lpstr>
      <vt:lpstr>Monohybrid cross = 1 trait</vt:lpstr>
      <vt:lpstr>PowerPoint Presentation</vt:lpstr>
      <vt:lpstr>PowerPoint Presentation</vt:lpstr>
      <vt:lpstr>Dihybrid Cross </vt:lpstr>
      <vt:lpstr>Dihybrid Cross</vt:lpstr>
      <vt:lpstr>Dihybrid Cross = two traits</vt:lpstr>
      <vt:lpstr>Dihybrid Cross PpSs x PpSs</vt:lpstr>
      <vt:lpstr>Dihybrid Cross</vt:lpstr>
      <vt:lpstr>Dihybrid Cross – ex. 2</vt:lpstr>
      <vt:lpstr>Dihybrid Cross ex. 2   ppSs x PpSs</vt:lpstr>
      <vt:lpstr>Like Mendel, how would you know if your results were legit?!?</vt:lpstr>
      <vt:lpstr>Before we go on:</vt:lpstr>
      <vt:lpstr>Chi-Square Prep: From Ratio to Fraction</vt:lpstr>
      <vt:lpstr>Chi-Square Prep: From Ratio to Fraction</vt:lpstr>
      <vt:lpstr>Chi-Square Prep: From Ratio to Fraction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Monohybrid Chi-Square</vt:lpstr>
      <vt:lpstr>Chi-Square Analysis</vt:lpstr>
      <vt:lpstr>Monohybrid Chi-Square</vt:lpstr>
      <vt:lpstr>From Ratio to Fraction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Dihybrid Chi-Square</vt:lpstr>
      <vt:lpstr>Chi-Square Analysis</vt:lpstr>
      <vt:lpstr>Dihybrid Chi-Square</vt:lpstr>
      <vt:lpstr>Today’s Lab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Sarah Rodgers</cp:lastModifiedBy>
  <cp:revision>333</cp:revision>
  <dcterms:created xsi:type="dcterms:W3CDTF">2009-05-05T14:19:28Z</dcterms:created>
  <dcterms:modified xsi:type="dcterms:W3CDTF">2018-08-20T00:45:50Z</dcterms:modified>
</cp:coreProperties>
</file>