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Lst>
  <p:notesMasterIdLst>
    <p:notesMasterId r:id="rId42"/>
  </p:notesMasterIdLst>
  <p:sldIdLst>
    <p:sldId id="346" r:id="rId2"/>
    <p:sldId id="389" r:id="rId3"/>
    <p:sldId id="382" r:id="rId4"/>
    <p:sldId id="349" r:id="rId5"/>
    <p:sldId id="350" r:id="rId6"/>
    <p:sldId id="383" r:id="rId7"/>
    <p:sldId id="351" r:id="rId8"/>
    <p:sldId id="352" r:id="rId9"/>
    <p:sldId id="387" r:id="rId10"/>
    <p:sldId id="353" r:id="rId11"/>
    <p:sldId id="354" r:id="rId12"/>
    <p:sldId id="386" r:id="rId13"/>
    <p:sldId id="388" r:id="rId14"/>
    <p:sldId id="385"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77" r:id="rId38"/>
    <p:sldId id="378" r:id="rId39"/>
    <p:sldId id="379" r:id="rId40"/>
    <p:sldId id="380" r:id="rId41"/>
  </p:sldIdLst>
  <p:sldSz cx="9144000" cy="6858000" type="screen4x3"/>
  <p:notesSz cx="7077075" cy="93694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99"/>
    <a:srgbClr val="FFFF00"/>
    <a:srgbClr val="006699"/>
    <a:srgbClr val="F15655"/>
    <a:srgbClr val="000059"/>
    <a:srgbClr val="BE9FC9"/>
    <a:srgbClr val="E4A2F3"/>
    <a:srgbClr val="02C466"/>
    <a:srgbClr val="8995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4" autoAdjust="0"/>
    <p:restoredTop sz="76652" autoAdjust="0"/>
  </p:normalViewPr>
  <p:slideViewPr>
    <p:cSldViewPr>
      <p:cViewPr varScale="1">
        <p:scale>
          <a:sx n="62" d="100"/>
          <a:sy n="62" d="100"/>
        </p:scale>
        <p:origin x="756"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74BD95B2-A708-4685-88B7-731F72D79B36}" type="datetimeFigureOut">
              <a:rPr lang="en-US" smtClean="0"/>
              <a:t>5/7/2019</a:t>
            </a:fld>
            <a:endParaRPr lang="en-US"/>
          </a:p>
        </p:txBody>
      </p:sp>
      <p:sp>
        <p:nvSpPr>
          <p:cNvPr id="4" name="Slide Image Placeholder 3"/>
          <p:cNvSpPr>
            <a:spLocks noGrp="1" noRot="1" noChangeAspect="1"/>
          </p:cNvSpPr>
          <p:nvPr>
            <p:ph type="sldImg" idx="2"/>
          </p:nvPr>
        </p:nvSpPr>
        <p:spPr>
          <a:xfrm>
            <a:off x="1430338" y="1171575"/>
            <a:ext cx="4216400" cy="3162300"/>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C5E63468-2BD3-4360-A4BA-8C548ECE714A}" type="slidenum">
              <a:rPr lang="en-US" smtClean="0"/>
              <a:t>‹#›</a:t>
            </a:fld>
            <a:endParaRPr lang="en-US"/>
          </a:p>
        </p:txBody>
      </p:sp>
    </p:spTree>
    <p:extLst>
      <p:ext uri="{BB962C8B-B14F-4D97-AF65-F5344CB8AC3E}">
        <p14:creationId xmlns:p14="http://schemas.microsoft.com/office/powerpoint/2010/main" val="3290665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four examples</a:t>
            </a:r>
            <a:r>
              <a:rPr lang="en-US" baseline="0" dirty="0" smtClean="0"/>
              <a:t> of mediums, ranging by molecule proximity. </a:t>
            </a:r>
            <a:endParaRPr lang="en-US" dirty="0"/>
          </a:p>
        </p:txBody>
      </p:sp>
      <p:sp>
        <p:nvSpPr>
          <p:cNvPr id="4" name="Slide Number Placeholder 3"/>
          <p:cNvSpPr>
            <a:spLocks noGrp="1"/>
          </p:cNvSpPr>
          <p:nvPr>
            <p:ph type="sldNum" sz="quarter" idx="10"/>
          </p:nvPr>
        </p:nvSpPr>
        <p:spPr/>
        <p:txBody>
          <a:bodyPr/>
          <a:lstStyle/>
          <a:p>
            <a:fld id="{C5E63468-2BD3-4360-A4BA-8C548ECE714A}" type="slidenum">
              <a:rPr lang="en-US" smtClean="0"/>
              <a:t>8</a:t>
            </a:fld>
            <a:endParaRPr lang="en-US"/>
          </a:p>
        </p:txBody>
      </p:sp>
    </p:spTree>
    <p:extLst>
      <p:ext uri="{BB962C8B-B14F-4D97-AF65-F5344CB8AC3E}">
        <p14:creationId xmlns:p14="http://schemas.microsoft.com/office/powerpoint/2010/main" val="2537042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63468-2BD3-4360-A4BA-8C548ECE714A}" type="slidenum">
              <a:rPr lang="en-US" smtClean="0"/>
              <a:t>9</a:t>
            </a:fld>
            <a:endParaRPr lang="en-US"/>
          </a:p>
        </p:txBody>
      </p:sp>
    </p:spTree>
    <p:extLst>
      <p:ext uri="{BB962C8B-B14F-4D97-AF65-F5344CB8AC3E}">
        <p14:creationId xmlns:p14="http://schemas.microsoft.com/office/powerpoint/2010/main" val="118453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63468-2BD3-4360-A4BA-8C548ECE714A}" type="slidenum">
              <a:rPr lang="en-US" smtClean="0"/>
              <a:t>10</a:t>
            </a:fld>
            <a:endParaRPr lang="en-US"/>
          </a:p>
        </p:txBody>
      </p:sp>
    </p:spTree>
    <p:extLst>
      <p:ext uri="{BB962C8B-B14F-4D97-AF65-F5344CB8AC3E}">
        <p14:creationId xmlns:p14="http://schemas.microsoft.com/office/powerpoint/2010/main" val="2567847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63468-2BD3-4360-A4BA-8C548ECE714A}" type="slidenum">
              <a:rPr lang="en-US" smtClean="0"/>
              <a:t>12</a:t>
            </a:fld>
            <a:endParaRPr lang="en-US"/>
          </a:p>
        </p:txBody>
      </p:sp>
    </p:spTree>
    <p:extLst>
      <p:ext uri="{BB962C8B-B14F-4D97-AF65-F5344CB8AC3E}">
        <p14:creationId xmlns:p14="http://schemas.microsoft.com/office/powerpoint/2010/main" val="3675548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63468-2BD3-4360-A4BA-8C548ECE714A}" type="slidenum">
              <a:rPr lang="en-US" smtClean="0"/>
              <a:t>13</a:t>
            </a:fld>
            <a:endParaRPr lang="en-US"/>
          </a:p>
        </p:txBody>
      </p:sp>
    </p:spTree>
    <p:extLst>
      <p:ext uri="{BB962C8B-B14F-4D97-AF65-F5344CB8AC3E}">
        <p14:creationId xmlns:p14="http://schemas.microsoft.com/office/powerpoint/2010/main" val="1745832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Rate</a:t>
            </a:r>
            <a:r>
              <a:rPr lang="en-US" baseline="0" dirty="0" smtClean="0"/>
              <a:t> of diffusion is reported in millimeters per hour mm/h Basically, if I tapped each of these mediums at the same time with dye then waited one hour, in which medium would the dye move outward the Fastest?  We don’t have one hour to wait, so will need to conduct our experiment into a smaller timeframe, then convert our data into the correct units before we can compare the two mediums. </a:t>
            </a:r>
            <a:endParaRPr lang="en-US" dirty="0"/>
          </a:p>
        </p:txBody>
      </p:sp>
      <p:sp>
        <p:nvSpPr>
          <p:cNvPr id="4" name="Slide Number Placeholder 3"/>
          <p:cNvSpPr>
            <a:spLocks noGrp="1"/>
          </p:cNvSpPr>
          <p:nvPr>
            <p:ph type="sldNum" sz="quarter" idx="10"/>
          </p:nvPr>
        </p:nvSpPr>
        <p:spPr/>
        <p:txBody>
          <a:bodyPr/>
          <a:lstStyle/>
          <a:p>
            <a:fld id="{C5E63468-2BD3-4360-A4BA-8C548ECE714A}" type="slidenum">
              <a:rPr lang="en-US" smtClean="0"/>
              <a:t>14</a:t>
            </a:fld>
            <a:endParaRPr lang="en-US"/>
          </a:p>
        </p:txBody>
      </p:sp>
    </p:spTree>
    <p:extLst>
      <p:ext uri="{BB962C8B-B14F-4D97-AF65-F5344CB8AC3E}">
        <p14:creationId xmlns:p14="http://schemas.microsoft.com/office/powerpoint/2010/main" val="758583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BC8BD5DB-F675-494B-80EE-D4A07C8C7C37}" type="datetime1">
              <a:rPr lang="en-US" smtClean="0"/>
              <a:t>5/7/2019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23079BB-E144-4857-91B7-278CB8CEE403}" type="slidenum">
              <a:rPr lang="en-US" smtClean="0"/>
              <a:pPr>
                <a:defRPr/>
              </a:pPr>
              <a:t>‹#›</a:t>
            </a:fld>
            <a:endParaRPr lang="en-US"/>
          </a:p>
        </p:txBody>
      </p:sp>
    </p:spTree>
    <p:extLst>
      <p:ext uri="{BB962C8B-B14F-4D97-AF65-F5344CB8AC3E}">
        <p14:creationId xmlns:p14="http://schemas.microsoft.com/office/powerpoint/2010/main" val="181738156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5D923AB-9CCA-422D-87E4-9230CD9CEED8}" type="datetime1">
              <a:rPr lang="en-US" smtClean="0"/>
              <a:t>5/7/2019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B378922-33C1-4168-B110-070BA0E0FCEE}" type="slidenum">
              <a:rPr lang="en-US" smtClean="0"/>
              <a:pPr>
                <a:defRPr/>
              </a:pPr>
              <a:t>‹#›</a:t>
            </a:fld>
            <a:endParaRPr lang="en-US"/>
          </a:p>
        </p:txBody>
      </p:sp>
    </p:spTree>
    <p:extLst>
      <p:ext uri="{BB962C8B-B14F-4D97-AF65-F5344CB8AC3E}">
        <p14:creationId xmlns:p14="http://schemas.microsoft.com/office/powerpoint/2010/main" val="2359880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5FBFB9D-4D7A-42AA-B0A5-9E0C79B7C8E6}" type="datetime1">
              <a:rPr lang="en-US" smtClean="0"/>
              <a:t>5/7/2019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9AB000E-9066-414F-BBF5-0B8B76F3FC37}" type="slidenum">
              <a:rPr lang="en-US" smtClean="0"/>
              <a:pPr>
                <a:defRPr/>
              </a:pPr>
              <a:t>‹#›</a:t>
            </a:fld>
            <a:endParaRPr lang="en-US"/>
          </a:p>
        </p:txBody>
      </p:sp>
    </p:spTree>
    <p:extLst>
      <p:ext uri="{BB962C8B-B14F-4D97-AF65-F5344CB8AC3E}">
        <p14:creationId xmlns:p14="http://schemas.microsoft.com/office/powerpoint/2010/main" val="194869912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F43B947-4F63-4B68-A028-C75A3128D9FE}" type="datetime1">
              <a:rPr lang="en-US" smtClean="0"/>
              <a:t>5/7/2019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C45B867-A698-4029-BF65-E00006A9F013}" type="slidenum">
              <a:rPr lang="en-US" smtClean="0"/>
              <a:pPr>
                <a:defRPr/>
              </a:pPr>
              <a:t>‹#›</a:t>
            </a:fld>
            <a:endParaRPr lang="en-US"/>
          </a:p>
        </p:txBody>
      </p:sp>
    </p:spTree>
    <p:extLst>
      <p:ext uri="{BB962C8B-B14F-4D97-AF65-F5344CB8AC3E}">
        <p14:creationId xmlns:p14="http://schemas.microsoft.com/office/powerpoint/2010/main" val="337037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DD6720B-C1AF-4B6C-A202-F5C9FFC2BA1A}" type="datetime1">
              <a:rPr lang="en-US" smtClean="0"/>
              <a:t>5/7/2019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D9F8DD-D53D-4B68-891B-AC413E37384E}" type="slidenum">
              <a:rPr lang="en-US" smtClean="0"/>
              <a:pPr>
                <a:defRPr/>
              </a:pPr>
              <a:t>‹#›</a:t>
            </a:fld>
            <a:endParaRPr lang="en-US"/>
          </a:p>
        </p:txBody>
      </p:sp>
    </p:spTree>
    <p:extLst>
      <p:ext uri="{BB962C8B-B14F-4D97-AF65-F5344CB8AC3E}">
        <p14:creationId xmlns:p14="http://schemas.microsoft.com/office/powerpoint/2010/main" val="9667574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E191421-1827-42B4-9FCB-4103351DF756}" type="datetime1">
              <a:rPr lang="en-US" smtClean="0"/>
              <a:t>5/7/2019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1675246-11C9-4DD3-B82F-3DF019C2A280}" type="slidenum">
              <a:rPr lang="en-US" smtClean="0"/>
              <a:pPr>
                <a:defRPr/>
              </a:pPr>
              <a:t>‹#›</a:t>
            </a:fld>
            <a:endParaRPr lang="en-US"/>
          </a:p>
        </p:txBody>
      </p:sp>
    </p:spTree>
    <p:extLst>
      <p:ext uri="{BB962C8B-B14F-4D97-AF65-F5344CB8AC3E}">
        <p14:creationId xmlns:p14="http://schemas.microsoft.com/office/powerpoint/2010/main" val="53780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024B7860-F16F-4B54-9170-B07FADFF9510}" type="datetime1">
              <a:rPr lang="en-US" smtClean="0"/>
              <a:t>5/7/2019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CFC70D1-39A4-4ACB-871D-4D698EB758AA}" type="slidenum">
              <a:rPr lang="en-US" smtClean="0"/>
              <a:pPr>
                <a:defRPr/>
              </a:pPr>
              <a:t>‹#›</a:t>
            </a:fld>
            <a:endParaRPr lang="en-US"/>
          </a:p>
        </p:txBody>
      </p:sp>
    </p:spTree>
    <p:extLst>
      <p:ext uri="{BB962C8B-B14F-4D97-AF65-F5344CB8AC3E}">
        <p14:creationId xmlns:p14="http://schemas.microsoft.com/office/powerpoint/2010/main" val="156311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BD631F2-34D1-48E0-8391-80D962F9D316}" type="datetime1">
              <a:rPr lang="en-US" smtClean="0"/>
              <a:t>5/7/2019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1A48A74-AFC3-4C68-9C50-1FCFD4D9DEA1}" type="slidenum">
              <a:rPr lang="en-US" smtClean="0"/>
              <a:pPr>
                <a:defRPr/>
              </a:pPr>
              <a:t>‹#›</a:t>
            </a:fld>
            <a:endParaRPr lang="en-US"/>
          </a:p>
        </p:txBody>
      </p:sp>
    </p:spTree>
    <p:extLst>
      <p:ext uri="{BB962C8B-B14F-4D97-AF65-F5344CB8AC3E}">
        <p14:creationId xmlns:p14="http://schemas.microsoft.com/office/powerpoint/2010/main" val="437653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6B9FA95-E258-4A93-AE02-D5EA59DECB38}" type="datetime1">
              <a:rPr lang="en-US" smtClean="0"/>
              <a:t>5/7/2019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CC58D0D-9000-4F73-A5A4-AED71AEE5827}" type="slidenum">
              <a:rPr lang="en-US" smtClean="0"/>
              <a:pPr>
                <a:defRPr/>
              </a:pPr>
              <a:t>‹#›</a:t>
            </a:fld>
            <a:endParaRPr lang="en-US"/>
          </a:p>
        </p:txBody>
      </p:sp>
    </p:spTree>
    <p:extLst>
      <p:ext uri="{BB962C8B-B14F-4D97-AF65-F5344CB8AC3E}">
        <p14:creationId xmlns:p14="http://schemas.microsoft.com/office/powerpoint/2010/main" val="227339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23FBD46-08E2-43C9-A405-D394F59D6212}" type="datetime1">
              <a:rPr lang="en-US" smtClean="0"/>
              <a:t>5/7/2019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265742F-DA19-44A2-9A82-6E0AC0A41359}" type="slidenum">
              <a:rPr lang="en-US" smtClean="0"/>
              <a:pPr>
                <a:defRPr/>
              </a:pPr>
              <a:t>‹#›</a:t>
            </a:fld>
            <a:endParaRPr lang="en-US"/>
          </a:p>
        </p:txBody>
      </p:sp>
    </p:spTree>
    <p:extLst>
      <p:ext uri="{BB962C8B-B14F-4D97-AF65-F5344CB8AC3E}">
        <p14:creationId xmlns:p14="http://schemas.microsoft.com/office/powerpoint/2010/main" val="196483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A0EBB521-B3D0-44BC-A86D-DDE70B958DCC}" type="datetime1">
              <a:rPr lang="en-US" smtClean="0"/>
              <a:t>5/7/2019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E04391B-B5CF-43DA-9599-02D3A58C1A7D}" type="slidenum">
              <a:rPr lang="en-US" smtClean="0"/>
              <a:pPr>
                <a:defRPr/>
              </a:pPr>
              <a:t>‹#›</a:t>
            </a:fld>
            <a:endParaRPr lang="en-US"/>
          </a:p>
        </p:txBody>
      </p:sp>
    </p:spTree>
    <p:extLst>
      <p:ext uri="{BB962C8B-B14F-4D97-AF65-F5344CB8AC3E}">
        <p14:creationId xmlns:p14="http://schemas.microsoft.com/office/powerpoint/2010/main" val="2767021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extLst>
              <a:ext uri="{BEBA8EAE-BF5A-486C-A8C5-ECC9F3942E4B}">
                <a14:imgProps xmlns:a14="http://schemas.microsoft.com/office/drawing/2010/main">
                  <a14:imgLayer r:embed="rId14">
                    <a14:imgEffect>
                      <a14:artisticGlowEdges trans="2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C3DE91D0-5DD5-40F2-9103-421B2F752C60}" type="datetime1">
              <a:rPr lang="en-US" smtClean="0"/>
              <a:t>5/7/2019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2AC42823-3B8A-4099-83C7-312DCE158935}" type="slidenum">
              <a:rPr lang="en-US" smtClean="0"/>
              <a:pPr>
                <a:defRPr/>
              </a:pPr>
              <a:t>‹#›</a:t>
            </a:fld>
            <a:endParaRPr lang="en-US"/>
          </a:p>
        </p:txBody>
      </p:sp>
    </p:spTree>
    <p:extLst>
      <p:ext uri="{BB962C8B-B14F-4D97-AF65-F5344CB8AC3E}">
        <p14:creationId xmlns:p14="http://schemas.microsoft.com/office/powerpoint/2010/main" val="1476628566"/>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hf sldNum="0" hdr="0" ftr="0" dt="0"/>
  <p:txStyles>
    <p:titleStyle>
      <a:lvl1pPr algn="ctr" rtl="0" eaLnBrk="1" fontAlgn="base" hangingPunct="1">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100" b="1">
          <a:solidFill>
            <a:schemeClr val="tx1"/>
          </a:solidFill>
          <a:latin typeface="Lucida Sans" pitchFamily="34" charset="0"/>
        </a:defRPr>
      </a:lvl2pPr>
      <a:lvl3pPr algn="ctr" rtl="0" eaLnBrk="1" fontAlgn="base" hangingPunct="1">
        <a:spcBef>
          <a:spcPct val="0"/>
        </a:spcBef>
        <a:spcAft>
          <a:spcPct val="0"/>
        </a:spcAft>
        <a:defRPr sz="4100" b="1">
          <a:solidFill>
            <a:schemeClr val="tx1"/>
          </a:solidFill>
          <a:latin typeface="Lucida Sans" pitchFamily="34" charset="0"/>
        </a:defRPr>
      </a:lvl3pPr>
      <a:lvl4pPr algn="ctr" rtl="0" eaLnBrk="1" fontAlgn="base" hangingPunct="1">
        <a:spcBef>
          <a:spcPct val="0"/>
        </a:spcBef>
        <a:spcAft>
          <a:spcPct val="0"/>
        </a:spcAft>
        <a:defRPr sz="4100" b="1">
          <a:solidFill>
            <a:schemeClr val="tx1"/>
          </a:solidFill>
          <a:latin typeface="Lucida Sans" pitchFamily="34" charset="0"/>
        </a:defRPr>
      </a:lvl4pPr>
      <a:lvl5pPr algn="ctr" rtl="0" eaLnBrk="1" fontAlgn="base" hangingPunct="1">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p:titleStyle>
    <p:body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commons.wikimedia.org/w/index.php?curid=1685428"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29" y="304800"/>
            <a:ext cx="8229600" cy="1828800"/>
          </a:xfrm>
        </p:spPr>
        <p:txBody>
          <a:bodyPr>
            <a:normAutofit/>
          </a:bodyPr>
          <a:lstStyle/>
          <a:p>
            <a:r>
              <a:rPr lang="en-US" sz="5400" b="0" dirty="0" smtClean="0">
                <a:ln w="6350">
                  <a:solidFill>
                    <a:srgbClr val="A3C81F"/>
                  </a:solidFill>
                </a:ln>
                <a:solidFill>
                  <a:srgbClr val="BADDB6"/>
                </a:solidFill>
              </a:rPr>
              <a:t>Cellular Function</a:t>
            </a:r>
            <a:r>
              <a:rPr lang="en-US" sz="5400" b="0" smtClean="0">
                <a:ln w="6350">
                  <a:solidFill>
                    <a:srgbClr val="A3C81F"/>
                  </a:solidFill>
                </a:ln>
                <a:solidFill>
                  <a:srgbClr val="BADDB6"/>
                </a:solidFill>
              </a:rPr>
              <a:t/>
            </a:r>
            <a:br>
              <a:rPr lang="en-US" sz="5400" b="0" smtClean="0">
                <a:ln w="6350">
                  <a:solidFill>
                    <a:srgbClr val="A3C81F"/>
                  </a:solidFill>
                </a:ln>
                <a:solidFill>
                  <a:srgbClr val="BADDB6"/>
                </a:solidFill>
              </a:rPr>
            </a:br>
            <a:r>
              <a:rPr lang="en-US" sz="5400" b="0" smtClean="0">
                <a:ln w="6350">
                  <a:solidFill>
                    <a:srgbClr val="A3C81F"/>
                  </a:solidFill>
                </a:ln>
                <a:solidFill>
                  <a:srgbClr val="BADDB6"/>
                </a:solidFill>
              </a:rPr>
              <a:t>&amp; osmosis</a:t>
            </a:r>
            <a:endParaRPr lang="en-US" sz="5400" b="0" dirty="0">
              <a:ln w="6350">
                <a:solidFill>
                  <a:srgbClr val="A3C81F"/>
                </a:solidFill>
              </a:ln>
              <a:solidFill>
                <a:srgbClr val="BADDB6"/>
              </a:solidFill>
            </a:endParaRPr>
          </a:p>
        </p:txBody>
      </p:sp>
      <p:sp>
        <p:nvSpPr>
          <p:cNvPr id="5" name="TextBox 4"/>
          <p:cNvSpPr txBox="1"/>
          <p:nvPr/>
        </p:nvSpPr>
        <p:spPr>
          <a:xfrm>
            <a:off x="3429000" y="2209800"/>
            <a:ext cx="2361544" cy="369332"/>
          </a:xfrm>
          <a:prstGeom prst="rect">
            <a:avLst/>
          </a:prstGeom>
          <a:noFill/>
        </p:spPr>
        <p:txBody>
          <a:bodyPr wrap="none" rtlCol="0">
            <a:spAutoFit/>
          </a:bodyPr>
          <a:lstStyle/>
          <a:p>
            <a:r>
              <a:rPr lang="en-US" dirty="0" smtClean="0">
                <a:latin typeface="Century Gothic" panose="020B0502020202020204" pitchFamily="34" charset="0"/>
              </a:rPr>
              <a:t>Exercise 6 pg. 67-81</a:t>
            </a:r>
            <a:endParaRPr lang="en-US" dirty="0">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8762" y="2743200"/>
            <a:ext cx="4953316" cy="2786240"/>
          </a:xfrm>
          <a:prstGeom prst="rect">
            <a:avLst/>
          </a:prstGeom>
        </p:spPr>
      </p:pic>
      <p:pic>
        <p:nvPicPr>
          <p:cNvPr id="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867400"/>
            <a:ext cx="1381125" cy="83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7607299" y="5562600"/>
            <a:ext cx="1254125" cy="38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F9F9F9"/>
              </a:buClr>
              <a:buSzPct val="65000"/>
              <a:buFont typeface="Wingdings 2" pitchFamily="18" charset="2"/>
              <a:buNone/>
              <a:defRPr sz="2800" kern="1200">
                <a:solidFill>
                  <a:schemeClr val="tx1"/>
                </a:solidFill>
                <a:latin typeface="+mn-lt"/>
                <a:ea typeface="+mn-ea"/>
                <a:cs typeface="+mn-cs"/>
              </a:defRPr>
            </a:lvl1pPr>
            <a:lvl2pPr marL="457200" indent="0" algn="ctr" rtl="0" eaLnBrk="0" fontAlgn="base" hangingPunct="0">
              <a:spcBef>
                <a:spcPct val="20000"/>
              </a:spcBef>
              <a:spcAft>
                <a:spcPct val="0"/>
              </a:spcAft>
              <a:buClr>
                <a:schemeClr val="tx1"/>
              </a:buClr>
              <a:buSzPct val="80000"/>
              <a:buFont typeface="Wingdings 2" pitchFamily="18" charset="2"/>
              <a:buNone/>
              <a:defRPr sz="24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tx1"/>
              </a:buClr>
              <a:buSzPct val="95000"/>
              <a:buFont typeface="Wingdings" pitchFamily="2" charset="2"/>
              <a:buNone/>
              <a:defRPr sz="2200" kern="1200">
                <a:solidFill>
                  <a:schemeClr val="tx1"/>
                </a:solidFill>
                <a:latin typeface="+mn-lt"/>
                <a:ea typeface="+mn-ea"/>
                <a:cs typeface="+mn-cs"/>
              </a:defRPr>
            </a:lvl3pPr>
            <a:lvl4pPr marL="1371600" indent="0" algn="ctr" rtl="0" eaLnBrk="0" fontAlgn="base" hangingPunct="0">
              <a:spcBef>
                <a:spcPct val="20000"/>
              </a:spcBef>
              <a:spcAft>
                <a:spcPct val="0"/>
              </a:spcAft>
              <a:buClr>
                <a:schemeClr val="tx1"/>
              </a:buClr>
              <a:buSzPct val="100000"/>
              <a:buFont typeface="Wingdings 3" pitchFamily="18"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chemeClr val="tx1"/>
              </a:buClr>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eaLnBrk="1" hangingPunct="1"/>
            <a:r>
              <a:rPr lang="en-US" altLang="en-US" sz="1800" dirty="0" smtClean="0">
                <a:latin typeface="Century Gothic" panose="020B0502020202020204" pitchFamily="34" charset="0"/>
              </a:rPr>
              <a:t>BSC2010L</a:t>
            </a:r>
            <a:endParaRPr lang="en-US" altLang="en-US" sz="1800" dirty="0">
              <a:latin typeface="Century Gothic" panose="020B0502020202020204" pitchFamily="34" charset="0"/>
            </a:endParaRPr>
          </a:p>
        </p:txBody>
      </p:sp>
    </p:spTree>
    <p:extLst>
      <p:ext uri="{BB962C8B-B14F-4D97-AF65-F5344CB8AC3E}">
        <p14:creationId xmlns:p14="http://schemas.microsoft.com/office/powerpoint/2010/main" val="3912384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l">
              <a:defRPr/>
            </a:pPr>
            <a:r>
              <a:rPr lang="en-US" dirty="0" smtClean="0">
                <a:latin typeface="Century Gothic" panose="020B0502020202020204" pitchFamily="34" charset="0"/>
                <a:cs typeface="Gisha" panose="020B0502040204020203" pitchFamily="34" charset="-79"/>
              </a:rPr>
              <a:t>Diffusion – </a:t>
            </a:r>
            <a:r>
              <a:rPr lang="en-US" b="0" dirty="0" smtClean="0">
                <a:latin typeface="Century Gothic" panose="020B0502020202020204" pitchFamily="34" charset="0"/>
                <a:cs typeface="Gisha" panose="020B0502040204020203" pitchFamily="34" charset="-79"/>
              </a:rPr>
              <a:t>Liquid vs. Semi-Solid </a:t>
            </a:r>
            <a:r>
              <a:rPr lang="en-US" sz="3100" b="0" dirty="0" smtClean="0">
                <a:latin typeface="Century Gothic" panose="020B0502020202020204" pitchFamily="34" charset="0"/>
                <a:cs typeface="Gisha" panose="020B0502040204020203" pitchFamily="34" charset="-79"/>
              </a:rPr>
              <a:t>pg. 68</a:t>
            </a:r>
            <a:endParaRPr lang="en-US" sz="3100" b="0" dirty="0">
              <a:latin typeface="Century Gothic" panose="020B0502020202020204" pitchFamily="34" charset="0"/>
              <a:cs typeface="Gisha" panose="020B0502040204020203" pitchFamily="34" charset="-79"/>
            </a:endParaRPr>
          </a:p>
        </p:txBody>
      </p:sp>
      <p:sp>
        <p:nvSpPr>
          <p:cNvPr id="6147" name="Content Placeholder 8"/>
          <p:cNvSpPr>
            <a:spLocks noGrp="1"/>
          </p:cNvSpPr>
          <p:nvPr>
            <p:ph idx="1"/>
          </p:nvPr>
        </p:nvSpPr>
        <p:spPr/>
        <p:txBody>
          <a:bodyPr/>
          <a:lstStyle/>
          <a:p>
            <a:r>
              <a:rPr lang="en-US" altLang="en-US" dirty="0">
                <a:latin typeface="Century Gothic" panose="020B0502020202020204" pitchFamily="34" charset="0"/>
              </a:rPr>
              <a:t>Diffusion of methylene blue </a:t>
            </a:r>
            <a:r>
              <a:rPr lang="en-US" altLang="en-US" dirty="0" smtClean="0">
                <a:latin typeface="Century Gothic" panose="020B0502020202020204" pitchFamily="34" charset="0"/>
              </a:rPr>
              <a:t>in:</a:t>
            </a:r>
          </a:p>
          <a:p>
            <a:pPr marL="585788" lvl="1" indent="0">
              <a:buNone/>
            </a:pPr>
            <a:r>
              <a:rPr lang="en-US" altLang="en-US" dirty="0">
                <a:latin typeface="Century Gothic" panose="020B0502020202020204" pitchFamily="34" charset="0"/>
              </a:rPr>
              <a:t>	</a:t>
            </a:r>
            <a:r>
              <a:rPr lang="en-US" altLang="en-US" dirty="0" smtClean="0">
                <a:latin typeface="Century Gothic" panose="020B0502020202020204" pitchFamily="34" charset="0"/>
              </a:rPr>
              <a:t>	</a:t>
            </a:r>
            <a:r>
              <a:rPr lang="en-US" altLang="en-US" b="1" dirty="0" smtClean="0">
                <a:latin typeface="Century Gothic" panose="020B0502020202020204" pitchFamily="34" charset="0"/>
              </a:rPr>
              <a:t> </a:t>
            </a:r>
            <a:r>
              <a:rPr lang="en-US" altLang="en-US" dirty="0">
                <a:solidFill>
                  <a:schemeClr val="tx2">
                    <a:lumMod val="50000"/>
                  </a:schemeClr>
                </a:solidFill>
                <a:latin typeface="Century Gothic" panose="020B0502020202020204" pitchFamily="34" charset="0"/>
              </a:rPr>
              <a:t>water (liquid</a:t>
            </a:r>
            <a:r>
              <a:rPr lang="en-US" altLang="en-US" dirty="0" smtClean="0">
                <a:solidFill>
                  <a:schemeClr val="tx2">
                    <a:lumMod val="50000"/>
                  </a:schemeClr>
                </a:solidFill>
                <a:latin typeface="Century Gothic" panose="020B0502020202020204" pitchFamily="34" charset="0"/>
              </a:rPr>
              <a:t>)</a:t>
            </a:r>
            <a:r>
              <a:rPr lang="en-US" altLang="en-US" dirty="0">
                <a:latin typeface="Century Gothic" panose="020B0502020202020204" pitchFamily="34" charset="0"/>
              </a:rPr>
              <a:t> vs. </a:t>
            </a:r>
            <a:r>
              <a:rPr lang="en-US" altLang="en-US" dirty="0">
                <a:solidFill>
                  <a:srgbClr val="FFC000"/>
                </a:solidFill>
                <a:latin typeface="Century Gothic" panose="020B0502020202020204" pitchFamily="34" charset="0"/>
              </a:rPr>
              <a:t>agar (semi-solid)</a:t>
            </a:r>
            <a:r>
              <a:rPr lang="en-US" altLang="en-US" dirty="0">
                <a:latin typeface="Century Gothic" panose="020B0502020202020204" pitchFamily="34" charset="0"/>
              </a:rPr>
              <a:t> </a:t>
            </a:r>
            <a:endParaRPr lang="en-US" altLang="en-US" sz="1800" dirty="0">
              <a:solidFill>
                <a:schemeClr val="tx2">
                  <a:lumMod val="50000"/>
                </a:schemeClr>
              </a:solidFill>
              <a:latin typeface="Century Gothic" panose="020B0502020202020204" pitchFamily="34" charset="0"/>
            </a:endParaRPr>
          </a:p>
          <a:p>
            <a:pPr marL="585788" lvl="1" indent="0">
              <a:buNone/>
            </a:pPr>
            <a:endParaRPr lang="en-US" altLang="en-US" sz="1800" dirty="0">
              <a:solidFill>
                <a:schemeClr val="tx2">
                  <a:lumMod val="50000"/>
                </a:schemeClr>
              </a:solidFill>
              <a:latin typeface="Century Gothic" panose="020B0502020202020204" pitchFamily="34" charset="0"/>
            </a:endParaRPr>
          </a:p>
          <a:p>
            <a:pPr marL="585788" lvl="1" indent="0" algn="ctr">
              <a:buNone/>
            </a:pPr>
            <a:r>
              <a:rPr lang="en-US" altLang="en-US" dirty="0" smtClean="0">
                <a:solidFill>
                  <a:srgbClr val="00B050"/>
                </a:solidFill>
                <a:latin typeface="Century Gothic" panose="020B0502020202020204" pitchFamily="34" charset="0"/>
              </a:rPr>
              <a:t>Hypothesize: </a:t>
            </a:r>
            <a:r>
              <a:rPr lang="en-US" altLang="en-US" dirty="0" smtClean="0">
                <a:latin typeface="Century Gothic" panose="020B0502020202020204" pitchFamily="34" charset="0"/>
              </a:rPr>
              <a:t>Given the same amount of time, </a:t>
            </a:r>
            <a:r>
              <a:rPr lang="en-US" altLang="en-US" dirty="0">
                <a:latin typeface="Century Gothic" panose="020B0502020202020204" pitchFamily="34" charset="0"/>
              </a:rPr>
              <a:t>i</a:t>
            </a:r>
            <a:r>
              <a:rPr lang="en-US" altLang="en-US" dirty="0" smtClean="0">
                <a:latin typeface="Century Gothic" panose="020B0502020202020204" pitchFamily="34" charset="0"/>
              </a:rPr>
              <a:t>n which </a:t>
            </a:r>
            <a:r>
              <a:rPr lang="en-US" altLang="en-US" dirty="0">
                <a:latin typeface="Century Gothic" panose="020B0502020202020204" pitchFamily="34" charset="0"/>
              </a:rPr>
              <a:t>medium </a:t>
            </a:r>
            <a:r>
              <a:rPr lang="en-US" altLang="en-US" dirty="0" smtClean="0">
                <a:latin typeface="Century Gothic" panose="020B0502020202020204" pitchFamily="34" charset="0"/>
              </a:rPr>
              <a:t>would </a:t>
            </a:r>
            <a:r>
              <a:rPr lang="en-US" altLang="en-US" dirty="0">
                <a:latin typeface="Century Gothic" panose="020B0502020202020204" pitchFamily="34" charset="0"/>
              </a:rPr>
              <a:t>the dye diffuse </a:t>
            </a:r>
            <a:r>
              <a:rPr lang="en-US" altLang="en-US" i="1" dirty="0">
                <a:latin typeface="Century Gothic" panose="020B0502020202020204" pitchFamily="34" charset="0"/>
              </a:rPr>
              <a:t>the </a:t>
            </a:r>
            <a:r>
              <a:rPr lang="en-US" altLang="en-US" i="1" dirty="0" smtClean="0">
                <a:latin typeface="Century Gothic" panose="020B0502020202020204" pitchFamily="34" charset="0"/>
              </a:rPr>
              <a:t>fastest</a:t>
            </a:r>
            <a:r>
              <a:rPr lang="en-US" altLang="en-US" dirty="0" smtClean="0">
                <a:latin typeface="Century Gothic" panose="020B0502020202020204" pitchFamily="34" charset="0"/>
              </a:rPr>
              <a:t>?</a:t>
            </a:r>
            <a:endParaRPr lang="en-US" altLang="en-US" dirty="0">
              <a:latin typeface="Century Gothic" panose="020B0502020202020204" pitchFamily="34" charset="0"/>
            </a:endParaRPr>
          </a:p>
        </p:txBody>
      </p:sp>
      <p:sp>
        <p:nvSpPr>
          <p:cNvPr id="2" name="Rectangle 1"/>
          <p:cNvSpPr/>
          <p:nvPr/>
        </p:nvSpPr>
        <p:spPr>
          <a:xfrm rot="5400000">
            <a:off x="6530519" y="5705818"/>
            <a:ext cx="4572000" cy="323165"/>
          </a:xfrm>
          <a:prstGeom prst="rect">
            <a:avLst/>
          </a:prstGeom>
        </p:spPr>
        <p:txBody>
          <a:bodyPr>
            <a:spAutoFit/>
          </a:bodyPr>
          <a:lstStyle/>
          <a:p>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Kornelia Fillmer, CC BY-SA 3.0</a:t>
            </a:r>
            <a:b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u="sng"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https://photos.google.com/share/AF1QipNI7F0Ivn98mkVbccZHaZLZUf5g2B-0MeWxZig4RiIHK_ki4B0g4poDhu0I4mKdbg?key=R3h4N1MyMlFCRERIODBOczdrZEd5b3lVaFBJRXF3</a:t>
            </a:r>
            <a:endParaRPr lang="en-US" sz="500" dirty="0">
              <a:solidFill>
                <a:schemeClr val="bg1">
                  <a:lumMod val="75000"/>
                  <a:lumOff val="25000"/>
                </a:schemeClr>
              </a:solidFill>
            </a:endParaRPr>
          </a:p>
        </p:txBody>
      </p:sp>
      <p:pic>
        <p:nvPicPr>
          <p:cNvPr id="3" name="Picture 2"/>
          <p:cNvPicPr>
            <a:picLocks noChangeAspect="1"/>
          </p:cNvPicPr>
          <p:nvPr/>
        </p:nvPicPr>
        <p:blipFill>
          <a:blip r:embed="rId3"/>
          <a:stretch>
            <a:fillRect/>
          </a:stretch>
        </p:blipFill>
        <p:spPr>
          <a:xfrm>
            <a:off x="4578860" y="3810000"/>
            <a:ext cx="3974589" cy="2654963"/>
          </a:xfrm>
          <a:prstGeom prst="rect">
            <a:avLst/>
          </a:prstGeom>
          <a:ln w="9525">
            <a:solidFill>
              <a:srgbClr val="FFC000"/>
            </a:solidFill>
          </a:ln>
        </p:spPr>
      </p:pic>
      <p:pic>
        <p:nvPicPr>
          <p:cNvPr id="6" name="Picture 5"/>
          <p:cNvPicPr>
            <a:picLocks noChangeAspect="1"/>
          </p:cNvPicPr>
          <p:nvPr/>
        </p:nvPicPr>
        <p:blipFill>
          <a:blip r:embed="rId3">
            <a:duotone>
              <a:prstClr val="black"/>
              <a:schemeClr val="tx2">
                <a:tint val="45000"/>
                <a:satMod val="400000"/>
              </a:schemeClr>
            </a:duotone>
          </a:blip>
          <a:stretch>
            <a:fillRect/>
          </a:stretch>
        </p:blipFill>
        <p:spPr>
          <a:xfrm>
            <a:off x="381000" y="3780178"/>
            <a:ext cx="4019234" cy="2684785"/>
          </a:xfrm>
          <a:prstGeom prst="rect">
            <a:avLst/>
          </a:prstGeom>
          <a:ln w="9525">
            <a:solidFill>
              <a:schemeClr val="tx2">
                <a:lumMod val="75000"/>
              </a:schemeClr>
            </a:solidFill>
          </a:ln>
        </p:spPr>
      </p:pic>
      <p:sp>
        <p:nvSpPr>
          <p:cNvPr id="9" name="Oval 8"/>
          <p:cNvSpPr/>
          <p:nvPr/>
        </p:nvSpPr>
        <p:spPr>
          <a:xfrm>
            <a:off x="1602499" y="4672546"/>
            <a:ext cx="1698020" cy="1094530"/>
          </a:xfrm>
          <a:prstGeom prst="ellipse">
            <a:avLst/>
          </a:prstGeom>
          <a:solidFill>
            <a:srgbClr val="417562"/>
          </a:solidFill>
          <a:ln>
            <a:solidFill>
              <a:srgbClr val="40765D"/>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nvGrpSpPr>
          <p:cNvPr id="7" name="Group 6"/>
          <p:cNvGrpSpPr/>
          <p:nvPr/>
        </p:nvGrpSpPr>
        <p:grpSpPr>
          <a:xfrm>
            <a:off x="1337780" y="4572000"/>
            <a:ext cx="2227458" cy="1441041"/>
            <a:chOff x="1319810" y="4546357"/>
            <a:chExt cx="2227458" cy="1441041"/>
          </a:xfrm>
        </p:grpSpPr>
        <p:sp>
          <p:nvSpPr>
            <p:cNvPr id="4" name="Oval 3"/>
            <p:cNvSpPr/>
            <p:nvPr/>
          </p:nvSpPr>
          <p:spPr>
            <a:xfrm>
              <a:off x="1319810" y="4546357"/>
              <a:ext cx="2227458" cy="1441041"/>
            </a:xfrm>
            <a:prstGeom prst="ellipse">
              <a:avLst/>
            </a:prstGeom>
            <a:solidFill>
              <a:srgbClr val="1F231C"/>
            </a:solidFill>
            <a:ln>
              <a:solidFill>
                <a:srgbClr val="6A8F7B"/>
              </a:solidFill>
            </a:ln>
            <a:effectLst>
              <a:softEdge rad="546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9" name="Oval 28"/>
            <p:cNvSpPr/>
            <p:nvPr/>
          </p:nvSpPr>
          <p:spPr>
            <a:xfrm>
              <a:off x="2137980" y="5029787"/>
              <a:ext cx="591119" cy="328763"/>
            </a:xfrm>
            <a:prstGeom prst="ellipse">
              <a:avLst/>
            </a:prstGeom>
            <a:solidFill>
              <a:srgbClr val="1F231C"/>
            </a:solidFill>
            <a:ln>
              <a:solidFill>
                <a:srgbClr val="6A8F7B"/>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spTree>
    <p:extLst>
      <p:ext uri="{BB962C8B-B14F-4D97-AF65-F5344CB8AC3E}">
        <p14:creationId xmlns:p14="http://schemas.microsoft.com/office/powerpoint/2010/main" val="914284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p:cNvPicPr>
            <a:picLocks noChangeAspect="1"/>
          </p:cNvPicPr>
          <p:nvPr/>
        </p:nvPicPr>
        <p:blipFill>
          <a:blip r:embed="rId2"/>
          <a:stretch>
            <a:fillRect/>
          </a:stretch>
        </p:blipFill>
        <p:spPr>
          <a:xfrm>
            <a:off x="4578860" y="3810000"/>
            <a:ext cx="3974589" cy="2654963"/>
          </a:xfrm>
          <a:prstGeom prst="rect">
            <a:avLst/>
          </a:prstGeom>
          <a:ln w="9525">
            <a:solidFill>
              <a:srgbClr val="FFC000"/>
            </a:solidFill>
          </a:ln>
        </p:spPr>
      </p:pic>
      <p:pic>
        <p:nvPicPr>
          <p:cNvPr id="111" name="Picture 110"/>
          <p:cNvPicPr>
            <a:picLocks noChangeAspect="1"/>
          </p:cNvPicPr>
          <p:nvPr/>
        </p:nvPicPr>
        <p:blipFill>
          <a:blip r:embed="rId2">
            <a:duotone>
              <a:prstClr val="black"/>
              <a:schemeClr val="tx2">
                <a:tint val="45000"/>
                <a:satMod val="400000"/>
              </a:schemeClr>
            </a:duotone>
          </a:blip>
          <a:stretch>
            <a:fillRect/>
          </a:stretch>
        </p:blipFill>
        <p:spPr>
          <a:xfrm>
            <a:off x="381000" y="3780178"/>
            <a:ext cx="4019234" cy="2684785"/>
          </a:xfrm>
          <a:prstGeom prst="rect">
            <a:avLst/>
          </a:prstGeom>
          <a:ln w="57150">
            <a:solidFill>
              <a:schemeClr val="tx2">
                <a:lumMod val="75000"/>
              </a:schemeClr>
            </a:solidFill>
          </a:ln>
        </p:spPr>
      </p:pic>
      <p:sp>
        <p:nvSpPr>
          <p:cNvPr id="5" name="Oval 4"/>
          <p:cNvSpPr/>
          <p:nvPr/>
        </p:nvSpPr>
        <p:spPr>
          <a:xfrm>
            <a:off x="1212799" y="4147411"/>
            <a:ext cx="2505595" cy="1986068"/>
          </a:xfrm>
          <a:prstGeom prst="ellipse">
            <a:avLst/>
          </a:prstGeom>
          <a:solidFill>
            <a:schemeClr val="tx1"/>
          </a:solidFill>
          <a:ln>
            <a:solidFill>
              <a:srgbClr val="759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fontScale="90000"/>
          </a:bodyPr>
          <a:lstStyle/>
          <a:p>
            <a:pPr algn="l">
              <a:defRPr/>
            </a:pPr>
            <a:r>
              <a:rPr lang="en-US" dirty="0" smtClean="0">
                <a:latin typeface="Century Gothic" panose="020B0502020202020204" pitchFamily="34" charset="0"/>
                <a:cs typeface="Gisha" panose="020B0502040204020203" pitchFamily="34" charset="-79"/>
              </a:rPr>
              <a:t>Diffusion – </a:t>
            </a:r>
            <a:r>
              <a:rPr lang="en-US" b="0" dirty="0" smtClean="0">
                <a:latin typeface="Century Gothic" panose="020B0502020202020204" pitchFamily="34" charset="0"/>
                <a:cs typeface="Gisha" panose="020B0502040204020203" pitchFamily="34" charset="-79"/>
              </a:rPr>
              <a:t>Liquid vs. Semi-Solid </a:t>
            </a:r>
            <a:r>
              <a:rPr lang="en-US" sz="3100" b="0" dirty="0" smtClean="0">
                <a:latin typeface="Century Gothic" panose="020B0502020202020204" pitchFamily="34" charset="0"/>
                <a:cs typeface="Gisha" panose="020B0502040204020203" pitchFamily="34" charset="-79"/>
              </a:rPr>
              <a:t>pg. 68</a:t>
            </a:r>
            <a:endParaRPr lang="en-US" sz="3100" b="0" dirty="0">
              <a:latin typeface="Century Gothic" panose="020B0502020202020204" pitchFamily="34" charset="0"/>
              <a:cs typeface="Gisha" panose="020B0502040204020203" pitchFamily="34" charset="-79"/>
            </a:endParaRPr>
          </a:p>
        </p:txBody>
      </p:sp>
      <p:sp>
        <p:nvSpPr>
          <p:cNvPr id="6147" name="Content Placeholder 8"/>
          <p:cNvSpPr>
            <a:spLocks noGrp="1"/>
          </p:cNvSpPr>
          <p:nvPr>
            <p:ph idx="1"/>
          </p:nvPr>
        </p:nvSpPr>
        <p:spPr/>
        <p:txBody>
          <a:bodyPr/>
          <a:lstStyle/>
          <a:p>
            <a:r>
              <a:rPr lang="en-US" altLang="en-US" dirty="0">
                <a:latin typeface="Century Gothic" panose="020B0502020202020204" pitchFamily="34" charset="0"/>
              </a:rPr>
              <a:t>Diffusion of methylene blue </a:t>
            </a:r>
            <a:r>
              <a:rPr lang="en-US" altLang="en-US" dirty="0" smtClean="0">
                <a:latin typeface="Century Gothic" panose="020B0502020202020204" pitchFamily="34" charset="0"/>
              </a:rPr>
              <a:t>in:</a:t>
            </a:r>
          </a:p>
          <a:p>
            <a:pPr marL="585788" lvl="1" indent="0">
              <a:buNone/>
            </a:pPr>
            <a:r>
              <a:rPr lang="en-US" altLang="en-US" dirty="0">
                <a:latin typeface="Century Gothic" panose="020B0502020202020204" pitchFamily="34" charset="0"/>
              </a:rPr>
              <a:t>	</a:t>
            </a:r>
            <a:r>
              <a:rPr lang="en-US" altLang="en-US" dirty="0" smtClean="0">
                <a:latin typeface="Century Gothic" panose="020B0502020202020204" pitchFamily="34" charset="0"/>
              </a:rPr>
              <a:t>	 </a:t>
            </a:r>
            <a:r>
              <a:rPr lang="en-US" altLang="en-US" b="1" dirty="0">
                <a:solidFill>
                  <a:schemeClr val="tx2">
                    <a:lumMod val="50000"/>
                  </a:schemeClr>
                </a:solidFill>
                <a:latin typeface="Century Gothic" panose="020B0502020202020204" pitchFamily="34" charset="0"/>
              </a:rPr>
              <a:t>water (liquid</a:t>
            </a:r>
            <a:r>
              <a:rPr lang="en-US" altLang="en-US" b="1" dirty="0" smtClean="0">
                <a:solidFill>
                  <a:schemeClr val="tx2">
                    <a:lumMod val="50000"/>
                  </a:schemeClr>
                </a:solidFill>
                <a:latin typeface="Century Gothic" panose="020B0502020202020204" pitchFamily="34" charset="0"/>
              </a:rPr>
              <a:t>)</a:t>
            </a:r>
            <a:r>
              <a:rPr lang="en-US" altLang="en-US" b="1" dirty="0">
                <a:latin typeface="Century Gothic" panose="020B0502020202020204" pitchFamily="34" charset="0"/>
              </a:rPr>
              <a:t> </a:t>
            </a:r>
            <a:r>
              <a:rPr lang="en-US" altLang="en-US" dirty="0">
                <a:latin typeface="Century Gothic" panose="020B0502020202020204" pitchFamily="34" charset="0"/>
              </a:rPr>
              <a:t>vs. </a:t>
            </a:r>
            <a:r>
              <a:rPr lang="en-US" altLang="en-US" dirty="0">
                <a:solidFill>
                  <a:srgbClr val="FFC000"/>
                </a:solidFill>
                <a:latin typeface="Century Gothic" panose="020B0502020202020204" pitchFamily="34" charset="0"/>
              </a:rPr>
              <a:t>agar (semi-solid)</a:t>
            </a:r>
            <a:r>
              <a:rPr lang="en-US" altLang="en-US" dirty="0">
                <a:latin typeface="Century Gothic" panose="020B0502020202020204" pitchFamily="34" charset="0"/>
              </a:rPr>
              <a:t> </a:t>
            </a:r>
            <a:endParaRPr lang="en-US" altLang="en-US" sz="1600" dirty="0">
              <a:solidFill>
                <a:schemeClr val="tx2">
                  <a:lumMod val="50000"/>
                </a:schemeClr>
              </a:solidFill>
              <a:latin typeface="Century Gothic" panose="020B0502020202020204" pitchFamily="34" charset="0"/>
            </a:endParaRPr>
          </a:p>
          <a:p>
            <a:pPr marL="585788" lvl="1" indent="0">
              <a:buNone/>
            </a:pPr>
            <a:endParaRPr lang="en-US" altLang="en-US" sz="1600" dirty="0" smtClean="0">
              <a:solidFill>
                <a:schemeClr val="tx2">
                  <a:lumMod val="50000"/>
                </a:schemeClr>
              </a:solidFill>
              <a:latin typeface="Century Gothic" panose="020B0502020202020204" pitchFamily="34" charset="0"/>
            </a:endParaRPr>
          </a:p>
          <a:p>
            <a:pPr marL="585788" lvl="1" indent="0">
              <a:buNone/>
            </a:pPr>
            <a:r>
              <a:rPr lang="en-US" altLang="en-US" sz="2000" i="1" u="sng" dirty="0" smtClean="0">
                <a:latin typeface="Century Gothic" panose="020B0502020202020204" pitchFamily="34" charset="0"/>
              </a:rPr>
              <a:t>You</a:t>
            </a:r>
            <a:r>
              <a:rPr lang="en-US" altLang="en-US" sz="2000" dirty="0" smtClean="0">
                <a:latin typeface="Century Gothic" panose="020B0502020202020204" pitchFamily="34" charset="0"/>
              </a:rPr>
              <a:t> will test and support your hypothesis by determining HOW FAST each of these medium’s allow a dye to travel</a:t>
            </a:r>
            <a:endParaRPr lang="en-US" altLang="en-US" sz="2000" dirty="0">
              <a:latin typeface="Century Gothic" panose="020B0502020202020204" pitchFamily="34" charset="0"/>
            </a:endParaRPr>
          </a:p>
        </p:txBody>
      </p:sp>
      <p:sp>
        <p:nvSpPr>
          <p:cNvPr id="2" name="Rectangle 1"/>
          <p:cNvSpPr/>
          <p:nvPr/>
        </p:nvSpPr>
        <p:spPr>
          <a:xfrm rot="5400000">
            <a:off x="6530519" y="5705818"/>
            <a:ext cx="4572000" cy="323165"/>
          </a:xfrm>
          <a:prstGeom prst="rect">
            <a:avLst/>
          </a:prstGeom>
        </p:spPr>
        <p:txBody>
          <a:bodyPr>
            <a:spAutoFit/>
          </a:bodyPr>
          <a:lstStyle/>
          <a:p>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Kornelia Fillmer, CC BY-SA 3.0</a:t>
            </a:r>
            <a:b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u="sng"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https://photos.google.com/share/AF1QipNI7F0Ivn98mkVbccZHaZLZUf5g2B-0MeWxZig4RiIHK_ki4B0g4poDhu0I4mKdbg?key=R3h4N1MyMlFCRERIODBOczdrZEd5b3lVaFBJRXF3</a:t>
            </a:r>
            <a:endParaRPr lang="en-US" sz="500" dirty="0">
              <a:solidFill>
                <a:schemeClr val="bg1">
                  <a:lumMod val="75000"/>
                  <a:lumOff val="25000"/>
                </a:schemeClr>
              </a:solidFill>
            </a:endParaRPr>
          </a:p>
        </p:txBody>
      </p:sp>
      <p:sp>
        <p:nvSpPr>
          <p:cNvPr id="12" name="Oval 11"/>
          <p:cNvSpPr/>
          <p:nvPr/>
        </p:nvSpPr>
        <p:spPr>
          <a:xfrm>
            <a:off x="2345519" y="4293190"/>
            <a:ext cx="228600" cy="228600"/>
          </a:xfrm>
          <a:prstGeom prst="ellipse">
            <a:avLst/>
          </a:prstGeom>
          <a:solidFill>
            <a:srgbClr val="759AA2"/>
          </a:solidFill>
          <a:ln>
            <a:solidFill>
              <a:srgbClr val="628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95807" y="5454137"/>
            <a:ext cx="228600" cy="228600"/>
          </a:xfrm>
          <a:prstGeom prst="ellipse">
            <a:avLst/>
          </a:prstGeom>
          <a:solidFill>
            <a:srgbClr val="759AA2"/>
          </a:solidFill>
          <a:ln>
            <a:solidFill>
              <a:srgbClr val="628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612198" y="4686300"/>
            <a:ext cx="228600" cy="228600"/>
          </a:xfrm>
          <a:prstGeom prst="ellipse">
            <a:avLst/>
          </a:prstGeom>
          <a:solidFill>
            <a:srgbClr val="759AA2"/>
          </a:solidFill>
          <a:ln>
            <a:solidFill>
              <a:srgbClr val="628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87879" y="5147918"/>
            <a:ext cx="228600" cy="228600"/>
          </a:xfrm>
          <a:prstGeom prst="ellipse">
            <a:avLst/>
          </a:prstGeom>
          <a:solidFill>
            <a:srgbClr val="759AA2"/>
          </a:solidFill>
          <a:ln>
            <a:solidFill>
              <a:srgbClr val="628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68329" y="4731568"/>
            <a:ext cx="228600" cy="228600"/>
          </a:xfrm>
          <a:prstGeom prst="ellipse">
            <a:avLst/>
          </a:prstGeom>
          <a:solidFill>
            <a:srgbClr val="759AA2"/>
          </a:solidFill>
          <a:ln>
            <a:solidFill>
              <a:srgbClr val="628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49349" y="5135858"/>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957079" y="4772987"/>
            <a:ext cx="228600" cy="228600"/>
          </a:xfrm>
          <a:prstGeom prst="ellipse">
            <a:avLst/>
          </a:prstGeom>
          <a:solidFill>
            <a:srgbClr val="759AA2"/>
          </a:solidFill>
          <a:ln>
            <a:solidFill>
              <a:srgbClr val="628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25871" y="4358963"/>
            <a:ext cx="228600" cy="228600"/>
          </a:xfrm>
          <a:prstGeom prst="ellipse">
            <a:avLst/>
          </a:prstGeom>
          <a:solidFill>
            <a:srgbClr val="759AA2"/>
          </a:solidFill>
          <a:ln>
            <a:solidFill>
              <a:srgbClr val="628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379609" y="4823619"/>
            <a:ext cx="228600" cy="228600"/>
          </a:xfrm>
          <a:prstGeom prst="ellipse">
            <a:avLst/>
          </a:prstGeom>
          <a:solidFill>
            <a:srgbClr val="759AA2"/>
          </a:solidFill>
          <a:ln>
            <a:solidFill>
              <a:srgbClr val="628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970890" y="5302692"/>
            <a:ext cx="228600" cy="228600"/>
          </a:xfrm>
          <a:prstGeom prst="ellipse">
            <a:avLst/>
          </a:prstGeom>
          <a:solidFill>
            <a:srgbClr val="759AA2"/>
          </a:solidFill>
          <a:ln>
            <a:solidFill>
              <a:srgbClr val="628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119514" y="4487237"/>
            <a:ext cx="228600" cy="228600"/>
          </a:xfrm>
          <a:prstGeom prst="ellipse">
            <a:avLst/>
          </a:prstGeom>
          <a:solidFill>
            <a:srgbClr val="759AA2"/>
          </a:solidFill>
          <a:ln>
            <a:solidFill>
              <a:srgbClr val="628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957079" y="5672245"/>
            <a:ext cx="228600" cy="228600"/>
          </a:xfrm>
          <a:prstGeom prst="ellipse">
            <a:avLst/>
          </a:prstGeom>
          <a:solidFill>
            <a:srgbClr val="759AA2"/>
          </a:solidFill>
          <a:ln>
            <a:solidFill>
              <a:srgbClr val="628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517099" y="5481923"/>
            <a:ext cx="228600" cy="228600"/>
          </a:xfrm>
          <a:prstGeom prst="ellipse">
            <a:avLst/>
          </a:prstGeom>
          <a:solidFill>
            <a:srgbClr val="759AA2"/>
          </a:solidFill>
          <a:ln>
            <a:solidFill>
              <a:srgbClr val="628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928619" y="5461545"/>
            <a:ext cx="228600" cy="228600"/>
          </a:xfrm>
          <a:prstGeom prst="ellipse">
            <a:avLst/>
          </a:prstGeom>
          <a:solidFill>
            <a:srgbClr val="759AA2"/>
          </a:solidFill>
          <a:ln>
            <a:solidFill>
              <a:srgbClr val="628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803809" y="5099595"/>
            <a:ext cx="228600" cy="228600"/>
          </a:xfrm>
          <a:prstGeom prst="ellipse">
            <a:avLst/>
          </a:prstGeom>
          <a:solidFill>
            <a:srgbClr val="759AA2"/>
          </a:solidFill>
          <a:ln>
            <a:solidFill>
              <a:srgbClr val="628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437219" y="4982540"/>
            <a:ext cx="228600" cy="228600"/>
          </a:xfrm>
          <a:prstGeom prst="ellipse">
            <a:avLst/>
          </a:prstGeom>
          <a:solidFill>
            <a:srgbClr val="759AA2"/>
          </a:solidFill>
          <a:ln>
            <a:solidFill>
              <a:srgbClr val="628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67228" y="4459935"/>
            <a:ext cx="228600" cy="228600"/>
          </a:xfrm>
          <a:prstGeom prst="ellipse">
            <a:avLst/>
          </a:prstGeom>
          <a:solidFill>
            <a:srgbClr val="759AA2"/>
          </a:solidFill>
          <a:ln>
            <a:solidFill>
              <a:srgbClr val="628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484138" y="5801804"/>
            <a:ext cx="228600" cy="228600"/>
          </a:xfrm>
          <a:prstGeom prst="ellipse">
            <a:avLst/>
          </a:prstGeom>
          <a:solidFill>
            <a:srgbClr val="759AA2"/>
          </a:solidFill>
          <a:ln>
            <a:solidFill>
              <a:srgbClr val="628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057396" y="5801804"/>
            <a:ext cx="228600" cy="228600"/>
          </a:xfrm>
          <a:prstGeom prst="ellipse">
            <a:avLst/>
          </a:prstGeom>
          <a:solidFill>
            <a:srgbClr val="759AA2"/>
          </a:solidFill>
          <a:ln>
            <a:solidFill>
              <a:srgbClr val="628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512117" y="5533067"/>
            <a:ext cx="228600" cy="228600"/>
          </a:xfrm>
          <a:prstGeom prst="ellipse">
            <a:avLst/>
          </a:prstGeom>
          <a:solidFill>
            <a:srgbClr val="759AA2"/>
          </a:solidFill>
          <a:ln>
            <a:solidFill>
              <a:srgbClr val="628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429427" y="4976019"/>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581827" y="5128419"/>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734227" y="5280819"/>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506412" y="5268044"/>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623001" y="5322230"/>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349520" y="5222294"/>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262865" y="5080498"/>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417909" y="4613071"/>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089168" y="5072496"/>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800435" y="5473276"/>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824710" y="4973206"/>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383342" y="5385235"/>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090017" y="5069894"/>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581827" y="5000935"/>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325253" y="5616145"/>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823141" y="5357970"/>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135143" y="5309028"/>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734227" y="5118238"/>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885517" y="4924890"/>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182977" y="4932705"/>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168590" y="4588753"/>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877709" y="4692566"/>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392288" y="4838137"/>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145354" y="4845868"/>
            <a:ext cx="228600" cy="228600"/>
          </a:xfrm>
          <a:prstGeom prst="ellipse">
            <a:avLst/>
          </a:prstGeom>
          <a:solidFill>
            <a:srgbClr val="759AA2"/>
          </a:solidFill>
          <a:ln>
            <a:solidFill>
              <a:srgbClr val="628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398019" y="4104589"/>
            <a:ext cx="2505595" cy="1986068"/>
          </a:xfrm>
          <a:prstGeom prst="ellipse">
            <a:avLst/>
          </a:prstGeom>
          <a:solidFill>
            <a:schemeClr val="tx1"/>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895685" y="4277420"/>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650816" y="4954585"/>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048085" y="4429820"/>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788364" y="4637097"/>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067052" y="4683382"/>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338346" y="4498771"/>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393653" y="4825232"/>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169192" y="4926503"/>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422103" y="5096840"/>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544780" y="4700671"/>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613051" y="4410825"/>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613051" y="4142243"/>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497062" y="4657881"/>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331131" y="4395293"/>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5994984" y="5083833"/>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223584" y="5418767"/>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691488" y="4699550"/>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851022" y="5325440"/>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822957" y="4902895"/>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598496" y="5090337"/>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181352" y="4261517"/>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994984" y="5736602"/>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6522266" y="5599681"/>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969546" y="5685118"/>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7198146" y="5554492"/>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711992" y="5421774"/>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078118" y="5160730"/>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665511" y="5038257"/>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344750" y="4945394"/>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649281" y="5000935"/>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6181449" y="4783904"/>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012222" y="4559455"/>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7324601" y="5329822"/>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346351" y="4149041"/>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063717" y="4274936"/>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5736310" y="4429820"/>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265750" y="5706242"/>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877685" y="4874633"/>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742906" y="5559642"/>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5548078" y="5352795"/>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5454661" y="4827879"/>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450631" y="5297087"/>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721722" y="5820542"/>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7579097" y="5310866"/>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539222" y="4919232"/>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785349" y="4922902"/>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955616" y="5259385"/>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717547" y="5301517"/>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725212" y="4801413"/>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839949" y="5278667"/>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942396" y="5122435"/>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29455" y="5147918"/>
            <a:ext cx="79808" cy="96688"/>
          </a:xfrm>
          <a:prstGeom prst="ellipse">
            <a:avLst/>
          </a:prstGeom>
          <a:solidFill>
            <a:srgbClr val="1F231C"/>
          </a:solidFill>
          <a:ln>
            <a:solidFill>
              <a:srgbClr val="1F2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246824" y="5160730"/>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989386" y="5418767"/>
            <a:ext cx="228600" cy="228600"/>
          </a:xfrm>
          <a:prstGeom prst="ellipse">
            <a:avLst/>
          </a:prstGeom>
          <a:solidFill>
            <a:srgbClr val="FFFFCC"/>
          </a:solidFill>
          <a:ln>
            <a:solidFill>
              <a:srgbClr val="9AB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9285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74638"/>
            <a:ext cx="8673302" cy="1143000"/>
          </a:xfrm>
        </p:spPr>
        <p:txBody>
          <a:bodyPr>
            <a:normAutofit fontScale="90000"/>
          </a:bodyPr>
          <a:lstStyle/>
          <a:p>
            <a:pPr algn="r">
              <a:defRPr/>
            </a:pPr>
            <a:r>
              <a:rPr lang="en-US" dirty="0" smtClean="0">
                <a:latin typeface="Century Gothic" panose="020B0502020202020204" pitchFamily="34" charset="0"/>
                <a:cs typeface="Gisha" panose="020B0502040204020203" pitchFamily="34" charset="-79"/>
              </a:rPr>
              <a:t>Calculating Rate of Diffusion   </a:t>
            </a:r>
            <a:r>
              <a:rPr lang="en-US" sz="3600" b="0" dirty="0" smtClean="0">
                <a:solidFill>
                  <a:schemeClr val="tx1"/>
                </a:solidFill>
                <a:latin typeface="Century Gothic" panose="020B0502020202020204" pitchFamily="34" charset="0"/>
                <a:cs typeface="Gisha" panose="020B0502040204020203" pitchFamily="34" charset="-79"/>
              </a:rPr>
              <a:t>(mm/h)    </a:t>
            </a:r>
            <a:r>
              <a:rPr lang="en-US" sz="2700" b="0" dirty="0" smtClean="0">
                <a:latin typeface="Century Gothic" panose="020B0502020202020204" pitchFamily="34" charset="0"/>
                <a:cs typeface="Gisha" panose="020B0502040204020203" pitchFamily="34" charset="-79"/>
              </a:rPr>
              <a:t>pg. 68</a:t>
            </a:r>
            <a:endParaRPr lang="en-US" sz="2700" b="0" dirty="0">
              <a:latin typeface="Century Gothic" panose="020B0502020202020204" pitchFamily="34" charset="0"/>
              <a:cs typeface="Gisha" panose="020B0502040204020203" pitchFamily="34" charset="-79"/>
            </a:endParaRPr>
          </a:p>
        </p:txBody>
      </p:sp>
      <p:grpSp>
        <p:nvGrpSpPr>
          <p:cNvPr id="11" name="Group 10"/>
          <p:cNvGrpSpPr/>
          <p:nvPr/>
        </p:nvGrpSpPr>
        <p:grpSpPr>
          <a:xfrm>
            <a:off x="381000" y="3780178"/>
            <a:ext cx="8172449" cy="2684785"/>
            <a:chOff x="381000" y="3780178"/>
            <a:chExt cx="8172449" cy="2684785"/>
          </a:xfrm>
        </p:grpSpPr>
        <p:pic>
          <p:nvPicPr>
            <p:cNvPr id="3" name="Picture 2"/>
            <p:cNvPicPr>
              <a:picLocks noChangeAspect="1"/>
            </p:cNvPicPr>
            <p:nvPr/>
          </p:nvPicPr>
          <p:blipFill>
            <a:blip r:embed="rId3"/>
            <a:stretch>
              <a:fillRect/>
            </a:stretch>
          </p:blipFill>
          <p:spPr>
            <a:xfrm>
              <a:off x="4578860" y="3810000"/>
              <a:ext cx="3974589" cy="2654963"/>
            </a:xfrm>
            <a:prstGeom prst="rect">
              <a:avLst/>
            </a:prstGeom>
            <a:ln w="9525">
              <a:solidFill>
                <a:srgbClr val="FFC000"/>
              </a:solidFill>
            </a:ln>
          </p:spPr>
        </p:pic>
        <p:pic>
          <p:nvPicPr>
            <p:cNvPr id="6" name="Picture 5"/>
            <p:cNvPicPr>
              <a:picLocks noChangeAspect="1"/>
            </p:cNvPicPr>
            <p:nvPr/>
          </p:nvPicPr>
          <p:blipFill>
            <a:blip r:embed="rId3">
              <a:duotone>
                <a:prstClr val="black"/>
                <a:schemeClr val="tx2">
                  <a:tint val="45000"/>
                  <a:satMod val="400000"/>
                </a:schemeClr>
              </a:duotone>
            </a:blip>
            <a:stretch>
              <a:fillRect/>
            </a:stretch>
          </p:blipFill>
          <p:spPr>
            <a:xfrm>
              <a:off x="381000" y="3780178"/>
              <a:ext cx="4019234" cy="2684785"/>
            </a:xfrm>
            <a:prstGeom prst="rect">
              <a:avLst/>
            </a:prstGeom>
            <a:ln w="9525">
              <a:solidFill>
                <a:schemeClr val="tx2">
                  <a:lumMod val="75000"/>
                </a:schemeClr>
              </a:solidFill>
            </a:ln>
          </p:spPr>
        </p:pic>
        <p:sp>
          <p:nvSpPr>
            <p:cNvPr id="9" name="Oval 8"/>
            <p:cNvSpPr/>
            <p:nvPr/>
          </p:nvSpPr>
          <p:spPr>
            <a:xfrm>
              <a:off x="1602499" y="4672546"/>
              <a:ext cx="1698020" cy="1094530"/>
            </a:xfrm>
            <a:prstGeom prst="ellipse">
              <a:avLst/>
            </a:prstGeom>
            <a:solidFill>
              <a:srgbClr val="417562"/>
            </a:solidFill>
            <a:ln>
              <a:solidFill>
                <a:srgbClr val="40765D"/>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nvGrpSpPr>
            <p:cNvPr id="7" name="Group 6"/>
            <p:cNvGrpSpPr/>
            <p:nvPr/>
          </p:nvGrpSpPr>
          <p:grpSpPr>
            <a:xfrm>
              <a:off x="1337780" y="4572000"/>
              <a:ext cx="2227458" cy="1441041"/>
              <a:chOff x="1319810" y="4546357"/>
              <a:chExt cx="2227458" cy="1441041"/>
            </a:xfrm>
          </p:grpSpPr>
          <p:sp>
            <p:nvSpPr>
              <p:cNvPr id="4" name="Oval 3"/>
              <p:cNvSpPr/>
              <p:nvPr/>
            </p:nvSpPr>
            <p:spPr>
              <a:xfrm>
                <a:off x="1319810" y="4546357"/>
                <a:ext cx="2227458" cy="1441041"/>
              </a:xfrm>
              <a:prstGeom prst="ellipse">
                <a:avLst/>
              </a:prstGeom>
              <a:solidFill>
                <a:srgbClr val="1F231C"/>
              </a:solidFill>
              <a:ln>
                <a:solidFill>
                  <a:srgbClr val="6A8F7B"/>
                </a:solidFill>
              </a:ln>
              <a:effectLst>
                <a:softEdge rad="546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9" name="Oval 28"/>
              <p:cNvSpPr/>
              <p:nvPr/>
            </p:nvSpPr>
            <p:spPr>
              <a:xfrm>
                <a:off x="2137980" y="5029787"/>
                <a:ext cx="591119" cy="328763"/>
              </a:xfrm>
              <a:prstGeom prst="ellipse">
                <a:avLst/>
              </a:prstGeom>
              <a:solidFill>
                <a:srgbClr val="1F231C"/>
              </a:solidFill>
              <a:ln>
                <a:solidFill>
                  <a:srgbClr val="6A8F7B"/>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sp>
        <p:nvSpPr>
          <p:cNvPr id="5" name="TextBox 4"/>
          <p:cNvSpPr txBox="1"/>
          <p:nvPr/>
        </p:nvSpPr>
        <p:spPr>
          <a:xfrm>
            <a:off x="381000" y="1714689"/>
            <a:ext cx="3623749" cy="1569660"/>
          </a:xfrm>
          <a:prstGeom prst="rect">
            <a:avLst/>
          </a:prstGeom>
          <a:noFill/>
        </p:spPr>
        <p:txBody>
          <a:bodyPr wrap="none" rtlCol="0">
            <a:spAutoFit/>
          </a:bodyPr>
          <a:lstStyle/>
          <a:p>
            <a:r>
              <a:rPr lang="en-US" sz="2400" dirty="0" smtClean="0">
                <a:solidFill>
                  <a:srgbClr val="00B0F0"/>
                </a:solidFill>
              </a:rPr>
              <a:t>Time Start: 9:00am</a:t>
            </a:r>
          </a:p>
          <a:p>
            <a:r>
              <a:rPr lang="en-US" sz="2400" dirty="0" smtClean="0">
                <a:solidFill>
                  <a:srgbClr val="00B0F0"/>
                </a:solidFill>
              </a:rPr>
              <a:t>Time End: 12:00pm</a:t>
            </a:r>
          </a:p>
          <a:p>
            <a:r>
              <a:rPr lang="en-US" sz="2400" dirty="0" smtClean="0">
                <a:solidFill>
                  <a:srgbClr val="00B0F0"/>
                </a:solidFill>
              </a:rPr>
              <a:t>Total Time in Hours (h): 3</a:t>
            </a:r>
          </a:p>
          <a:p>
            <a:r>
              <a:rPr lang="en-US" sz="2400" dirty="0" smtClean="0">
                <a:solidFill>
                  <a:srgbClr val="00B0F0"/>
                </a:solidFill>
              </a:rPr>
              <a:t>Distance Traveled (mm) :</a:t>
            </a:r>
            <a:endParaRPr lang="en-US" sz="2400" dirty="0">
              <a:solidFill>
                <a:srgbClr val="00B0F0"/>
              </a:solidFill>
            </a:endParaRPr>
          </a:p>
        </p:txBody>
      </p:sp>
      <p:sp>
        <p:nvSpPr>
          <p:cNvPr id="12" name="TextBox 11"/>
          <p:cNvSpPr txBox="1"/>
          <p:nvPr/>
        </p:nvSpPr>
        <p:spPr>
          <a:xfrm>
            <a:off x="4640610" y="1783140"/>
            <a:ext cx="3623749" cy="1569660"/>
          </a:xfrm>
          <a:prstGeom prst="rect">
            <a:avLst/>
          </a:prstGeom>
          <a:noFill/>
        </p:spPr>
        <p:txBody>
          <a:bodyPr wrap="none" rtlCol="0">
            <a:spAutoFit/>
          </a:bodyPr>
          <a:lstStyle/>
          <a:p>
            <a:r>
              <a:rPr lang="en-US" sz="2400" dirty="0" smtClean="0">
                <a:solidFill>
                  <a:srgbClr val="FFC000"/>
                </a:solidFill>
              </a:rPr>
              <a:t>Time Start: 12:00:00pm</a:t>
            </a:r>
          </a:p>
          <a:p>
            <a:r>
              <a:rPr lang="en-US" sz="2400" dirty="0" smtClean="0">
                <a:solidFill>
                  <a:srgbClr val="FFC000"/>
                </a:solidFill>
              </a:rPr>
              <a:t>Time End: 12:00:20</a:t>
            </a:r>
          </a:p>
          <a:p>
            <a:r>
              <a:rPr lang="en-US" sz="2400" i="1" dirty="0" smtClean="0">
                <a:solidFill>
                  <a:srgbClr val="FFC000"/>
                </a:solidFill>
              </a:rPr>
              <a:t>Total Time in Hours (h):</a:t>
            </a:r>
          </a:p>
          <a:p>
            <a:r>
              <a:rPr lang="en-US" sz="2400" dirty="0" smtClean="0">
                <a:solidFill>
                  <a:srgbClr val="FFC000"/>
                </a:solidFill>
              </a:rPr>
              <a:t>Distance Traveled (mm) :</a:t>
            </a:r>
            <a:endParaRPr lang="en-US" sz="2400" dirty="0">
              <a:solidFill>
                <a:srgbClr val="FFC000"/>
              </a:solidFill>
            </a:endParaRPr>
          </a:p>
        </p:txBody>
      </p:sp>
      <p:sp>
        <p:nvSpPr>
          <p:cNvPr id="10" name="Oval 9"/>
          <p:cNvSpPr/>
          <p:nvPr/>
        </p:nvSpPr>
        <p:spPr>
          <a:xfrm>
            <a:off x="4267200" y="2315198"/>
            <a:ext cx="3803140" cy="845949"/>
          </a:xfrm>
          <a:prstGeom prst="ellipse">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640610" y="2514600"/>
            <a:ext cx="3386953" cy="461665"/>
          </a:xfrm>
          <a:prstGeom prst="rect">
            <a:avLst/>
          </a:prstGeom>
          <a:noFill/>
        </p:spPr>
        <p:txBody>
          <a:bodyPr wrap="none" rtlCol="0">
            <a:spAutoFit/>
          </a:bodyPr>
          <a:lstStyle/>
          <a:p>
            <a:r>
              <a:rPr lang="en-US" sz="2400" i="1" dirty="0" smtClean="0">
                <a:solidFill>
                  <a:srgbClr val="FF0066"/>
                </a:solidFill>
              </a:rPr>
              <a:t>Total Time in Hours (h):</a:t>
            </a:r>
          </a:p>
        </p:txBody>
      </p:sp>
    </p:spTree>
    <p:extLst>
      <p:ext uri="{BB962C8B-B14F-4D97-AF65-F5344CB8AC3E}">
        <p14:creationId xmlns:p14="http://schemas.microsoft.com/office/powerpoint/2010/main" val="338868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9860" y="1252716"/>
            <a:ext cx="9081499" cy="2246769"/>
          </a:xfrm>
          <a:prstGeom prst="rect">
            <a:avLst/>
          </a:prstGeom>
          <a:noFill/>
        </p:spPr>
        <p:txBody>
          <a:bodyPr wrap="square" rtlCol="0">
            <a:spAutoFit/>
          </a:bodyPr>
          <a:lstStyle/>
          <a:p>
            <a:r>
              <a:rPr lang="en-US" sz="2000" dirty="0" smtClean="0"/>
              <a:t>1 hour = 60 mins = 3600 seconds</a:t>
            </a:r>
          </a:p>
          <a:p>
            <a:endParaRPr lang="en-US" sz="2000" dirty="0"/>
          </a:p>
          <a:p>
            <a:r>
              <a:rPr lang="en-US" sz="2000" dirty="0" smtClean="0"/>
              <a:t>Take measurement after 20 seconds:</a:t>
            </a:r>
          </a:p>
          <a:p>
            <a:endParaRPr lang="en-US" sz="2000" dirty="0"/>
          </a:p>
          <a:p>
            <a:endParaRPr lang="en-US" sz="2000" dirty="0" smtClean="0"/>
          </a:p>
          <a:p>
            <a:endParaRPr lang="en-US" sz="2000" dirty="0"/>
          </a:p>
          <a:p>
            <a:r>
              <a:rPr lang="en-US" sz="2000" dirty="0" smtClean="0"/>
              <a:t>Need to know how to report 20 seconds AS what part of an hour?</a:t>
            </a:r>
          </a:p>
        </p:txBody>
      </p:sp>
      <p:sp>
        <p:nvSpPr>
          <p:cNvPr id="8" name="Title 7"/>
          <p:cNvSpPr>
            <a:spLocks noGrp="1"/>
          </p:cNvSpPr>
          <p:nvPr>
            <p:ph type="title"/>
          </p:nvPr>
        </p:nvSpPr>
        <p:spPr>
          <a:xfrm>
            <a:off x="304800" y="274638"/>
            <a:ext cx="8673302" cy="1143000"/>
          </a:xfrm>
        </p:spPr>
        <p:txBody>
          <a:bodyPr>
            <a:normAutofit fontScale="90000"/>
          </a:bodyPr>
          <a:lstStyle/>
          <a:p>
            <a:pPr algn="r">
              <a:defRPr/>
            </a:pPr>
            <a:r>
              <a:rPr lang="en-US" dirty="0" smtClean="0">
                <a:latin typeface="Century Gothic" panose="020B0502020202020204" pitchFamily="34" charset="0"/>
                <a:cs typeface="Gisha" panose="020B0502040204020203" pitchFamily="34" charset="-79"/>
              </a:rPr>
              <a:t>Calculating Rate of Diffusion   </a:t>
            </a:r>
            <a:r>
              <a:rPr lang="en-US" sz="3600" b="0" dirty="0" smtClean="0">
                <a:solidFill>
                  <a:schemeClr val="tx1"/>
                </a:solidFill>
                <a:latin typeface="Century Gothic" panose="020B0502020202020204" pitchFamily="34" charset="0"/>
                <a:cs typeface="Gisha" panose="020B0502040204020203" pitchFamily="34" charset="-79"/>
              </a:rPr>
              <a:t>(mm/h)    </a:t>
            </a:r>
            <a:r>
              <a:rPr lang="en-US" sz="2700" b="0" dirty="0" smtClean="0">
                <a:latin typeface="Century Gothic" panose="020B0502020202020204" pitchFamily="34" charset="0"/>
                <a:cs typeface="Gisha" panose="020B0502040204020203" pitchFamily="34" charset="-79"/>
              </a:rPr>
              <a:t>pg. 36</a:t>
            </a:r>
            <a:endParaRPr lang="en-US" sz="2700" b="0" dirty="0">
              <a:latin typeface="Century Gothic" panose="020B0502020202020204" pitchFamily="34" charset="0"/>
              <a:cs typeface="Gisha" panose="020B0502040204020203" pitchFamily="34" charset="-79"/>
            </a:endParaRPr>
          </a:p>
        </p:txBody>
      </p:sp>
      <p:sp>
        <p:nvSpPr>
          <p:cNvPr id="15" name="TextBox 14"/>
          <p:cNvSpPr txBox="1"/>
          <p:nvPr/>
        </p:nvSpPr>
        <p:spPr>
          <a:xfrm>
            <a:off x="490998" y="4339693"/>
            <a:ext cx="1905000" cy="400110"/>
          </a:xfrm>
          <a:prstGeom prst="rect">
            <a:avLst/>
          </a:prstGeom>
          <a:noFill/>
        </p:spPr>
        <p:txBody>
          <a:bodyPr wrap="square" rtlCol="0">
            <a:spAutoFit/>
          </a:bodyPr>
          <a:lstStyle/>
          <a:p>
            <a:r>
              <a:rPr lang="en-US" sz="2000" dirty="0" smtClean="0"/>
              <a:t>1 hour       ?(x) </a:t>
            </a:r>
            <a:endParaRPr lang="en-US" sz="2000" dirty="0"/>
          </a:p>
        </p:txBody>
      </p:sp>
      <p:sp>
        <p:nvSpPr>
          <p:cNvPr id="16" name="Rectangle 15"/>
          <p:cNvSpPr/>
          <p:nvPr/>
        </p:nvSpPr>
        <p:spPr>
          <a:xfrm>
            <a:off x="2989476" y="3956458"/>
            <a:ext cx="1882247" cy="400110"/>
          </a:xfrm>
          <a:prstGeom prst="rect">
            <a:avLst/>
          </a:prstGeom>
        </p:spPr>
        <p:txBody>
          <a:bodyPr wrap="none">
            <a:spAutoFit/>
          </a:bodyPr>
          <a:lstStyle/>
          <a:p>
            <a:r>
              <a:rPr lang="en-US" sz="2000" u="sng" dirty="0" smtClean="0"/>
              <a:t>3600 x </a:t>
            </a:r>
            <a:r>
              <a:rPr lang="en-US" sz="2000" dirty="0" smtClean="0"/>
              <a:t>=  </a:t>
            </a:r>
            <a:r>
              <a:rPr lang="en-US" sz="2000" u="sng" dirty="0" smtClean="0"/>
              <a:t> 20   </a:t>
            </a:r>
            <a:endParaRPr lang="en-US" sz="2000" u="sng" dirty="0"/>
          </a:p>
        </p:txBody>
      </p:sp>
      <p:sp>
        <p:nvSpPr>
          <p:cNvPr id="19" name="TextBox 18"/>
          <p:cNvSpPr txBox="1"/>
          <p:nvPr/>
        </p:nvSpPr>
        <p:spPr>
          <a:xfrm>
            <a:off x="3061249" y="4339693"/>
            <a:ext cx="1905000" cy="400110"/>
          </a:xfrm>
          <a:prstGeom prst="rect">
            <a:avLst/>
          </a:prstGeom>
          <a:noFill/>
        </p:spPr>
        <p:txBody>
          <a:bodyPr wrap="square" rtlCol="0">
            <a:spAutoFit/>
          </a:bodyPr>
          <a:lstStyle/>
          <a:p>
            <a:r>
              <a:rPr lang="en-US" sz="2000" dirty="0" smtClean="0"/>
              <a:t>3600       3600</a:t>
            </a:r>
            <a:endParaRPr lang="en-US" sz="2000" dirty="0"/>
          </a:p>
        </p:txBody>
      </p:sp>
      <p:sp>
        <p:nvSpPr>
          <p:cNvPr id="20" name="Rectangle 19"/>
          <p:cNvSpPr/>
          <p:nvPr/>
        </p:nvSpPr>
        <p:spPr>
          <a:xfrm>
            <a:off x="5393955" y="3956458"/>
            <a:ext cx="2743059" cy="400110"/>
          </a:xfrm>
          <a:prstGeom prst="rect">
            <a:avLst/>
          </a:prstGeom>
        </p:spPr>
        <p:txBody>
          <a:bodyPr wrap="none">
            <a:spAutoFit/>
          </a:bodyPr>
          <a:lstStyle/>
          <a:p>
            <a:r>
              <a:rPr lang="en-US" sz="2000" dirty="0" smtClean="0"/>
              <a:t>x = </a:t>
            </a:r>
            <a:r>
              <a:rPr lang="en-US" sz="2000" u="sng" dirty="0" smtClean="0"/>
              <a:t> 20   </a:t>
            </a:r>
            <a:r>
              <a:rPr lang="en-US" sz="2000" dirty="0" smtClean="0"/>
              <a:t>= </a:t>
            </a:r>
            <a:r>
              <a:rPr lang="en-US" sz="2000" i="1" dirty="0" smtClean="0"/>
              <a:t>0.005 hours</a:t>
            </a:r>
            <a:endParaRPr lang="en-US" sz="2000" i="1" dirty="0"/>
          </a:p>
        </p:txBody>
      </p:sp>
      <p:sp>
        <p:nvSpPr>
          <p:cNvPr id="21" name="TextBox 20"/>
          <p:cNvSpPr txBox="1"/>
          <p:nvPr/>
        </p:nvSpPr>
        <p:spPr>
          <a:xfrm>
            <a:off x="5791200" y="4329744"/>
            <a:ext cx="931694" cy="400110"/>
          </a:xfrm>
          <a:prstGeom prst="rect">
            <a:avLst/>
          </a:prstGeom>
          <a:noFill/>
        </p:spPr>
        <p:txBody>
          <a:bodyPr wrap="square" rtlCol="0">
            <a:spAutoFit/>
          </a:bodyPr>
          <a:lstStyle/>
          <a:p>
            <a:r>
              <a:rPr lang="en-US" sz="2000" dirty="0" smtClean="0"/>
              <a:t>3600</a:t>
            </a:r>
            <a:endParaRPr lang="en-US" sz="2000" dirty="0"/>
          </a:p>
        </p:txBody>
      </p:sp>
      <p:sp>
        <p:nvSpPr>
          <p:cNvPr id="18" name="Rectangle 17"/>
          <p:cNvSpPr/>
          <p:nvPr/>
        </p:nvSpPr>
        <p:spPr>
          <a:xfrm>
            <a:off x="273146" y="3956458"/>
            <a:ext cx="2340705" cy="400110"/>
          </a:xfrm>
          <a:prstGeom prst="rect">
            <a:avLst/>
          </a:prstGeom>
        </p:spPr>
        <p:txBody>
          <a:bodyPr wrap="none">
            <a:spAutoFit/>
          </a:bodyPr>
          <a:lstStyle/>
          <a:p>
            <a:r>
              <a:rPr lang="en-US" sz="2000" u="sng" dirty="0" smtClean="0"/>
              <a:t>3600 sec</a:t>
            </a:r>
            <a:r>
              <a:rPr lang="en-US" sz="2000" dirty="0" smtClean="0"/>
              <a:t> = </a:t>
            </a:r>
            <a:r>
              <a:rPr lang="en-US" sz="2000" u="sng" dirty="0"/>
              <a:t>20 sec</a:t>
            </a:r>
            <a:r>
              <a:rPr lang="en-US" sz="2000" dirty="0" smtClean="0"/>
              <a:t> </a:t>
            </a:r>
            <a:endParaRPr lang="en-US" sz="2000" u="sng" dirty="0"/>
          </a:p>
        </p:txBody>
      </p:sp>
    </p:spTree>
    <p:extLst>
      <p:ext uri="{BB962C8B-B14F-4D97-AF65-F5344CB8AC3E}">
        <p14:creationId xmlns:p14="http://schemas.microsoft.com/office/powerpoint/2010/main" val="67143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P spid="20" grpId="0"/>
      <p:bldP spid="21"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8860" y="3810000"/>
            <a:ext cx="3974589" cy="2654963"/>
          </a:xfrm>
          <a:prstGeom prst="rect">
            <a:avLst/>
          </a:prstGeom>
          <a:ln w="9525">
            <a:solidFill>
              <a:srgbClr val="FFC000"/>
            </a:solidFill>
          </a:ln>
        </p:spPr>
      </p:pic>
      <p:pic>
        <p:nvPicPr>
          <p:cNvPr id="6" name="Picture 5"/>
          <p:cNvPicPr>
            <a:picLocks noChangeAspect="1"/>
          </p:cNvPicPr>
          <p:nvPr/>
        </p:nvPicPr>
        <p:blipFill>
          <a:blip r:embed="rId3">
            <a:duotone>
              <a:prstClr val="black"/>
              <a:schemeClr val="tx2">
                <a:tint val="45000"/>
                <a:satMod val="400000"/>
              </a:schemeClr>
            </a:duotone>
          </a:blip>
          <a:stretch>
            <a:fillRect/>
          </a:stretch>
        </p:blipFill>
        <p:spPr>
          <a:xfrm>
            <a:off x="381000" y="3780178"/>
            <a:ext cx="4019234" cy="2684785"/>
          </a:xfrm>
          <a:prstGeom prst="rect">
            <a:avLst/>
          </a:prstGeom>
          <a:ln w="9525">
            <a:solidFill>
              <a:schemeClr val="tx2">
                <a:lumMod val="75000"/>
              </a:schemeClr>
            </a:solidFill>
          </a:ln>
        </p:spPr>
      </p:pic>
      <p:pic>
        <p:nvPicPr>
          <p:cNvPr id="25" name="Picture 24"/>
          <p:cNvPicPr>
            <a:picLocks noChangeAspect="1"/>
          </p:cNvPicPr>
          <p:nvPr/>
        </p:nvPicPr>
        <p:blipFill>
          <a:blip r:embed="rId4" cstate="print">
            <a:extLst>
              <a:ext uri="{BEBA8EAE-BF5A-486C-A8C5-ECC9F3942E4B}">
                <a14:imgProps xmlns:a14="http://schemas.microsoft.com/office/drawing/2010/main">
                  <a14:imgLayer r:embed="rId5">
                    <a14:imgEffect>
                      <a14:backgroundRemoval t="5111" b="95222" l="5222" r="95667"/>
                    </a14:imgEffect>
                  </a14:imgLayer>
                </a14:imgProps>
              </a:ext>
              <a:ext uri="{28A0092B-C50C-407E-A947-70E740481C1C}">
                <a14:useLocalDpi xmlns:a14="http://schemas.microsoft.com/office/drawing/2010/main" val="0"/>
              </a:ext>
            </a:extLst>
          </a:blip>
          <a:stretch>
            <a:fillRect/>
          </a:stretch>
        </p:blipFill>
        <p:spPr>
          <a:xfrm rot="2726163">
            <a:off x="4779222" y="3839440"/>
            <a:ext cx="3573863" cy="3573863"/>
          </a:xfrm>
          <a:prstGeom prst="rect">
            <a:avLst/>
          </a:prstGeom>
        </p:spPr>
      </p:pic>
      <p:sp>
        <p:nvSpPr>
          <p:cNvPr id="26" name="Oval 25"/>
          <p:cNvSpPr/>
          <p:nvPr/>
        </p:nvSpPr>
        <p:spPr>
          <a:xfrm>
            <a:off x="5391555" y="4188360"/>
            <a:ext cx="2514600" cy="1824681"/>
          </a:xfrm>
          <a:prstGeom prst="ellipse">
            <a:avLst/>
          </a:prstGeom>
          <a:solidFill>
            <a:srgbClr val="FFFF00">
              <a:alpha val="12157"/>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cstate="print">
            <a:extLst>
              <a:ext uri="{BEBA8EAE-BF5A-486C-A8C5-ECC9F3942E4B}">
                <a14:imgProps xmlns:a14="http://schemas.microsoft.com/office/drawing/2010/main">
                  <a14:imgLayer r:embed="rId5">
                    <a14:imgEffect>
                      <a14:backgroundRemoval t="5111" b="95222" l="5222" r="95667"/>
                    </a14:imgEffect>
                  </a14:imgLayer>
                </a14:imgProps>
              </a:ext>
              <a:ext uri="{28A0092B-C50C-407E-A947-70E740481C1C}">
                <a14:useLocalDpi xmlns:a14="http://schemas.microsoft.com/office/drawing/2010/main" val="0"/>
              </a:ext>
            </a:extLst>
          </a:blip>
          <a:stretch>
            <a:fillRect/>
          </a:stretch>
        </p:blipFill>
        <p:spPr>
          <a:xfrm rot="2726163">
            <a:off x="651468" y="3809122"/>
            <a:ext cx="3573863" cy="3573863"/>
          </a:xfrm>
          <a:prstGeom prst="rect">
            <a:avLst/>
          </a:prstGeom>
        </p:spPr>
      </p:pic>
      <p:sp>
        <p:nvSpPr>
          <p:cNvPr id="22" name="Oval 21"/>
          <p:cNvSpPr/>
          <p:nvPr/>
        </p:nvSpPr>
        <p:spPr>
          <a:xfrm>
            <a:off x="1219201" y="4114800"/>
            <a:ext cx="2514600" cy="1898241"/>
          </a:xfrm>
          <a:prstGeom prst="ellipse">
            <a:avLst/>
          </a:prstGeom>
          <a:solidFill>
            <a:srgbClr val="006699">
              <a:alpha val="12157"/>
            </a:srgb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304800" y="274638"/>
            <a:ext cx="8673302" cy="1143000"/>
          </a:xfrm>
        </p:spPr>
        <p:txBody>
          <a:bodyPr>
            <a:normAutofit fontScale="90000"/>
          </a:bodyPr>
          <a:lstStyle/>
          <a:p>
            <a:pPr algn="r">
              <a:defRPr/>
            </a:pPr>
            <a:r>
              <a:rPr lang="en-US" dirty="0" smtClean="0">
                <a:latin typeface="Century Gothic" panose="020B0502020202020204" pitchFamily="34" charset="0"/>
                <a:cs typeface="Gisha" panose="020B0502040204020203" pitchFamily="34" charset="-79"/>
              </a:rPr>
              <a:t>Calculating Rate of Diffusion   </a:t>
            </a:r>
            <a:r>
              <a:rPr lang="en-US" sz="3600" b="0" dirty="0" smtClean="0">
                <a:solidFill>
                  <a:schemeClr val="tx1"/>
                </a:solidFill>
                <a:latin typeface="Century Gothic" panose="020B0502020202020204" pitchFamily="34" charset="0"/>
                <a:cs typeface="Gisha" panose="020B0502040204020203" pitchFamily="34" charset="-79"/>
              </a:rPr>
              <a:t>(mm/h)    </a:t>
            </a:r>
            <a:r>
              <a:rPr lang="en-US" sz="2700" b="0" dirty="0" smtClean="0">
                <a:latin typeface="Century Gothic" panose="020B0502020202020204" pitchFamily="34" charset="0"/>
                <a:cs typeface="Gisha" panose="020B0502040204020203" pitchFamily="34" charset="-79"/>
              </a:rPr>
              <a:t>pg. 68</a:t>
            </a:r>
            <a:endParaRPr lang="en-US" sz="2700" b="0" dirty="0">
              <a:latin typeface="Century Gothic" panose="020B0502020202020204" pitchFamily="34" charset="0"/>
              <a:cs typeface="Gisha" panose="020B0502040204020203" pitchFamily="34" charset="-79"/>
            </a:endParaRPr>
          </a:p>
        </p:txBody>
      </p:sp>
      <p:sp>
        <p:nvSpPr>
          <p:cNvPr id="9" name="Oval 8"/>
          <p:cNvSpPr/>
          <p:nvPr/>
        </p:nvSpPr>
        <p:spPr>
          <a:xfrm>
            <a:off x="1602499" y="4672546"/>
            <a:ext cx="1698020" cy="1094530"/>
          </a:xfrm>
          <a:prstGeom prst="ellipse">
            <a:avLst/>
          </a:prstGeom>
          <a:solidFill>
            <a:srgbClr val="417562"/>
          </a:solidFill>
          <a:ln>
            <a:solidFill>
              <a:srgbClr val="40765D"/>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4" name="Oval 3"/>
          <p:cNvSpPr/>
          <p:nvPr/>
        </p:nvSpPr>
        <p:spPr>
          <a:xfrm>
            <a:off x="1337780" y="4572000"/>
            <a:ext cx="2227458" cy="1441041"/>
          </a:xfrm>
          <a:prstGeom prst="ellipse">
            <a:avLst/>
          </a:prstGeom>
          <a:solidFill>
            <a:srgbClr val="1F231C"/>
          </a:solidFill>
          <a:ln>
            <a:solidFill>
              <a:srgbClr val="6A8F7B"/>
            </a:solidFill>
          </a:ln>
          <a:effectLst>
            <a:softEdge rad="546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9" name="Oval 28"/>
          <p:cNvSpPr/>
          <p:nvPr/>
        </p:nvSpPr>
        <p:spPr>
          <a:xfrm>
            <a:off x="2155950" y="5055430"/>
            <a:ext cx="591119" cy="328763"/>
          </a:xfrm>
          <a:prstGeom prst="ellipse">
            <a:avLst/>
          </a:prstGeom>
          <a:solidFill>
            <a:srgbClr val="1F231C"/>
          </a:solidFill>
          <a:ln>
            <a:solidFill>
              <a:srgbClr val="6A8F7B"/>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TextBox 4"/>
          <p:cNvSpPr txBox="1"/>
          <p:nvPr/>
        </p:nvSpPr>
        <p:spPr>
          <a:xfrm>
            <a:off x="381000" y="1714689"/>
            <a:ext cx="3623749" cy="1569660"/>
          </a:xfrm>
          <a:prstGeom prst="rect">
            <a:avLst/>
          </a:prstGeom>
          <a:noFill/>
        </p:spPr>
        <p:txBody>
          <a:bodyPr wrap="none" rtlCol="0">
            <a:spAutoFit/>
          </a:bodyPr>
          <a:lstStyle/>
          <a:p>
            <a:r>
              <a:rPr lang="en-US" sz="2400" dirty="0" smtClean="0">
                <a:solidFill>
                  <a:srgbClr val="00B0F0"/>
                </a:solidFill>
              </a:rPr>
              <a:t>Time Start:</a:t>
            </a:r>
          </a:p>
          <a:p>
            <a:r>
              <a:rPr lang="en-US" sz="2400" dirty="0" smtClean="0">
                <a:solidFill>
                  <a:srgbClr val="00B0F0"/>
                </a:solidFill>
              </a:rPr>
              <a:t>Time End:</a:t>
            </a:r>
          </a:p>
          <a:p>
            <a:r>
              <a:rPr lang="en-US" sz="2400" dirty="0" smtClean="0">
                <a:solidFill>
                  <a:srgbClr val="00B0F0"/>
                </a:solidFill>
              </a:rPr>
              <a:t>Total Time in Hours (h):</a:t>
            </a:r>
          </a:p>
          <a:p>
            <a:r>
              <a:rPr lang="en-US" sz="2400" dirty="0" smtClean="0">
                <a:solidFill>
                  <a:srgbClr val="00B0F0"/>
                </a:solidFill>
              </a:rPr>
              <a:t>Distance Traveled (mm) :</a:t>
            </a:r>
            <a:endParaRPr lang="en-US" sz="2400" dirty="0">
              <a:solidFill>
                <a:srgbClr val="00B0F0"/>
              </a:solidFill>
            </a:endParaRPr>
          </a:p>
        </p:txBody>
      </p:sp>
      <p:sp>
        <p:nvSpPr>
          <p:cNvPr id="12" name="TextBox 11"/>
          <p:cNvSpPr txBox="1"/>
          <p:nvPr/>
        </p:nvSpPr>
        <p:spPr>
          <a:xfrm>
            <a:off x="4640610" y="1783140"/>
            <a:ext cx="3623749" cy="1569660"/>
          </a:xfrm>
          <a:prstGeom prst="rect">
            <a:avLst/>
          </a:prstGeom>
          <a:noFill/>
        </p:spPr>
        <p:txBody>
          <a:bodyPr wrap="none" rtlCol="0">
            <a:spAutoFit/>
          </a:bodyPr>
          <a:lstStyle/>
          <a:p>
            <a:r>
              <a:rPr lang="en-US" sz="2400" dirty="0" smtClean="0">
                <a:solidFill>
                  <a:srgbClr val="FFC000"/>
                </a:solidFill>
              </a:rPr>
              <a:t>Time Start:</a:t>
            </a:r>
          </a:p>
          <a:p>
            <a:r>
              <a:rPr lang="en-US" sz="2400" dirty="0" smtClean="0">
                <a:solidFill>
                  <a:srgbClr val="FFC000"/>
                </a:solidFill>
              </a:rPr>
              <a:t>Time End:</a:t>
            </a:r>
          </a:p>
          <a:p>
            <a:r>
              <a:rPr lang="en-US" sz="2400" i="1" dirty="0" smtClean="0">
                <a:solidFill>
                  <a:srgbClr val="FFC000"/>
                </a:solidFill>
              </a:rPr>
              <a:t>Total Time in Hours (h):</a:t>
            </a:r>
          </a:p>
          <a:p>
            <a:r>
              <a:rPr lang="en-US" sz="2400" dirty="0" smtClean="0">
                <a:solidFill>
                  <a:srgbClr val="FFC000"/>
                </a:solidFill>
              </a:rPr>
              <a:t>Distance Traveled (mm) :</a:t>
            </a:r>
            <a:endParaRPr lang="en-US" sz="2400" dirty="0">
              <a:solidFill>
                <a:srgbClr val="FFC000"/>
              </a:solidFill>
            </a:endParaRPr>
          </a:p>
        </p:txBody>
      </p:sp>
      <p:sp>
        <p:nvSpPr>
          <p:cNvPr id="10" name="Oval 9"/>
          <p:cNvSpPr/>
          <p:nvPr/>
        </p:nvSpPr>
        <p:spPr>
          <a:xfrm>
            <a:off x="4329363" y="2715357"/>
            <a:ext cx="3803140" cy="845949"/>
          </a:xfrm>
          <a:prstGeom prst="ellipse">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2438400" y="5181600"/>
            <a:ext cx="685800" cy="0"/>
          </a:xfrm>
          <a:prstGeom prst="straightConnector1">
            <a:avLst/>
          </a:prstGeom>
          <a:ln w="38100">
            <a:solidFill>
              <a:srgbClr val="FF006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629400" y="5257800"/>
            <a:ext cx="372371" cy="0"/>
          </a:xfrm>
          <a:prstGeom prst="straightConnector1">
            <a:avLst/>
          </a:prstGeom>
          <a:ln w="19050">
            <a:solidFill>
              <a:srgbClr val="FF006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765709" y="4834053"/>
            <a:ext cx="1371600" cy="762000"/>
          </a:xfrm>
          <a:prstGeom prst="ellipse">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346417" y="4953000"/>
            <a:ext cx="655354" cy="600509"/>
          </a:xfrm>
          <a:prstGeom prst="ellipse">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54380" y="2671997"/>
            <a:ext cx="3803140" cy="845949"/>
          </a:xfrm>
          <a:prstGeom prst="ellipse">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86311" y="2807872"/>
            <a:ext cx="3623749" cy="461665"/>
          </a:xfrm>
          <a:prstGeom prst="rect">
            <a:avLst/>
          </a:prstGeom>
        </p:spPr>
        <p:txBody>
          <a:bodyPr wrap="none">
            <a:spAutoFit/>
          </a:bodyPr>
          <a:lstStyle/>
          <a:p>
            <a:r>
              <a:rPr lang="en-US" sz="2400" dirty="0">
                <a:solidFill>
                  <a:srgbClr val="FF0066"/>
                </a:solidFill>
              </a:rPr>
              <a:t>Distance Traveled (mm) :</a:t>
            </a:r>
          </a:p>
        </p:txBody>
      </p:sp>
      <p:sp>
        <p:nvSpPr>
          <p:cNvPr id="31" name="Rectangle 30"/>
          <p:cNvSpPr/>
          <p:nvPr/>
        </p:nvSpPr>
        <p:spPr>
          <a:xfrm>
            <a:off x="4640610" y="2885843"/>
            <a:ext cx="3623749" cy="461665"/>
          </a:xfrm>
          <a:prstGeom prst="rect">
            <a:avLst/>
          </a:prstGeom>
        </p:spPr>
        <p:txBody>
          <a:bodyPr wrap="none">
            <a:spAutoFit/>
          </a:bodyPr>
          <a:lstStyle/>
          <a:p>
            <a:r>
              <a:rPr lang="en-US" sz="2400" dirty="0">
                <a:solidFill>
                  <a:srgbClr val="FF0066"/>
                </a:solidFill>
              </a:rPr>
              <a:t>Distance Traveled (mm) :</a:t>
            </a:r>
          </a:p>
        </p:txBody>
      </p:sp>
      <p:sp>
        <p:nvSpPr>
          <p:cNvPr id="24" name="TextBox 23"/>
          <p:cNvSpPr txBox="1"/>
          <p:nvPr/>
        </p:nvSpPr>
        <p:spPr>
          <a:xfrm>
            <a:off x="512886" y="3380528"/>
            <a:ext cx="3685624" cy="369332"/>
          </a:xfrm>
          <a:prstGeom prst="rect">
            <a:avLst/>
          </a:prstGeom>
          <a:noFill/>
        </p:spPr>
        <p:txBody>
          <a:bodyPr wrap="none" rtlCol="0">
            <a:spAutoFit/>
          </a:bodyPr>
          <a:lstStyle/>
          <a:p>
            <a:r>
              <a:rPr lang="en-US" dirty="0" smtClean="0"/>
              <a:t>8 cm to 10.5 cm = 2.5 cm =</a:t>
            </a:r>
            <a:r>
              <a:rPr lang="en-US" dirty="0" smtClean="0">
                <a:solidFill>
                  <a:srgbClr val="FF0066"/>
                </a:solidFill>
              </a:rPr>
              <a:t>25 mm</a:t>
            </a:r>
            <a:endParaRPr lang="en-US" dirty="0">
              <a:solidFill>
                <a:srgbClr val="FF0066"/>
              </a:solidFill>
            </a:endParaRPr>
          </a:p>
        </p:txBody>
      </p:sp>
      <p:sp>
        <p:nvSpPr>
          <p:cNvPr id="33" name="TextBox 32"/>
          <p:cNvSpPr txBox="1"/>
          <p:nvPr/>
        </p:nvSpPr>
        <p:spPr>
          <a:xfrm>
            <a:off x="4831282" y="3450523"/>
            <a:ext cx="3557384" cy="369332"/>
          </a:xfrm>
          <a:prstGeom prst="rect">
            <a:avLst/>
          </a:prstGeom>
          <a:noFill/>
        </p:spPr>
        <p:txBody>
          <a:bodyPr wrap="none" rtlCol="0">
            <a:spAutoFit/>
          </a:bodyPr>
          <a:lstStyle/>
          <a:p>
            <a:r>
              <a:rPr lang="en-US" dirty="0" smtClean="0"/>
              <a:t>8 cm to 9.5 cm = 1.5 cm =</a:t>
            </a:r>
            <a:r>
              <a:rPr lang="en-US" dirty="0" smtClean="0">
                <a:solidFill>
                  <a:srgbClr val="FF0066"/>
                </a:solidFill>
              </a:rPr>
              <a:t>15 mm</a:t>
            </a:r>
            <a:endParaRPr lang="en-US" dirty="0">
              <a:solidFill>
                <a:srgbClr val="FF0066"/>
              </a:solidFill>
            </a:endParaRPr>
          </a:p>
        </p:txBody>
      </p:sp>
    </p:spTree>
    <p:extLst>
      <p:ext uri="{BB962C8B-B14F-4D97-AF65-F5344CB8AC3E}">
        <p14:creationId xmlns:p14="http://schemas.microsoft.com/office/powerpoint/2010/main" val="184671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1"/>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2" grpId="0" animBg="1"/>
      <p:bldP spid="10" grpId="0" animBg="1"/>
      <p:bldP spid="10" grpId="1" animBg="1"/>
      <p:bldP spid="17" grpId="0" animBg="1"/>
      <p:bldP spid="21" grpId="0" animBg="1"/>
      <p:bldP spid="30" grpId="0" animBg="1"/>
      <p:bldP spid="30" grpId="1" animBg="1"/>
      <p:bldP spid="23" grpId="0"/>
      <p:bldP spid="23" grpId="1"/>
      <p:bldP spid="31" grpId="0"/>
      <p:bldP spid="31" grpId="1"/>
      <p:bldP spid="24"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422" y="-51989"/>
            <a:ext cx="6934200" cy="1143000"/>
          </a:xfrm>
        </p:spPr>
        <p:txBody>
          <a:bodyPr>
            <a:normAutofit fontScale="90000"/>
          </a:bodyPr>
          <a:lstStyle/>
          <a:p>
            <a:pPr algn="l">
              <a:defRPr/>
            </a:pPr>
            <a:r>
              <a:rPr lang="en-US" dirty="0" smtClean="0">
                <a:solidFill>
                  <a:srgbClr val="FFC000"/>
                </a:solidFill>
                <a:latin typeface="Century Gothic" panose="020B0502020202020204" pitchFamily="34" charset="0"/>
                <a:cs typeface="Gisha" panose="020B0502040204020203" pitchFamily="34" charset="-79"/>
              </a:rPr>
              <a:t>Types of Medium </a:t>
            </a:r>
            <a:r>
              <a:rPr lang="en-US" i="1" u="sng" dirty="0" smtClean="0">
                <a:solidFill>
                  <a:srgbClr val="FFC000"/>
                </a:solidFill>
                <a:latin typeface="Century Gothic" panose="020B0502020202020204" pitchFamily="34" charset="0"/>
                <a:cs typeface="Gisha" panose="020B0502040204020203" pitchFamily="34" charset="-79"/>
              </a:rPr>
              <a:t>w/ barriers</a:t>
            </a:r>
            <a:endParaRPr lang="en-US" i="1" u="sng" dirty="0">
              <a:solidFill>
                <a:srgbClr val="FFC000"/>
              </a:solidFill>
              <a:latin typeface="Century Gothic" panose="020B0502020202020204" pitchFamily="34" charset="0"/>
              <a:cs typeface="Gisha" panose="020B0502040204020203" pitchFamily="34" charset="-79"/>
            </a:endParaRPr>
          </a:p>
        </p:txBody>
      </p:sp>
      <p:sp>
        <p:nvSpPr>
          <p:cNvPr id="5123" name="Content Placeholder 2"/>
          <p:cNvSpPr>
            <a:spLocks noGrp="1"/>
          </p:cNvSpPr>
          <p:nvPr>
            <p:ph idx="1"/>
          </p:nvPr>
        </p:nvSpPr>
        <p:spPr>
          <a:xfrm>
            <a:off x="3124200" y="1013992"/>
            <a:ext cx="6246884" cy="4708525"/>
          </a:xfrm>
        </p:spPr>
        <p:txBody>
          <a:bodyPr/>
          <a:lstStyle/>
          <a:p>
            <a:r>
              <a:rPr lang="en-US" altLang="en-US" dirty="0" smtClean="0">
                <a:solidFill>
                  <a:schemeClr val="bg1">
                    <a:lumMod val="65000"/>
                    <a:lumOff val="35000"/>
                  </a:schemeClr>
                </a:solidFill>
                <a:latin typeface="Century Gothic" panose="020B0502020202020204" pitchFamily="34" charset="0"/>
              </a:rPr>
              <a:t>Air (perfume)</a:t>
            </a:r>
            <a:endParaRPr lang="en-US" altLang="en-US" dirty="0">
              <a:solidFill>
                <a:schemeClr val="bg1">
                  <a:lumMod val="65000"/>
                  <a:lumOff val="35000"/>
                </a:schemeClr>
              </a:solidFill>
              <a:latin typeface="Century Gothic" panose="020B0502020202020204" pitchFamily="34" charset="0"/>
            </a:endParaRPr>
          </a:p>
          <a:p>
            <a:endParaRPr lang="en-US" altLang="en-US" dirty="0" smtClean="0">
              <a:solidFill>
                <a:schemeClr val="bg1">
                  <a:lumMod val="65000"/>
                  <a:lumOff val="35000"/>
                </a:schemeClr>
              </a:solidFill>
              <a:latin typeface="Century Gothic" panose="020B0502020202020204" pitchFamily="34" charset="0"/>
            </a:endParaRPr>
          </a:p>
          <a:p>
            <a:r>
              <a:rPr lang="en-US" altLang="en-US" dirty="0" smtClean="0">
                <a:solidFill>
                  <a:schemeClr val="bg1">
                    <a:lumMod val="65000"/>
                    <a:lumOff val="35000"/>
                  </a:schemeClr>
                </a:solidFill>
                <a:latin typeface="Century Gothic" panose="020B0502020202020204" pitchFamily="34" charset="0"/>
              </a:rPr>
              <a:t>Liquid</a:t>
            </a:r>
          </a:p>
          <a:p>
            <a:endParaRPr lang="en-US" altLang="en-US" dirty="0">
              <a:solidFill>
                <a:schemeClr val="bg1">
                  <a:lumMod val="65000"/>
                  <a:lumOff val="35000"/>
                </a:schemeClr>
              </a:solidFill>
              <a:latin typeface="Century Gothic" panose="020B0502020202020204" pitchFamily="34" charset="0"/>
            </a:endParaRPr>
          </a:p>
          <a:p>
            <a:pPr marL="136525" indent="0">
              <a:buNone/>
            </a:pPr>
            <a:endParaRPr lang="en-US" altLang="en-US" dirty="0" smtClean="0">
              <a:solidFill>
                <a:schemeClr val="bg1">
                  <a:lumMod val="65000"/>
                  <a:lumOff val="35000"/>
                </a:schemeClr>
              </a:solidFill>
              <a:latin typeface="Century Gothic" panose="020B0502020202020204" pitchFamily="34" charset="0"/>
            </a:endParaRPr>
          </a:p>
          <a:p>
            <a:r>
              <a:rPr lang="en-US" altLang="en-US" dirty="0" smtClean="0">
                <a:solidFill>
                  <a:schemeClr val="bg1">
                    <a:lumMod val="65000"/>
                    <a:lumOff val="35000"/>
                  </a:schemeClr>
                </a:solidFill>
                <a:latin typeface="Century Gothic" panose="020B0502020202020204" pitchFamily="34" charset="0"/>
              </a:rPr>
              <a:t>Semi-solid (agar)</a:t>
            </a:r>
          </a:p>
          <a:p>
            <a:pPr marL="136525" indent="0">
              <a:buNone/>
            </a:pPr>
            <a:endParaRPr lang="en-US" altLang="en-US" dirty="0" smtClean="0">
              <a:latin typeface="Century Gothic" panose="020B0502020202020204" pitchFamily="34" charset="0"/>
            </a:endParaRPr>
          </a:p>
          <a:p>
            <a:pPr marL="136525" indent="0">
              <a:buNone/>
            </a:pPr>
            <a:endParaRPr lang="en-US" altLang="en-US" dirty="0">
              <a:latin typeface="Century Gothic" panose="020B0502020202020204" pitchFamily="34" charset="0"/>
            </a:endParaRPr>
          </a:p>
          <a:p>
            <a:r>
              <a:rPr lang="en-US" altLang="en-US" dirty="0">
                <a:latin typeface="Century Gothic" panose="020B0502020202020204" pitchFamily="34" charset="0"/>
              </a:rPr>
              <a:t>Semi-permeable </a:t>
            </a:r>
            <a:r>
              <a:rPr lang="en-US" altLang="en-US" dirty="0" smtClean="0">
                <a:latin typeface="Century Gothic" panose="020B0502020202020204" pitchFamily="34" charset="0"/>
              </a:rPr>
              <a:t>membrane* </a:t>
            </a:r>
            <a:r>
              <a:rPr lang="en-US" altLang="en-US" dirty="0" smtClean="0">
                <a:solidFill>
                  <a:srgbClr val="4FE5FF"/>
                </a:solidFill>
                <a:latin typeface="Century Gothic" panose="020B0502020202020204" pitchFamily="34" charset="0"/>
              </a:rPr>
              <a:t>“Osmosis”</a:t>
            </a:r>
            <a:r>
              <a:rPr lang="en-US" altLang="en-US" dirty="0">
                <a:solidFill>
                  <a:srgbClr val="4FE5FF"/>
                </a:solidFill>
                <a:latin typeface="Century Gothic" panose="020B0502020202020204" pitchFamily="34" charset="0"/>
              </a:rPr>
              <a:t> </a:t>
            </a:r>
            <a:r>
              <a:rPr lang="en-US" altLang="en-US" dirty="0" smtClean="0">
                <a:latin typeface="Century Gothic" panose="020B0502020202020204" pitchFamily="34" charset="0"/>
              </a:rPr>
              <a:t>(</a:t>
            </a:r>
            <a:r>
              <a:rPr lang="en-US" altLang="en-US" dirty="0">
                <a:latin typeface="Century Gothic" panose="020B0502020202020204" pitchFamily="34" charset="0"/>
              </a:rPr>
              <a:t>d</a:t>
            </a:r>
            <a:r>
              <a:rPr lang="en-US" altLang="en-US" dirty="0" smtClean="0">
                <a:latin typeface="Century Gothic" panose="020B0502020202020204" pitchFamily="34" charset="0"/>
              </a:rPr>
              <a:t>ialysis bag)</a:t>
            </a:r>
          </a:p>
        </p:txBody>
      </p:sp>
      <p:pic>
        <p:nvPicPr>
          <p:cNvPr id="1026" name="Picture 2" descr="File:Dispersion.gif"/>
          <p:cNvPicPr>
            <a:picLocks noChangeAspect="1" noChangeArrowheads="1" noCrop="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55845" y="1915014"/>
            <a:ext cx="1676400" cy="12717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5400000">
            <a:off x="6752759" y="3132443"/>
            <a:ext cx="4572000" cy="256993"/>
          </a:xfrm>
          <a:prstGeom prst="rect">
            <a:avLst/>
          </a:prstGeom>
        </p:spPr>
        <p:txBody>
          <a:bodyPr>
            <a:spAutoFit/>
          </a:bodyPr>
          <a:lstStyle/>
          <a:p>
            <a:pPr marL="0" marR="0">
              <a:lnSpc>
                <a:spcPct val="107000"/>
              </a:lnSpc>
              <a:spcBef>
                <a:spcPts val="0"/>
              </a:spcBef>
              <a:spcAft>
                <a:spcPts val="800"/>
              </a:spcAft>
            </a:pPr>
            <a: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Copyrighted free use, </a:t>
            </a:r>
            <a:b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u="sng"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https://commons.wikimedia.org/w/index.php?curid=1353812</a:t>
            </a:r>
            <a: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500" dirty="0">
              <a:solidFill>
                <a:schemeClr val="bg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rot="5400000">
            <a:off x="6633962" y="6805704"/>
            <a:ext cx="4572000" cy="256993"/>
          </a:xfrm>
          <a:prstGeom prst="rect">
            <a:avLst/>
          </a:prstGeom>
        </p:spPr>
        <p:txBody>
          <a:bodyPr>
            <a:spAutoFit/>
          </a:bodyPr>
          <a:lstStyle/>
          <a:p>
            <a:pPr marL="0" marR="0">
              <a:lnSpc>
                <a:spcPct val="107000"/>
              </a:lnSpc>
              <a:spcBef>
                <a:spcPts val="0"/>
              </a:spcBef>
              <a:spcAft>
                <a:spcPts val="800"/>
              </a:spcAft>
            </a:pPr>
            <a: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By Mike </a:t>
            </a:r>
            <a:r>
              <a:rPr lang="en-US" sz="500" dirty="0" err="1">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aus</a:t>
            </a:r>
            <a: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500" dirty="0" err="1">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dem</a:t>
            </a:r>
            <a: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500" dirty="0" err="1">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Bayerwald</a:t>
            </a:r>
            <a: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 Own work, CC BY-SA 3.0, </a:t>
            </a:r>
            <a:b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u="sng"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https://commons.wikimedia.org/w/index.php?curid=7549241</a:t>
            </a:r>
            <a: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500" dirty="0">
              <a:solidFill>
                <a:schemeClr val="bg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rotWithShape="1">
          <a:blip r:embed="rId3"/>
          <a:srcRect l="-860" t="52513" r="860" b="424"/>
          <a:stretch/>
        </p:blipFill>
        <p:spPr>
          <a:xfrm>
            <a:off x="1764920" y="4800600"/>
            <a:ext cx="1447800" cy="1198894"/>
          </a:xfrm>
          <a:prstGeom prst="rect">
            <a:avLst/>
          </a:prstGeom>
        </p:spPr>
      </p:pic>
      <p:sp>
        <p:nvSpPr>
          <p:cNvPr id="6" name="Rectangle 5"/>
          <p:cNvSpPr/>
          <p:nvPr/>
        </p:nvSpPr>
        <p:spPr>
          <a:xfrm rot="5400000">
            <a:off x="6624262" y="4900704"/>
            <a:ext cx="4572000" cy="256993"/>
          </a:xfrm>
          <a:prstGeom prst="rect">
            <a:avLst/>
          </a:prstGeom>
        </p:spPr>
        <p:txBody>
          <a:bodyPr>
            <a:spAutoFit/>
          </a:bodyPr>
          <a:lstStyle/>
          <a:p>
            <a:pPr marL="0" marR="0">
              <a:lnSpc>
                <a:spcPct val="107000"/>
              </a:lnSpc>
              <a:spcBef>
                <a:spcPts val="0"/>
              </a:spcBef>
              <a:spcAft>
                <a:spcPts val="800"/>
              </a:spcAft>
            </a:pPr>
            <a:r>
              <a:rPr lang="de-DE"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By M.Mack - HS-Mannheim, Institut für technische Mikrobiologie, CC BY-SA 3.0,</a:t>
            </a:r>
            <a:br>
              <a:rPr lang="de-DE"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br>
            <a:r>
              <a:rPr lang="de-DE" sz="500" u="sng"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https://commons.wikimedia.org/w/index.php?curid=5239374</a:t>
            </a:r>
            <a:r>
              <a:rPr lang="de-DE"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500" dirty="0">
              <a:solidFill>
                <a:schemeClr val="bg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grayscl/>
          </a:blip>
          <a:stretch>
            <a:fillRect/>
          </a:stretch>
        </p:blipFill>
        <p:spPr>
          <a:xfrm>
            <a:off x="1035079" y="3335766"/>
            <a:ext cx="1282642" cy="1348178"/>
          </a:xfrm>
          <a:prstGeom prst="rect">
            <a:avLst/>
          </a:prstGeom>
        </p:spPr>
      </p:pic>
      <p:pic>
        <p:nvPicPr>
          <p:cNvPr id="10" name="Picture 9"/>
          <p:cNvPicPr>
            <a:picLocks noChangeAspect="1"/>
          </p:cNvPicPr>
          <p:nvPr/>
        </p:nvPicPr>
        <p:blipFill rotWithShape="1">
          <a:blip r:embed="rId5">
            <a:grayscl/>
          </a:blip>
          <a:srcRect l="1615" t="11164" r="8386" b="27434"/>
          <a:stretch/>
        </p:blipFill>
        <p:spPr>
          <a:xfrm>
            <a:off x="665345" y="932168"/>
            <a:ext cx="2057400" cy="838200"/>
          </a:xfrm>
          <a:prstGeom prst="rect">
            <a:avLst/>
          </a:prstGeom>
        </p:spPr>
      </p:pic>
      <p:pic>
        <p:nvPicPr>
          <p:cNvPr id="11" name="Picture 10"/>
          <p:cNvPicPr>
            <a:picLocks noChangeAspect="1"/>
          </p:cNvPicPr>
          <p:nvPr/>
        </p:nvPicPr>
        <p:blipFill rotWithShape="1">
          <a:blip r:embed="rId3"/>
          <a:srcRect l="1171" t="44" r="10532" b="54384"/>
          <a:stretch/>
        </p:blipFill>
        <p:spPr>
          <a:xfrm>
            <a:off x="239749" y="4815840"/>
            <a:ext cx="1436651" cy="1198894"/>
          </a:xfrm>
          <a:prstGeom prst="rect">
            <a:avLst/>
          </a:prstGeom>
        </p:spPr>
      </p:pic>
      <p:sp>
        <p:nvSpPr>
          <p:cNvPr id="8" name="TextBox 7"/>
          <p:cNvSpPr txBox="1"/>
          <p:nvPr/>
        </p:nvSpPr>
        <p:spPr>
          <a:xfrm>
            <a:off x="30160" y="6216998"/>
            <a:ext cx="8975534" cy="1015663"/>
          </a:xfrm>
          <a:prstGeom prst="rect">
            <a:avLst/>
          </a:prstGeom>
          <a:noFill/>
        </p:spPr>
        <p:txBody>
          <a:bodyPr wrap="none" rtlCol="0">
            <a:spAutoFit/>
          </a:bodyPr>
          <a:lstStyle/>
          <a:p>
            <a:r>
              <a:rPr lang="en-US" altLang="en-US" sz="3000" dirty="0">
                <a:solidFill>
                  <a:srgbClr val="FF0000"/>
                </a:solidFill>
                <a:latin typeface="Century Gothic" panose="020B0502020202020204" pitchFamily="34" charset="0"/>
              </a:rPr>
              <a:t>What else has a semipermeable </a:t>
            </a:r>
            <a:r>
              <a:rPr lang="en-US" altLang="en-US" sz="3000" dirty="0" smtClean="0">
                <a:solidFill>
                  <a:srgbClr val="FF0000"/>
                </a:solidFill>
                <a:latin typeface="Century Gothic" panose="020B0502020202020204" pitchFamily="34" charset="0"/>
              </a:rPr>
              <a:t>“membrane”?</a:t>
            </a:r>
            <a:endParaRPr lang="en-US" altLang="en-US" sz="3000" dirty="0">
              <a:solidFill>
                <a:srgbClr val="FF0000"/>
              </a:solidFill>
              <a:latin typeface="Century Gothic" panose="020B0502020202020204" pitchFamily="34" charset="0"/>
            </a:endParaRPr>
          </a:p>
          <a:p>
            <a:endParaRPr lang="en-US" sz="3000" dirty="0">
              <a:solidFill>
                <a:srgbClr val="FF0000"/>
              </a:solidFill>
            </a:endParaRPr>
          </a:p>
        </p:txBody>
      </p:sp>
    </p:spTree>
    <p:extLst>
      <p:ext uri="{BB962C8B-B14F-4D97-AF65-F5344CB8AC3E}">
        <p14:creationId xmlns:p14="http://schemas.microsoft.com/office/powerpoint/2010/main" val="3726074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0"/>
            <a:ext cx="8229600" cy="1143000"/>
          </a:xfrm>
        </p:spPr>
        <p:txBody>
          <a:bodyPr>
            <a:normAutofit/>
          </a:bodyPr>
          <a:lstStyle/>
          <a:p>
            <a:pPr>
              <a:defRPr/>
            </a:pPr>
            <a:r>
              <a:rPr lang="en-US" dirty="0" smtClean="0">
                <a:solidFill>
                  <a:schemeClr val="tx2">
                    <a:lumMod val="75000"/>
                  </a:schemeClr>
                </a:solidFill>
                <a:latin typeface="Gisha" panose="020B0502040204020203" pitchFamily="34" charset="-79"/>
                <a:cs typeface="Gisha" panose="020B0502040204020203" pitchFamily="34" charset="-79"/>
              </a:rPr>
              <a:t>Osmosis terms </a:t>
            </a:r>
            <a:r>
              <a:rPr lang="en-US" dirty="0">
                <a:latin typeface="Gisha" panose="020B0502040204020203" pitchFamily="34" charset="-79"/>
                <a:cs typeface="Gisha" panose="020B0502040204020203" pitchFamily="34" charset="-79"/>
              </a:rPr>
              <a:t>:</a:t>
            </a:r>
            <a:r>
              <a:rPr lang="en-US" dirty="0" smtClean="0">
                <a:latin typeface="Gisha" panose="020B0502040204020203" pitchFamily="34" charset="-79"/>
                <a:cs typeface="Gisha" panose="020B0502040204020203" pitchFamily="34" charset="-79"/>
              </a:rPr>
              <a:t> </a:t>
            </a:r>
            <a:r>
              <a:rPr lang="en-US" b="0" dirty="0" smtClean="0">
                <a:latin typeface="Gisha" panose="020B0502040204020203" pitchFamily="34" charset="-79"/>
                <a:cs typeface="Gisha" panose="020B0502040204020203" pitchFamily="34" charset="-79"/>
              </a:rPr>
              <a:t>Tonicity</a:t>
            </a:r>
            <a:endParaRPr lang="en-US" b="0" dirty="0">
              <a:latin typeface="Gisha" panose="020B0502040204020203" pitchFamily="34" charset="-79"/>
              <a:cs typeface="Gisha" panose="020B0502040204020203" pitchFamily="34" charset="-79"/>
            </a:endParaRPr>
          </a:p>
        </p:txBody>
      </p:sp>
      <p:sp>
        <p:nvSpPr>
          <p:cNvPr id="13315" name="Content Placeholder 2"/>
          <p:cNvSpPr>
            <a:spLocks noGrp="1"/>
          </p:cNvSpPr>
          <p:nvPr>
            <p:ph idx="1"/>
          </p:nvPr>
        </p:nvSpPr>
        <p:spPr>
          <a:xfrm>
            <a:off x="76200" y="1524000"/>
            <a:ext cx="8229600" cy="4708525"/>
          </a:xfrm>
        </p:spPr>
        <p:txBody>
          <a:bodyPr/>
          <a:lstStyle/>
          <a:p>
            <a:r>
              <a:rPr lang="en-US" altLang="en-US" dirty="0">
                <a:latin typeface="Century Gothic" panose="020B0502020202020204" pitchFamily="34" charset="0"/>
              </a:rPr>
              <a:t>Relative concentration of </a:t>
            </a:r>
            <a:r>
              <a:rPr lang="en-US" altLang="en-US" dirty="0">
                <a:solidFill>
                  <a:srgbClr val="FF0000"/>
                </a:solidFill>
                <a:latin typeface="Century Gothic" panose="020B0502020202020204" pitchFamily="34" charset="0"/>
              </a:rPr>
              <a:t>solute </a:t>
            </a:r>
            <a:r>
              <a:rPr lang="en-US" altLang="en-US" dirty="0" smtClean="0">
                <a:solidFill>
                  <a:srgbClr val="FF0000"/>
                </a:solidFill>
                <a:latin typeface="Century Gothic" panose="020B0502020202020204" pitchFamily="34" charset="0"/>
              </a:rPr>
              <a:t>(</a:t>
            </a:r>
            <a:r>
              <a:rPr lang="en-US" altLang="en-US" dirty="0">
                <a:solidFill>
                  <a:srgbClr val="FF0000"/>
                </a:solidFill>
                <a:latin typeface="Century Gothic" panose="020B0502020202020204" pitchFamily="34" charset="0"/>
              </a:rPr>
              <a:t>particles) </a:t>
            </a:r>
            <a:r>
              <a:rPr lang="en-US" altLang="en-US" dirty="0" smtClean="0">
                <a:latin typeface="Century Gothic" panose="020B0502020202020204" pitchFamily="34" charset="0"/>
              </a:rPr>
              <a:t>in</a:t>
            </a:r>
            <a:r>
              <a:rPr lang="en-US" altLang="en-US" dirty="0" smtClean="0">
                <a:solidFill>
                  <a:schemeClr val="accent2"/>
                </a:solidFill>
                <a:latin typeface="Century Gothic" panose="020B0502020202020204" pitchFamily="34" charset="0"/>
              </a:rPr>
              <a:t> </a:t>
            </a:r>
            <a:r>
              <a:rPr lang="en-US" altLang="en-US" dirty="0">
                <a:solidFill>
                  <a:schemeClr val="accent2"/>
                </a:solidFill>
                <a:latin typeface="Century Gothic" panose="020B0502020202020204" pitchFamily="34" charset="0"/>
              </a:rPr>
              <a:t>solvent (water) </a:t>
            </a:r>
            <a:r>
              <a:rPr lang="en-US" altLang="en-US" b="1" u="sng" dirty="0" smtClean="0">
                <a:latin typeface="Century Gothic" panose="020B0502020202020204" pitchFamily="34" charset="0"/>
              </a:rPr>
              <a:t>side </a:t>
            </a:r>
            <a:r>
              <a:rPr lang="en-US" altLang="en-US" u="sng" dirty="0" smtClean="0">
                <a:latin typeface="Century Gothic" panose="020B0502020202020204" pitchFamily="34" charset="0"/>
              </a:rPr>
              <a:t>vs. </a:t>
            </a:r>
            <a:r>
              <a:rPr lang="en-US" altLang="en-US" b="1" u="sng" dirty="0" smtClean="0">
                <a:latin typeface="Century Gothic" panose="020B0502020202020204" pitchFamily="34" charset="0"/>
              </a:rPr>
              <a:t>side</a:t>
            </a:r>
            <a:endParaRPr lang="en-US" altLang="en-US" b="1" u="sng" dirty="0">
              <a:latin typeface="Century Gothic" panose="020B0502020202020204" pitchFamily="34" charset="0"/>
            </a:endParaRPr>
          </a:p>
        </p:txBody>
      </p:sp>
      <p:grpSp>
        <p:nvGrpSpPr>
          <p:cNvPr id="5" name="Group 4"/>
          <p:cNvGrpSpPr/>
          <p:nvPr/>
        </p:nvGrpSpPr>
        <p:grpSpPr>
          <a:xfrm>
            <a:off x="2679117" y="2714972"/>
            <a:ext cx="3128684" cy="2590800"/>
            <a:chOff x="4876800" y="2895600"/>
            <a:chExt cx="3128684" cy="2590800"/>
          </a:xfrm>
        </p:grpSpPr>
        <p:pic>
          <p:nvPicPr>
            <p:cNvPr id="4" name="Picture 3"/>
            <p:cNvPicPr>
              <a:picLocks noChangeAspect="1"/>
            </p:cNvPicPr>
            <p:nvPr/>
          </p:nvPicPr>
          <p:blipFill rotWithShape="1">
            <a:blip r:embed="rId2"/>
            <a:srcRect l="-860" t="52513" r="860" b="424"/>
            <a:stretch/>
          </p:blipFill>
          <p:spPr>
            <a:xfrm>
              <a:off x="4876800" y="2895600"/>
              <a:ext cx="3128684" cy="2590800"/>
            </a:xfrm>
            <a:prstGeom prst="rect">
              <a:avLst/>
            </a:prstGeom>
          </p:spPr>
        </p:pic>
        <p:sp>
          <p:nvSpPr>
            <p:cNvPr id="3" name="Rectangle 2"/>
            <p:cNvSpPr/>
            <p:nvPr/>
          </p:nvSpPr>
          <p:spPr>
            <a:xfrm>
              <a:off x="4953000" y="2971800"/>
              <a:ext cx="304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3151948" y="2960047"/>
            <a:ext cx="2505814" cy="369332"/>
          </a:xfrm>
          <a:prstGeom prst="rect">
            <a:avLst/>
          </a:prstGeom>
          <a:noFill/>
        </p:spPr>
        <p:txBody>
          <a:bodyPr wrap="none" rtlCol="0">
            <a:spAutoFit/>
          </a:bodyPr>
          <a:lstStyle/>
          <a:p>
            <a:r>
              <a:rPr lang="en-US" dirty="0">
                <a:solidFill>
                  <a:schemeClr val="tx2">
                    <a:lumMod val="75000"/>
                  </a:schemeClr>
                </a:solidFill>
              </a:rPr>
              <a:t>t</a:t>
            </a:r>
            <a:r>
              <a:rPr lang="en-US" dirty="0" smtClean="0">
                <a:solidFill>
                  <a:schemeClr val="tx2">
                    <a:lumMod val="75000"/>
                  </a:schemeClr>
                </a:solidFill>
              </a:rPr>
              <a:t>his side  </a:t>
            </a:r>
            <a:r>
              <a:rPr lang="en-US" dirty="0" smtClean="0">
                <a:solidFill>
                  <a:srgbClr val="FFC000"/>
                </a:solidFill>
              </a:rPr>
              <a:t>VS.  </a:t>
            </a:r>
            <a:r>
              <a:rPr lang="en-US" dirty="0" smtClean="0">
                <a:solidFill>
                  <a:schemeClr val="tx2">
                    <a:lumMod val="75000"/>
                  </a:schemeClr>
                </a:solidFill>
              </a:rPr>
              <a:t>this side</a:t>
            </a:r>
            <a:endParaRPr lang="en-US" dirty="0">
              <a:solidFill>
                <a:schemeClr val="tx2">
                  <a:lumMod val="75000"/>
                </a:schemeClr>
              </a:solidFill>
            </a:endParaRPr>
          </a:p>
        </p:txBody>
      </p:sp>
    </p:spTree>
    <p:extLst>
      <p:ext uri="{BB962C8B-B14F-4D97-AF65-F5344CB8AC3E}">
        <p14:creationId xmlns:p14="http://schemas.microsoft.com/office/powerpoint/2010/main" val="1323422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0"/>
            <a:ext cx="8229600" cy="1143000"/>
          </a:xfrm>
        </p:spPr>
        <p:txBody>
          <a:bodyPr>
            <a:normAutofit/>
          </a:bodyPr>
          <a:lstStyle/>
          <a:p>
            <a:pPr>
              <a:defRPr/>
            </a:pPr>
            <a:r>
              <a:rPr lang="en-US" dirty="0" smtClean="0">
                <a:solidFill>
                  <a:schemeClr val="tx2">
                    <a:lumMod val="75000"/>
                  </a:schemeClr>
                </a:solidFill>
                <a:latin typeface="Gisha" panose="020B0502040204020203" pitchFamily="34" charset="-79"/>
                <a:cs typeface="Gisha" panose="020B0502040204020203" pitchFamily="34" charset="-79"/>
              </a:rPr>
              <a:t>Osmosis terms </a:t>
            </a:r>
            <a:r>
              <a:rPr lang="en-US" dirty="0">
                <a:latin typeface="Gisha" panose="020B0502040204020203" pitchFamily="34" charset="-79"/>
                <a:cs typeface="Gisha" panose="020B0502040204020203" pitchFamily="34" charset="-79"/>
              </a:rPr>
              <a:t>:</a:t>
            </a:r>
            <a:r>
              <a:rPr lang="en-US" dirty="0" smtClean="0">
                <a:latin typeface="Gisha" panose="020B0502040204020203" pitchFamily="34" charset="-79"/>
                <a:cs typeface="Gisha" panose="020B0502040204020203" pitchFamily="34" charset="-79"/>
              </a:rPr>
              <a:t> </a:t>
            </a:r>
            <a:r>
              <a:rPr lang="en-US" b="0" dirty="0" smtClean="0">
                <a:latin typeface="Gisha" panose="020B0502040204020203" pitchFamily="34" charset="-79"/>
                <a:cs typeface="Gisha" panose="020B0502040204020203" pitchFamily="34" charset="-79"/>
              </a:rPr>
              <a:t>Tonicity</a:t>
            </a:r>
            <a:endParaRPr lang="en-US" b="0" dirty="0">
              <a:latin typeface="Gisha" panose="020B0502040204020203" pitchFamily="34" charset="-79"/>
              <a:cs typeface="Gisha" panose="020B0502040204020203" pitchFamily="34" charset="-79"/>
            </a:endParaRPr>
          </a:p>
        </p:txBody>
      </p:sp>
      <p:sp>
        <p:nvSpPr>
          <p:cNvPr id="13315" name="Content Placeholder 2"/>
          <p:cNvSpPr>
            <a:spLocks noGrp="1"/>
          </p:cNvSpPr>
          <p:nvPr>
            <p:ph idx="1"/>
          </p:nvPr>
        </p:nvSpPr>
        <p:spPr>
          <a:xfrm>
            <a:off x="76200" y="1524000"/>
            <a:ext cx="8229600" cy="4708525"/>
          </a:xfrm>
        </p:spPr>
        <p:txBody>
          <a:bodyPr/>
          <a:lstStyle/>
          <a:p>
            <a:r>
              <a:rPr lang="en-US" altLang="en-US" dirty="0">
                <a:latin typeface="Century Gothic" panose="020B0502020202020204" pitchFamily="34" charset="0"/>
              </a:rPr>
              <a:t>Relative concentration of </a:t>
            </a:r>
            <a:r>
              <a:rPr lang="en-US" altLang="en-US" dirty="0">
                <a:solidFill>
                  <a:srgbClr val="FF0000"/>
                </a:solidFill>
                <a:latin typeface="Century Gothic" panose="020B0502020202020204" pitchFamily="34" charset="0"/>
              </a:rPr>
              <a:t>solute </a:t>
            </a:r>
            <a:r>
              <a:rPr lang="en-US" altLang="en-US" dirty="0" smtClean="0">
                <a:solidFill>
                  <a:srgbClr val="FF0000"/>
                </a:solidFill>
                <a:latin typeface="Century Gothic" panose="020B0502020202020204" pitchFamily="34" charset="0"/>
              </a:rPr>
              <a:t>(</a:t>
            </a:r>
            <a:r>
              <a:rPr lang="en-US" altLang="en-US" dirty="0">
                <a:solidFill>
                  <a:srgbClr val="FF0000"/>
                </a:solidFill>
                <a:latin typeface="Century Gothic" panose="020B0502020202020204" pitchFamily="34" charset="0"/>
              </a:rPr>
              <a:t>particles) </a:t>
            </a:r>
            <a:r>
              <a:rPr lang="en-US" altLang="en-US" dirty="0" smtClean="0">
                <a:latin typeface="Century Gothic" panose="020B0502020202020204" pitchFamily="34" charset="0"/>
              </a:rPr>
              <a:t>in</a:t>
            </a:r>
            <a:r>
              <a:rPr lang="en-US" altLang="en-US" dirty="0" smtClean="0">
                <a:solidFill>
                  <a:schemeClr val="accent2"/>
                </a:solidFill>
                <a:latin typeface="Century Gothic" panose="020B0502020202020204" pitchFamily="34" charset="0"/>
              </a:rPr>
              <a:t> </a:t>
            </a:r>
            <a:r>
              <a:rPr lang="en-US" altLang="en-US" dirty="0">
                <a:solidFill>
                  <a:schemeClr val="accent2"/>
                </a:solidFill>
                <a:latin typeface="Century Gothic" panose="020B0502020202020204" pitchFamily="34" charset="0"/>
              </a:rPr>
              <a:t>solvent (water) </a:t>
            </a:r>
            <a:r>
              <a:rPr lang="en-US" altLang="en-US" b="1" u="sng" dirty="0" smtClean="0">
                <a:latin typeface="Century Gothic" panose="020B0502020202020204" pitchFamily="34" charset="0"/>
              </a:rPr>
              <a:t>side </a:t>
            </a:r>
            <a:r>
              <a:rPr lang="en-US" altLang="en-US" u="sng" dirty="0" smtClean="0">
                <a:latin typeface="Century Gothic" panose="020B0502020202020204" pitchFamily="34" charset="0"/>
              </a:rPr>
              <a:t>vs. </a:t>
            </a:r>
            <a:r>
              <a:rPr lang="en-US" altLang="en-US" b="1" u="sng" dirty="0" smtClean="0">
                <a:latin typeface="Century Gothic" panose="020B0502020202020204" pitchFamily="34" charset="0"/>
              </a:rPr>
              <a:t>side</a:t>
            </a:r>
            <a:endParaRPr lang="en-US" altLang="en-US" b="1" u="sng" dirty="0">
              <a:latin typeface="Century Gothic" panose="020B0502020202020204" pitchFamily="34" charset="0"/>
            </a:endParaRPr>
          </a:p>
          <a:p>
            <a:pPr lvl="2"/>
            <a:r>
              <a:rPr lang="en-US" altLang="en-US" sz="4000" dirty="0" smtClean="0">
                <a:solidFill>
                  <a:srgbClr val="FFC000"/>
                </a:solidFill>
                <a:latin typeface="Century Gothic" panose="020B0502020202020204" pitchFamily="34" charset="0"/>
              </a:rPr>
              <a:t>Isotonic </a:t>
            </a:r>
            <a:r>
              <a:rPr lang="en-US" altLang="en-US" sz="2000" dirty="0" smtClean="0">
                <a:solidFill>
                  <a:srgbClr val="FFC000"/>
                </a:solidFill>
                <a:latin typeface="Century Gothic" panose="020B0502020202020204" pitchFamily="34" charset="0"/>
              </a:rPr>
              <a:t>equal</a:t>
            </a:r>
          </a:p>
          <a:p>
            <a:pPr lvl="2"/>
            <a:endParaRPr lang="en-US" altLang="en-US" sz="2000" dirty="0">
              <a:solidFill>
                <a:srgbClr val="FFC000"/>
              </a:solidFill>
              <a:latin typeface="Century Gothic" panose="020B0502020202020204" pitchFamily="34" charset="0"/>
            </a:endParaRPr>
          </a:p>
          <a:p>
            <a:pPr lvl="2"/>
            <a:r>
              <a:rPr lang="en-US" altLang="en-US" sz="4000" dirty="0" smtClean="0">
                <a:solidFill>
                  <a:srgbClr val="FFC000"/>
                </a:solidFill>
                <a:latin typeface="Century Gothic" panose="020B0502020202020204" pitchFamily="34" charset="0"/>
              </a:rPr>
              <a:t>Hyp</a:t>
            </a:r>
            <a:r>
              <a:rPr lang="en-US" altLang="en-US" sz="4000" dirty="0" smtClean="0">
                <a:latin typeface="Century Gothic" panose="020B0502020202020204" pitchFamily="34" charset="0"/>
              </a:rPr>
              <a:t>er</a:t>
            </a:r>
            <a:r>
              <a:rPr lang="en-US" altLang="en-US" sz="4000" dirty="0" smtClean="0">
                <a:solidFill>
                  <a:srgbClr val="FFC000"/>
                </a:solidFill>
                <a:latin typeface="Century Gothic" panose="020B0502020202020204" pitchFamily="34" charset="0"/>
              </a:rPr>
              <a:t>tonic </a:t>
            </a:r>
            <a:r>
              <a:rPr lang="en-US" altLang="en-US" sz="1800" dirty="0" smtClean="0">
                <a:solidFill>
                  <a:srgbClr val="FFC000"/>
                </a:solidFill>
                <a:latin typeface="Century Gothic" panose="020B0502020202020204" pitchFamily="34" charset="0"/>
              </a:rPr>
              <a:t>(high</a:t>
            </a:r>
            <a:r>
              <a:rPr lang="en-US" altLang="en-US" sz="1800" dirty="0" smtClean="0">
                <a:latin typeface="Century Gothic" panose="020B0502020202020204" pitchFamily="34" charset="0"/>
              </a:rPr>
              <a:t>er</a:t>
            </a:r>
            <a:r>
              <a:rPr lang="en-US" altLang="en-US" sz="1800" dirty="0" smtClean="0">
                <a:solidFill>
                  <a:srgbClr val="FFC000"/>
                </a:solidFill>
                <a:latin typeface="Century Gothic" panose="020B0502020202020204" pitchFamily="34" charset="0"/>
              </a:rPr>
              <a:t> solute)</a:t>
            </a:r>
          </a:p>
          <a:p>
            <a:pPr lvl="2"/>
            <a:endParaRPr lang="en-US" altLang="en-US" sz="1800" dirty="0">
              <a:solidFill>
                <a:srgbClr val="FFC000"/>
              </a:solidFill>
              <a:latin typeface="Century Gothic" panose="020B0502020202020204" pitchFamily="34" charset="0"/>
            </a:endParaRPr>
          </a:p>
          <a:p>
            <a:pPr lvl="2"/>
            <a:r>
              <a:rPr lang="en-US" altLang="en-US" sz="4000" dirty="0" smtClean="0">
                <a:solidFill>
                  <a:srgbClr val="FFC000"/>
                </a:solidFill>
                <a:latin typeface="Century Gothic" panose="020B0502020202020204" pitchFamily="34" charset="0"/>
              </a:rPr>
              <a:t>Hyp</a:t>
            </a:r>
            <a:r>
              <a:rPr lang="en-US" altLang="en-US" sz="4000" dirty="0" smtClean="0">
                <a:latin typeface="Century Gothic" panose="020B0502020202020204" pitchFamily="34" charset="0"/>
              </a:rPr>
              <a:t>o</a:t>
            </a:r>
            <a:r>
              <a:rPr lang="en-US" altLang="en-US" sz="4000" dirty="0" smtClean="0">
                <a:solidFill>
                  <a:srgbClr val="FFC000"/>
                </a:solidFill>
                <a:latin typeface="Century Gothic" panose="020B0502020202020204" pitchFamily="34" charset="0"/>
              </a:rPr>
              <a:t>tonic </a:t>
            </a:r>
            <a:r>
              <a:rPr lang="en-US" altLang="en-US" sz="2000" dirty="0" smtClean="0">
                <a:solidFill>
                  <a:srgbClr val="FFC000"/>
                </a:solidFill>
                <a:latin typeface="Century Gothic" panose="020B0502020202020204" pitchFamily="34" charset="0"/>
              </a:rPr>
              <a:t>(l</a:t>
            </a:r>
            <a:r>
              <a:rPr lang="en-US" altLang="en-US" sz="2000" dirty="0" smtClean="0">
                <a:latin typeface="Century Gothic" panose="020B0502020202020204" pitchFamily="34" charset="0"/>
              </a:rPr>
              <a:t>o</a:t>
            </a:r>
            <a:r>
              <a:rPr lang="en-US" altLang="en-US" sz="2000" dirty="0" smtClean="0">
                <a:solidFill>
                  <a:srgbClr val="FFC000"/>
                </a:solidFill>
                <a:latin typeface="Century Gothic" panose="020B0502020202020204" pitchFamily="34" charset="0"/>
              </a:rPr>
              <a:t>wer solute)</a:t>
            </a:r>
            <a:endParaRPr lang="en-US" altLang="en-US" sz="2000" dirty="0">
              <a:solidFill>
                <a:srgbClr val="FFC000"/>
              </a:solidFill>
              <a:latin typeface="Century Gothic" panose="020B0502020202020204" pitchFamily="34" charset="0"/>
            </a:endParaRPr>
          </a:p>
        </p:txBody>
      </p:sp>
      <p:sp>
        <p:nvSpPr>
          <p:cNvPr id="6" name="TextBox 5"/>
          <p:cNvSpPr txBox="1"/>
          <p:nvPr/>
        </p:nvSpPr>
        <p:spPr>
          <a:xfrm>
            <a:off x="91823" y="5618390"/>
            <a:ext cx="8686800" cy="954107"/>
          </a:xfrm>
          <a:prstGeom prst="rect">
            <a:avLst/>
          </a:prstGeom>
          <a:noFill/>
        </p:spPr>
        <p:txBody>
          <a:bodyPr wrap="square" rtlCol="0">
            <a:spAutoFit/>
          </a:bodyPr>
          <a:lstStyle/>
          <a:p>
            <a:pPr algn="ctr"/>
            <a:r>
              <a:rPr lang="en-US" sz="2800" dirty="0" smtClean="0">
                <a:latin typeface="Century Gothic" panose="020B0502020202020204" pitchFamily="34" charset="0"/>
              </a:rPr>
              <a:t>*NOTE: You </a:t>
            </a:r>
            <a:r>
              <a:rPr lang="en-US" sz="2800" i="1" dirty="0" smtClean="0">
                <a:latin typeface="Century Gothic" panose="020B0502020202020204" pitchFamily="34" charset="0"/>
              </a:rPr>
              <a:t>must</a:t>
            </a:r>
            <a:r>
              <a:rPr lang="en-US" sz="2800" dirty="0" smtClean="0">
                <a:latin typeface="Century Gothic" panose="020B0502020202020204" pitchFamily="34" charset="0"/>
              </a:rPr>
              <a:t> have two sides –  the </a:t>
            </a:r>
            <a:r>
              <a:rPr lang="en-US" sz="2800" dirty="0" smtClean="0">
                <a:solidFill>
                  <a:srgbClr val="FFC000"/>
                </a:solidFill>
                <a:latin typeface="Century Gothic" panose="020B0502020202020204" pitchFamily="34" charset="0"/>
              </a:rPr>
              <a:t>terms</a:t>
            </a:r>
            <a:r>
              <a:rPr lang="en-US" sz="2800" dirty="0" smtClean="0">
                <a:latin typeface="Century Gothic" panose="020B0502020202020204" pitchFamily="34" charset="0"/>
              </a:rPr>
              <a:t> mean nothing without a comparison!</a:t>
            </a:r>
            <a:endParaRPr lang="en-US" sz="2800" dirty="0">
              <a:latin typeface="Century Gothic" panose="020B0502020202020204" pitchFamily="34" charset="0"/>
            </a:endParaRPr>
          </a:p>
        </p:txBody>
      </p:sp>
      <p:grpSp>
        <p:nvGrpSpPr>
          <p:cNvPr id="13" name="Group 12"/>
          <p:cNvGrpSpPr/>
          <p:nvPr/>
        </p:nvGrpSpPr>
        <p:grpSpPr>
          <a:xfrm>
            <a:off x="6914446" y="2318984"/>
            <a:ext cx="1248508" cy="1006228"/>
            <a:chOff x="6497964" y="2342300"/>
            <a:chExt cx="1504621" cy="1239100"/>
          </a:xfrm>
        </p:grpSpPr>
        <p:pic>
          <p:nvPicPr>
            <p:cNvPr id="11" name="Picture 10"/>
            <p:cNvPicPr>
              <a:picLocks noChangeAspect="1"/>
            </p:cNvPicPr>
            <p:nvPr/>
          </p:nvPicPr>
          <p:blipFill rotWithShape="1">
            <a:blip r:embed="rId2"/>
            <a:srcRect l="9742" t="5537" r="7450" b="55705"/>
            <a:stretch/>
          </p:blipFill>
          <p:spPr>
            <a:xfrm>
              <a:off x="6497964" y="2342300"/>
              <a:ext cx="1504621" cy="1239100"/>
            </a:xfrm>
            <a:prstGeom prst="rect">
              <a:avLst/>
            </a:prstGeom>
          </p:spPr>
        </p:pic>
        <p:pic>
          <p:nvPicPr>
            <p:cNvPr id="7" name="Picture 6"/>
            <p:cNvPicPr>
              <a:picLocks noChangeAspect="1"/>
            </p:cNvPicPr>
            <p:nvPr/>
          </p:nvPicPr>
          <p:blipFill rotWithShape="1">
            <a:blip r:embed="rId3"/>
            <a:srcRect l="58944" t="71819" r="23169" b="6363"/>
            <a:stretch/>
          </p:blipFill>
          <p:spPr>
            <a:xfrm rot="5400000">
              <a:off x="7274321" y="2860278"/>
              <a:ext cx="654049" cy="572293"/>
            </a:xfrm>
            <a:prstGeom prst="rect">
              <a:avLst/>
            </a:prstGeom>
          </p:spPr>
        </p:pic>
      </p:grpSp>
      <p:pic>
        <p:nvPicPr>
          <p:cNvPr id="19" name="Picture 18"/>
          <p:cNvPicPr>
            <a:picLocks noChangeAspect="1"/>
          </p:cNvPicPr>
          <p:nvPr/>
        </p:nvPicPr>
        <p:blipFill rotWithShape="1">
          <a:blip r:embed="rId2"/>
          <a:srcRect l="11318" t="8936" r="5874" b="55075"/>
          <a:stretch/>
        </p:blipFill>
        <p:spPr>
          <a:xfrm flipH="1">
            <a:off x="6926168" y="3439511"/>
            <a:ext cx="1272366" cy="1102343"/>
          </a:xfrm>
          <a:prstGeom prst="rect">
            <a:avLst/>
          </a:prstGeom>
        </p:spPr>
      </p:pic>
      <p:sp>
        <p:nvSpPr>
          <p:cNvPr id="15" name="TextBox 14"/>
          <p:cNvSpPr txBox="1"/>
          <p:nvPr/>
        </p:nvSpPr>
        <p:spPr>
          <a:xfrm>
            <a:off x="7086600" y="2319928"/>
            <a:ext cx="312906" cy="369332"/>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8</a:t>
            </a:r>
            <a:endParaRPr lang="en-US" dirty="0">
              <a:solidFill>
                <a:srgbClr val="FFC000"/>
              </a:solidFill>
              <a:effectLst>
                <a:outerShdw blurRad="38100" dist="38100" dir="2700000" algn="tl">
                  <a:srgbClr val="000000">
                    <a:alpha val="43137"/>
                  </a:srgbClr>
                </a:outerShdw>
              </a:effectLst>
            </a:endParaRPr>
          </a:p>
        </p:txBody>
      </p:sp>
      <p:sp>
        <p:nvSpPr>
          <p:cNvPr id="21" name="TextBox 20"/>
          <p:cNvSpPr txBox="1"/>
          <p:nvPr/>
        </p:nvSpPr>
        <p:spPr>
          <a:xfrm>
            <a:off x="7673559" y="2330011"/>
            <a:ext cx="312906" cy="369332"/>
          </a:xfrm>
          <a:prstGeom prst="rect">
            <a:avLst/>
          </a:prstGeom>
          <a:noFill/>
        </p:spPr>
        <p:txBody>
          <a:bodyPr wrap="none" rtlCol="0">
            <a:spAutoFit/>
          </a:bodyPr>
          <a:lstStyle/>
          <a:p>
            <a:r>
              <a:rPr lang="en-US" dirty="0" smtClean="0">
                <a:solidFill>
                  <a:schemeClr val="bg1">
                    <a:lumMod val="85000"/>
                    <a:lumOff val="15000"/>
                  </a:schemeClr>
                </a:solidFill>
              </a:rPr>
              <a:t>8</a:t>
            </a:r>
            <a:endParaRPr lang="en-US" dirty="0">
              <a:solidFill>
                <a:schemeClr val="bg1">
                  <a:lumMod val="85000"/>
                  <a:lumOff val="15000"/>
                </a:schemeClr>
              </a:solidFill>
            </a:endParaRPr>
          </a:p>
        </p:txBody>
      </p:sp>
      <p:sp>
        <p:nvSpPr>
          <p:cNvPr id="22" name="TextBox 21"/>
          <p:cNvSpPr txBox="1"/>
          <p:nvPr/>
        </p:nvSpPr>
        <p:spPr>
          <a:xfrm>
            <a:off x="7693962" y="3494148"/>
            <a:ext cx="312906" cy="369332"/>
          </a:xfrm>
          <a:prstGeom prst="rect">
            <a:avLst/>
          </a:prstGeom>
          <a:noFill/>
        </p:spPr>
        <p:txBody>
          <a:bodyPr wrap="none" rtlCol="0">
            <a:spAutoFit/>
          </a:bodyPr>
          <a:lstStyle/>
          <a:p>
            <a:r>
              <a:rPr lang="en-US" dirty="0" smtClean="0">
                <a:solidFill>
                  <a:schemeClr val="bg1">
                    <a:lumMod val="85000"/>
                    <a:lumOff val="15000"/>
                  </a:schemeClr>
                </a:solidFill>
              </a:rPr>
              <a:t>8</a:t>
            </a:r>
            <a:endParaRPr lang="en-US" dirty="0">
              <a:solidFill>
                <a:schemeClr val="bg1">
                  <a:lumMod val="85000"/>
                  <a:lumOff val="15000"/>
                </a:schemeClr>
              </a:solidFill>
            </a:endParaRPr>
          </a:p>
        </p:txBody>
      </p:sp>
      <p:sp>
        <p:nvSpPr>
          <p:cNvPr id="24" name="TextBox 23"/>
          <p:cNvSpPr txBox="1"/>
          <p:nvPr/>
        </p:nvSpPr>
        <p:spPr>
          <a:xfrm>
            <a:off x="7614785" y="4710790"/>
            <a:ext cx="441146" cy="369332"/>
          </a:xfrm>
          <a:prstGeom prst="rect">
            <a:avLst/>
          </a:prstGeom>
          <a:noFill/>
        </p:spPr>
        <p:txBody>
          <a:bodyPr wrap="none" rtlCol="0">
            <a:spAutoFit/>
          </a:bodyPr>
          <a:lstStyle/>
          <a:p>
            <a:r>
              <a:rPr lang="en-US" dirty="0" smtClean="0">
                <a:solidFill>
                  <a:schemeClr val="bg1"/>
                </a:solidFill>
              </a:rPr>
              <a:t>16</a:t>
            </a:r>
            <a:endParaRPr lang="en-US" dirty="0">
              <a:solidFill>
                <a:schemeClr val="bg1"/>
              </a:solidFill>
            </a:endParaRPr>
          </a:p>
        </p:txBody>
      </p:sp>
      <p:sp>
        <p:nvSpPr>
          <p:cNvPr id="25" name="TextBox 24"/>
          <p:cNvSpPr txBox="1"/>
          <p:nvPr/>
        </p:nvSpPr>
        <p:spPr>
          <a:xfrm>
            <a:off x="7061150" y="3494148"/>
            <a:ext cx="441146" cy="369332"/>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16</a:t>
            </a:r>
            <a:endParaRPr lang="en-US" dirty="0">
              <a:solidFill>
                <a:srgbClr val="FFC000"/>
              </a:solidFill>
              <a:effectLst>
                <a:outerShdw blurRad="38100" dist="38100" dir="2700000" algn="tl">
                  <a:srgbClr val="000000">
                    <a:alpha val="43137"/>
                  </a:srgbClr>
                </a:outerShdw>
              </a:effectLst>
            </a:endParaRPr>
          </a:p>
        </p:txBody>
      </p:sp>
      <p:sp>
        <p:nvSpPr>
          <p:cNvPr id="20" name="Down Arrow 19"/>
          <p:cNvSpPr/>
          <p:nvPr/>
        </p:nvSpPr>
        <p:spPr>
          <a:xfrm>
            <a:off x="7086600" y="2059952"/>
            <a:ext cx="289441" cy="3134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7143667" y="3308879"/>
            <a:ext cx="276112" cy="294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rotWithShape="1">
          <a:blip r:embed="rId2"/>
          <a:srcRect l="11318" t="8936" r="5874" b="55075"/>
          <a:stretch/>
        </p:blipFill>
        <p:spPr>
          <a:xfrm flipH="1">
            <a:off x="6978602" y="4641854"/>
            <a:ext cx="1272366" cy="1102343"/>
          </a:xfrm>
          <a:prstGeom prst="rect">
            <a:avLst/>
          </a:prstGeom>
        </p:spPr>
      </p:pic>
      <p:sp>
        <p:nvSpPr>
          <p:cNvPr id="29" name="TextBox 28"/>
          <p:cNvSpPr txBox="1"/>
          <p:nvPr/>
        </p:nvSpPr>
        <p:spPr>
          <a:xfrm>
            <a:off x="7118807" y="4713007"/>
            <a:ext cx="441146"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16</a:t>
            </a:r>
            <a:endParaRPr lang="en-US" dirty="0">
              <a:solidFill>
                <a:schemeClr val="bg1"/>
              </a:solidFill>
              <a:effectLst>
                <a:outerShdw blurRad="38100" dist="38100" dir="2700000" algn="tl">
                  <a:srgbClr val="000000">
                    <a:alpha val="43137"/>
                  </a:srgbClr>
                </a:outerShdw>
              </a:effectLst>
            </a:endParaRPr>
          </a:p>
        </p:txBody>
      </p:sp>
      <p:sp>
        <p:nvSpPr>
          <p:cNvPr id="23" name="TextBox 22"/>
          <p:cNvSpPr txBox="1"/>
          <p:nvPr/>
        </p:nvSpPr>
        <p:spPr>
          <a:xfrm>
            <a:off x="7792745" y="4719103"/>
            <a:ext cx="312906" cy="369332"/>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8</a:t>
            </a:r>
            <a:endParaRPr lang="en-US" dirty="0">
              <a:solidFill>
                <a:srgbClr val="FFC000"/>
              </a:solidFill>
              <a:effectLst>
                <a:outerShdw blurRad="38100" dist="38100" dir="2700000" algn="tl">
                  <a:srgbClr val="000000">
                    <a:alpha val="43137"/>
                  </a:srgbClr>
                </a:outerShdw>
              </a:effectLst>
            </a:endParaRPr>
          </a:p>
        </p:txBody>
      </p:sp>
      <p:sp>
        <p:nvSpPr>
          <p:cNvPr id="28" name="Down Arrow 27"/>
          <p:cNvSpPr/>
          <p:nvPr/>
        </p:nvSpPr>
        <p:spPr>
          <a:xfrm>
            <a:off x="7779819" y="4475529"/>
            <a:ext cx="276112" cy="294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53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latin typeface="Century Gothic" panose="020B0502020202020204" pitchFamily="34" charset="0"/>
                <a:cs typeface="Gisha" panose="020B0502040204020203" pitchFamily="34" charset="-79"/>
              </a:rPr>
              <a:t>Hypertonic, Hypotonic, Isotonic</a:t>
            </a:r>
            <a:br>
              <a:rPr lang="en-US" dirty="0">
                <a:latin typeface="Century Gothic" panose="020B0502020202020204" pitchFamily="34" charset="0"/>
                <a:cs typeface="Gisha" panose="020B0502040204020203" pitchFamily="34" charset="-79"/>
              </a:rPr>
            </a:br>
            <a:r>
              <a:rPr lang="en-US" dirty="0">
                <a:solidFill>
                  <a:schemeClr val="tx1"/>
                </a:solidFill>
                <a:latin typeface="Century Gothic" panose="020B0502020202020204" pitchFamily="34" charset="0"/>
                <a:cs typeface="Gisha" panose="020B0502040204020203" pitchFamily="34" charset="-79"/>
              </a:rPr>
              <a:t>-Tonicity, it’s all relative -</a:t>
            </a:r>
          </a:p>
        </p:txBody>
      </p:sp>
      <p:sp>
        <p:nvSpPr>
          <p:cNvPr id="8" name="Rectangle 7"/>
          <p:cNvSpPr/>
          <p:nvPr/>
        </p:nvSpPr>
        <p:spPr>
          <a:xfrm>
            <a:off x="3619500" y="5010514"/>
            <a:ext cx="533400" cy="369332"/>
          </a:xfrm>
          <a:prstGeom prst="rect">
            <a:avLst/>
          </a:prstGeom>
        </p:spPr>
        <p:txBody>
          <a:bodyPr wrap="square">
            <a:spAutoFit/>
          </a:bodyPr>
          <a:lstStyle/>
          <a:p>
            <a:r>
              <a:rPr lang="en-US" dirty="0">
                <a:latin typeface="Gisha" panose="020B0502040204020203" pitchFamily="34" charset="-79"/>
                <a:cs typeface="Gisha" panose="020B0502040204020203" pitchFamily="34" charset="-79"/>
              </a:rPr>
              <a:t>Jim</a:t>
            </a:r>
            <a:endParaRPr lang="en-US" dirty="0"/>
          </a:p>
        </p:txBody>
      </p:sp>
      <p:sp>
        <p:nvSpPr>
          <p:cNvPr id="104" name="Rectangle 103"/>
          <p:cNvSpPr/>
          <p:nvPr/>
        </p:nvSpPr>
        <p:spPr>
          <a:xfrm>
            <a:off x="5905500" y="5030358"/>
            <a:ext cx="533400" cy="369332"/>
          </a:xfrm>
          <a:prstGeom prst="rect">
            <a:avLst/>
          </a:prstGeom>
        </p:spPr>
        <p:txBody>
          <a:bodyPr wrap="square">
            <a:spAutoFit/>
          </a:bodyPr>
          <a:lstStyle/>
          <a:p>
            <a:r>
              <a:rPr lang="en-US" dirty="0">
                <a:latin typeface="Gisha" panose="020B0502040204020203" pitchFamily="34" charset="-79"/>
                <a:cs typeface="Gisha" panose="020B0502040204020203" pitchFamily="34" charset="-79"/>
              </a:rPr>
              <a:t>Bill</a:t>
            </a:r>
            <a:endParaRPr lang="en-US" dirty="0"/>
          </a:p>
        </p:txBody>
      </p:sp>
      <p:sp>
        <p:nvSpPr>
          <p:cNvPr id="108" name="Rectangle 107"/>
          <p:cNvSpPr/>
          <p:nvPr/>
        </p:nvSpPr>
        <p:spPr>
          <a:xfrm>
            <a:off x="1676400" y="4996934"/>
            <a:ext cx="762000" cy="369332"/>
          </a:xfrm>
          <a:prstGeom prst="rect">
            <a:avLst/>
          </a:prstGeom>
        </p:spPr>
        <p:txBody>
          <a:bodyPr wrap="square">
            <a:spAutoFit/>
          </a:bodyPr>
          <a:lstStyle/>
          <a:p>
            <a:r>
              <a:rPr lang="en-US" dirty="0">
                <a:latin typeface="Gisha" panose="020B0502040204020203" pitchFamily="34" charset="-79"/>
                <a:cs typeface="Gisha" panose="020B0502040204020203" pitchFamily="34" charset="-79"/>
              </a:rPr>
              <a:t>Ted</a:t>
            </a:r>
            <a:endParaRPr lang="en-US" dirty="0"/>
          </a:p>
        </p:txBody>
      </p:sp>
      <p:sp>
        <p:nvSpPr>
          <p:cNvPr id="109" name="Title 1"/>
          <p:cNvSpPr txBox="1">
            <a:spLocks/>
          </p:cNvSpPr>
          <p:nvPr/>
        </p:nvSpPr>
        <p:spPr>
          <a:xfrm>
            <a:off x="76200" y="5257800"/>
            <a:ext cx="8229600" cy="1143000"/>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eaLnBrk="1" fontAlgn="auto" hangingPunct="1">
              <a:spcAft>
                <a:spcPts val="0"/>
              </a:spcAft>
              <a:defRPr/>
            </a:pPr>
            <a:r>
              <a:rPr lang="en-US" dirty="0">
                <a:latin typeface="Gisha" panose="020B0502040204020203" pitchFamily="34" charset="-79"/>
                <a:cs typeface="Gisha" panose="020B0502040204020203" pitchFamily="34" charset="-79"/>
              </a:rPr>
              <a:t>Is Jim tall?</a:t>
            </a:r>
          </a:p>
        </p:txBody>
      </p:sp>
      <p:sp>
        <p:nvSpPr>
          <p:cNvPr id="3" name="Rectangle 2"/>
          <p:cNvSpPr/>
          <p:nvPr/>
        </p:nvSpPr>
        <p:spPr>
          <a:xfrm rot="5400000">
            <a:off x="2488869" y="5053104"/>
            <a:ext cx="4572000" cy="256993"/>
          </a:xfrm>
          <a:prstGeom prst="rect">
            <a:avLst/>
          </a:prstGeom>
        </p:spPr>
        <p:txBody>
          <a:bodyPr>
            <a:spAutoFit/>
          </a:bodyPr>
          <a:lstStyle/>
          <a:p>
            <a:pPr marL="0" marR="0">
              <a:lnSpc>
                <a:spcPct val="107000"/>
              </a:lnSpc>
              <a:spcBef>
                <a:spcPts val="0"/>
              </a:spcBef>
              <a:spcAft>
                <a:spcPts val="800"/>
              </a:spcAft>
            </a:pP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By pixabay.com, CC0 Public Domain,</a:t>
            </a:r>
            <a:b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u="sng"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https://pixabay.com/en/boy-happy-teen-guy-dude-teenager-154336/</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Boy, Happy, Teen, Guy, Dude, Teenager, Peo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1" y="1795194"/>
            <a:ext cx="1828799" cy="2987151"/>
          </a:xfrm>
          <a:prstGeom prst="rect">
            <a:avLst/>
          </a:prstGeom>
          <a:solidFill>
            <a:schemeClr val="tx1"/>
          </a:solidFill>
        </p:spPr>
      </p:pic>
      <p:pic>
        <p:nvPicPr>
          <p:cNvPr id="5" name="Picture 4"/>
          <p:cNvPicPr>
            <a:picLocks noChangeAspect="1"/>
          </p:cNvPicPr>
          <p:nvPr/>
        </p:nvPicPr>
        <p:blipFill>
          <a:blip r:embed="rId3"/>
          <a:stretch>
            <a:fillRect/>
          </a:stretch>
        </p:blipFill>
        <p:spPr>
          <a:xfrm>
            <a:off x="3276601" y="2577073"/>
            <a:ext cx="1371600" cy="2218764"/>
          </a:xfrm>
          <a:prstGeom prst="rect">
            <a:avLst/>
          </a:prstGeom>
        </p:spPr>
      </p:pic>
      <p:pic>
        <p:nvPicPr>
          <p:cNvPr id="6" name="Picture 5"/>
          <p:cNvPicPr>
            <a:picLocks noChangeAspect="1"/>
          </p:cNvPicPr>
          <p:nvPr/>
        </p:nvPicPr>
        <p:blipFill>
          <a:blip r:embed="rId4"/>
          <a:stretch>
            <a:fillRect/>
          </a:stretch>
        </p:blipFill>
        <p:spPr>
          <a:xfrm>
            <a:off x="1524000" y="3124200"/>
            <a:ext cx="1143000" cy="1633537"/>
          </a:xfrm>
          <a:prstGeom prst="rect">
            <a:avLst/>
          </a:prstGeom>
        </p:spPr>
      </p:pic>
    </p:spTree>
    <p:extLst>
      <p:ext uri="{BB962C8B-B14F-4D97-AF65-F5344CB8AC3E}">
        <p14:creationId xmlns:p14="http://schemas.microsoft.com/office/powerpoint/2010/main" val="35902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fade">
                                      <p:cBhvr>
                                        <p:cTn id="12" dur="5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fade">
                                      <p:cBhvr>
                                        <p:cTn id="17" dur="500"/>
                                        <p:tgtEl>
                                          <p:spTgt spid="104"/>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0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8"/>
                                        </p:tgtEl>
                                        <p:attrNameLst>
                                          <p:attrName>style.visibility</p:attrName>
                                        </p:attrNameLst>
                                      </p:cBhvr>
                                      <p:to>
                                        <p:strVal val="visible"/>
                                      </p:to>
                                    </p:set>
                                    <p:animEffect transition="in" filter="fade">
                                      <p:cBhvr>
                                        <p:cTn id="3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4" grpId="0"/>
      <p:bldP spid="104" grpId="1"/>
      <p:bldP spid="108" grpId="0"/>
      <p:bldP spid="10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0" dirty="0" smtClean="0">
                <a:solidFill>
                  <a:schemeClr val="tx2">
                    <a:lumMod val="75000"/>
                  </a:schemeClr>
                </a:solidFill>
                <a:latin typeface="Gisha" panose="020B0502040204020203" pitchFamily="34" charset="-79"/>
                <a:cs typeface="Gisha" panose="020B0502040204020203" pitchFamily="34" charset="-79"/>
              </a:rPr>
              <a:t>Diffusion </a:t>
            </a:r>
            <a:r>
              <a:rPr lang="en-US" b="0" dirty="0">
                <a:solidFill>
                  <a:schemeClr val="tx2">
                    <a:lumMod val="75000"/>
                  </a:schemeClr>
                </a:solidFill>
                <a:latin typeface="Gisha" panose="020B0502040204020203" pitchFamily="34" charset="-79"/>
                <a:cs typeface="Gisha" panose="020B0502040204020203" pitchFamily="34" charset="-79"/>
              </a:rPr>
              <a:t>of </a:t>
            </a:r>
            <a:r>
              <a:rPr lang="en-US" b="0" dirty="0" smtClean="0">
                <a:solidFill>
                  <a:schemeClr val="tx2">
                    <a:lumMod val="75000"/>
                  </a:schemeClr>
                </a:solidFill>
                <a:latin typeface="Gisha" panose="020B0502040204020203" pitchFamily="34" charset="-79"/>
                <a:cs typeface="Gisha" panose="020B0502040204020203" pitchFamily="34" charset="-79"/>
              </a:rPr>
              <a:t>across </a:t>
            </a:r>
            <a:r>
              <a:rPr lang="en-US" b="0" dirty="0">
                <a:solidFill>
                  <a:schemeClr val="tx2">
                    <a:lumMod val="75000"/>
                  </a:schemeClr>
                </a:solidFill>
                <a:latin typeface="Gisha" panose="020B0502040204020203" pitchFamily="34" charset="-79"/>
                <a:cs typeface="Gisha" panose="020B0502040204020203" pitchFamily="34" charset="-79"/>
              </a:rPr>
              <a:t>semi-permeable membrane</a:t>
            </a:r>
          </a:p>
        </p:txBody>
      </p:sp>
      <p:sp>
        <p:nvSpPr>
          <p:cNvPr id="3" name="Content Placeholder 2"/>
          <p:cNvSpPr>
            <a:spLocks noGrp="1"/>
          </p:cNvSpPr>
          <p:nvPr>
            <p:ph idx="1"/>
          </p:nvPr>
        </p:nvSpPr>
        <p:spPr>
          <a:xfrm>
            <a:off x="76200" y="1600201"/>
            <a:ext cx="8991600" cy="484188"/>
          </a:xfrm>
        </p:spPr>
        <p:txBody>
          <a:bodyPr/>
          <a:lstStyle/>
          <a:p>
            <a:pPr marL="136525" indent="0">
              <a:buNone/>
            </a:pPr>
            <a:r>
              <a:rPr lang="en-US" altLang="en-US" sz="2200" dirty="0" smtClean="0">
                <a:solidFill>
                  <a:srgbClr val="FFC000"/>
                </a:solidFill>
                <a:latin typeface="Century Gothic" panose="020B0502020202020204" pitchFamily="34" charset="0"/>
              </a:rPr>
              <a:t>Where </a:t>
            </a:r>
            <a:r>
              <a:rPr lang="en-US" altLang="en-US" sz="2200" dirty="0">
                <a:solidFill>
                  <a:srgbClr val="FFC000"/>
                </a:solidFill>
                <a:latin typeface="Century Gothic" panose="020B0502020202020204" pitchFamily="34" charset="0"/>
              </a:rPr>
              <a:t>is the concentration of the </a:t>
            </a:r>
            <a:r>
              <a:rPr lang="en-US" altLang="en-US" sz="2200" dirty="0" smtClean="0">
                <a:solidFill>
                  <a:srgbClr val="FFC000"/>
                </a:solidFill>
                <a:latin typeface="Century Gothic" panose="020B0502020202020204" pitchFamily="34" charset="0"/>
              </a:rPr>
              <a:t>solutes (or particles) </a:t>
            </a:r>
            <a:r>
              <a:rPr lang="en-US" altLang="en-US" sz="2200" dirty="0">
                <a:solidFill>
                  <a:srgbClr val="FFC000"/>
                </a:solidFill>
                <a:latin typeface="Century Gothic" panose="020B0502020202020204" pitchFamily="34" charset="0"/>
              </a:rPr>
              <a:t>high</a:t>
            </a:r>
            <a:r>
              <a:rPr lang="en-US" altLang="en-US" sz="2200" dirty="0">
                <a:latin typeface="Century Gothic" panose="020B0502020202020204" pitchFamily="34" charset="0"/>
              </a:rPr>
              <a:t>er</a:t>
            </a:r>
            <a:r>
              <a:rPr lang="en-US" altLang="en-US" sz="2200" dirty="0" smtClean="0">
                <a:solidFill>
                  <a:srgbClr val="FFC000"/>
                </a:solidFill>
                <a:latin typeface="Century Gothic" panose="020B0502020202020204" pitchFamily="34" charset="0"/>
              </a:rPr>
              <a:t>?</a:t>
            </a:r>
            <a:endParaRPr lang="en-US" altLang="en-US" sz="2200" dirty="0">
              <a:solidFill>
                <a:srgbClr val="FFC000"/>
              </a:solidFill>
              <a:latin typeface="Century Gothic" panose="020B0502020202020204" pitchFamily="34" charset="0"/>
            </a:endParaRPr>
          </a:p>
        </p:txBody>
      </p:sp>
      <p:sp>
        <p:nvSpPr>
          <p:cNvPr id="4" name="Rectangle 3"/>
          <p:cNvSpPr/>
          <p:nvPr/>
        </p:nvSpPr>
        <p:spPr>
          <a:xfrm>
            <a:off x="1905000" y="2771775"/>
            <a:ext cx="4800600" cy="2667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6" name="Straight Connector 5"/>
          <p:cNvCxnSpPr>
            <a:stCxn id="4" idx="0"/>
            <a:endCxn id="4" idx="2"/>
          </p:cNvCxnSpPr>
          <p:nvPr/>
        </p:nvCxnSpPr>
        <p:spPr>
          <a:xfrm>
            <a:off x="4305300" y="2771775"/>
            <a:ext cx="0" cy="266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590800" y="29718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Oval 9"/>
          <p:cNvSpPr/>
          <p:nvPr/>
        </p:nvSpPr>
        <p:spPr>
          <a:xfrm>
            <a:off x="2894013" y="31242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Oval 11"/>
          <p:cNvSpPr/>
          <p:nvPr/>
        </p:nvSpPr>
        <p:spPr>
          <a:xfrm>
            <a:off x="3314700" y="34099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Oval 13"/>
          <p:cNvSpPr/>
          <p:nvPr/>
        </p:nvSpPr>
        <p:spPr>
          <a:xfrm>
            <a:off x="3352800" y="37338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Oval 14"/>
          <p:cNvSpPr/>
          <p:nvPr/>
        </p:nvSpPr>
        <p:spPr>
          <a:xfrm>
            <a:off x="2933700" y="48228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Oval 15"/>
          <p:cNvSpPr/>
          <p:nvPr/>
        </p:nvSpPr>
        <p:spPr>
          <a:xfrm>
            <a:off x="2355850" y="48006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Oval 16"/>
          <p:cNvSpPr/>
          <p:nvPr/>
        </p:nvSpPr>
        <p:spPr>
          <a:xfrm>
            <a:off x="3810000" y="41910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Oval 17"/>
          <p:cNvSpPr/>
          <p:nvPr/>
        </p:nvSpPr>
        <p:spPr>
          <a:xfrm>
            <a:off x="3954463" y="38401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Oval 19"/>
          <p:cNvSpPr/>
          <p:nvPr/>
        </p:nvSpPr>
        <p:spPr>
          <a:xfrm>
            <a:off x="3871913" y="48006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Oval 20"/>
          <p:cNvSpPr/>
          <p:nvPr/>
        </p:nvSpPr>
        <p:spPr>
          <a:xfrm>
            <a:off x="3676650" y="45942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Oval 21"/>
          <p:cNvSpPr/>
          <p:nvPr/>
        </p:nvSpPr>
        <p:spPr>
          <a:xfrm>
            <a:off x="2400300" y="34750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Oval 22"/>
          <p:cNvSpPr/>
          <p:nvPr/>
        </p:nvSpPr>
        <p:spPr>
          <a:xfrm>
            <a:off x="3752850" y="32702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Oval 23"/>
          <p:cNvSpPr/>
          <p:nvPr/>
        </p:nvSpPr>
        <p:spPr>
          <a:xfrm>
            <a:off x="2362200" y="40719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Oval 24"/>
          <p:cNvSpPr/>
          <p:nvPr/>
        </p:nvSpPr>
        <p:spPr>
          <a:xfrm>
            <a:off x="3314700" y="42402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Oval 25"/>
          <p:cNvSpPr/>
          <p:nvPr/>
        </p:nvSpPr>
        <p:spPr>
          <a:xfrm>
            <a:off x="2744788" y="39084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Oval 27"/>
          <p:cNvSpPr/>
          <p:nvPr/>
        </p:nvSpPr>
        <p:spPr>
          <a:xfrm>
            <a:off x="3654425" y="49911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Oval 28"/>
          <p:cNvSpPr/>
          <p:nvPr/>
        </p:nvSpPr>
        <p:spPr>
          <a:xfrm>
            <a:off x="2705100" y="45529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Oval 30"/>
          <p:cNvSpPr/>
          <p:nvPr/>
        </p:nvSpPr>
        <p:spPr>
          <a:xfrm>
            <a:off x="4991100" y="30321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Oval 31"/>
          <p:cNvSpPr/>
          <p:nvPr/>
        </p:nvSpPr>
        <p:spPr>
          <a:xfrm>
            <a:off x="5294313" y="31845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Oval 32"/>
          <p:cNvSpPr/>
          <p:nvPr/>
        </p:nvSpPr>
        <p:spPr>
          <a:xfrm>
            <a:off x="5791200" y="30067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Oval 33"/>
          <p:cNvSpPr/>
          <p:nvPr/>
        </p:nvSpPr>
        <p:spPr>
          <a:xfrm>
            <a:off x="5715000" y="347186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Oval 34"/>
          <p:cNvSpPr/>
          <p:nvPr/>
        </p:nvSpPr>
        <p:spPr>
          <a:xfrm>
            <a:off x="5287963" y="41671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Oval 35"/>
          <p:cNvSpPr/>
          <p:nvPr/>
        </p:nvSpPr>
        <p:spPr>
          <a:xfrm>
            <a:off x="5753100" y="37941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Oval 36"/>
          <p:cNvSpPr/>
          <p:nvPr/>
        </p:nvSpPr>
        <p:spPr>
          <a:xfrm>
            <a:off x="5334000" y="48847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Oval 37"/>
          <p:cNvSpPr/>
          <p:nvPr/>
        </p:nvSpPr>
        <p:spPr>
          <a:xfrm>
            <a:off x="4756150" y="48609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Oval 38"/>
          <p:cNvSpPr/>
          <p:nvPr/>
        </p:nvSpPr>
        <p:spPr>
          <a:xfrm>
            <a:off x="6210300" y="42513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Oval 39"/>
          <p:cNvSpPr/>
          <p:nvPr/>
        </p:nvSpPr>
        <p:spPr>
          <a:xfrm>
            <a:off x="6354763" y="39020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 name="Oval 40"/>
          <p:cNvSpPr/>
          <p:nvPr/>
        </p:nvSpPr>
        <p:spPr>
          <a:xfrm>
            <a:off x="6515100" y="45561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2" name="Oval 41"/>
          <p:cNvSpPr/>
          <p:nvPr/>
        </p:nvSpPr>
        <p:spPr>
          <a:xfrm>
            <a:off x="6272213" y="48609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Oval 42"/>
          <p:cNvSpPr/>
          <p:nvPr/>
        </p:nvSpPr>
        <p:spPr>
          <a:xfrm>
            <a:off x="6076950" y="46545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Oval 43"/>
          <p:cNvSpPr/>
          <p:nvPr/>
        </p:nvSpPr>
        <p:spPr>
          <a:xfrm>
            <a:off x="4800600" y="35353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 name="Oval 44"/>
          <p:cNvSpPr/>
          <p:nvPr/>
        </p:nvSpPr>
        <p:spPr>
          <a:xfrm>
            <a:off x="6153150" y="33321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 name="Oval 45"/>
          <p:cNvSpPr/>
          <p:nvPr/>
        </p:nvSpPr>
        <p:spPr>
          <a:xfrm>
            <a:off x="4762500" y="41322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 name="Oval 46"/>
          <p:cNvSpPr/>
          <p:nvPr/>
        </p:nvSpPr>
        <p:spPr>
          <a:xfrm>
            <a:off x="5715000" y="43005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8" name="Oval 47"/>
          <p:cNvSpPr/>
          <p:nvPr/>
        </p:nvSpPr>
        <p:spPr>
          <a:xfrm>
            <a:off x="5145088" y="39703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 name="Oval 48"/>
          <p:cNvSpPr/>
          <p:nvPr/>
        </p:nvSpPr>
        <p:spPr>
          <a:xfrm>
            <a:off x="5545138" y="47005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0" name="Oval 49"/>
          <p:cNvSpPr/>
          <p:nvPr/>
        </p:nvSpPr>
        <p:spPr>
          <a:xfrm>
            <a:off x="6054725" y="505301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Oval 50"/>
          <p:cNvSpPr/>
          <p:nvPr/>
        </p:nvSpPr>
        <p:spPr>
          <a:xfrm>
            <a:off x="5105400" y="46132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 name="Oval 52"/>
          <p:cNvSpPr/>
          <p:nvPr/>
        </p:nvSpPr>
        <p:spPr>
          <a:xfrm>
            <a:off x="5029200" y="34290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4" name="Oval 53"/>
          <p:cNvSpPr/>
          <p:nvPr/>
        </p:nvSpPr>
        <p:spPr>
          <a:xfrm>
            <a:off x="5332413" y="35814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 name="Oval 54"/>
          <p:cNvSpPr/>
          <p:nvPr/>
        </p:nvSpPr>
        <p:spPr>
          <a:xfrm>
            <a:off x="5400675" y="40386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Oval 55"/>
          <p:cNvSpPr/>
          <p:nvPr/>
        </p:nvSpPr>
        <p:spPr>
          <a:xfrm>
            <a:off x="5753100" y="38671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7" name="Oval 56"/>
          <p:cNvSpPr/>
          <p:nvPr/>
        </p:nvSpPr>
        <p:spPr>
          <a:xfrm>
            <a:off x="5326063" y="45624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 name="Oval 57"/>
          <p:cNvSpPr/>
          <p:nvPr/>
        </p:nvSpPr>
        <p:spPr>
          <a:xfrm>
            <a:off x="5791200" y="41910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 name="Oval 58"/>
          <p:cNvSpPr/>
          <p:nvPr/>
        </p:nvSpPr>
        <p:spPr>
          <a:xfrm>
            <a:off x="5372100" y="52800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 name="Oval 59"/>
          <p:cNvSpPr/>
          <p:nvPr/>
        </p:nvSpPr>
        <p:spPr>
          <a:xfrm>
            <a:off x="4794250" y="52578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 name="Oval 60"/>
          <p:cNvSpPr/>
          <p:nvPr/>
        </p:nvSpPr>
        <p:spPr>
          <a:xfrm>
            <a:off x="6248400" y="46482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Oval 61"/>
          <p:cNvSpPr/>
          <p:nvPr/>
        </p:nvSpPr>
        <p:spPr>
          <a:xfrm>
            <a:off x="6392863" y="42973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3" name="Oval 62"/>
          <p:cNvSpPr/>
          <p:nvPr/>
        </p:nvSpPr>
        <p:spPr>
          <a:xfrm>
            <a:off x="6553200" y="49530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Oval 63"/>
          <p:cNvSpPr/>
          <p:nvPr/>
        </p:nvSpPr>
        <p:spPr>
          <a:xfrm>
            <a:off x="6310313" y="52578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Oval 64"/>
          <p:cNvSpPr/>
          <p:nvPr/>
        </p:nvSpPr>
        <p:spPr>
          <a:xfrm>
            <a:off x="4495800" y="34258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Oval 65"/>
          <p:cNvSpPr/>
          <p:nvPr/>
        </p:nvSpPr>
        <p:spPr>
          <a:xfrm>
            <a:off x="4838700" y="39322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7" name="Oval 66"/>
          <p:cNvSpPr/>
          <p:nvPr/>
        </p:nvSpPr>
        <p:spPr>
          <a:xfrm>
            <a:off x="6191250" y="37274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Oval 67"/>
          <p:cNvSpPr/>
          <p:nvPr/>
        </p:nvSpPr>
        <p:spPr>
          <a:xfrm>
            <a:off x="4800600" y="45291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9" name="Oval 68"/>
          <p:cNvSpPr/>
          <p:nvPr/>
        </p:nvSpPr>
        <p:spPr>
          <a:xfrm>
            <a:off x="5753100" y="46974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Oval 69"/>
          <p:cNvSpPr/>
          <p:nvPr/>
        </p:nvSpPr>
        <p:spPr>
          <a:xfrm>
            <a:off x="5183188" y="43656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 name="Oval 70"/>
          <p:cNvSpPr/>
          <p:nvPr/>
        </p:nvSpPr>
        <p:spPr>
          <a:xfrm>
            <a:off x="5583238" y="509746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Oval 71"/>
          <p:cNvSpPr/>
          <p:nvPr/>
        </p:nvSpPr>
        <p:spPr>
          <a:xfrm>
            <a:off x="4732338" y="31019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3" name="Oval 72"/>
          <p:cNvSpPr/>
          <p:nvPr/>
        </p:nvSpPr>
        <p:spPr>
          <a:xfrm>
            <a:off x="5143500" y="50101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5" name="Oval 74"/>
          <p:cNvSpPr/>
          <p:nvPr/>
        </p:nvSpPr>
        <p:spPr>
          <a:xfrm>
            <a:off x="5143500" y="31845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Oval 75"/>
          <p:cNvSpPr/>
          <p:nvPr/>
        </p:nvSpPr>
        <p:spPr>
          <a:xfrm>
            <a:off x="5446713" y="33369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7" name="Oval 76"/>
          <p:cNvSpPr/>
          <p:nvPr/>
        </p:nvSpPr>
        <p:spPr>
          <a:xfrm>
            <a:off x="5943600" y="31591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8" name="Oval 77"/>
          <p:cNvSpPr/>
          <p:nvPr/>
        </p:nvSpPr>
        <p:spPr>
          <a:xfrm>
            <a:off x="5867400" y="362426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9" name="Oval 78"/>
          <p:cNvSpPr/>
          <p:nvPr/>
        </p:nvSpPr>
        <p:spPr>
          <a:xfrm>
            <a:off x="4953000" y="36877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0" name="Oval 79"/>
          <p:cNvSpPr/>
          <p:nvPr/>
        </p:nvSpPr>
        <p:spPr>
          <a:xfrm>
            <a:off x="6305550" y="34845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1" name="Oval 80"/>
          <p:cNvSpPr/>
          <p:nvPr/>
        </p:nvSpPr>
        <p:spPr>
          <a:xfrm>
            <a:off x="5181600" y="35814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 name="Oval 81"/>
          <p:cNvSpPr/>
          <p:nvPr/>
        </p:nvSpPr>
        <p:spPr>
          <a:xfrm>
            <a:off x="4648200" y="35782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3" name="Oval 82"/>
          <p:cNvSpPr/>
          <p:nvPr/>
        </p:nvSpPr>
        <p:spPr>
          <a:xfrm>
            <a:off x="4884738" y="32543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4" name="Oval 83"/>
          <p:cNvSpPr/>
          <p:nvPr/>
        </p:nvSpPr>
        <p:spPr>
          <a:xfrm>
            <a:off x="5295900" y="33369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5" name="Oval 84"/>
          <p:cNvSpPr/>
          <p:nvPr/>
        </p:nvSpPr>
        <p:spPr>
          <a:xfrm>
            <a:off x="5599113" y="34893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6" name="Oval 85"/>
          <p:cNvSpPr/>
          <p:nvPr/>
        </p:nvSpPr>
        <p:spPr>
          <a:xfrm>
            <a:off x="6096000" y="33115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7" name="Oval 86"/>
          <p:cNvSpPr/>
          <p:nvPr/>
        </p:nvSpPr>
        <p:spPr>
          <a:xfrm>
            <a:off x="6019800" y="377666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8" name="Oval 87"/>
          <p:cNvSpPr/>
          <p:nvPr/>
        </p:nvSpPr>
        <p:spPr>
          <a:xfrm>
            <a:off x="5105400" y="38401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9" name="Oval 88"/>
          <p:cNvSpPr/>
          <p:nvPr/>
        </p:nvSpPr>
        <p:spPr>
          <a:xfrm>
            <a:off x="6457950" y="36369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0" name="Oval 89"/>
          <p:cNvSpPr/>
          <p:nvPr/>
        </p:nvSpPr>
        <p:spPr>
          <a:xfrm>
            <a:off x="5334000" y="37338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1" name="Oval 90"/>
          <p:cNvSpPr/>
          <p:nvPr/>
        </p:nvSpPr>
        <p:spPr>
          <a:xfrm>
            <a:off x="4800600" y="37306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 name="Oval 91"/>
          <p:cNvSpPr/>
          <p:nvPr/>
        </p:nvSpPr>
        <p:spPr>
          <a:xfrm>
            <a:off x="5037138" y="34067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3" name="Oval 92"/>
          <p:cNvSpPr/>
          <p:nvPr/>
        </p:nvSpPr>
        <p:spPr>
          <a:xfrm>
            <a:off x="5448300" y="34893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4" name="Oval 93"/>
          <p:cNvSpPr/>
          <p:nvPr/>
        </p:nvSpPr>
        <p:spPr>
          <a:xfrm>
            <a:off x="5751513" y="36417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5" name="Oval 94"/>
          <p:cNvSpPr/>
          <p:nvPr/>
        </p:nvSpPr>
        <p:spPr>
          <a:xfrm>
            <a:off x="6248400" y="34639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6" name="Oval 95"/>
          <p:cNvSpPr/>
          <p:nvPr/>
        </p:nvSpPr>
        <p:spPr>
          <a:xfrm>
            <a:off x="6172200" y="392906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7" name="Oval 96"/>
          <p:cNvSpPr/>
          <p:nvPr/>
        </p:nvSpPr>
        <p:spPr>
          <a:xfrm>
            <a:off x="5257800" y="39925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8" name="Oval 97"/>
          <p:cNvSpPr/>
          <p:nvPr/>
        </p:nvSpPr>
        <p:spPr>
          <a:xfrm>
            <a:off x="6610350" y="37893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9" name="Oval 98"/>
          <p:cNvSpPr/>
          <p:nvPr/>
        </p:nvSpPr>
        <p:spPr>
          <a:xfrm>
            <a:off x="5486400" y="38862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0" name="Oval 99"/>
          <p:cNvSpPr/>
          <p:nvPr/>
        </p:nvSpPr>
        <p:spPr>
          <a:xfrm>
            <a:off x="4953000" y="38830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1" name="Oval 100"/>
          <p:cNvSpPr/>
          <p:nvPr/>
        </p:nvSpPr>
        <p:spPr>
          <a:xfrm>
            <a:off x="5189538" y="35591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Right Arrow 73"/>
          <p:cNvSpPr/>
          <p:nvPr/>
        </p:nvSpPr>
        <p:spPr>
          <a:xfrm rot="10800000">
            <a:off x="6430963" y="3562350"/>
            <a:ext cx="685800" cy="10541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 name="Rectangle 101"/>
          <p:cNvSpPr>
            <a:spLocks noChangeArrowheads="1"/>
          </p:cNvSpPr>
          <p:nvPr/>
        </p:nvSpPr>
        <p:spPr bwMode="auto">
          <a:xfrm>
            <a:off x="7239000" y="3890963"/>
            <a:ext cx="149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rgbClr val="FFC000"/>
                </a:solidFill>
              </a:rPr>
              <a:t>= Hyp</a:t>
            </a:r>
            <a:r>
              <a:rPr lang="en-US" altLang="en-US" b="1" u="sng" dirty="0"/>
              <a:t>er</a:t>
            </a:r>
            <a:r>
              <a:rPr lang="en-US" altLang="en-US" dirty="0">
                <a:solidFill>
                  <a:srgbClr val="FFC000"/>
                </a:solidFill>
              </a:rPr>
              <a:t>tonic</a:t>
            </a:r>
          </a:p>
        </p:txBody>
      </p:sp>
      <p:sp>
        <p:nvSpPr>
          <p:cNvPr id="106" name="Right Arrow 105"/>
          <p:cNvSpPr/>
          <p:nvPr/>
        </p:nvSpPr>
        <p:spPr>
          <a:xfrm>
            <a:off x="1512888" y="3446463"/>
            <a:ext cx="685800" cy="10541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7" name="Rectangle 106"/>
          <p:cNvSpPr>
            <a:spLocks noChangeArrowheads="1"/>
          </p:cNvSpPr>
          <p:nvPr/>
        </p:nvSpPr>
        <p:spPr bwMode="auto">
          <a:xfrm>
            <a:off x="34925" y="3798888"/>
            <a:ext cx="142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rgbClr val="FFC000"/>
                </a:solidFill>
              </a:rPr>
              <a:t>= Hyp</a:t>
            </a:r>
            <a:r>
              <a:rPr lang="en-US" altLang="en-US" b="1" u="sng" dirty="0"/>
              <a:t>o</a:t>
            </a:r>
            <a:r>
              <a:rPr lang="en-US" altLang="en-US" dirty="0">
                <a:solidFill>
                  <a:srgbClr val="FFC000"/>
                </a:solidFill>
              </a:rPr>
              <a:t>tonic</a:t>
            </a:r>
          </a:p>
        </p:txBody>
      </p:sp>
      <p:cxnSp>
        <p:nvCxnSpPr>
          <p:cNvPr id="105" name="Straight Arrow Connector 104"/>
          <p:cNvCxnSpPr/>
          <p:nvPr/>
        </p:nvCxnSpPr>
        <p:spPr>
          <a:xfrm flipH="1" flipV="1">
            <a:off x="4305300" y="4562475"/>
            <a:ext cx="2705100" cy="10763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0" name="Rectangle 109"/>
          <p:cNvSpPr>
            <a:spLocks noChangeArrowheads="1"/>
          </p:cNvSpPr>
          <p:nvPr/>
        </p:nvSpPr>
        <p:spPr bwMode="auto">
          <a:xfrm>
            <a:off x="7116763" y="5421313"/>
            <a:ext cx="18780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rgbClr val="FF0000"/>
                </a:solidFill>
              </a:rPr>
              <a:t>Semi-permeable</a:t>
            </a:r>
          </a:p>
          <a:p>
            <a:pPr eaLnBrk="1" hangingPunct="1"/>
            <a:r>
              <a:rPr lang="en-US" altLang="en-US" dirty="0">
                <a:solidFill>
                  <a:srgbClr val="FF0000"/>
                </a:solidFill>
              </a:rPr>
              <a:t>membrane</a:t>
            </a:r>
          </a:p>
        </p:txBody>
      </p:sp>
      <p:sp>
        <p:nvSpPr>
          <p:cNvPr id="104" name="Content Placeholder 2"/>
          <p:cNvSpPr txBox="1">
            <a:spLocks/>
          </p:cNvSpPr>
          <p:nvPr/>
        </p:nvSpPr>
        <p:spPr bwMode="auto">
          <a:xfrm>
            <a:off x="76200" y="2078240"/>
            <a:ext cx="89916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Font typeface="Wingdings 2" pitchFamily="18" charset="2"/>
              <a:buNone/>
            </a:pPr>
            <a:r>
              <a:rPr lang="en-US" altLang="en-US" sz="2200" dirty="0" smtClean="0">
                <a:solidFill>
                  <a:srgbClr val="FFC000"/>
                </a:solidFill>
                <a:latin typeface="Century Gothic" panose="020B0502020202020204" pitchFamily="34" charset="0"/>
              </a:rPr>
              <a:t>Where is the concentration of the solutes (or particles) l</a:t>
            </a:r>
            <a:r>
              <a:rPr lang="en-US" altLang="en-US" sz="2200" dirty="0" smtClean="0">
                <a:latin typeface="Century Gothic" panose="020B0502020202020204" pitchFamily="34" charset="0"/>
              </a:rPr>
              <a:t>o</a:t>
            </a:r>
            <a:r>
              <a:rPr lang="en-US" altLang="en-US" sz="2200" dirty="0" smtClean="0">
                <a:solidFill>
                  <a:srgbClr val="FFC000"/>
                </a:solidFill>
                <a:latin typeface="Century Gothic" panose="020B0502020202020204" pitchFamily="34" charset="0"/>
              </a:rPr>
              <a:t>west?</a:t>
            </a:r>
            <a:endParaRPr lang="en-US" altLang="en-US" sz="2200" dirty="0">
              <a:solidFill>
                <a:srgbClr val="FFC000"/>
              </a:solidFill>
              <a:latin typeface="Century Gothic" panose="020B0502020202020204" pitchFamily="34" charset="0"/>
            </a:endParaRPr>
          </a:p>
        </p:txBody>
      </p:sp>
    </p:spTree>
    <p:extLst>
      <p:ext uri="{BB962C8B-B14F-4D97-AF65-F5344CB8AC3E}">
        <p14:creationId xmlns:p14="http://schemas.microsoft.com/office/powerpoint/2010/main" val="3594735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par>
                                <p:cTn id="8" presetID="10" presetClass="entr" presetSubtype="0" fill="hold"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fade">
                                      <p:cBhvr>
                                        <p:cTn id="10" dur="500"/>
                                        <p:tgtEl>
                                          <p:spTgt spid="10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500"/>
                                        <p:tgtEl>
                                          <p:spTgt spid="10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500"/>
                                        <p:tgtEl>
                                          <p:spTgt spid="7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4">
                                            <p:txEl>
                                              <p:pRg st="0" end="0"/>
                                            </p:txEl>
                                          </p:spTgt>
                                        </p:tgtEl>
                                        <p:attrNameLst>
                                          <p:attrName>style.visibility</p:attrName>
                                        </p:attrNameLst>
                                      </p:cBhvr>
                                      <p:to>
                                        <p:strVal val="visible"/>
                                      </p:to>
                                    </p:set>
                                    <p:animEffect transition="in" filter="fade">
                                      <p:cBhvr>
                                        <p:cTn id="28" dur="500"/>
                                        <p:tgtEl>
                                          <p:spTgt spid="104">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7"/>
                                        </p:tgtEl>
                                        <p:attrNameLst>
                                          <p:attrName>style.visibility</p:attrName>
                                        </p:attrNameLst>
                                      </p:cBhvr>
                                      <p:to>
                                        <p:strVal val="visible"/>
                                      </p:to>
                                    </p:set>
                                    <p:animEffect transition="in" filter="fade">
                                      <p:cBhvr>
                                        <p:cTn id="33" dur="500"/>
                                        <p:tgtEl>
                                          <p:spTgt spid="10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fade">
                                      <p:cBhvr>
                                        <p:cTn id="36"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4" grpId="0" animBg="1"/>
      <p:bldP spid="102" grpId="0"/>
      <p:bldP spid="106" grpId="0" animBg="1"/>
      <p:bldP spid="107" grpId="0"/>
      <p:bldP spid="110" grpId="0"/>
      <p:bldP spid="10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 y="-152400"/>
            <a:ext cx="9525000" cy="1143000"/>
          </a:xfrm>
        </p:spPr>
        <p:txBody>
          <a:bodyPr>
            <a:noAutofit/>
          </a:bodyPr>
          <a:lstStyle/>
          <a:p>
            <a:pPr eaLnBrk="1" hangingPunct="1"/>
            <a:r>
              <a:rPr lang="en-US" altLang="en-US" sz="4000" dirty="0">
                <a:ln w="6350">
                  <a:solidFill>
                    <a:srgbClr val="EF29FD"/>
                  </a:solidFill>
                </a:ln>
                <a:solidFill>
                  <a:srgbClr val="6939EB"/>
                </a:solidFill>
                <a:latin typeface="Century Gothic" panose="020B0502020202020204" pitchFamily="34" charset="0"/>
              </a:rPr>
              <a:t>Withdrawal Date = </a:t>
            </a:r>
            <a:r>
              <a:rPr lang="en-US" altLang="en-US" sz="4000" dirty="0" smtClean="0">
                <a:ln w="6350">
                  <a:solidFill>
                    <a:srgbClr val="EF29FD"/>
                  </a:solidFill>
                </a:ln>
                <a:solidFill>
                  <a:srgbClr val="6939EB"/>
                </a:solidFill>
                <a:latin typeface="Century Gothic" panose="020B0502020202020204" pitchFamily="34" charset="0"/>
              </a:rPr>
              <a:t>Tues., June 4</a:t>
            </a:r>
            <a:r>
              <a:rPr lang="en-US" altLang="en-US" sz="4000" baseline="30000" dirty="0" smtClean="0">
                <a:ln w="6350">
                  <a:solidFill>
                    <a:srgbClr val="EF29FD"/>
                  </a:solidFill>
                </a:ln>
                <a:solidFill>
                  <a:srgbClr val="6939EB"/>
                </a:solidFill>
                <a:latin typeface="Century Gothic" panose="020B0502020202020204" pitchFamily="34" charset="0"/>
              </a:rPr>
              <a:t>th</a:t>
            </a:r>
            <a:endParaRPr lang="en-US" altLang="en-US" sz="2400" b="0" baseline="30000" dirty="0">
              <a:solidFill>
                <a:schemeClr val="tx1"/>
              </a:solidFill>
              <a:latin typeface="Century Gothic" panose="020B0502020202020204" pitchFamily="34" charset="0"/>
            </a:endParaRPr>
          </a:p>
        </p:txBody>
      </p:sp>
      <p:sp>
        <p:nvSpPr>
          <p:cNvPr id="6" name="Content Placeholder 2"/>
          <p:cNvSpPr>
            <a:spLocks noGrp="1"/>
          </p:cNvSpPr>
          <p:nvPr>
            <p:ph idx="1"/>
          </p:nvPr>
        </p:nvSpPr>
        <p:spPr>
          <a:xfrm>
            <a:off x="29095" y="914400"/>
            <a:ext cx="9220200" cy="5791200"/>
          </a:xfrm>
        </p:spPr>
        <p:txBody>
          <a:bodyPr/>
          <a:lstStyle/>
          <a:p>
            <a:pPr marL="82550" indent="0" eaLnBrk="1" hangingPunct="1">
              <a:buNone/>
            </a:pPr>
            <a:r>
              <a:rPr lang="en-US" altLang="en-US" sz="2000" dirty="0">
                <a:latin typeface="Century Gothic" panose="020B0502020202020204" pitchFamily="34" charset="0"/>
              </a:rPr>
              <a:t>It is </a:t>
            </a:r>
            <a:r>
              <a:rPr lang="en-US" altLang="en-US" sz="2000" u="sng" dirty="0">
                <a:latin typeface="Century Gothic" panose="020B0502020202020204" pitchFamily="34" charset="0"/>
              </a:rPr>
              <a:t>YOUR</a:t>
            </a:r>
            <a:r>
              <a:rPr lang="en-US" altLang="en-US" sz="2000" dirty="0">
                <a:latin typeface="Century Gothic" panose="020B0502020202020204" pitchFamily="34" charset="0"/>
              </a:rPr>
              <a:t> responsibility to assess your grade </a:t>
            </a:r>
            <a:r>
              <a:rPr lang="en-US" altLang="en-US" sz="1600" i="1" dirty="0">
                <a:latin typeface="Century Gothic" panose="020B0502020202020204" pitchFamily="34" charset="0"/>
              </a:rPr>
              <a:t>(always available via Blackboard) </a:t>
            </a:r>
            <a:r>
              <a:rPr lang="en-US" altLang="en-US" sz="2000" dirty="0">
                <a:latin typeface="Century Gothic" panose="020B0502020202020204" pitchFamily="34" charset="0"/>
              </a:rPr>
              <a:t>in this course at this time to determine your academic standing.  </a:t>
            </a:r>
          </a:p>
          <a:p>
            <a:pPr marL="82550" indent="0" eaLnBrk="1" hangingPunct="1">
              <a:buNone/>
            </a:pPr>
            <a:endParaRPr lang="en-US" altLang="en-US" sz="2000" dirty="0">
              <a:latin typeface="Century Gothic" panose="020B0502020202020204" pitchFamily="34" charset="0"/>
            </a:endParaRPr>
          </a:p>
          <a:p>
            <a:pPr marL="82550" indent="0" eaLnBrk="1" hangingPunct="1">
              <a:buNone/>
            </a:pPr>
            <a:r>
              <a:rPr lang="en-US" altLang="en-US" sz="2000" b="1" dirty="0">
                <a:ln w="3175">
                  <a:solidFill>
                    <a:srgbClr val="7030A0"/>
                  </a:solidFill>
                </a:ln>
                <a:solidFill>
                  <a:srgbClr val="6939EB"/>
                </a:solidFill>
                <a:latin typeface="Century Gothic" panose="020B0502020202020204" pitchFamily="34" charset="0"/>
              </a:rPr>
              <a:t>In most cases, a “W” won’t count against your overall GPA, </a:t>
            </a:r>
            <a:r>
              <a:rPr lang="en-US" altLang="en-US" sz="2000" dirty="0">
                <a:ln w="3175">
                  <a:solidFill>
                    <a:srgbClr val="7030A0"/>
                  </a:solidFill>
                </a:ln>
                <a:solidFill>
                  <a:srgbClr val="6939EB"/>
                </a:solidFill>
                <a:latin typeface="Century Gothic" panose="020B0502020202020204" pitchFamily="34" charset="0"/>
              </a:rPr>
              <a:t>but it will show on your transcript that you attempted the class but withdrew for any number of reasons.</a:t>
            </a:r>
            <a:r>
              <a:rPr lang="en-US" altLang="en-US" sz="2000" b="1" dirty="0">
                <a:ln w="3175">
                  <a:solidFill>
                    <a:srgbClr val="7030A0"/>
                  </a:solidFill>
                </a:ln>
                <a:solidFill>
                  <a:srgbClr val="6939EB"/>
                </a:solidFill>
                <a:latin typeface="Century Gothic" panose="020B0502020202020204" pitchFamily="34" charset="0"/>
              </a:rPr>
              <a:t> You will need to repay to fully retake the course.</a:t>
            </a:r>
          </a:p>
          <a:p>
            <a:pPr marL="82550" indent="0" eaLnBrk="1" hangingPunct="1">
              <a:buNone/>
            </a:pPr>
            <a:endParaRPr lang="en-US" altLang="en-US" sz="2000" u="sng" dirty="0">
              <a:ln>
                <a:solidFill>
                  <a:srgbClr val="7030A0"/>
                </a:solidFill>
              </a:ln>
              <a:latin typeface="Century Gothic" panose="020B0502020202020204" pitchFamily="34" charset="0"/>
            </a:endParaRPr>
          </a:p>
          <a:p>
            <a:pPr marL="82550" indent="0" eaLnBrk="1" hangingPunct="1">
              <a:buNone/>
            </a:pPr>
            <a:r>
              <a:rPr lang="en-US" altLang="en-US" sz="2000" dirty="0">
                <a:latin typeface="Century Gothic" panose="020B0502020202020204" pitchFamily="34" charset="0"/>
              </a:rPr>
              <a:t>If you have two low test scores, you need to talk with your TLS/Adjunct about the probability of your success in passing the course. </a:t>
            </a:r>
            <a:r>
              <a:rPr lang="en-US" altLang="en-US" sz="2000" i="1" dirty="0">
                <a:latin typeface="Century Gothic" panose="020B0502020202020204" pitchFamily="34" charset="0"/>
              </a:rPr>
              <a:t>If </a:t>
            </a:r>
            <a:r>
              <a:rPr lang="en-US" altLang="en-US" sz="2000" b="1" i="1" dirty="0">
                <a:latin typeface="Century Gothic" panose="020B0502020202020204" pitchFamily="34" charset="0"/>
              </a:rPr>
              <a:t>you</a:t>
            </a:r>
            <a:r>
              <a:rPr lang="en-US" altLang="en-US" sz="2000" i="1" dirty="0">
                <a:latin typeface="Century Gothic" panose="020B0502020202020204" pitchFamily="34" charset="0"/>
              </a:rPr>
              <a:t> fail to notify AND discuss this with your instructor </a:t>
            </a:r>
            <a:r>
              <a:rPr lang="en-US" altLang="en-US" sz="1400" i="1" dirty="0">
                <a:latin typeface="Century Gothic" panose="020B0502020202020204" pitchFamily="34" charset="0"/>
              </a:rPr>
              <a:t>(which he or she will document), </a:t>
            </a:r>
            <a:r>
              <a:rPr lang="en-US" altLang="en-US" sz="2000" i="1" dirty="0">
                <a:latin typeface="Century Gothic" panose="020B0502020202020204" pitchFamily="34" charset="0"/>
              </a:rPr>
              <a:t>you </a:t>
            </a:r>
            <a:r>
              <a:rPr lang="en-US" altLang="en-US" sz="2000" i="1" u="sng" dirty="0">
                <a:latin typeface="Century Gothic" panose="020B0502020202020204" pitchFamily="34" charset="0"/>
              </a:rPr>
              <a:t>will NOT </a:t>
            </a:r>
            <a:r>
              <a:rPr lang="en-US" altLang="en-US" sz="2000" i="1" dirty="0">
                <a:latin typeface="Century Gothic" panose="020B0502020202020204" pitchFamily="34" charset="0"/>
              </a:rPr>
              <a:t>be considered a candidate for an Instructor Withdrawal or Incomplete if any situation arises come the final, thus the </a:t>
            </a:r>
            <a:r>
              <a:rPr lang="en-US" altLang="en-US" sz="2000" b="1" i="1" dirty="0">
                <a:latin typeface="Century Gothic" panose="020B0502020202020204" pitchFamily="34" charset="0"/>
              </a:rPr>
              <a:t>grade you have earned will be what is reported on your transcript</a:t>
            </a:r>
            <a:r>
              <a:rPr lang="en-US" altLang="en-US" sz="2000" i="1" dirty="0">
                <a:latin typeface="Century Gothic" panose="020B0502020202020204" pitchFamily="34" charset="0"/>
              </a:rPr>
              <a:t>… NO EXCEPTIONS!</a:t>
            </a:r>
            <a:endParaRPr lang="en-US" altLang="en-US" sz="2000" i="1" dirty="0">
              <a:solidFill>
                <a:srgbClr val="9C5BCD"/>
              </a:solidFill>
              <a:latin typeface="Century Gothic" panose="020B0502020202020204" pitchFamily="34" charset="0"/>
            </a:endParaRPr>
          </a:p>
          <a:p>
            <a:pPr marL="82550" indent="0" eaLnBrk="1" hangingPunct="1">
              <a:buNone/>
            </a:pPr>
            <a:r>
              <a:rPr lang="en-US" altLang="en-US" sz="2000" i="1" dirty="0">
                <a:solidFill>
                  <a:srgbClr val="EF29FD"/>
                </a:solidFill>
                <a:latin typeface="Century Gothic" panose="020B0502020202020204" pitchFamily="34" charset="0"/>
              </a:rPr>
              <a:t>There is NO Make-up Final, so </a:t>
            </a:r>
            <a:r>
              <a:rPr lang="en-US" altLang="en-US" sz="2000" i="1" u="sng" dirty="0">
                <a:solidFill>
                  <a:srgbClr val="EF29FD"/>
                </a:solidFill>
                <a:latin typeface="Century Gothic" panose="020B0502020202020204" pitchFamily="34" charset="0"/>
              </a:rPr>
              <a:t>make absolutely sure you will be present and ON TIME </a:t>
            </a:r>
            <a:r>
              <a:rPr lang="en-US" altLang="en-US" sz="2000" i="1" dirty="0">
                <a:solidFill>
                  <a:srgbClr val="EF29FD"/>
                </a:solidFill>
                <a:latin typeface="Century Gothic" panose="020B0502020202020204" pitchFamily="34" charset="0"/>
              </a:rPr>
              <a:t>to class the week of </a:t>
            </a:r>
            <a:r>
              <a:rPr lang="en-US" altLang="en-US" sz="2000" i="1" dirty="0" smtClean="0">
                <a:solidFill>
                  <a:srgbClr val="EF29FD"/>
                </a:solidFill>
                <a:latin typeface="Century Gothic" panose="020B0502020202020204" pitchFamily="34" charset="0"/>
              </a:rPr>
              <a:t>June 17/18</a:t>
            </a:r>
            <a:r>
              <a:rPr lang="en-US" altLang="en-US" sz="2000" i="1" baseline="30000" dirty="0" smtClean="0">
                <a:solidFill>
                  <a:srgbClr val="EF29FD"/>
                </a:solidFill>
                <a:latin typeface="Century Gothic" panose="020B0502020202020204" pitchFamily="34" charset="0"/>
              </a:rPr>
              <a:t>th</a:t>
            </a:r>
            <a:r>
              <a:rPr lang="en-US" altLang="en-US" sz="2000" i="1" dirty="0">
                <a:solidFill>
                  <a:srgbClr val="EF29FD"/>
                </a:solidFill>
                <a:latin typeface="Century Gothic" panose="020B0502020202020204" pitchFamily="34" charset="0"/>
              </a:rPr>
              <a:t>!!!</a:t>
            </a:r>
            <a:endParaRPr lang="en-US" altLang="en-US" sz="1800" i="1" dirty="0">
              <a:solidFill>
                <a:srgbClr val="EF29FD"/>
              </a:solidFill>
              <a:latin typeface="Century Gothic" panose="020B0502020202020204" pitchFamily="34" charset="0"/>
            </a:endParaRPr>
          </a:p>
        </p:txBody>
      </p:sp>
    </p:spTree>
    <p:extLst>
      <p:ext uri="{BB962C8B-B14F-4D97-AF65-F5344CB8AC3E}">
        <p14:creationId xmlns:p14="http://schemas.microsoft.com/office/powerpoint/2010/main" val="1555803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0963"/>
            <a:ext cx="8229600" cy="1143000"/>
          </a:xfrm>
        </p:spPr>
        <p:txBody>
          <a:bodyPr>
            <a:normAutofit/>
          </a:bodyPr>
          <a:lstStyle/>
          <a:p>
            <a:pPr eaLnBrk="1" fontAlgn="auto" hangingPunct="1">
              <a:spcAft>
                <a:spcPts val="0"/>
              </a:spcAft>
              <a:defRPr/>
            </a:pPr>
            <a:r>
              <a:rPr lang="en-US" sz="3600" dirty="0" smtClean="0">
                <a:solidFill>
                  <a:schemeClr val="tx2">
                    <a:lumMod val="75000"/>
                  </a:schemeClr>
                </a:solidFill>
                <a:latin typeface="Gisha" panose="020B0502040204020203" pitchFamily="34" charset="-79"/>
                <a:cs typeface="Gisha" panose="020B0502040204020203" pitchFamily="34" charset="-79"/>
              </a:rPr>
              <a:t>Q. What does nature want to do?</a:t>
            </a:r>
            <a:endParaRPr lang="en-US" sz="3600" b="0" dirty="0">
              <a:solidFill>
                <a:schemeClr val="tx2">
                  <a:lumMod val="75000"/>
                </a:schemeClr>
              </a:solidFill>
              <a:latin typeface="Gisha" panose="020B0502040204020203" pitchFamily="34" charset="-79"/>
              <a:cs typeface="Gisha" panose="020B0502040204020203" pitchFamily="34" charset="-79"/>
            </a:endParaRPr>
          </a:p>
        </p:txBody>
      </p:sp>
      <p:sp>
        <p:nvSpPr>
          <p:cNvPr id="4" name="Rectangle 3"/>
          <p:cNvSpPr/>
          <p:nvPr/>
        </p:nvSpPr>
        <p:spPr>
          <a:xfrm>
            <a:off x="1905000" y="2771775"/>
            <a:ext cx="4800600" cy="2667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6" name="Straight Connector 5"/>
          <p:cNvCxnSpPr>
            <a:stCxn id="4" idx="0"/>
            <a:endCxn id="4" idx="2"/>
          </p:cNvCxnSpPr>
          <p:nvPr/>
        </p:nvCxnSpPr>
        <p:spPr>
          <a:xfrm>
            <a:off x="4305300" y="2771775"/>
            <a:ext cx="0" cy="2667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590800" y="29718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Oval 9"/>
          <p:cNvSpPr/>
          <p:nvPr/>
        </p:nvSpPr>
        <p:spPr>
          <a:xfrm>
            <a:off x="2894013" y="31242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Oval 11"/>
          <p:cNvSpPr/>
          <p:nvPr/>
        </p:nvSpPr>
        <p:spPr>
          <a:xfrm>
            <a:off x="3314700" y="34099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Oval 13"/>
          <p:cNvSpPr/>
          <p:nvPr/>
        </p:nvSpPr>
        <p:spPr>
          <a:xfrm>
            <a:off x="3352800" y="37338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Oval 14"/>
          <p:cNvSpPr/>
          <p:nvPr/>
        </p:nvSpPr>
        <p:spPr>
          <a:xfrm>
            <a:off x="2933700" y="48228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Oval 15"/>
          <p:cNvSpPr/>
          <p:nvPr/>
        </p:nvSpPr>
        <p:spPr>
          <a:xfrm>
            <a:off x="2355850" y="48006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Oval 16"/>
          <p:cNvSpPr/>
          <p:nvPr/>
        </p:nvSpPr>
        <p:spPr>
          <a:xfrm>
            <a:off x="3810000" y="41910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Oval 17"/>
          <p:cNvSpPr/>
          <p:nvPr/>
        </p:nvSpPr>
        <p:spPr>
          <a:xfrm>
            <a:off x="3954463" y="38401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Oval 19"/>
          <p:cNvSpPr/>
          <p:nvPr/>
        </p:nvSpPr>
        <p:spPr>
          <a:xfrm>
            <a:off x="3871913" y="48006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Oval 20"/>
          <p:cNvSpPr/>
          <p:nvPr/>
        </p:nvSpPr>
        <p:spPr>
          <a:xfrm>
            <a:off x="3676650" y="45942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Oval 21"/>
          <p:cNvSpPr/>
          <p:nvPr/>
        </p:nvSpPr>
        <p:spPr>
          <a:xfrm>
            <a:off x="2400300" y="34750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Oval 22"/>
          <p:cNvSpPr/>
          <p:nvPr/>
        </p:nvSpPr>
        <p:spPr>
          <a:xfrm>
            <a:off x="3752850" y="32702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Oval 23"/>
          <p:cNvSpPr/>
          <p:nvPr/>
        </p:nvSpPr>
        <p:spPr>
          <a:xfrm>
            <a:off x="2362200" y="40719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Oval 24"/>
          <p:cNvSpPr/>
          <p:nvPr/>
        </p:nvSpPr>
        <p:spPr>
          <a:xfrm>
            <a:off x="3314700" y="42402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Oval 25"/>
          <p:cNvSpPr/>
          <p:nvPr/>
        </p:nvSpPr>
        <p:spPr>
          <a:xfrm>
            <a:off x="2744788" y="39084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Oval 27"/>
          <p:cNvSpPr/>
          <p:nvPr/>
        </p:nvSpPr>
        <p:spPr>
          <a:xfrm>
            <a:off x="3654425" y="49911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Oval 28"/>
          <p:cNvSpPr/>
          <p:nvPr/>
        </p:nvSpPr>
        <p:spPr>
          <a:xfrm>
            <a:off x="2705100" y="45529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Oval 30"/>
          <p:cNvSpPr/>
          <p:nvPr/>
        </p:nvSpPr>
        <p:spPr>
          <a:xfrm>
            <a:off x="4991100" y="30321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Oval 31"/>
          <p:cNvSpPr/>
          <p:nvPr/>
        </p:nvSpPr>
        <p:spPr>
          <a:xfrm>
            <a:off x="5294313" y="31845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Oval 32"/>
          <p:cNvSpPr/>
          <p:nvPr/>
        </p:nvSpPr>
        <p:spPr>
          <a:xfrm>
            <a:off x="5791200" y="30067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Oval 33"/>
          <p:cNvSpPr/>
          <p:nvPr/>
        </p:nvSpPr>
        <p:spPr>
          <a:xfrm>
            <a:off x="5715000" y="347186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Oval 34"/>
          <p:cNvSpPr/>
          <p:nvPr/>
        </p:nvSpPr>
        <p:spPr>
          <a:xfrm>
            <a:off x="5287963" y="41671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Oval 35"/>
          <p:cNvSpPr/>
          <p:nvPr/>
        </p:nvSpPr>
        <p:spPr>
          <a:xfrm>
            <a:off x="5753100" y="37941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Oval 36"/>
          <p:cNvSpPr/>
          <p:nvPr/>
        </p:nvSpPr>
        <p:spPr>
          <a:xfrm>
            <a:off x="5334000" y="48847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Oval 37"/>
          <p:cNvSpPr/>
          <p:nvPr/>
        </p:nvSpPr>
        <p:spPr>
          <a:xfrm>
            <a:off x="4756150" y="48609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Oval 38"/>
          <p:cNvSpPr/>
          <p:nvPr/>
        </p:nvSpPr>
        <p:spPr>
          <a:xfrm>
            <a:off x="6210300" y="42513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Oval 39"/>
          <p:cNvSpPr/>
          <p:nvPr/>
        </p:nvSpPr>
        <p:spPr>
          <a:xfrm>
            <a:off x="6354763" y="39020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 name="Oval 40"/>
          <p:cNvSpPr/>
          <p:nvPr/>
        </p:nvSpPr>
        <p:spPr>
          <a:xfrm>
            <a:off x="6515100" y="45561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2" name="Oval 41"/>
          <p:cNvSpPr/>
          <p:nvPr/>
        </p:nvSpPr>
        <p:spPr>
          <a:xfrm>
            <a:off x="6272213" y="48609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Oval 42"/>
          <p:cNvSpPr/>
          <p:nvPr/>
        </p:nvSpPr>
        <p:spPr>
          <a:xfrm>
            <a:off x="6076950" y="46545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Oval 43"/>
          <p:cNvSpPr/>
          <p:nvPr/>
        </p:nvSpPr>
        <p:spPr>
          <a:xfrm>
            <a:off x="4800600" y="35353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 name="Oval 44"/>
          <p:cNvSpPr/>
          <p:nvPr/>
        </p:nvSpPr>
        <p:spPr>
          <a:xfrm>
            <a:off x="6153150" y="33321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 name="Oval 45"/>
          <p:cNvSpPr/>
          <p:nvPr/>
        </p:nvSpPr>
        <p:spPr>
          <a:xfrm>
            <a:off x="4762500" y="41322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 name="Oval 46"/>
          <p:cNvSpPr/>
          <p:nvPr/>
        </p:nvSpPr>
        <p:spPr>
          <a:xfrm>
            <a:off x="5715000" y="43005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8" name="Oval 47"/>
          <p:cNvSpPr/>
          <p:nvPr/>
        </p:nvSpPr>
        <p:spPr>
          <a:xfrm>
            <a:off x="5145088" y="39703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 name="Oval 48"/>
          <p:cNvSpPr/>
          <p:nvPr/>
        </p:nvSpPr>
        <p:spPr>
          <a:xfrm>
            <a:off x="5545138" y="47005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0" name="Oval 49"/>
          <p:cNvSpPr/>
          <p:nvPr/>
        </p:nvSpPr>
        <p:spPr>
          <a:xfrm>
            <a:off x="6054725" y="505301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Oval 50"/>
          <p:cNvSpPr/>
          <p:nvPr/>
        </p:nvSpPr>
        <p:spPr>
          <a:xfrm>
            <a:off x="5105400" y="46132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 name="Oval 52"/>
          <p:cNvSpPr/>
          <p:nvPr/>
        </p:nvSpPr>
        <p:spPr>
          <a:xfrm>
            <a:off x="5029200" y="34290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4" name="Oval 53"/>
          <p:cNvSpPr/>
          <p:nvPr/>
        </p:nvSpPr>
        <p:spPr>
          <a:xfrm>
            <a:off x="5332413" y="35814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 name="Oval 54"/>
          <p:cNvSpPr/>
          <p:nvPr/>
        </p:nvSpPr>
        <p:spPr>
          <a:xfrm>
            <a:off x="5400675" y="40386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Oval 55"/>
          <p:cNvSpPr/>
          <p:nvPr/>
        </p:nvSpPr>
        <p:spPr>
          <a:xfrm>
            <a:off x="5753100" y="38671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7" name="Oval 56"/>
          <p:cNvSpPr/>
          <p:nvPr/>
        </p:nvSpPr>
        <p:spPr>
          <a:xfrm>
            <a:off x="5326063" y="45624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 name="Oval 57"/>
          <p:cNvSpPr/>
          <p:nvPr/>
        </p:nvSpPr>
        <p:spPr>
          <a:xfrm>
            <a:off x="5791200" y="41910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 name="Oval 58"/>
          <p:cNvSpPr/>
          <p:nvPr/>
        </p:nvSpPr>
        <p:spPr>
          <a:xfrm>
            <a:off x="5372100" y="52800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 name="Oval 59"/>
          <p:cNvSpPr/>
          <p:nvPr/>
        </p:nvSpPr>
        <p:spPr>
          <a:xfrm>
            <a:off x="4794250" y="52578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 name="Oval 60"/>
          <p:cNvSpPr/>
          <p:nvPr/>
        </p:nvSpPr>
        <p:spPr>
          <a:xfrm>
            <a:off x="6248400" y="46482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Oval 61"/>
          <p:cNvSpPr/>
          <p:nvPr/>
        </p:nvSpPr>
        <p:spPr>
          <a:xfrm>
            <a:off x="6392863" y="42973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3" name="Oval 62"/>
          <p:cNvSpPr/>
          <p:nvPr/>
        </p:nvSpPr>
        <p:spPr>
          <a:xfrm>
            <a:off x="6553200" y="49530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Oval 63"/>
          <p:cNvSpPr/>
          <p:nvPr/>
        </p:nvSpPr>
        <p:spPr>
          <a:xfrm>
            <a:off x="6310313" y="52578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Oval 64"/>
          <p:cNvSpPr/>
          <p:nvPr/>
        </p:nvSpPr>
        <p:spPr>
          <a:xfrm>
            <a:off x="4495800" y="34258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Oval 65"/>
          <p:cNvSpPr/>
          <p:nvPr/>
        </p:nvSpPr>
        <p:spPr>
          <a:xfrm>
            <a:off x="4838700" y="39322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7" name="Oval 66"/>
          <p:cNvSpPr/>
          <p:nvPr/>
        </p:nvSpPr>
        <p:spPr>
          <a:xfrm>
            <a:off x="6191250" y="37274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Oval 67"/>
          <p:cNvSpPr/>
          <p:nvPr/>
        </p:nvSpPr>
        <p:spPr>
          <a:xfrm>
            <a:off x="4800600" y="45291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9" name="Oval 68"/>
          <p:cNvSpPr/>
          <p:nvPr/>
        </p:nvSpPr>
        <p:spPr>
          <a:xfrm>
            <a:off x="5753100" y="46974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Oval 69"/>
          <p:cNvSpPr/>
          <p:nvPr/>
        </p:nvSpPr>
        <p:spPr>
          <a:xfrm>
            <a:off x="5183188" y="43656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 name="Oval 70"/>
          <p:cNvSpPr/>
          <p:nvPr/>
        </p:nvSpPr>
        <p:spPr>
          <a:xfrm>
            <a:off x="5583238" y="509746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Oval 71"/>
          <p:cNvSpPr/>
          <p:nvPr/>
        </p:nvSpPr>
        <p:spPr>
          <a:xfrm>
            <a:off x="4732338" y="31019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3" name="Oval 72"/>
          <p:cNvSpPr/>
          <p:nvPr/>
        </p:nvSpPr>
        <p:spPr>
          <a:xfrm>
            <a:off x="5143500" y="50101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5" name="Oval 74"/>
          <p:cNvSpPr/>
          <p:nvPr/>
        </p:nvSpPr>
        <p:spPr>
          <a:xfrm>
            <a:off x="5143500" y="31845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Oval 75"/>
          <p:cNvSpPr/>
          <p:nvPr/>
        </p:nvSpPr>
        <p:spPr>
          <a:xfrm>
            <a:off x="5446713" y="33369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7" name="Oval 76"/>
          <p:cNvSpPr/>
          <p:nvPr/>
        </p:nvSpPr>
        <p:spPr>
          <a:xfrm>
            <a:off x="5943600" y="31591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8" name="Oval 77"/>
          <p:cNvSpPr/>
          <p:nvPr/>
        </p:nvSpPr>
        <p:spPr>
          <a:xfrm>
            <a:off x="5867400" y="362426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9" name="Oval 78"/>
          <p:cNvSpPr/>
          <p:nvPr/>
        </p:nvSpPr>
        <p:spPr>
          <a:xfrm>
            <a:off x="4953000" y="36877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0" name="Oval 79"/>
          <p:cNvSpPr/>
          <p:nvPr/>
        </p:nvSpPr>
        <p:spPr>
          <a:xfrm>
            <a:off x="6305550" y="34845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1" name="Oval 80"/>
          <p:cNvSpPr/>
          <p:nvPr/>
        </p:nvSpPr>
        <p:spPr>
          <a:xfrm>
            <a:off x="5181600" y="35814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 name="Oval 81"/>
          <p:cNvSpPr/>
          <p:nvPr/>
        </p:nvSpPr>
        <p:spPr>
          <a:xfrm>
            <a:off x="4648200" y="35782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3" name="Oval 82"/>
          <p:cNvSpPr/>
          <p:nvPr/>
        </p:nvSpPr>
        <p:spPr>
          <a:xfrm>
            <a:off x="4884738" y="32543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4" name="Oval 83"/>
          <p:cNvSpPr/>
          <p:nvPr/>
        </p:nvSpPr>
        <p:spPr>
          <a:xfrm>
            <a:off x="5295900" y="33369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5" name="Oval 84"/>
          <p:cNvSpPr/>
          <p:nvPr/>
        </p:nvSpPr>
        <p:spPr>
          <a:xfrm>
            <a:off x="5599113" y="34893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6" name="Oval 85"/>
          <p:cNvSpPr/>
          <p:nvPr/>
        </p:nvSpPr>
        <p:spPr>
          <a:xfrm>
            <a:off x="6096000" y="33115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7" name="Oval 86"/>
          <p:cNvSpPr/>
          <p:nvPr/>
        </p:nvSpPr>
        <p:spPr>
          <a:xfrm>
            <a:off x="6019800" y="377666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8" name="Oval 87"/>
          <p:cNvSpPr/>
          <p:nvPr/>
        </p:nvSpPr>
        <p:spPr>
          <a:xfrm>
            <a:off x="5105400" y="38401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9" name="Oval 88"/>
          <p:cNvSpPr/>
          <p:nvPr/>
        </p:nvSpPr>
        <p:spPr>
          <a:xfrm>
            <a:off x="6457950" y="36369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0" name="Oval 89"/>
          <p:cNvSpPr/>
          <p:nvPr/>
        </p:nvSpPr>
        <p:spPr>
          <a:xfrm>
            <a:off x="5334000" y="37338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1" name="Oval 90"/>
          <p:cNvSpPr/>
          <p:nvPr/>
        </p:nvSpPr>
        <p:spPr>
          <a:xfrm>
            <a:off x="4800600" y="37306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 name="Oval 91"/>
          <p:cNvSpPr/>
          <p:nvPr/>
        </p:nvSpPr>
        <p:spPr>
          <a:xfrm>
            <a:off x="5037138" y="34067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3" name="Oval 92"/>
          <p:cNvSpPr/>
          <p:nvPr/>
        </p:nvSpPr>
        <p:spPr>
          <a:xfrm>
            <a:off x="5448300" y="34893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4" name="Oval 93"/>
          <p:cNvSpPr/>
          <p:nvPr/>
        </p:nvSpPr>
        <p:spPr>
          <a:xfrm>
            <a:off x="5751513" y="36417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5" name="Oval 94"/>
          <p:cNvSpPr/>
          <p:nvPr/>
        </p:nvSpPr>
        <p:spPr>
          <a:xfrm>
            <a:off x="6248400" y="34639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6" name="Oval 95"/>
          <p:cNvSpPr/>
          <p:nvPr/>
        </p:nvSpPr>
        <p:spPr>
          <a:xfrm>
            <a:off x="6172200" y="392906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7" name="Oval 96"/>
          <p:cNvSpPr/>
          <p:nvPr/>
        </p:nvSpPr>
        <p:spPr>
          <a:xfrm>
            <a:off x="5257800" y="39925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8" name="Oval 97"/>
          <p:cNvSpPr/>
          <p:nvPr/>
        </p:nvSpPr>
        <p:spPr>
          <a:xfrm>
            <a:off x="6610350" y="37893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9" name="Oval 98"/>
          <p:cNvSpPr/>
          <p:nvPr/>
        </p:nvSpPr>
        <p:spPr>
          <a:xfrm>
            <a:off x="5486400" y="38862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0" name="Oval 99"/>
          <p:cNvSpPr/>
          <p:nvPr/>
        </p:nvSpPr>
        <p:spPr>
          <a:xfrm>
            <a:off x="4953000" y="38830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1" name="Oval 100"/>
          <p:cNvSpPr/>
          <p:nvPr/>
        </p:nvSpPr>
        <p:spPr>
          <a:xfrm>
            <a:off x="5189538" y="35591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992006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0963"/>
            <a:ext cx="8229600" cy="1143000"/>
          </a:xfrm>
        </p:spPr>
        <p:txBody>
          <a:bodyPr>
            <a:normAutofit/>
          </a:bodyPr>
          <a:lstStyle/>
          <a:p>
            <a:pPr eaLnBrk="1" fontAlgn="auto" hangingPunct="1">
              <a:spcAft>
                <a:spcPts val="0"/>
              </a:spcAft>
              <a:defRPr/>
            </a:pPr>
            <a:r>
              <a:rPr lang="en-US" sz="3600" dirty="0" smtClean="0">
                <a:solidFill>
                  <a:schemeClr val="tx2">
                    <a:lumMod val="75000"/>
                  </a:schemeClr>
                </a:solidFill>
                <a:latin typeface="Gisha" panose="020B0502040204020203" pitchFamily="34" charset="-79"/>
                <a:cs typeface="Gisha" panose="020B0502040204020203" pitchFamily="34" charset="-79"/>
              </a:rPr>
              <a:t>Q. What does nature want to do?</a:t>
            </a:r>
            <a:endParaRPr lang="en-US" sz="3600" b="0" dirty="0">
              <a:solidFill>
                <a:schemeClr val="tx2">
                  <a:lumMod val="75000"/>
                </a:schemeClr>
              </a:solidFill>
              <a:latin typeface="Gisha" panose="020B0502040204020203" pitchFamily="34" charset="-79"/>
              <a:cs typeface="Gisha" panose="020B0502040204020203" pitchFamily="34" charset="-79"/>
            </a:endParaRPr>
          </a:p>
        </p:txBody>
      </p:sp>
      <p:sp>
        <p:nvSpPr>
          <p:cNvPr id="4" name="Rectangle 3"/>
          <p:cNvSpPr/>
          <p:nvPr/>
        </p:nvSpPr>
        <p:spPr>
          <a:xfrm>
            <a:off x="1905000" y="2771775"/>
            <a:ext cx="4800600" cy="2667000"/>
          </a:xfrm>
          <a:prstGeom prst="rect">
            <a:avLst/>
          </a:prstGeom>
          <a:solidFill>
            <a:schemeClr val="tx2">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6" name="Straight Connector 5"/>
          <p:cNvCxnSpPr>
            <a:stCxn id="4" idx="0"/>
            <a:endCxn id="4" idx="2"/>
          </p:cNvCxnSpPr>
          <p:nvPr/>
        </p:nvCxnSpPr>
        <p:spPr>
          <a:xfrm>
            <a:off x="4305300" y="2771775"/>
            <a:ext cx="0" cy="2667000"/>
          </a:xfrm>
          <a:prstGeom prst="line">
            <a:avLst/>
          </a:prstGeom>
          <a:ln w="28575">
            <a:solidFill>
              <a:srgbClr val="FF0000">
                <a:alpha val="16000"/>
              </a:srgbClr>
            </a:solidFill>
            <a:prstDash val="sysDash"/>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590800" y="29718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Oval 9"/>
          <p:cNvSpPr/>
          <p:nvPr/>
        </p:nvSpPr>
        <p:spPr>
          <a:xfrm>
            <a:off x="2894013" y="31242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Oval 11"/>
          <p:cNvSpPr/>
          <p:nvPr/>
        </p:nvSpPr>
        <p:spPr>
          <a:xfrm>
            <a:off x="3314700" y="34099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Oval 13"/>
          <p:cNvSpPr/>
          <p:nvPr/>
        </p:nvSpPr>
        <p:spPr>
          <a:xfrm>
            <a:off x="3352800" y="37338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Oval 14"/>
          <p:cNvSpPr/>
          <p:nvPr/>
        </p:nvSpPr>
        <p:spPr>
          <a:xfrm>
            <a:off x="2933700" y="48228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Oval 15"/>
          <p:cNvSpPr/>
          <p:nvPr/>
        </p:nvSpPr>
        <p:spPr>
          <a:xfrm>
            <a:off x="2355850" y="48006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Oval 16"/>
          <p:cNvSpPr/>
          <p:nvPr/>
        </p:nvSpPr>
        <p:spPr>
          <a:xfrm>
            <a:off x="3810000" y="41910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Oval 17"/>
          <p:cNvSpPr/>
          <p:nvPr/>
        </p:nvSpPr>
        <p:spPr>
          <a:xfrm>
            <a:off x="3954463" y="38401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Oval 19"/>
          <p:cNvSpPr/>
          <p:nvPr/>
        </p:nvSpPr>
        <p:spPr>
          <a:xfrm>
            <a:off x="3871913" y="48006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Oval 20"/>
          <p:cNvSpPr/>
          <p:nvPr/>
        </p:nvSpPr>
        <p:spPr>
          <a:xfrm>
            <a:off x="3676650" y="45942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Oval 21"/>
          <p:cNvSpPr/>
          <p:nvPr/>
        </p:nvSpPr>
        <p:spPr>
          <a:xfrm>
            <a:off x="2400300" y="34750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Oval 22"/>
          <p:cNvSpPr/>
          <p:nvPr/>
        </p:nvSpPr>
        <p:spPr>
          <a:xfrm>
            <a:off x="3752850" y="32702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Oval 23"/>
          <p:cNvSpPr/>
          <p:nvPr/>
        </p:nvSpPr>
        <p:spPr>
          <a:xfrm>
            <a:off x="2362200" y="40719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Oval 24"/>
          <p:cNvSpPr/>
          <p:nvPr/>
        </p:nvSpPr>
        <p:spPr>
          <a:xfrm>
            <a:off x="3314700" y="42402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Oval 25"/>
          <p:cNvSpPr/>
          <p:nvPr/>
        </p:nvSpPr>
        <p:spPr>
          <a:xfrm>
            <a:off x="2744788" y="39084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Oval 27"/>
          <p:cNvSpPr/>
          <p:nvPr/>
        </p:nvSpPr>
        <p:spPr>
          <a:xfrm>
            <a:off x="3654425" y="49911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Oval 28"/>
          <p:cNvSpPr/>
          <p:nvPr/>
        </p:nvSpPr>
        <p:spPr>
          <a:xfrm>
            <a:off x="2705100" y="45529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Oval 30"/>
          <p:cNvSpPr/>
          <p:nvPr/>
        </p:nvSpPr>
        <p:spPr>
          <a:xfrm>
            <a:off x="4991100" y="30321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Oval 31"/>
          <p:cNvSpPr/>
          <p:nvPr/>
        </p:nvSpPr>
        <p:spPr>
          <a:xfrm>
            <a:off x="5294313" y="31845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Oval 32"/>
          <p:cNvSpPr/>
          <p:nvPr/>
        </p:nvSpPr>
        <p:spPr>
          <a:xfrm>
            <a:off x="5791200" y="30067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Oval 33"/>
          <p:cNvSpPr/>
          <p:nvPr/>
        </p:nvSpPr>
        <p:spPr>
          <a:xfrm>
            <a:off x="5715000" y="347186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Oval 34"/>
          <p:cNvSpPr/>
          <p:nvPr/>
        </p:nvSpPr>
        <p:spPr>
          <a:xfrm>
            <a:off x="5287963" y="41671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Oval 35"/>
          <p:cNvSpPr/>
          <p:nvPr/>
        </p:nvSpPr>
        <p:spPr>
          <a:xfrm>
            <a:off x="5753100" y="37941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Oval 36"/>
          <p:cNvSpPr/>
          <p:nvPr/>
        </p:nvSpPr>
        <p:spPr>
          <a:xfrm>
            <a:off x="5334000" y="48847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Oval 37"/>
          <p:cNvSpPr/>
          <p:nvPr/>
        </p:nvSpPr>
        <p:spPr>
          <a:xfrm>
            <a:off x="4756150" y="48609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Oval 38"/>
          <p:cNvSpPr/>
          <p:nvPr/>
        </p:nvSpPr>
        <p:spPr>
          <a:xfrm>
            <a:off x="6210300" y="42513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Oval 39"/>
          <p:cNvSpPr/>
          <p:nvPr/>
        </p:nvSpPr>
        <p:spPr>
          <a:xfrm>
            <a:off x="6354763" y="39020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 name="Oval 40"/>
          <p:cNvSpPr/>
          <p:nvPr/>
        </p:nvSpPr>
        <p:spPr>
          <a:xfrm>
            <a:off x="6515100" y="45561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2" name="Oval 41"/>
          <p:cNvSpPr/>
          <p:nvPr/>
        </p:nvSpPr>
        <p:spPr>
          <a:xfrm>
            <a:off x="6272213" y="48609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Oval 42"/>
          <p:cNvSpPr/>
          <p:nvPr/>
        </p:nvSpPr>
        <p:spPr>
          <a:xfrm>
            <a:off x="6076950" y="46545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Oval 43"/>
          <p:cNvSpPr/>
          <p:nvPr/>
        </p:nvSpPr>
        <p:spPr>
          <a:xfrm>
            <a:off x="4800600" y="35353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 name="Oval 44"/>
          <p:cNvSpPr/>
          <p:nvPr/>
        </p:nvSpPr>
        <p:spPr>
          <a:xfrm>
            <a:off x="6153150" y="33321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 name="Oval 45"/>
          <p:cNvSpPr/>
          <p:nvPr/>
        </p:nvSpPr>
        <p:spPr>
          <a:xfrm>
            <a:off x="4762500" y="41322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 name="Oval 46"/>
          <p:cNvSpPr/>
          <p:nvPr/>
        </p:nvSpPr>
        <p:spPr>
          <a:xfrm>
            <a:off x="5715000" y="43005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8" name="Oval 47"/>
          <p:cNvSpPr/>
          <p:nvPr/>
        </p:nvSpPr>
        <p:spPr>
          <a:xfrm>
            <a:off x="5145088" y="39703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 name="Oval 48"/>
          <p:cNvSpPr/>
          <p:nvPr/>
        </p:nvSpPr>
        <p:spPr>
          <a:xfrm>
            <a:off x="5545138" y="47005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0" name="Oval 49"/>
          <p:cNvSpPr/>
          <p:nvPr/>
        </p:nvSpPr>
        <p:spPr>
          <a:xfrm>
            <a:off x="6054725" y="505301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Oval 50"/>
          <p:cNvSpPr/>
          <p:nvPr/>
        </p:nvSpPr>
        <p:spPr>
          <a:xfrm>
            <a:off x="5105400" y="46132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 name="Oval 52"/>
          <p:cNvSpPr/>
          <p:nvPr/>
        </p:nvSpPr>
        <p:spPr>
          <a:xfrm>
            <a:off x="5029200" y="34290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4" name="Oval 53"/>
          <p:cNvSpPr/>
          <p:nvPr/>
        </p:nvSpPr>
        <p:spPr>
          <a:xfrm>
            <a:off x="5332413" y="35814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 name="Oval 54"/>
          <p:cNvSpPr/>
          <p:nvPr/>
        </p:nvSpPr>
        <p:spPr>
          <a:xfrm>
            <a:off x="5400675" y="40386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Oval 55"/>
          <p:cNvSpPr/>
          <p:nvPr/>
        </p:nvSpPr>
        <p:spPr>
          <a:xfrm>
            <a:off x="5753100" y="38671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7" name="Oval 56"/>
          <p:cNvSpPr/>
          <p:nvPr/>
        </p:nvSpPr>
        <p:spPr>
          <a:xfrm>
            <a:off x="5326063" y="45624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 name="Oval 57"/>
          <p:cNvSpPr/>
          <p:nvPr/>
        </p:nvSpPr>
        <p:spPr>
          <a:xfrm>
            <a:off x="5791200" y="41910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 name="Oval 58"/>
          <p:cNvSpPr/>
          <p:nvPr/>
        </p:nvSpPr>
        <p:spPr>
          <a:xfrm>
            <a:off x="5372100" y="52800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 name="Oval 59"/>
          <p:cNvSpPr/>
          <p:nvPr/>
        </p:nvSpPr>
        <p:spPr>
          <a:xfrm>
            <a:off x="4794250" y="52578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 name="Oval 60"/>
          <p:cNvSpPr/>
          <p:nvPr/>
        </p:nvSpPr>
        <p:spPr>
          <a:xfrm>
            <a:off x="6248400" y="46482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Oval 61"/>
          <p:cNvSpPr/>
          <p:nvPr/>
        </p:nvSpPr>
        <p:spPr>
          <a:xfrm>
            <a:off x="6392863" y="42973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3" name="Oval 62"/>
          <p:cNvSpPr/>
          <p:nvPr/>
        </p:nvSpPr>
        <p:spPr>
          <a:xfrm>
            <a:off x="6553200" y="49530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Oval 63"/>
          <p:cNvSpPr/>
          <p:nvPr/>
        </p:nvSpPr>
        <p:spPr>
          <a:xfrm>
            <a:off x="6310313" y="52578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Oval 64"/>
          <p:cNvSpPr/>
          <p:nvPr/>
        </p:nvSpPr>
        <p:spPr>
          <a:xfrm>
            <a:off x="4495800" y="34258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Oval 65"/>
          <p:cNvSpPr/>
          <p:nvPr/>
        </p:nvSpPr>
        <p:spPr>
          <a:xfrm>
            <a:off x="4838700" y="39322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7" name="Oval 66"/>
          <p:cNvSpPr/>
          <p:nvPr/>
        </p:nvSpPr>
        <p:spPr>
          <a:xfrm>
            <a:off x="6191250" y="37274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Oval 67"/>
          <p:cNvSpPr/>
          <p:nvPr/>
        </p:nvSpPr>
        <p:spPr>
          <a:xfrm>
            <a:off x="4800600" y="45291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9" name="Oval 68"/>
          <p:cNvSpPr/>
          <p:nvPr/>
        </p:nvSpPr>
        <p:spPr>
          <a:xfrm>
            <a:off x="5753100" y="46974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Oval 69"/>
          <p:cNvSpPr/>
          <p:nvPr/>
        </p:nvSpPr>
        <p:spPr>
          <a:xfrm>
            <a:off x="5183188" y="43656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 name="Oval 70"/>
          <p:cNvSpPr/>
          <p:nvPr/>
        </p:nvSpPr>
        <p:spPr>
          <a:xfrm>
            <a:off x="5583238" y="509746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Oval 71"/>
          <p:cNvSpPr/>
          <p:nvPr/>
        </p:nvSpPr>
        <p:spPr>
          <a:xfrm>
            <a:off x="4732338" y="31019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3" name="Oval 72"/>
          <p:cNvSpPr/>
          <p:nvPr/>
        </p:nvSpPr>
        <p:spPr>
          <a:xfrm>
            <a:off x="5143500" y="50101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5" name="Oval 74"/>
          <p:cNvSpPr/>
          <p:nvPr/>
        </p:nvSpPr>
        <p:spPr>
          <a:xfrm>
            <a:off x="5143500" y="31845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Oval 75"/>
          <p:cNvSpPr/>
          <p:nvPr/>
        </p:nvSpPr>
        <p:spPr>
          <a:xfrm>
            <a:off x="5446713" y="33369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7" name="Oval 76"/>
          <p:cNvSpPr/>
          <p:nvPr/>
        </p:nvSpPr>
        <p:spPr>
          <a:xfrm>
            <a:off x="5943600" y="31591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8" name="Oval 77"/>
          <p:cNvSpPr/>
          <p:nvPr/>
        </p:nvSpPr>
        <p:spPr>
          <a:xfrm>
            <a:off x="5867400" y="362426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9" name="Oval 78"/>
          <p:cNvSpPr/>
          <p:nvPr/>
        </p:nvSpPr>
        <p:spPr>
          <a:xfrm>
            <a:off x="4953000" y="36877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0" name="Oval 79"/>
          <p:cNvSpPr/>
          <p:nvPr/>
        </p:nvSpPr>
        <p:spPr>
          <a:xfrm>
            <a:off x="6305550" y="34845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1" name="Oval 80"/>
          <p:cNvSpPr/>
          <p:nvPr/>
        </p:nvSpPr>
        <p:spPr>
          <a:xfrm>
            <a:off x="5181600" y="35814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 name="Oval 81"/>
          <p:cNvSpPr/>
          <p:nvPr/>
        </p:nvSpPr>
        <p:spPr>
          <a:xfrm>
            <a:off x="4648200" y="35782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3" name="Oval 82"/>
          <p:cNvSpPr/>
          <p:nvPr/>
        </p:nvSpPr>
        <p:spPr>
          <a:xfrm>
            <a:off x="4884738" y="32543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4" name="Oval 83"/>
          <p:cNvSpPr/>
          <p:nvPr/>
        </p:nvSpPr>
        <p:spPr>
          <a:xfrm>
            <a:off x="5295900" y="33369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5" name="Oval 84"/>
          <p:cNvSpPr/>
          <p:nvPr/>
        </p:nvSpPr>
        <p:spPr>
          <a:xfrm>
            <a:off x="5599113" y="34893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6" name="Oval 85"/>
          <p:cNvSpPr/>
          <p:nvPr/>
        </p:nvSpPr>
        <p:spPr>
          <a:xfrm>
            <a:off x="6096000" y="33115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7" name="Oval 86"/>
          <p:cNvSpPr/>
          <p:nvPr/>
        </p:nvSpPr>
        <p:spPr>
          <a:xfrm>
            <a:off x="6019800" y="377666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8" name="Oval 87"/>
          <p:cNvSpPr/>
          <p:nvPr/>
        </p:nvSpPr>
        <p:spPr>
          <a:xfrm>
            <a:off x="5105400" y="38401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9" name="Oval 88"/>
          <p:cNvSpPr/>
          <p:nvPr/>
        </p:nvSpPr>
        <p:spPr>
          <a:xfrm>
            <a:off x="6457950" y="36369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0" name="Oval 89"/>
          <p:cNvSpPr/>
          <p:nvPr/>
        </p:nvSpPr>
        <p:spPr>
          <a:xfrm>
            <a:off x="5334000" y="37338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1" name="Oval 90"/>
          <p:cNvSpPr/>
          <p:nvPr/>
        </p:nvSpPr>
        <p:spPr>
          <a:xfrm>
            <a:off x="4800600" y="37306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 name="Oval 91"/>
          <p:cNvSpPr/>
          <p:nvPr/>
        </p:nvSpPr>
        <p:spPr>
          <a:xfrm>
            <a:off x="5037138" y="34067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3" name="Oval 92"/>
          <p:cNvSpPr/>
          <p:nvPr/>
        </p:nvSpPr>
        <p:spPr>
          <a:xfrm>
            <a:off x="5448300" y="34893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4" name="Oval 93"/>
          <p:cNvSpPr/>
          <p:nvPr/>
        </p:nvSpPr>
        <p:spPr>
          <a:xfrm>
            <a:off x="5751513" y="36417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5" name="Oval 94"/>
          <p:cNvSpPr/>
          <p:nvPr/>
        </p:nvSpPr>
        <p:spPr>
          <a:xfrm>
            <a:off x="6248400" y="34639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6" name="Oval 95"/>
          <p:cNvSpPr/>
          <p:nvPr/>
        </p:nvSpPr>
        <p:spPr>
          <a:xfrm>
            <a:off x="6172200" y="392906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7" name="Oval 96"/>
          <p:cNvSpPr/>
          <p:nvPr/>
        </p:nvSpPr>
        <p:spPr>
          <a:xfrm>
            <a:off x="5257800" y="39925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8" name="Oval 97"/>
          <p:cNvSpPr/>
          <p:nvPr/>
        </p:nvSpPr>
        <p:spPr>
          <a:xfrm>
            <a:off x="6610350" y="37893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9" name="Oval 98"/>
          <p:cNvSpPr/>
          <p:nvPr/>
        </p:nvSpPr>
        <p:spPr>
          <a:xfrm>
            <a:off x="5486400" y="38862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0" name="Oval 99"/>
          <p:cNvSpPr/>
          <p:nvPr/>
        </p:nvSpPr>
        <p:spPr>
          <a:xfrm>
            <a:off x="4953000" y="38830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1" name="Oval 100"/>
          <p:cNvSpPr/>
          <p:nvPr/>
        </p:nvSpPr>
        <p:spPr>
          <a:xfrm>
            <a:off x="5189538" y="35591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3" name="Title 1"/>
          <p:cNvSpPr txBox="1">
            <a:spLocks/>
          </p:cNvSpPr>
          <p:nvPr/>
        </p:nvSpPr>
        <p:spPr>
          <a:xfrm>
            <a:off x="152400" y="1422400"/>
            <a:ext cx="88392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eaLnBrk="1" fontAlgn="auto" hangingPunct="1">
              <a:spcAft>
                <a:spcPts val="0"/>
              </a:spcAft>
              <a:defRPr/>
            </a:pPr>
            <a:r>
              <a:rPr lang="en-US" sz="3200" b="0" dirty="0" smtClean="0">
                <a:solidFill>
                  <a:srgbClr val="FFC000"/>
                </a:solidFill>
                <a:effectLst/>
              </a:rPr>
              <a:t>A. Move high </a:t>
            </a:r>
            <a:r>
              <a:rPr lang="en-US" sz="3200" b="0" dirty="0">
                <a:solidFill>
                  <a:srgbClr val="FFC000"/>
                </a:solidFill>
                <a:effectLst/>
              </a:rPr>
              <a:t>conc. molecules to the space between the lower conc. molecules, until equilibrium is reached.</a:t>
            </a:r>
          </a:p>
          <a:p>
            <a:pPr eaLnBrk="1" fontAlgn="auto" hangingPunct="1">
              <a:spcAft>
                <a:spcPts val="0"/>
              </a:spcAft>
              <a:defRPr/>
            </a:pPr>
            <a:r>
              <a:rPr lang="en-US" sz="2800" b="0" dirty="0" smtClean="0">
                <a:solidFill>
                  <a:schemeClr val="tx2">
                    <a:lumMod val="75000"/>
                  </a:schemeClr>
                </a:solidFill>
                <a:latin typeface="Gisha" panose="020B0502040204020203" pitchFamily="34" charset="-79"/>
                <a:cs typeface="Gisha" panose="020B0502040204020203" pitchFamily="34" charset="-79"/>
              </a:rPr>
              <a:t> </a:t>
            </a:r>
            <a:endParaRPr lang="en-US" sz="2800" b="0" dirty="0">
              <a:solidFill>
                <a:schemeClr val="tx2">
                  <a:lumMod val="75000"/>
                </a:schemeClr>
              </a:solidFill>
              <a:latin typeface="Gisha" panose="020B0502040204020203" pitchFamily="34" charset="-79"/>
              <a:cs typeface="Gisha" panose="020B0502040204020203" pitchFamily="34" charset="-79"/>
            </a:endParaRPr>
          </a:p>
        </p:txBody>
      </p:sp>
      <p:sp>
        <p:nvSpPr>
          <p:cNvPr id="11" name="Rectangle 10"/>
          <p:cNvSpPr/>
          <p:nvPr/>
        </p:nvSpPr>
        <p:spPr>
          <a:xfrm>
            <a:off x="3750469" y="3861971"/>
            <a:ext cx="3788443" cy="2779712"/>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p:cNvCxnSpPr/>
          <p:nvPr/>
        </p:nvCxnSpPr>
        <p:spPr>
          <a:xfrm>
            <a:off x="5486400" y="3895664"/>
            <a:ext cx="15081" cy="2733736"/>
          </a:xfrm>
          <a:prstGeom prst="line">
            <a:avLst/>
          </a:prstGeom>
          <a:ln w="92075">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6305615" y="4575175"/>
            <a:ext cx="664596" cy="49711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1" name="Oval 110"/>
          <p:cNvSpPr/>
          <p:nvPr/>
        </p:nvSpPr>
        <p:spPr>
          <a:xfrm>
            <a:off x="6744634" y="5551300"/>
            <a:ext cx="628677" cy="46511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52" name="Straight Arrow Connector 51"/>
          <p:cNvCxnSpPr/>
          <p:nvPr/>
        </p:nvCxnSpPr>
        <p:spPr>
          <a:xfrm flipH="1">
            <a:off x="4676942" y="4730720"/>
            <a:ext cx="1276378" cy="73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4681934" y="5740337"/>
            <a:ext cx="1514308" cy="647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352800" y="5638800"/>
            <a:ext cx="397669" cy="1002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srcRect l="31053"/>
          <a:stretch/>
        </p:blipFill>
        <p:spPr>
          <a:xfrm>
            <a:off x="3766908" y="6001921"/>
            <a:ext cx="495829" cy="510591"/>
          </a:xfrm>
          <a:prstGeom prst="rect">
            <a:avLst/>
          </a:prstGeom>
        </p:spPr>
      </p:pic>
      <p:pic>
        <p:nvPicPr>
          <p:cNvPr id="104" name="Picture 103"/>
          <p:cNvPicPr>
            <a:picLocks noChangeAspect="1"/>
          </p:cNvPicPr>
          <p:nvPr/>
        </p:nvPicPr>
        <p:blipFill rotWithShape="1">
          <a:blip r:embed="rId3"/>
          <a:srcRect l="70834" r="-1"/>
          <a:stretch/>
        </p:blipFill>
        <p:spPr>
          <a:xfrm>
            <a:off x="3783440" y="4071938"/>
            <a:ext cx="241703" cy="588376"/>
          </a:xfrm>
          <a:prstGeom prst="rect">
            <a:avLst/>
          </a:prstGeom>
        </p:spPr>
      </p:pic>
      <p:pic>
        <p:nvPicPr>
          <p:cNvPr id="105" name="Picture 104"/>
          <p:cNvPicPr>
            <a:picLocks noChangeAspect="1"/>
          </p:cNvPicPr>
          <p:nvPr/>
        </p:nvPicPr>
        <p:blipFill rotWithShape="1">
          <a:blip r:embed="rId3"/>
          <a:srcRect l="31053"/>
          <a:stretch/>
        </p:blipFill>
        <p:spPr>
          <a:xfrm flipH="1">
            <a:off x="7047577" y="3895664"/>
            <a:ext cx="501081" cy="515999"/>
          </a:xfrm>
          <a:prstGeom prst="rect">
            <a:avLst/>
          </a:prstGeom>
        </p:spPr>
      </p:pic>
      <p:pic>
        <p:nvPicPr>
          <p:cNvPr id="106" name="Picture 105"/>
          <p:cNvPicPr>
            <a:picLocks noChangeAspect="1"/>
          </p:cNvPicPr>
          <p:nvPr/>
        </p:nvPicPr>
        <p:blipFill rotWithShape="1">
          <a:blip r:embed="rId3"/>
          <a:srcRect l="31053" b="24793"/>
          <a:stretch/>
        </p:blipFill>
        <p:spPr>
          <a:xfrm flipH="1">
            <a:off x="7078286" y="6286574"/>
            <a:ext cx="442665" cy="342826"/>
          </a:xfrm>
          <a:prstGeom prst="rect">
            <a:avLst/>
          </a:prstGeom>
        </p:spPr>
      </p:pic>
      <p:pic>
        <p:nvPicPr>
          <p:cNvPr id="110" name="Picture 109"/>
          <p:cNvPicPr>
            <a:picLocks noChangeAspect="1"/>
          </p:cNvPicPr>
          <p:nvPr/>
        </p:nvPicPr>
        <p:blipFill rotWithShape="1">
          <a:blip r:embed="rId3"/>
          <a:srcRect l="2897" t="38612" r="-1"/>
          <a:stretch/>
        </p:blipFill>
        <p:spPr>
          <a:xfrm flipH="1">
            <a:off x="6025753" y="3886199"/>
            <a:ext cx="681199" cy="305757"/>
          </a:xfrm>
          <a:prstGeom prst="rect">
            <a:avLst/>
          </a:prstGeom>
        </p:spPr>
      </p:pic>
      <p:pic>
        <p:nvPicPr>
          <p:cNvPr id="112" name="Picture 111"/>
          <p:cNvPicPr>
            <a:picLocks noChangeAspect="1"/>
          </p:cNvPicPr>
          <p:nvPr/>
        </p:nvPicPr>
        <p:blipFill rotWithShape="1">
          <a:blip r:embed="rId3"/>
          <a:srcRect l="2897" t="38612" r="-1"/>
          <a:stretch/>
        </p:blipFill>
        <p:spPr>
          <a:xfrm flipH="1" flipV="1">
            <a:off x="6054724" y="6348466"/>
            <a:ext cx="625893" cy="280933"/>
          </a:xfrm>
          <a:prstGeom prst="rect">
            <a:avLst/>
          </a:prstGeom>
        </p:spPr>
      </p:pic>
    </p:spTree>
    <p:extLst>
      <p:ext uri="{BB962C8B-B14F-4D97-AF65-F5344CB8AC3E}">
        <p14:creationId xmlns:p14="http://schemas.microsoft.com/office/powerpoint/2010/main" val="3982042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511002"/>
            <a:ext cx="8610600" cy="4708525"/>
          </a:xfrm>
        </p:spPr>
        <p:txBody>
          <a:bodyPr/>
          <a:lstStyle/>
          <a:p>
            <a:r>
              <a:rPr lang="en-US" altLang="en-US" sz="2400" dirty="0" smtClean="0">
                <a:latin typeface="Century Gothic" panose="020B0502020202020204" pitchFamily="34" charset="0"/>
              </a:rPr>
              <a:t>What if solute </a:t>
            </a:r>
            <a:r>
              <a:rPr lang="en-US" altLang="en-US" sz="2400" dirty="0">
                <a:latin typeface="Century Gothic" panose="020B0502020202020204" pitchFamily="34" charset="0"/>
              </a:rPr>
              <a:t>molecules are </a:t>
            </a:r>
            <a:r>
              <a:rPr lang="en-US" altLang="en-US" sz="2400" b="1" dirty="0">
                <a:latin typeface="Century Gothic" panose="020B0502020202020204" pitchFamily="34" charset="0"/>
              </a:rPr>
              <a:t>too large </a:t>
            </a:r>
            <a:r>
              <a:rPr lang="en-US" altLang="en-US" sz="2400" dirty="0">
                <a:latin typeface="Century Gothic" panose="020B0502020202020204" pitchFamily="34" charset="0"/>
              </a:rPr>
              <a:t>and </a:t>
            </a:r>
            <a:r>
              <a:rPr lang="en-US" altLang="en-US" sz="2400" i="1" dirty="0">
                <a:latin typeface="Century Gothic" panose="020B0502020202020204" pitchFamily="34" charset="0"/>
              </a:rPr>
              <a:t>can’t move</a:t>
            </a:r>
            <a:r>
              <a:rPr lang="en-US" altLang="en-US" sz="2400" dirty="0">
                <a:latin typeface="Century Gothic" panose="020B0502020202020204" pitchFamily="34" charset="0"/>
              </a:rPr>
              <a:t> through membrane, then</a:t>
            </a:r>
            <a:r>
              <a:rPr lang="en-US" altLang="en-US" sz="2400" dirty="0" smtClean="0">
                <a:latin typeface="Century Gothic" panose="020B0502020202020204" pitchFamily="34" charset="0"/>
              </a:rPr>
              <a:t>…</a:t>
            </a:r>
            <a:endParaRPr lang="en-US" altLang="en-US" sz="2400" dirty="0">
              <a:latin typeface="Century Gothic" panose="020B0502020202020204" pitchFamily="34" charset="0"/>
            </a:endParaRPr>
          </a:p>
        </p:txBody>
      </p:sp>
      <p:sp>
        <p:nvSpPr>
          <p:cNvPr id="5" name="TextBox 4"/>
          <p:cNvSpPr txBox="1"/>
          <p:nvPr/>
        </p:nvSpPr>
        <p:spPr>
          <a:xfrm>
            <a:off x="2257556" y="6477000"/>
            <a:ext cx="184731" cy="369332"/>
          </a:xfrm>
          <a:prstGeom prst="rect">
            <a:avLst/>
          </a:prstGeom>
          <a:noFill/>
        </p:spPr>
        <p:txBody>
          <a:bodyPr wrap="none" rtlCol="0">
            <a:spAutoFit/>
          </a:bodyPr>
          <a:lstStyle/>
          <a:p>
            <a:endParaRPr lang="en-US" dirty="0"/>
          </a:p>
        </p:txBody>
      </p:sp>
      <p:sp>
        <p:nvSpPr>
          <p:cNvPr id="195" name="Rectangle 194"/>
          <p:cNvSpPr/>
          <p:nvPr/>
        </p:nvSpPr>
        <p:spPr>
          <a:xfrm>
            <a:off x="2590800" y="2590800"/>
            <a:ext cx="3788443" cy="2779712"/>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6" name="Straight Connector 195"/>
          <p:cNvCxnSpPr/>
          <p:nvPr/>
        </p:nvCxnSpPr>
        <p:spPr>
          <a:xfrm>
            <a:off x="4301958" y="2646779"/>
            <a:ext cx="39854" cy="2787650"/>
          </a:xfrm>
          <a:prstGeom prst="line">
            <a:avLst/>
          </a:prstGeom>
          <a:ln w="92075">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197" name="Oval 196"/>
          <p:cNvSpPr/>
          <p:nvPr/>
        </p:nvSpPr>
        <p:spPr>
          <a:xfrm>
            <a:off x="4802271" y="3276602"/>
            <a:ext cx="1008271" cy="75418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8" name="Oval 197"/>
          <p:cNvSpPr/>
          <p:nvPr/>
        </p:nvSpPr>
        <p:spPr>
          <a:xfrm>
            <a:off x="5247941" y="4030787"/>
            <a:ext cx="965701" cy="7144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99" name="Straight Arrow Connector 198"/>
          <p:cNvCxnSpPr/>
          <p:nvPr/>
        </p:nvCxnSpPr>
        <p:spPr>
          <a:xfrm flipH="1">
            <a:off x="4343400" y="3459549"/>
            <a:ext cx="450252" cy="4565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H="1">
            <a:off x="4419600" y="4469166"/>
            <a:ext cx="616973" cy="2663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1" name="Picture 200"/>
          <p:cNvPicPr>
            <a:picLocks noChangeAspect="1"/>
          </p:cNvPicPr>
          <p:nvPr/>
        </p:nvPicPr>
        <p:blipFill rotWithShape="1">
          <a:blip r:embed="rId3"/>
          <a:srcRect l="31053"/>
          <a:stretch/>
        </p:blipFill>
        <p:spPr>
          <a:xfrm>
            <a:off x="2607239" y="4490748"/>
            <a:ext cx="728892" cy="750593"/>
          </a:xfrm>
          <a:prstGeom prst="rect">
            <a:avLst/>
          </a:prstGeom>
        </p:spPr>
      </p:pic>
      <p:pic>
        <p:nvPicPr>
          <p:cNvPr id="202" name="Picture 201"/>
          <p:cNvPicPr>
            <a:picLocks noChangeAspect="1"/>
          </p:cNvPicPr>
          <p:nvPr/>
        </p:nvPicPr>
        <p:blipFill rotWithShape="1">
          <a:blip r:embed="rId3"/>
          <a:srcRect l="70834" r="-1"/>
          <a:stretch/>
        </p:blipFill>
        <p:spPr>
          <a:xfrm>
            <a:off x="2623771" y="2638550"/>
            <a:ext cx="308341" cy="750593"/>
          </a:xfrm>
          <a:prstGeom prst="rect">
            <a:avLst/>
          </a:prstGeom>
        </p:spPr>
      </p:pic>
      <p:pic>
        <p:nvPicPr>
          <p:cNvPr id="203" name="Picture 202"/>
          <p:cNvPicPr>
            <a:picLocks noChangeAspect="1"/>
          </p:cNvPicPr>
          <p:nvPr/>
        </p:nvPicPr>
        <p:blipFill rotWithShape="1">
          <a:blip r:embed="rId3"/>
          <a:srcRect l="31053"/>
          <a:stretch/>
        </p:blipFill>
        <p:spPr>
          <a:xfrm flipH="1">
            <a:off x="5630403" y="2624493"/>
            <a:ext cx="758587" cy="781172"/>
          </a:xfrm>
          <a:prstGeom prst="rect">
            <a:avLst/>
          </a:prstGeom>
        </p:spPr>
      </p:pic>
      <p:pic>
        <p:nvPicPr>
          <p:cNvPr id="204" name="Picture 203"/>
          <p:cNvPicPr>
            <a:picLocks noChangeAspect="1"/>
          </p:cNvPicPr>
          <p:nvPr/>
        </p:nvPicPr>
        <p:blipFill rotWithShape="1">
          <a:blip r:embed="rId3"/>
          <a:srcRect l="31053" b="24793"/>
          <a:stretch/>
        </p:blipFill>
        <p:spPr>
          <a:xfrm flipH="1">
            <a:off x="5602696" y="4770735"/>
            <a:ext cx="758587" cy="587494"/>
          </a:xfrm>
          <a:prstGeom prst="rect">
            <a:avLst/>
          </a:prstGeom>
        </p:spPr>
      </p:pic>
      <p:pic>
        <p:nvPicPr>
          <p:cNvPr id="205" name="Picture 204"/>
          <p:cNvPicPr>
            <a:picLocks noChangeAspect="1"/>
          </p:cNvPicPr>
          <p:nvPr/>
        </p:nvPicPr>
        <p:blipFill rotWithShape="1">
          <a:blip r:embed="rId3"/>
          <a:srcRect l="2897" t="38612" r="-1"/>
          <a:stretch/>
        </p:blipFill>
        <p:spPr>
          <a:xfrm flipH="1">
            <a:off x="4553743" y="2615028"/>
            <a:ext cx="1068387" cy="479547"/>
          </a:xfrm>
          <a:prstGeom prst="rect">
            <a:avLst/>
          </a:prstGeom>
        </p:spPr>
      </p:pic>
      <p:pic>
        <p:nvPicPr>
          <p:cNvPr id="206" name="Picture 205"/>
          <p:cNvPicPr>
            <a:picLocks noChangeAspect="1"/>
          </p:cNvPicPr>
          <p:nvPr/>
        </p:nvPicPr>
        <p:blipFill rotWithShape="1">
          <a:blip r:embed="rId3"/>
          <a:srcRect l="2897" t="38612" r="-1"/>
          <a:stretch/>
        </p:blipFill>
        <p:spPr>
          <a:xfrm flipH="1" flipV="1">
            <a:off x="4492249" y="4896496"/>
            <a:ext cx="1028700" cy="461733"/>
          </a:xfrm>
          <a:prstGeom prst="rect">
            <a:avLst/>
          </a:prstGeom>
        </p:spPr>
      </p:pic>
      <p:cxnSp>
        <p:nvCxnSpPr>
          <p:cNvPr id="207" name="Straight Arrow Connector 206"/>
          <p:cNvCxnSpPr/>
          <p:nvPr/>
        </p:nvCxnSpPr>
        <p:spPr>
          <a:xfrm flipV="1">
            <a:off x="4403146" y="2748457"/>
            <a:ext cx="301889" cy="65720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a:off x="4419600" y="4611177"/>
            <a:ext cx="374052" cy="5964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16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oup 101"/>
          <p:cNvGrpSpPr/>
          <p:nvPr/>
        </p:nvGrpSpPr>
        <p:grpSpPr>
          <a:xfrm>
            <a:off x="1890843" y="2989263"/>
            <a:ext cx="4800600" cy="2700338"/>
            <a:chOff x="1876425" y="3733800"/>
            <a:chExt cx="4800600" cy="2700338"/>
          </a:xfrm>
        </p:grpSpPr>
        <p:sp>
          <p:nvSpPr>
            <p:cNvPr id="106" name="Rectangle 105"/>
            <p:cNvSpPr/>
            <p:nvPr/>
          </p:nvSpPr>
          <p:spPr>
            <a:xfrm>
              <a:off x="1876425" y="3733800"/>
              <a:ext cx="4800600" cy="2667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7" name="Straight Connector 106"/>
            <p:cNvCxnSpPr/>
            <p:nvPr/>
          </p:nvCxnSpPr>
          <p:spPr>
            <a:xfrm>
              <a:off x="3200400" y="3767138"/>
              <a:ext cx="0" cy="26670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2562225" y="39338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Oval 108"/>
            <p:cNvSpPr/>
            <p:nvPr/>
          </p:nvSpPr>
          <p:spPr>
            <a:xfrm>
              <a:off x="2863850" y="40862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Oval 109"/>
            <p:cNvSpPr/>
            <p:nvPr/>
          </p:nvSpPr>
          <p:spPr>
            <a:xfrm>
              <a:off x="2243138" y="41640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Oval 110"/>
            <p:cNvSpPr/>
            <p:nvPr/>
          </p:nvSpPr>
          <p:spPr>
            <a:xfrm>
              <a:off x="2400300" y="46958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Oval 111"/>
            <p:cNvSpPr/>
            <p:nvPr/>
          </p:nvSpPr>
          <p:spPr>
            <a:xfrm>
              <a:off x="2905125" y="57848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Oval 112"/>
            <p:cNvSpPr/>
            <p:nvPr/>
          </p:nvSpPr>
          <p:spPr>
            <a:xfrm>
              <a:off x="2327275" y="57626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Oval 113"/>
            <p:cNvSpPr/>
            <p:nvPr/>
          </p:nvSpPr>
          <p:spPr>
            <a:xfrm>
              <a:off x="2857500" y="51530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Oval 114"/>
            <p:cNvSpPr/>
            <p:nvPr/>
          </p:nvSpPr>
          <p:spPr>
            <a:xfrm>
              <a:off x="2470150" y="49117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Oval 115"/>
            <p:cNvSpPr/>
            <p:nvPr/>
          </p:nvSpPr>
          <p:spPr>
            <a:xfrm>
              <a:off x="2919413" y="55403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Oval 116"/>
            <p:cNvSpPr/>
            <p:nvPr/>
          </p:nvSpPr>
          <p:spPr>
            <a:xfrm>
              <a:off x="2724150" y="55546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Oval 117"/>
            <p:cNvSpPr/>
            <p:nvPr/>
          </p:nvSpPr>
          <p:spPr>
            <a:xfrm>
              <a:off x="2371725" y="44354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Oval 118"/>
            <p:cNvSpPr/>
            <p:nvPr/>
          </p:nvSpPr>
          <p:spPr>
            <a:xfrm>
              <a:off x="2859088" y="43672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Oval 119"/>
            <p:cNvSpPr/>
            <p:nvPr/>
          </p:nvSpPr>
          <p:spPr>
            <a:xfrm>
              <a:off x="2333625" y="50323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Oval 120"/>
            <p:cNvSpPr/>
            <p:nvPr/>
          </p:nvSpPr>
          <p:spPr>
            <a:xfrm>
              <a:off x="2362200" y="52006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Oval 121"/>
            <p:cNvSpPr/>
            <p:nvPr/>
          </p:nvSpPr>
          <p:spPr>
            <a:xfrm>
              <a:off x="2716213" y="48704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Oval 122"/>
            <p:cNvSpPr/>
            <p:nvPr/>
          </p:nvSpPr>
          <p:spPr>
            <a:xfrm>
              <a:off x="2701925" y="59531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Oval 123"/>
            <p:cNvSpPr/>
            <p:nvPr/>
          </p:nvSpPr>
          <p:spPr>
            <a:xfrm>
              <a:off x="2676525" y="55133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Oval 124"/>
            <p:cNvSpPr/>
            <p:nvPr/>
          </p:nvSpPr>
          <p:spPr>
            <a:xfrm>
              <a:off x="4962525" y="39941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Oval 125"/>
            <p:cNvSpPr/>
            <p:nvPr/>
          </p:nvSpPr>
          <p:spPr>
            <a:xfrm>
              <a:off x="3998913" y="56149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Oval 126"/>
            <p:cNvSpPr/>
            <p:nvPr/>
          </p:nvSpPr>
          <p:spPr>
            <a:xfrm>
              <a:off x="5762625" y="3968750"/>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Oval 127"/>
            <p:cNvSpPr/>
            <p:nvPr/>
          </p:nvSpPr>
          <p:spPr>
            <a:xfrm>
              <a:off x="5686425" y="44323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Oval 128"/>
            <p:cNvSpPr/>
            <p:nvPr/>
          </p:nvSpPr>
          <p:spPr>
            <a:xfrm>
              <a:off x="5257800" y="51276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Oval 129"/>
            <p:cNvSpPr/>
            <p:nvPr/>
          </p:nvSpPr>
          <p:spPr>
            <a:xfrm>
              <a:off x="3656013" y="53768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Oval 130"/>
            <p:cNvSpPr/>
            <p:nvPr/>
          </p:nvSpPr>
          <p:spPr>
            <a:xfrm>
              <a:off x="5305425" y="58451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Oval 131"/>
            <p:cNvSpPr/>
            <p:nvPr/>
          </p:nvSpPr>
          <p:spPr>
            <a:xfrm>
              <a:off x="4727575" y="58229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Oval 132"/>
            <p:cNvSpPr/>
            <p:nvPr/>
          </p:nvSpPr>
          <p:spPr>
            <a:xfrm>
              <a:off x="6181725" y="52133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Oval 133"/>
            <p:cNvSpPr/>
            <p:nvPr/>
          </p:nvSpPr>
          <p:spPr>
            <a:xfrm>
              <a:off x="6326188" y="48625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Oval 134"/>
            <p:cNvSpPr/>
            <p:nvPr/>
          </p:nvSpPr>
          <p:spPr>
            <a:xfrm>
              <a:off x="6486525" y="55181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Oval 135"/>
            <p:cNvSpPr/>
            <p:nvPr/>
          </p:nvSpPr>
          <p:spPr>
            <a:xfrm>
              <a:off x="6242050" y="58229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 name="Oval 136"/>
            <p:cNvSpPr/>
            <p:nvPr/>
          </p:nvSpPr>
          <p:spPr>
            <a:xfrm>
              <a:off x="6046788" y="56165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Oval 137"/>
            <p:cNvSpPr/>
            <p:nvPr/>
          </p:nvSpPr>
          <p:spPr>
            <a:xfrm>
              <a:off x="4772025" y="44973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Oval 138"/>
            <p:cNvSpPr/>
            <p:nvPr/>
          </p:nvSpPr>
          <p:spPr>
            <a:xfrm>
              <a:off x="6122988" y="42926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Oval 139"/>
            <p:cNvSpPr/>
            <p:nvPr/>
          </p:nvSpPr>
          <p:spPr>
            <a:xfrm>
              <a:off x="4733925" y="50942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Oval 140"/>
            <p:cNvSpPr/>
            <p:nvPr/>
          </p:nvSpPr>
          <p:spPr>
            <a:xfrm>
              <a:off x="5686425" y="52625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 name="Oval 141"/>
            <p:cNvSpPr/>
            <p:nvPr/>
          </p:nvSpPr>
          <p:spPr>
            <a:xfrm>
              <a:off x="5116513" y="49307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 name="Oval 142"/>
            <p:cNvSpPr/>
            <p:nvPr/>
          </p:nvSpPr>
          <p:spPr>
            <a:xfrm>
              <a:off x="5514975" y="566261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Oval 143"/>
            <p:cNvSpPr/>
            <p:nvPr/>
          </p:nvSpPr>
          <p:spPr>
            <a:xfrm>
              <a:off x="6024563" y="60134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 name="Oval 144"/>
            <p:cNvSpPr/>
            <p:nvPr/>
          </p:nvSpPr>
          <p:spPr>
            <a:xfrm>
              <a:off x="4076700" y="53467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Oval 145"/>
            <p:cNvSpPr/>
            <p:nvPr/>
          </p:nvSpPr>
          <p:spPr>
            <a:xfrm>
              <a:off x="5000625" y="43910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 name="Oval 146"/>
            <p:cNvSpPr/>
            <p:nvPr/>
          </p:nvSpPr>
          <p:spPr>
            <a:xfrm>
              <a:off x="4267200" y="43846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 name="Oval 147"/>
            <p:cNvSpPr/>
            <p:nvPr/>
          </p:nvSpPr>
          <p:spPr>
            <a:xfrm>
              <a:off x="4448175" y="50006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 name="Oval 148"/>
            <p:cNvSpPr/>
            <p:nvPr/>
          </p:nvSpPr>
          <p:spPr>
            <a:xfrm>
              <a:off x="3702050" y="58467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Oval 149"/>
            <p:cNvSpPr/>
            <p:nvPr/>
          </p:nvSpPr>
          <p:spPr>
            <a:xfrm>
              <a:off x="4373563" y="55245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 name="Oval 150"/>
            <p:cNvSpPr/>
            <p:nvPr/>
          </p:nvSpPr>
          <p:spPr>
            <a:xfrm>
              <a:off x="5762625" y="51530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 name="Oval 151"/>
            <p:cNvSpPr/>
            <p:nvPr/>
          </p:nvSpPr>
          <p:spPr>
            <a:xfrm>
              <a:off x="5343525" y="62420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 name="Oval 152"/>
            <p:cNvSpPr/>
            <p:nvPr/>
          </p:nvSpPr>
          <p:spPr>
            <a:xfrm>
              <a:off x="4765675" y="62198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 name="Oval 153"/>
            <p:cNvSpPr/>
            <p:nvPr/>
          </p:nvSpPr>
          <p:spPr>
            <a:xfrm>
              <a:off x="6219825" y="56102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 name="Oval 154"/>
            <p:cNvSpPr/>
            <p:nvPr/>
          </p:nvSpPr>
          <p:spPr>
            <a:xfrm>
              <a:off x="6364288" y="52593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 name="Oval 155"/>
            <p:cNvSpPr/>
            <p:nvPr/>
          </p:nvSpPr>
          <p:spPr>
            <a:xfrm>
              <a:off x="6524625" y="59150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 name="Oval 156"/>
            <p:cNvSpPr/>
            <p:nvPr/>
          </p:nvSpPr>
          <p:spPr>
            <a:xfrm>
              <a:off x="6280150" y="62198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 name="Oval 157"/>
            <p:cNvSpPr/>
            <p:nvPr/>
          </p:nvSpPr>
          <p:spPr>
            <a:xfrm>
              <a:off x="3657600" y="42100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 name="Oval 158"/>
            <p:cNvSpPr/>
            <p:nvPr/>
          </p:nvSpPr>
          <p:spPr>
            <a:xfrm>
              <a:off x="4810125" y="48926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 name="Oval 159"/>
            <p:cNvSpPr/>
            <p:nvPr/>
          </p:nvSpPr>
          <p:spPr>
            <a:xfrm>
              <a:off x="6161088" y="46894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 name="Oval 160"/>
            <p:cNvSpPr/>
            <p:nvPr/>
          </p:nvSpPr>
          <p:spPr>
            <a:xfrm>
              <a:off x="4772025" y="54895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 name="Oval 161"/>
            <p:cNvSpPr/>
            <p:nvPr/>
          </p:nvSpPr>
          <p:spPr>
            <a:xfrm>
              <a:off x="5724525" y="56578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 name="Oval 162"/>
            <p:cNvSpPr/>
            <p:nvPr/>
          </p:nvSpPr>
          <p:spPr>
            <a:xfrm>
              <a:off x="5154613" y="53276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 name="Oval 163"/>
            <p:cNvSpPr/>
            <p:nvPr/>
          </p:nvSpPr>
          <p:spPr>
            <a:xfrm>
              <a:off x="5553075" y="60579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 name="Oval 164"/>
            <p:cNvSpPr/>
            <p:nvPr/>
          </p:nvSpPr>
          <p:spPr>
            <a:xfrm>
              <a:off x="4702175" y="40624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 name="Oval 165"/>
            <p:cNvSpPr/>
            <p:nvPr/>
          </p:nvSpPr>
          <p:spPr>
            <a:xfrm>
              <a:off x="5114925" y="59705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 name="Oval 166"/>
            <p:cNvSpPr/>
            <p:nvPr/>
          </p:nvSpPr>
          <p:spPr>
            <a:xfrm>
              <a:off x="5114925" y="41465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8" name="Oval 167"/>
            <p:cNvSpPr/>
            <p:nvPr/>
          </p:nvSpPr>
          <p:spPr>
            <a:xfrm>
              <a:off x="4151313" y="57673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 name="Oval 168"/>
            <p:cNvSpPr/>
            <p:nvPr/>
          </p:nvSpPr>
          <p:spPr>
            <a:xfrm>
              <a:off x="5915025" y="4121150"/>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0" name="Oval 169"/>
            <p:cNvSpPr/>
            <p:nvPr/>
          </p:nvSpPr>
          <p:spPr>
            <a:xfrm>
              <a:off x="5838825" y="45847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 name="Oval 170"/>
            <p:cNvSpPr/>
            <p:nvPr/>
          </p:nvSpPr>
          <p:spPr>
            <a:xfrm>
              <a:off x="4924425" y="46497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 name="Oval 171"/>
            <p:cNvSpPr/>
            <p:nvPr/>
          </p:nvSpPr>
          <p:spPr>
            <a:xfrm>
              <a:off x="6275388" y="44450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3" name="Oval 172"/>
            <p:cNvSpPr/>
            <p:nvPr/>
          </p:nvSpPr>
          <p:spPr>
            <a:xfrm>
              <a:off x="3886200" y="60102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 name="Oval 173"/>
            <p:cNvSpPr/>
            <p:nvPr/>
          </p:nvSpPr>
          <p:spPr>
            <a:xfrm>
              <a:off x="3962400" y="45656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 name="Oval 174"/>
            <p:cNvSpPr/>
            <p:nvPr/>
          </p:nvSpPr>
          <p:spPr>
            <a:xfrm>
              <a:off x="4854575" y="42148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6" name="Oval 175"/>
            <p:cNvSpPr/>
            <p:nvPr/>
          </p:nvSpPr>
          <p:spPr>
            <a:xfrm>
              <a:off x="5267325" y="42989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7" name="Oval 176"/>
            <p:cNvSpPr/>
            <p:nvPr/>
          </p:nvSpPr>
          <p:spPr>
            <a:xfrm>
              <a:off x="4000500" y="4064000"/>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8" name="Oval 177"/>
            <p:cNvSpPr/>
            <p:nvPr/>
          </p:nvSpPr>
          <p:spPr>
            <a:xfrm>
              <a:off x="6067425" y="4273550"/>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 name="Oval 178"/>
            <p:cNvSpPr/>
            <p:nvPr/>
          </p:nvSpPr>
          <p:spPr>
            <a:xfrm>
              <a:off x="5991225" y="47371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0" name="Oval 179"/>
            <p:cNvSpPr/>
            <p:nvPr/>
          </p:nvSpPr>
          <p:spPr>
            <a:xfrm>
              <a:off x="5076825" y="48021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 name="Oval 180"/>
            <p:cNvSpPr/>
            <p:nvPr/>
          </p:nvSpPr>
          <p:spPr>
            <a:xfrm>
              <a:off x="6427788" y="45974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 name="Oval 181"/>
            <p:cNvSpPr/>
            <p:nvPr/>
          </p:nvSpPr>
          <p:spPr>
            <a:xfrm>
              <a:off x="4038600" y="61626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 name="Oval 182"/>
            <p:cNvSpPr/>
            <p:nvPr/>
          </p:nvSpPr>
          <p:spPr>
            <a:xfrm>
              <a:off x="4772025" y="46910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 name="Oval 183"/>
            <p:cNvSpPr/>
            <p:nvPr/>
          </p:nvSpPr>
          <p:spPr>
            <a:xfrm>
              <a:off x="3733800" y="44688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 name="Oval 184"/>
            <p:cNvSpPr/>
            <p:nvPr/>
          </p:nvSpPr>
          <p:spPr>
            <a:xfrm>
              <a:off x="5419725" y="44513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 name="Oval 185"/>
            <p:cNvSpPr/>
            <p:nvPr/>
          </p:nvSpPr>
          <p:spPr>
            <a:xfrm>
              <a:off x="5721350" y="46037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7" name="Oval 186"/>
            <p:cNvSpPr/>
            <p:nvPr/>
          </p:nvSpPr>
          <p:spPr>
            <a:xfrm>
              <a:off x="3429000" y="48402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 name="Oval 187"/>
            <p:cNvSpPr/>
            <p:nvPr/>
          </p:nvSpPr>
          <p:spPr>
            <a:xfrm>
              <a:off x="6143625" y="48895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9" name="Oval 188"/>
            <p:cNvSpPr/>
            <p:nvPr/>
          </p:nvSpPr>
          <p:spPr>
            <a:xfrm>
              <a:off x="4305300" y="49545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 name="Oval 189"/>
            <p:cNvSpPr/>
            <p:nvPr/>
          </p:nvSpPr>
          <p:spPr>
            <a:xfrm>
              <a:off x="5457825" y="48482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1" name="Oval 190"/>
            <p:cNvSpPr/>
            <p:nvPr/>
          </p:nvSpPr>
          <p:spPr>
            <a:xfrm>
              <a:off x="4000500" y="48434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2" name="Oval 191"/>
            <p:cNvSpPr/>
            <p:nvPr/>
          </p:nvSpPr>
          <p:spPr>
            <a:xfrm>
              <a:off x="2733675" y="46212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Content Placeholder 2"/>
          <p:cNvSpPr>
            <a:spLocks noGrp="1"/>
          </p:cNvSpPr>
          <p:nvPr>
            <p:ph idx="1"/>
          </p:nvPr>
        </p:nvSpPr>
        <p:spPr>
          <a:xfrm>
            <a:off x="352425" y="511002"/>
            <a:ext cx="8610600" cy="4708525"/>
          </a:xfrm>
        </p:spPr>
        <p:txBody>
          <a:bodyPr/>
          <a:lstStyle/>
          <a:p>
            <a:r>
              <a:rPr lang="en-US" altLang="en-US" sz="2400" dirty="0" smtClean="0">
                <a:latin typeface="Century Gothic" panose="020B0502020202020204" pitchFamily="34" charset="0"/>
              </a:rPr>
              <a:t>What if solute </a:t>
            </a:r>
            <a:r>
              <a:rPr lang="en-US" altLang="en-US" sz="2400" dirty="0">
                <a:latin typeface="Century Gothic" panose="020B0502020202020204" pitchFamily="34" charset="0"/>
              </a:rPr>
              <a:t>molecules are </a:t>
            </a:r>
            <a:r>
              <a:rPr lang="en-US" altLang="en-US" sz="2400" b="1" dirty="0">
                <a:latin typeface="Century Gothic" panose="020B0502020202020204" pitchFamily="34" charset="0"/>
              </a:rPr>
              <a:t>too large </a:t>
            </a:r>
            <a:r>
              <a:rPr lang="en-US" altLang="en-US" sz="2400" dirty="0">
                <a:latin typeface="Century Gothic" panose="020B0502020202020204" pitchFamily="34" charset="0"/>
              </a:rPr>
              <a:t>and </a:t>
            </a:r>
            <a:r>
              <a:rPr lang="en-US" altLang="en-US" sz="2400" i="1" dirty="0">
                <a:latin typeface="Century Gothic" panose="020B0502020202020204" pitchFamily="34" charset="0"/>
              </a:rPr>
              <a:t>can’t move</a:t>
            </a:r>
            <a:r>
              <a:rPr lang="en-US" altLang="en-US" sz="2400" dirty="0">
                <a:latin typeface="Century Gothic" panose="020B0502020202020204" pitchFamily="34" charset="0"/>
              </a:rPr>
              <a:t> through membrane, then…</a:t>
            </a:r>
          </a:p>
          <a:p>
            <a:r>
              <a:rPr lang="en-US" altLang="en-US" sz="2400" dirty="0">
                <a:solidFill>
                  <a:schemeClr val="tx2">
                    <a:lumMod val="90000"/>
                  </a:schemeClr>
                </a:solidFill>
                <a:latin typeface="Century Gothic" panose="020B0502020202020204" pitchFamily="34" charset="0"/>
              </a:rPr>
              <a:t>Water </a:t>
            </a:r>
            <a:r>
              <a:rPr lang="en-US" altLang="en-US" sz="2400" dirty="0" smtClean="0">
                <a:solidFill>
                  <a:schemeClr val="tx2">
                    <a:lumMod val="90000"/>
                  </a:schemeClr>
                </a:solidFill>
                <a:latin typeface="Century Gothic" panose="020B0502020202020204" pitchFamily="34" charset="0"/>
              </a:rPr>
              <a:t>must move! </a:t>
            </a:r>
            <a:r>
              <a:rPr lang="en-US" altLang="en-US" sz="2400" dirty="0">
                <a:solidFill>
                  <a:schemeClr val="tx2">
                    <a:lumMod val="90000"/>
                  </a:schemeClr>
                </a:solidFill>
                <a:latin typeface="Century Gothic" panose="020B0502020202020204" pitchFamily="34" charset="0"/>
              </a:rPr>
              <a:t>Always from “</a:t>
            </a:r>
            <a:r>
              <a:rPr lang="en-US" altLang="en-US" sz="2400" b="1" u="sng" dirty="0">
                <a:latin typeface="Century Gothic" panose="020B0502020202020204" pitchFamily="34" charset="0"/>
              </a:rPr>
              <a:t>o</a:t>
            </a:r>
            <a:r>
              <a:rPr lang="en-US" altLang="en-US" sz="2400" dirty="0">
                <a:solidFill>
                  <a:schemeClr val="tx2">
                    <a:lumMod val="90000"/>
                  </a:schemeClr>
                </a:solidFill>
                <a:latin typeface="Century Gothic" panose="020B0502020202020204" pitchFamily="34" charset="0"/>
              </a:rPr>
              <a:t>” to “</a:t>
            </a:r>
            <a:r>
              <a:rPr lang="en-US" altLang="en-US" sz="2400" b="1" u="sng" dirty="0" err="1">
                <a:latin typeface="Century Gothic" panose="020B0502020202020204" pitchFamily="34" charset="0"/>
              </a:rPr>
              <a:t>er</a:t>
            </a:r>
            <a:r>
              <a:rPr lang="en-US" altLang="en-US" sz="2400" dirty="0" smtClean="0">
                <a:solidFill>
                  <a:schemeClr val="tx2">
                    <a:lumMod val="90000"/>
                  </a:schemeClr>
                </a:solidFill>
                <a:latin typeface="Century Gothic" panose="020B0502020202020204" pitchFamily="34" charset="0"/>
              </a:rPr>
              <a:t>”</a:t>
            </a:r>
          </a:p>
          <a:p>
            <a:pPr lvl="1"/>
            <a:r>
              <a:rPr lang="en-US" altLang="en-US" sz="2000" dirty="0" smtClean="0">
                <a:latin typeface="Century Gothic" panose="020B0502020202020204" pitchFamily="34" charset="0"/>
              </a:rPr>
              <a:t>Think of the water diluting the high solute side</a:t>
            </a:r>
            <a:endParaRPr lang="en-US" altLang="en-US" sz="2000" dirty="0">
              <a:latin typeface="Century Gothic" panose="020B0502020202020204" pitchFamily="34" charset="0"/>
            </a:endParaRPr>
          </a:p>
          <a:p>
            <a:r>
              <a:rPr lang="en-US" altLang="en-US" sz="2400" dirty="0" smtClean="0">
                <a:solidFill>
                  <a:schemeClr val="tx2">
                    <a:lumMod val="90000"/>
                  </a:schemeClr>
                </a:solidFill>
                <a:latin typeface="Century Gothic" panose="020B0502020202020204" pitchFamily="34" charset="0"/>
              </a:rPr>
              <a:t>Water </a:t>
            </a:r>
            <a:r>
              <a:rPr lang="en-US" altLang="en-US" sz="2400" dirty="0">
                <a:solidFill>
                  <a:schemeClr val="tx2">
                    <a:lumMod val="90000"/>
                  </a:schemeClr>
                </a:solidFill>
                <a:latin typeface="Century Gothic" panose="020B0502020202020204" pitchFamily="34" charset="0"/>
              </a:rPr>
              <a:t>moves from Hyp</a:t>
            </a:r>
            <a:r>
              <a:rPr lang="en-US" altLang="en-US" sz="2400" b="1" u="sng" dirty="0">
                <a:latin typeface="Century Gothic" panose="020B0502020202020204" pitchFamily="34" charset="0"/>
              </a:rPr>
              <a:t>o</a:t>
            </a:r>
            <a:r>
              <a:rPr lang="en-US" altLang="en-US" sz="2400" dirty="0">
                <a:solidFill>
                  <a:schemeClr val="tx2">
                    <a:lumMod val="90000"/>
                  </a:schemeClr>
                </a:solidFill>
                <a:latin typeface="Century Gothic" panose="020B0502020202020204" pitchFamily="34" charset="0"/>
              </a:rPr>
              <a:t>tonic to </a:t>
            </a:r>
            <a:r>
              <a:rPr lang="en-US" altLang="en-US" sz="2400" dirty="0" smtClean="0">
                <a:solidFill>
                  <a:schemeClr val="tx2">
                    <a:lumMod val="90000"/>
                  </a:schemeClr>
                </a:solidFill>
                <a:latin typeface="Century Gothic" panose="020B0502020202020204" pitchFamily="34" charset="0"/>
              </a:rPr>
              <a:t>Hyp</a:t>
            </a:r>
            <a:r>
              <a:rPr lang="en-US" altLang="en-US" sz="2400" b="1" u="sng" dirty="0" smtClean="0">
                <a:latin typeface="Century Gothic" panose="020B0502020202020204" pitchFamily="34" charset="0"/>
              </a:rPr>
              <a:t>er</a:t>
            </a:r>
            <a:r>
              <a:rPr lang="en-US" altLang="en-US" sz="2400" dirty="0" smtClean="0">
                <a:solidFill>
                  <a:schemeClr val="tx2">
                    <a:lumMod val="90000"/>
                  </a:schemeClr>
                </a:solidFill>
                <a:latin typeface="Century Gothic" panose="020B0502020202020204" pitchFamily="34" charset="0"/>
              </a:rPr>
              <a:t>tonic</a:t>
            </a:r>
          </a:p>
          <a:p>
            <a:pPr lvl="1"/>
            <a:r>
              <a:rPr lang="en-US" altLang="en-US" sz="2000" dirty="0" smtClean="0">
                <a:latin typeface="Century Gothic" panose="020B0502020202020204" pitchFamily="34" charset="0"/>
              </a:rPr>
              <a:t>The goal is </a:t>
            </a:r>
            <a:r>
              <a:rPr lang="en-US" altLang="en-US" sz="2000" dirty="0" err="1" smtClean="0">
                <a:latin typeface="Century Gothic" panose="020B0502020202020204" pitchFamily="34" charset="0"/>
              </a:rPr>
              <a:t>Isotonicity</a:t>
            </a:r>
            <a:r>
              <a:rPr lang="en-US" altLang="en-US" sz="2000" dirty="0" smtClean="0">
                <a:latin typeface="Century Gothic" panose="020B0502020202020204" pitchFamily="34" charset="0"/>
              </a:rPr>
              <a:t>/Equilibrium/Homeostasis!</a:t>
            </a:r>
            <a:endParaRPr lang="en-US" altLang="en-US" sz="2000" dirty="0">
              <a:latin typeface="Century Gothic" panose="020B0502020202020204" pitchFamily="34" charset="0"/>
            </a:endParaRPr>
          </a:p>
        </p:txBody>
      </p:sp>
      <p:sp>
        <p:nvSpPr>
          <p:cNvPr id="8284" name="Rectangle 101"/>
          <p:cNvSpPr>
            <a:spLocks noChangeArrowheads="1"/>
          </p:cNvSpPr>
          <p:nvPr/>
        </p:nvSpPr>
        <p:spPr bwMode="auto">
          <a:xfrm>
            <a:off x="6738144" y="400584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chemeClr val="tx2">
                    <a:lumMod val="90000"/>
                  </a:schemeClr>
                </a:solidFill>
              </a:rPr>
              <a:t>Hyp</a:t>
            </a:r>
            <a:r>
              <a:rPr lang="en-US" altLang="en-US" b="1" u="sng" dirty="0"/>
              <a:t>er</a:t>
            </a:r>
            <a:r>
              <a:rPr lang="en-US" altLang="en-US" dirty="0">
                <a:solidFill>
                  <a:schemeClr val="tx2">
                    <a:lumMod val="90000"/>
                  </a:schemeClr>
                </a:solidFill>
              </a:rPr>
              <a:t>tonic</a:t>
            </a:r>
          </a:p>
        </p:txBody>
      </p:sp>
      <p:sp>
        <p:nvSpPr>
          <p:cNvPr id="8286" name="Rectangle 106"/>
          <p:cNvSpPr>
            <a:spLocks noChangeArrowheads="1"/>
          </p:cNvSpPr>
          <p:nvPr/>
        </p:nvSpPr>
        <p:spPr bwMode="auto">
          <a:xfrm>
            <a:off x="474793" y="3883026"/>
            <a:ext cx="1416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chemeClr val="tx2">
                    <a:lumMod val="90000"/>
                  </a:schemeClr>
                </a:solidFill>
              </a:rPr>
              <a:t>   Hyp</a:t>
            </a:r>
            <a:r>
              <a:rPr lang="en-US" altLang="en-US" b="1" u="sng" dirty="0"/>
              <a:t>o</a:t>
            </a:r>
            <a:r>
              <a:rPr lang="en-US" altLang="en-US" dirty="0">
                <a:solidFill>
                  <a:schemeClr val="tx2">
                    <a:lumMod val="90000"/>
                  </a:schemeClr>
                </a:solidFill>
              </a:rPr>
              <a:t>tonic</a:t>
            </a:r>
          </a:p>
        </p:txBody>
      </p:sp>
      <p:sp>
        <p:nvSpPr>
          <p:cNvPr id="4" name="Rectangle 3"/>
          <p:cNvSpPr/>
          <p:nvPr/>
        </p:nvSpPr>
        <p:spPr>
          <a:xfrm>
            <a:off x="1890843" y="2989263"/>
            <a:ext cx="4800600" cy="2667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2562225" y="30575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863850" y="32099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286125" y="349726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3324225" y="38195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2905125" y="49101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2327275" y="48863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3781425" y="42767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3925888" y="39274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3841750" y="48863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3646488" y="46799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2371725" y="35607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3722688" y="33575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2333625" y="41576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286125" y="43259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2716213" y="39957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3624263" y="507841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2676525" y="46386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4962525" y="31194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5264150" y="32718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5762625" y="30924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5686425" y="35575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5257800" y="42529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5724525" y="38814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5305425" y="49704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4727575" y="49482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6181725" y="43386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6326188" y="39878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6486525" y="46434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6242050" y="49482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6046788" y="47402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4772025" y="36226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a:off x="6122988" y="34178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45"/>
          <p:cNvSpPr/>
          <p:nvPr/>
        </p:nvSpPr>
        <p:spPr>
          <a:xfrm>
            <a:off x="4733925" y="42195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Oval 46"/>
          <p:cNvSpPr/>
          <p:nvPr/>
        </p:nvSpPr>
        <p:spPr>
          <a:xfrm>
            <a:off x="5686425" y="4387850"/>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p:nvPr/>
        </p:nvSpPr>
        <p:spPr>
          <a:xfrm>
            <a:off x="5116513" y="40560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48"/>
          <p:cNvSpPr/>
          <p:nvPr/>
        </p:nvSpPr>
        <p:spPr>
          <a:xfrm>
            <a:off x="5514975" y="47863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p:cNvSpPr/>
          <p:nvPr/>
        </p:nvSpPr>
        <p:spPr>
          <a:xfrm>
            <a:off x="6024563" y="51387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a:off x="5076825" y="4700588"/>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5000625" y="35147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p:nvPr/>
        </p:nvSpPr>
        <p:spPr>
          <a:xfrm>
            <a:off x="5302250" y="36671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54"/>
          <p:cNvSpPr/>
          <p:nvPr/>
        </p:nvSpPr>
        <p:spPr>
          <a:xfrm>
            <a:off x="5370513" y="41243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Oval 55"/>
          <p:cNvSpPr/>
          <p:nvPr/>
        </p:nvSpPr>
        <p:spPr>
          <a:xfrm>
            <a:off x="5724525" y="395446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56"/>
          <p:cNvSpPr/>
          <p:nvPr/>
        </p:nvSpPr>
        <p:spPr>
          <a:xfrm>
            <a:off x="5295900" y="46497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57"/>
          <p:cNvSpPr/>
          <p:nvPr/>
        </p:nvSpPr>
        <p:spPr>
          <a:xfrm>
            <a:off x="5762625" y="42767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p:nvPr/>
        </p:nvSpPr>
        <p:spPr>
          <a:xfrm>
            <a:off x="5343525" y="53673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59"/>
          <p:cNvSpPr/>
          <p:nvPr/>
        </p:nvSpPr>
        <p:spPr>
          <a:xfrm>
            <a:off x="4765675" y="53435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p:cNvSpPr/>
          <p:nvPr/>
        </p:nvSpPr>
        <p:spPr>
          <a:xfrm>
            <a:off x="6219825" y="47339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a:off x="6364288" y="43846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a:off x="6524625" y="50387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p:cNvSpPr/>
          <p:nvPr/>
        </p:nvSpPr>
        <p:spPr>
          <a:xfrm>
            <a:off x="6280150" y="53435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p:cNvSpPr/>
          <p:nvPr/>
        </p:nvSpPr>
        <p:spPr>
          <a:xfrm>
            <a:off x="4467225" y="35115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p:nvPr/>
        </p:nvSpPr>
        <p:spPr>
          <a:xfrm>
            <a:off x="4810125" y="40179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p:cNvSpPr/>
          <p:nvPr/>
        </p:nvSpPr>
        <p:spPr>
          <a:xfrm>
            <a:off x="6161088" y="38147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p:nvPr/>
        </p:nvSpPr>
        <p:spPr>
          <a:xfrm>
            <a:off x="4772025" y="46148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a:off x="5724525" y="47831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69"/>
          <p:cNvSpPr/>
          <p:nvPr/>
        </p:nvSpPr>
        <p:spPr>
          <a:xfrm>
            <a:off x="5154613" y="44529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p:cNvSpPr/>
          <p:nvPr/>
        </p:nvSpPr>
        <p:spPr>
          <a:xfrm>
            <a:off x="5553075" y="51831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Oval 71"/>
          <p:cNvSpPr/>
          <p:nvPr/>
        </p:nvSpPr>
        <p:spPr>
          <a:xfrm>
            <a:off x="4702175" y="31877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p:cNvSpPr/>
          <p:nvPr/>
        </p:nvSpPr>
        <p:spPr>
          <a:xfrm>
            <a:off x="5114925" y="50958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p:cNvSpPr/>
          <p:nvPr/>
        </p:nvSpPr>
        <p:spPr>
          <a:xfrm>
            <a:off x="5114925" y="32718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5416550" y="34242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5915025" y="32448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5838825" y="37099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4924425" y="37750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6275388" y="35702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80"/>
          <p:cNvSpPr/>
          <p:nvPr/>
        </p:nvSpPr>
        <p:spPr>
          <a:xfrm>
            <a:off x="5153025" y="36671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p:cNvSpPr/>
          <p:nvPr/>
        </p:nvSpPr>
        <p:spPr>
          <a:xfrm>
            <a:off x="4619625" y="36639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Oval 82"/>
          <p:cNvSpPr/>
          <p:nvPr/>
        </p:nvSpPr>
        <p:spPr>
          <a:xfrm>
            <a:off x="4854575" y="33401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p:cNvSpPr/>
          <p:nvPr/>
        </p:nvSpPr>
        <p:spPr>
          <a:xfrm>
            <a:off x="5267325" y="34242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Oval 84"/>
          <p:cNvSpPr/>
          <p:nvPr/>
        </p:nvSpPr>
        <p:spPr>
          <a:xfrm>
            <a:off x="5568950" y="35766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85"/>
          <p:cNvSpPr/>
          <p:nvPr/>
        </p:nvSpPr>
        <p:spPr>
          <a:xfrm>
            <a:off x="6067425" y="33972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Oval 86"/>
          <p:cNvSpPr/>
          <p:nvPr/>
        </p:nvSpPr>
        <p:spPr>
          <a:xfrm>
            <a:off x="5991225" y="38623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Oval 87"/>
          <p:cNvSpPr/>
          <p:nvPr/>
        </p:nvSpPr>
        <p:spPr>
          <a:xfrm>
            <a:off x="5076825" y="39274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Oval 88"/>
          <p:cNvSpPr/>
          <p:nvPr/>
        </p:nvSpPr>
        <p:spPr>
          <a:xfrm>
            <a:off x="6427788" y="37226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89"/>
          <p:cNvSpPr/>
          <p:nvPr/>
        </p:nvSpPr>
        <p:spPr>
          <a:xfrm>
            <a:off x="5305425" y="38195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Oval 90"/>
          <p:cNvSpPr/>
          <p:nvPr/>
        </p:nvSpPr>
        <p:spPr>
          <a:xfrm>
            <a:off x="4772025" y="38163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Oval 91"/>
          <p:cNvSpPr/>
          <p:nvPr/>
        </p:nvSpPr>
        <p:spPr>
          <a:xfrm>
            <a:off x="5006975" y="34925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Oval 92"/>
          <p:cNvSpPr/>
          <p:nvPr/>
        </p:nvSpPr>
        <p:spPr>
          <a:xfrm>
            <a:off x="5419725" y="35766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Oval 93"/>
          <p:cNvSpPr/>
          <p:nvPr/>
        </p:nvSpPr>
        <p:spPr>
          <a:xfrm>
            <a:off x="5721350" y="37290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Oval 94"/>
          <p:cNvSpPr/>
          <p:nvPr/>
        </p:nvSpPr>
        <p:spPr>
          <a:xfrm>
            <a:off x="6219825" y="35496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Oval 95"/>
          <p:cNvSpPr/>
          <p:nvPr/>
        </p:nvSpPr>
        <p:spPr>
          <a:xfrm>
            <a:off x="6143625" y="40147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Oval 96"/>
          <p:cNvSpPr/>
          <p:nvPr/>
        </p:nvSpPr>
        <p:spPr>
          <a:xfrm>
            <a:off x="5229225" y="40798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Oval 97"/>
          <p:cNvSpPr/>
          <p:nvPr/>
        </p:nvSpPr>
        <p:spPr>
          <a:xfrm>
            <a:off x="6580188" y="38750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Oval 98"/>
          <p:cNvSpPr/>
          <p:nvPr/>
        </p:nvSpPr>
        <p:spPr>
          <a:xfrm>
            <a:off x="5457825" y="39719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Oval 99"/>
          <p:cNvSpPr/>
          <p:nvPr/>
        </p:nvSpPr>
        <p:spPr>
          <a:xfrm>
            <a:off x="4924425" y="39687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Oval 100"/>
          <p:cNvSpPr/>
          <p:nvPr/>
        </p:nvSpPr>
        <p:spPr>
          <a:xfrm>
            <a:off x="5159375" y="36449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Right Arrow 103"/>
          <p:cNvSpPr/>
          <p:nvPr/>
        </p:nvSpPr>
        <p:spPr>
          <a:xfrm>
            <a:off x="3951288" y="3749588"/>
            <a:ext cx="685800" cy="1054100"/>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a:spLocks noChangeArrowheads="1"/>
          </p:cNvSpPr>
          <p:nvPr/>
        </p:nvSpPr>
        <p:spPr bwMode="auto">
          <a:xfrm>
            <a:off x="3968750" y="4079081"/>
            <a:ext cx="615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H</a:t>
            </a:r>
            <a:r>
              <a:rPr lang="en-US" altLang="en-US" baseline="-25000" dirty="0"/>
              <a:t>2</a:t>
            </a:r>
            <a:r>
              <a:rPr lang="en-US" altLang="en-US" dirty="0"/>
              <a:t>O</a:t>
            </a:r>
          </a:p>
        </p:txBody>
      </p:sp>
      <p:cxnSp>
        <p:nvCxnSpPr>
          <p:cNvPr id="105" name="Straight Connector 104"/>
          <p:cNvCxnSpPr/>
          <p:nvPr/>
        </p:nvCxnSpPr>
        <p:spPr>
          <a:xfrm>
            <a:off x="4319718" y="2991523"/>
            <a:ext cx="0" cy="2667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3" name="Right Arrow 102"/>
          <p:cNvSpPr/>
          <p:nvPr/>
        </p:nvSpPr>
        <p:spPr>
          <a:xfrm rot="10800000">
            <a:off x="4311826" y="3024981"/>
            <a:ext cx="685800" cy="1054100"/>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4276245" y="2996468"/>
            <a:ext cx="0" cy="26670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50281" y="3898106"/>
            <a:ext cx="1296189" cy="369332"/>
          </a:xfrm>
          <a:prstGeom prst="rect">
            <a:avLst/>
          </a:prstGeom>
          <a:noFill/>
        </p:spPr>
        <p:txBody>
          <a:bodyPr wrap="none" rtlCol="0">
            <a:spAutoFit/>
          </a:bodyPr>
          <a:lstStyle/>
          <a:p>
            <a:r>
              <a:rPr lang="en-US" dirty="0" smtClean="0">
                <a:solidFill>
                  <a:srgbClr val="FFC000"/>
                </a:solidFill>
              </a:rPr>
              <a:t>ISOTONIC</a:t>
            </a:r>
            <a:endParaRPr lang="en-US" dirty="0">
              <a:solidFill>
                <a:srgbClr val="FFC000"/>
              </a:solidFill>
            </a:endParaRPr>
          </a:p>
        </p:txBody>
      </p:sp>
      <p:sp>
        <p:nvSpPr>
          <p:cNvPr id="193" name="TextBox 192"/>
          <p:cNvSpPr txBox="1"/>
          <p:nvPr/>
        </p:nvSpPr>
        <p:spPr>
          <a:xfrm>
            <a:off x="6742117" y="4002643"/>
            <a:ext cx="1296189" cy="369332"/>
          </a:xfrm>
          <a:prstGeom prst="rect">
            <a:avLst/>
          </a:prstGeom>
          <a:noFill/>
        </p:spPr>
        <p:txBody>
          <a:bodyPr wrap="none" rtlCol="0">
            <a:spAutoFit/>
          </a:bodyPr>
          <a:lstStyle/>
          <a:p>
            <a:r>
              <a:rPr lang="en-US" dirty="0" smtClean="0">
                <a:solidFill>
                  <a:srgbClr val="FFC000"/>
                </a:solidFill>
              </a:rPr>
              <a:t>ISOTONIC</a:t>
            </a:r>
            <a:endParaRPr lang="en-US" dirty="0">
              <a:solidFill>
                <a:srgbClr val="FFC000"/>
              </a:solidFill>
            </a:endParaRPr>
          </a:p>
        </p:txBody>
      </p:sp>
      <p:sp>
        <p:nvSpPr>
          <p:cNvPr id="5" name="TextBox 4"/>
          <p:cNvSpPr txBox="1"/>
          <p:nvPr/>
        </p:nvSpPr>
        <p:spPr>
          <a:xfrm>
            <a:off x="2257556" y="6477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49877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3"/>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0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0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5"/>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par>
                                <p:cTn id="36" presetID="1" presetClass="entr" presetSubtype="0" fill="hold" nodeType="withEffect">
                                  <p:stCondLst>
                                    <p:cond delay="0"/>
                                  </p:stCondLst>
                                  <p:childTnLst>
                                    <p:set>
                                      <p:cBhvr>
                                        <p:cTn id="37" dur="1" fill="hold">
                                          <p:stCondLst>
                                            <p:cond delay="0"/>
                                          </p:stCondLst>
                                        </p:cTn>
                                        <p:tgtEl>
                                          <p:spTgt spid="102"/>
                                        </p:tgtEl>
                                        <p:attrNameLst>
                                          <p:attrName>style.visibility</p:attrName>
                                        </p:attrNameLst>
                                      </p:cBhvr>
                                      <p:to>
                                        <p:strVal val="visible"/>
                                      </p:to>
                                    </p:set>
                                  </p:childTnLst>
                                </p:cTn>
                              </p:par>
                              <p:par>
                                <p:cTn id="38" presetID="1" presetClass="exit"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8"/>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04"/>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6"/>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8286"/>
                                        </p:tgtEl>
                                        <p:attrNameLst>
                                          <p:attrName>style.visibility</p:attrName>
                                        </p:attrNameLst>
                                      </p:cBhvr>
                                      <p:to>
                                        <p:strVal val="hidden"/>
                                      </p:to>
                                    </p:set>
                                  </p:childTnLst>
                                </p:cTn>
                              </p:par>
                              <p:par>
                                <p:cTn id="48" presetID="1" presetClass="exit" presetSubtype="0" fill="hold" grpId="0" nodeType="withEffect">
                                  <p:stCondLst>
                                    <p:cond delay="0"/>
                                  </p:stCondLst>
                                  <p:childTnLst>
                                    <p:set>
                                      <p:cBhvr>
                                        <p:cTn id="49" dur="1" fill="hold">
                                          <p:stCondLst>
                                            <p:cond delay="0"/>
                                          </p:stCondLst>
                                        </p:cTn>
                                        <p:tgtEl>
                                          <p:spTgt spid="8284"/>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284" grpId="0"/>
      <p:bldP spid="8286" grpId="0"/>
      <p:bldP spid="4" grpId="0" animBg="1"/>
      <p:bldP spid="104" grpId="0" animBg="1"/>
      <p:bldP spid="104" grpId="1" animBg="1"/>
      <p:bldP spid="8" grpId="0"/>
      <p:bldP spid="8" grpId="1"/>
      <p:bldP spid="103" grpId="0" animBg="1"/>
      <p:bldP spid="103" grpId="1" animBg="1"/>
      <p:bldP spid="2" grpId="0"/>
      <p:bldP spid="19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44500"/>
            <a:ext cx="8610600" cy="4708525"/>
          </a:xfrm>
        </p:spPr>
        <p:txBody>
          <a:bodyPr/>
          <a:lstStyle/>
          <a:p>
            <a:pPr marL="136525" indent="0">
              <a:buNone/>
            </a:pPr>
            <a:r>
              <a:rPr lang="en-US" altLang="en-US" sz="2400" b="1" dirty="0">
                <a:solidFill>
                  <a:srgbClr val="FFC000"/>
                </a:solidFill>
                <a:latin typeface="Century Gothic" panose="020B0502020202020204" pitchFamily="34" charset="0"/>
              </a:rPr>
              <a:t> </a:t>
            </a:r>
            <a:r>
              <a:rPr lang="en-US" altLang="en-US" sz="2400" b="1" dirty="0" smtClean="0">
                <a:solidFill>
                  <a:srgbClr val="FFC000"/>
                </a:solidFill>
                <a:latin typeface="Century Gothic" panose="020B0502020202020204" pitchFamily="34" charset="0"/>
              </a:rPr>
              <a:t>    Isotonic</a:t>
            </a:r>
            <a:r>
              <a:rPr lang="en-US" altLang="en-US" sz="2400" b="1" dirty="0">
                <a:solidFill>
                  <a:srgbClr val="FFC000"/>
                </a:solidFill>
                <a:latin typeface="Century Gothic" panose="020B0502020202020204" pitchFamily="34" charset="0"/>
              </a:rPr>
              <a:t>!</a:t>
            </a:r>
          </a:p>
          <a:p>
            <a:r>
              <a:rPr lang="en-US" altLang="en-US" sz="2400" dirty="0">
                <a:latin typeface="Century Gothic" panose="020B0502020202020204" pitchFamily="34" charset="0"/>
              </a:rPr>
              <a:t>So same concentration on both sides</a:t>
            </a:r>
          </a:p>
          <a:p>
            <a:r>
              <a:rPr lang="en-US" altLang="en-US" sz="2400" dirty="0">
                <a:latin typeface="Century Gothic" panose="020B0502020202020204" pitchFamily="34" charset="0"/>
              </a:rPr>
              <a:t>Number of </a:t>
            </a:r>
            <a:r>
              <a:rPr lang="en-US" altLang="en-US" sz="2400" dirty="0">
                <a:solidFill>
                  <a:srgbClr val="FF0000"/>
                </a:solidFill>
                <a:latin typeface="Century Gothic" panose="020B0502020202020204" pitchFamily="34" charset="0"/>
              </a:rPr>
              <a:t>solute molecules </a:t>
            </a:r>
            <a:r>
              <a:rPr lang="en-US" altLang="en-US" sz="2400" dirty="0">
                <a:latin typeface="Century Gothic" panose="020B0502020202020204" pitchFamily="34" charset="0"/>
              </a:rPr>
              <a:t>on either side           	</a:t>
            </a:r>
            <a:r>
              <a:rPr lang="en-US" altLang="en-US" sz="2400" dirty="0" smtClean="0">
                <a:latin typeface="Century Gothic" panose="020B0502020202020204" pitchFamily="34" charset="0"/>
              </a:rPr>
              <a:t>did </a:t>
            </a:r>
            <a:r>
              <a:rPr lang="en-US" altLang="en-US" sz="2400" dirty="0">
                <a:latin typeface="Century Gothic" panose="020B0502020202020204" pitchFamily="34" charset="0"/>
              </a:rPr>
              <a:t>not change (</a:t>
            </a:r>
            <a:r>
              <a:rPr lang="en-US" altLang="en-US" sz="2400" i="1" dirty="0">
                <a:solidFill>
                  <a:srgbClr val="FF0000"/>
                </a:solidFill>
                <a:latin typeface="Century Gothic" panose="020B0502020202020204" pitchFamily="34" charset="0"/>
              </a:rPr>
              <a:t>they</a:t>
            </a:r>
            <a:r>
              <a:rPr lang="en-US" altLang="en-US" sz="2400" dirty="0">
                <a:latin typeface="Century Gothic" panose="020B0502020202020204" pitchFamily="34" charset="0"/>
              </a:rPr>
              <a:t> did not move!)</a:t>
            </a:r>
          </a:p>
          <a:p>
            <a:r>
              <a:rPr lang="en-US" altLang="en-US" sz="2400" dirty="0">
                <a:solidFill>
                  <a:schemeClr val="accent2"/>
                </a:solidFill>
                <a:latin typeface="Century Gothic" panose="020B0502020202020204" pitchFamily="34" charset="0"/>
              </a:rPr>
              <a:t>H</a:t>
            </a:r>
            <a:r>
              <a:rPr lang="en-US" altLang="en-US" sz="2400" baseline="-25000" dirty="0">
                <a:solidFill>
                  <a:schemeClr val="accent2"/>
                </a:solidFill>
                <a:latin typeface="Century Gothic" panose="020B0502020202020204" pitchFamily="34" charset="0"/>
              </a:rPr>
              <a:t>2</a:t>
            </a:r>
            <a:r>
              <a:rPr lang="en-US" altLang="en-US" sz="2400" dirty="0">
                <a:solidFill>
                  <a:schemeClr val="accent2"/>
                </a:solidFill>
                <a:latin typeface="Century Gothic" panose="020B0502020202020204" pitchFamily="34" charset="0"/>
              </a:rPr>
              <a:t>O moved, making left side smaller (shrink) </a:t>
            </a:r>
            <a:r>
              <a:rPr lang="en-US" altLang="en-US" sz="2400" dirty="0" smtClean="0">
                <a:solidFill>
                  <a:schemeClr val="accent2"/>
                </a:solidFill>
                <a:latin typeface="Century Gothic" panose="020B0502020202020204" pitchFamily="34" charset="0"/>
              </a:rPr>
              <a:t>and </a:t>
            </a:r>
            <a:r>
              <a:rPr lang="en-US" altLang="en-US" sz="2400" dirty="0">
                <a:solidFill>
                  <a:schemeClr val="accent2"/>
                </a:solidFill>
                <a:latin typeface="Century Gothic" panose="020B0502020202020204" pitchFamily="34" charset="0"/>
              </a:rPr>
              <a:t>right side </a:t>
            </a:r>
            <a:r>
              <a:rPr lang="en-US" altLang="en-US" sz="2400" dirty="0" smtClean="0">
                <a:solidFill>
                  <a:schemeClr val="accent2"/>
                </a:solidFill>
                <a:latin typeface="Century Gothic" panose="020B0502020202020204" pitchFamily="34" charset="0"/>
              </a:rPr>
              <a:t>bigger (expand)</a:t>
            </a:r>
            <a:endParaRPr lang="en-US" altLang="en-US" sz="2400" dirty="0">
              <a:solidFill>
                <a:schemeClr val="accent2"/>
              </a:solidFill>
              <a:latin typeface="Century Gothic" panose="020B0502020202020204" pitchFamily="34" charset="0"/>
            </a:endParaRPr>
          </a:p>
          <a:p>
            <a:endParaRPr lang="en-US" altLang="en-US" sz="2400" dirty="0">
              <a:solidFill>
                <a:schemeClr val="accent2"/>
              </a:solidFill>
              <a:latin typeface="Century Gothic" panose="020B0502020202020204" pitchFamily="34" charset="0"/>
            </a:endParaRPr>
          </a:p>
        </p:txBody>
      </p:sp>
      <p:sp>
        <p:nvSpPr>
          <p:cNvPr id="98" name="Oval 97"/>
          <p:cNvSpPr/>
          <p:nvPr/>
        </p:nvSpPr>
        <p:spPr>
          <a:xfrm>
            <a:off x="6580188" y="47498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1"/>
          <p:cNvGrpSpPr/>
          <p:nvPr/>
        </p:nvGrpSpPr>
        <p:grpSpPr>
          <a:xfrm>
            <a:off x="1905000" y="2971800"/>
            <a:ext cx="4837117" cy="2750344"/>
            <a:chOff x="1876425" y="3733800"/>
            <a:chExt cx="4800600" cy="2700338"/>
          </a:xfrm>
        </p:grpSpPr>
        <p:sp>
          <p:nvSpPr>
            <p:cNvPr id="4" name="Rectangle 3"/>
            <p:cNvSpPr/>
            <p:nvPr/>
          </p:nvSpPr>
          <p:spPr>
            <a:xfrm>
              <a:off x="1876425" y="3733800"/>
              <a:ext cx="4800600" cy="2667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3200400" y="3767138"/>
              <a:ext cx="0" cy="26670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562225" y="39338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863850" y="40862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243138" y="41640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2400300" y="46958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2905125" y="57848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2327275" y="57626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2857500" y="51530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2470150" y="49117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2919413" y="55403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2724150" y="55546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2371725" y="44354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2859088" y="43672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2333625" y="50323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2362200" y="52006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2716213" y="48704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2701925" y="59531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2676525" y="55133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4962525" y="39941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3998913" y="56149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5762625" y="3968750"/>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5686425" y="44323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5257800" y="51276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3656013" y="53768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5305425" y="58451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4727575" y="58229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6181725" y="52133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6326188" y="48625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6486525" y="55181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6242050" y="58229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6046788" y="56165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4772025" y="44973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a:off x="6122988" y="42926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45"/>
            <p:cNvSpPr/>
            <p:nvPr/>
          </p:nvSpPr>
          <p:spPr>
            <a:xfrm>
              <a:off x="4733925" y="50942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Oval 46"/>
            <p:cNvSpPr/>
            <p:nvPr/>
          </p:nvSpPr>
          <p:spPr>
            <a:xfrm>
              <a:off x="5686425" y="52625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p:nvPr/>
          </p:nvSpPr>
          <p:spPr>
            <a:xfrm>
              <a:off x="5116513" y="49307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48"/>
            <p:cNvSpPr/>
            <p:nvPr/>
          </p:nvSpPr>
          <p:spPr>
            <a:xfrm>
              <a:off x="5514975" y="566261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p:cNvSpPr/>
            <p:nvPr/>
          </p:nvSpPr>
          <p:spPr>
            <a:xfrm>
              <a:off x="6024563" y="60134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a:off x="4076700" y="53467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5000625" y="43910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p:nvPr/>
          </p:nvSpPr>
          <p:spPr>
            <a:xfrm>
              <a:off x="4267200" y="43846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54"/>
            <p:cNvSpPr/>
            <p:nvPr/>
          </p:nvSpPr>
          <p:spPr>
            <a:xfrm>
              <a:off x="4448175" y="50006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Oval 55"/>
            <p:cNvSpPr/>
            <p:nvPr/>
          </p:nvSpPr>
          <p:spPr>
            <a:xfrm>
              <a:off x="3702050" y="58467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56"/>
            <p:cNvSpPr/>
            <p:nvPr/>
          </p:nvSpPr>
          <p:spPr>
            <a:xfrm>
              <a:off x="4373563" y="55245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57"/>
            <p:cNvSpPr/>
            <p:nvPr/>
          </p:nvSpPr>
          <p:spPr>
            <a:xfrm>
              <a:off x="5762625" y="51530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p:nvPr/>
          </p:nvSpPr>
          <p:spPr>
            <a:xfrm>
              <a:off x="5343525" y="62420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59"/>
            <p:cNvSpPr/>
            <p:nvPr/>
          </p:nvSpPr>
          <p:spPr>
            <a:xfrm>
              <a:off x="4765675" y="62198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p:cNvSpPr/>
            <p:nvPr/>
          </p:nvSpPr>
          <p:spPr>
            <a:xfrm>
              <a:off x="6219825" y="56102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a:off x="6364288" y="52593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a:off x="6524625" y="59150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p:cNvSpPr/>
            <p:nvPr/>
          </p:nvSpPr>
          <p:spPr>
            <a:xfrm>
              <a:off x="6280150" y="62198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p:cNvSpPr/>
            <p:nvPr/>
          </p:nvSpPr>
          <p:spPr>
            <a:xfrm>
              <a:off x="3657600" y="42100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p:nvPr/>
          </p:nvSpPr>
          <p:spPr>
            <a:xfrm>
              <a:off x="4810125" y="48926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p:cNvSpPr/>
            <p:nvPr/>
          </p:nvSpPr>
          <p:spPr>
            <a:xfrm>
              <a:off x="6161088" y="46894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p:nvPr/>
          </p:nvSpPr>
          <p:spPr>
            <a:xfrm>
              <a:off x="4772025" y="54895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a:off x="5724525" y="56578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69"/>
            <p:cNvSpPr/>
            <p:nvPr/>
          </p:nvSpPr>
          <p:spPr>
            <a:xfrm>
              <a:off x="5154613" y="53276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p:cNvSpPr/>
            <p:nvPr/>
          </p:nvSpPr>
          <p:spPr>
            <a:xfrm>
              <a:off x="5553075" y="60579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Oval 71"/>
            <p:cNvSpPr/>
            <p:nvPr/>
          </p:nvSpPr>
          <p:spPr>
            <a:xfrm>
              <a:off x="4702175" y="40624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p:cNvSpPr/>
            <p:nvPr/>
          </p:nvSpPr>
          <p:spPr>
            <a:xfrm>
              <a:off x="5114925" y="59705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p:cNvSpPr/>
            <p:nvPr/>
          </p:nvSpPr>
          <p:spPr>
            <a:xfrm>
              <a:off x="5114925" y="41465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4151313" y="57673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5915025" y="4121150"/>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5838825" y="45847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4924425" y="46497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6275388" y="44450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80"/>
            <p:cNvSpPr/>
            <p:nvPr/>
          </p:nvSpPr>
          <p:spPr>
            <a:xfrm>
              <a:off x="3886200" y="60102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p:cNvSpPr/>
            <p:nvPr/>
          </p:nvSpPr>
          <p:spPr>
            <a:xfrm>
              <a:off x="3962400" y="45656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Oval 82"/>
            <p:cNvSpPr/>
            <p:nvPr/>
          </p:nvSpPr>
          <p:spPr>
            <a:xfrm>
              <a:off x="4854575" y="42148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p:cNvSpPr/>
            <p:nvPr/>
          </p:nvSpPr>
          <p:spPr>
            <a:xfrm>
              <a:off x="5267325" y="42989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Oval 84"/>
            <p:cNvSpPr/>
            <p:nvPr/>
          </p:nvSpPr>
          <p:spPr>
            <a:xfrm>
              <a:off x="4000500" y="4064000"/>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85"/>
            <p:cNvSpPr/>
            <p:nvPr/>
          </p:nvSpPr>
          <p:spPr>
            <a:xfrm>
              <a:off x="6067425" y="4273550"/>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Oval 86"/>
            <p:cNvSpPr/>
            <p:nvPr/>
          </p:nvSpPr>
          <p:spPr>
            <a:xfrm>
              <a:off x="5991225" y="47371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Oval 87"/>
            <p:cNvSpPr/>
            <p:nvPr/>
          </p:nvSpPr>
          <p:spPr>
            <a:xfrm>
              <a:off x="5076825" y="48021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Oval 88"/>
            <p:cNvSpPr/>
            <p:nvPr/>
          </p:nvSpPr>
          <p:spPr>
            <a:xfrm>
              <a:off x="6427788" y="45974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89"/>
            <p:cNvSpPr/>
            <p:nvPr/>
          </p:nvSpPr>
          <p:spPr>
            <a:xfrm>
              <a:off x="4038600" y="61626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Oval 90"/>
            <p:cNvSpPr/>
            <p:nvPr/>
          </p:nvSpPr>
          <p:spPr>
            <a:xfrm>
              <a:off x="4772025" y="46910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Oval 91"/>
            <p:cNvSpPr/>
            <p:nvPr/>
          </p:nvSpPr>
          <p:spPr>
            <a:xfrm>
              <a:off x="3733800" y="44688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Oval 92"/>
            <p:cNvSpPr/>
            <p:nvPr/>
          </p:nvSpPr>
          <p:spPr>
            <a:xfrm>
              <a:off x="5419725" y="44513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Oval 93"/>
            <p:cNvSpPr/>
            <p:nvPr/>
          </p:nvSpPr>
          <p:spPr>
            <a:xfrm>
              <a:off x="5721350" y="46037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Oval 94"/>
            <p:cNvSpPr/>
            <p:nvPr/>
          </p:nvSpPr>
          <p:spPr>
            <a:xfrm>
              <a:off x="3429000" y="48402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Oval 95"/>
            <p:cNvSpPr/>
            <p:nvPr/>
          </p:nvSpPr>
          <p:spPr>
            <a:xfrm>
              <a:off x="6143625" y="48895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Oval 96"/>
            <p:cNvSpPr/>
            <p:nvPr/>
          </p:nvSpPr>
          <p:spPr>
            <a:xfrm>
              <a:off x="4305300" y="49545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Oval 98"/>
            <p:cNvSpPr/>
            <p:nvPr/>
          </p:nvSpPr>
          <p:spPr>
            <a:xfrm>
              <a:off x="5457825" y="48482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Oval 99"/>
            <p:cNvSpPr/>
            <p:nvPr/>
          </p:nvSpPr>
          <p:spPr>
            <a:xfrm>
              <a:off x="4000500" y="48434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Oval 100"/>
            <p:cNvSpPr/>
            <p:nvPr/>
          </p:nvSpPr>
          <p:spPr>
            <a:xfrm>
              <a:off x="2733675" y="46212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2" name="TextBox 101"/>
          <p:cNvSpPr txBox="1"/>
          <p:nvPr/>
        </p:nvSpPr>
        <p:spPr>
          <a:xfrm>
            <a:off x="650281" y="3898106"/>
            <a:ext cx="1296189" cy="369332"/>
          </a:xfrm>
          <a:prstGeom prst="rect">
            <a:avLst/>
          </a:prstGeom>
          <a:noFill/>
        </p:spPr>
        <p:txBody>
          <a:bodyPr wrap="none" rtlCol="0">
            <a:spAutoFit/>
          </a:bodyPr>
          <a:lstStyle/>
          <a:p>
            <a:r>
              <a:rPr lang="en-US" dirty="0" smtClean="0">
                <a:solidFill>
                  <a:srgbClr val="FFC000"/>
                </a:solidFill>
              </a:rPr>
              <a:t>ISOTONIC</a:t>
            </a:r>
            <a:endParaRPr lang="en-US" dirty="0">
              <a:solidFill>
                <a:srgbClr val="FFC000"/>
              </a:solidFill>
            </a:endParaRPr>
          </a:p>
        </p:txBody>
      </p:sp>
      <p:sp>
        <p:nvSpPr>
          <p:cNvPr id="103" name="TextBox 102"/>
          <p:cNvSpPr txBox="1"/>
          <p:nvPr/>
        </p:nvSpPr>
        <p:spPr>
          <a:xfrm>
            <a:off x="6742117" y="4002643"/>
            <a:ext cx="1296189" cy="369332"/>
          </a:xfrm>
          <a:prstGeom prst="rect">
            <a:avLst/>
          </a:prstGeom>
          <a:noFill/>
        </p:spPr>
        <p:txBody>
          <a:bodyPr wrap="none" rtlCol="0">
            <a:spAutoFit/>
          </a:bodyPr>
          <a:lstStyle/>
          <a:p>
            <a:r>
              <a:rPr lang="en-US" dirty="0" smtClean="0">
                <a:solidFill>
                  <a:srgbClr val="FFC000"/>
                </a:solidFill>
              </a:rPr>
              <a:t>ISOTONIC</a:t>
            </a:r>
            <a:endParaRPr lang="en-US" dirty="0">
              <a:solidFill>
                <a:srgbClr val="FFC000"/>
              </a:solidFill>
            </a:endParaRPr>
          </a:p>
        </p:txBody>
      </p:sp>
      <p:sp>
        <p:nvSpPr>
          <p:cNvPr id="104" name="Title 1"/>
          <p:cNvSpPr>
            <a:spLocks noGrp="1"/>
          </p:cNvSpPr>
          <p:nvPr>
            <p:ph type="title"/>
          </p:nvPr>
        </p:nvSpPr>
        <p:spPr>
          <a:xfrm>
            <a:off x="423993" y="5754515"/>
            <a:ext cx="8229600" cy="1143000"/>
          </a:xfrm>
        </p:spPr>
        <p:txBody>
          <a:bodyPr>
            <a:normAutofit fontScale="90000"/>
          </a:bodyPr>
          <a:lstStyle/>
          <a:p>
            <a:pPr eaLnBrk="1" fontAlgn="auto" hangingPunct="1">
              <a:spcAft>
                <a:spcPts val="0"/>
              </a:spcAft>
              <a:defRPr/>
            </a:pPr>
            <a:r>
              <a:rPr lang="en-US" sz="3600" dirty="0" smtClean="0">
                <a:solidFill>
                  <a:schemeClr val="tx2">
                    <a:lumMod val="75000"/>
                  </a:schemeClr>
                </a:solidFill>
                <a:latin typeface="Gisha" panose="020B0502040204020203" pitchFamily="34" charset="-79"/>
                <a:cs typeface="Gisha" panose="020B0502040204020203" pitchFamily="34" charset="-79"/>
              </a:rPr>
              <a:t>This is movement of water is called </a:t>
            </a:r>
            <a:r>
              <a:rPr lang="en-US" sz="4400" dirty="0" smtClean="0">
                <a:solidFill>
                  <a:schemeClr val="tx2">
                    <a:lumMod val="75000"/>
                  </a:schemeClr>
                </a:solidFill>
                <a:latin typeface="Gisha" panose="020B0502040204020203" pitchFamily="34" charset="-79"/>
                <a:cs typeface="Gisha" panose="020B0502040204020203" pitchFamily="34" charset="-79"/>
              </a:rPr>
              <a:t>“Osmosis”</a:t>
            </a:r>
            <a:endParaRPr lang="en-US" sz="4400" b="0" dirty="0">
              <a:solidFill>
                <a:schemeClr val="tx2">
                  <a:lumMod val="75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496515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2" grpId="0"/>
      <p:bldP spid="103" grpId="0"/>
      <p:bldP spid="1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00013"/>
            <a:ext cx="8610600" cy="2819400"/>
          </a:xfrm>
        </p:spPr>
        <p:txBody>
          <a:bodyPr/>
          <a:lstStyle/>
          <a:p>
            <a:r>
              <a:rPr lang="en-US" altLang="en-US" sz="2000" dirty="0">
                <a:solidFill>
                  <a:schemeClr val="accent2"/>
                </a:solidFill>
                <a:latin typeface="Century Gothic" panose="020B0502020202020204" pitchFamily="34" charset="0"/>
              </a:rPr>
              <a:t>Where is the concentration of solute high</a:t>
            </a:r>
            <a:r>
              <a:rPr lang="en-US" altLang="en-US" sz="2000" b="1" u="sng" dirty="0">
                <a:solidFill>
                  <a:schemeClr val="accent2"/>
                </a:solidFill>
                <a:latin typeface="Century Gothic" panose="020B0502020202020204" pitchFamily="34" charset="0"/>
              </a:rPr>
              <a:t>er</a:t>
            </a:r>
            <a:r>
              <a:rPr lang="en-US" altLang="en-US" sz="2000" dirty="0">
                <a:solidFill>
                  <a:schemeClr val="accent2"/>
                </a:solidFill>
                <a:latin typeface="Century Gothic" panose="020B0502020202020204" pitchFamily="34" charset="0"/>
              </a:rPr>
              <a:t>?</a:t>
            </a:r>
          </a:p>
          <a:p>
            <a:r>
              <a:rPr lang="en-US" altLang="en-US" sz="2000" dirty="0">
                <a:solidFill>
                  <a:schemeClr val="accent2"/>
                </a:solidFill>
                <a:latin typeface="Century Gothic" panose="020B0502020202020204" pitchFamily="34" charset="0"/>
              </a:rPr>
              <a:t>=&gt; Hyp</a:t>
            </a:r>
            <a:r>
              <a:rPr lang="en-US" altLang="en-US" sz="2000" b="1" u="sng" dirty="0">
                <a:solidFill>
                  <a:schemeClr val="accent2"/>
                </a:solidFill>
                <a:latin typeface="Century Gothic" panose="020B0502020202020204" pitchFamily="34" charset="0"/>
              </a:rPr>
              <a:t>er</a:t>
            </a:r>
            <a:r>
              <a:rPr lang="en-US" altLang="en-US" sz="2000" dirty="0">
                <a:solidFill>
                  <a:schemeClr val="accent2"/>
                </a:solidFill>
                <a:latin typeface="Century Gothic" panose="020B0502020202020204" pitchFamily="34" charset="0"/>
              </a:rPr>
              <a:t>tonic</a:t>
            </a:r>
          </a:p>
          <a:p>
            <a:r>
              <a:rPr lang="en-US" altLang="en-US" sz="2000" dirty="0">
                <a:solidFill>
                  <a:schemeClr val="accent2"/>
                </a:solidFill>
                <a:latin typeface="Century Gothic" panose="020B0502020202020204" pitchFamily="34" charset="0"/>
              </a:rPr>
              <a:t>=&gt; other side = Hyp</a:t>
            </a:r>
            <a:r>
              <a:rPr lang="en-US" altLang="en-US" sz="2000" b="1" u="sng" dirty="0">
                <a:solidFill>
                  <a:schemeClr val="accent2"/>
                </a:solidFill>
                <a:latin typeface="Century Gothic" panose="020B0502020202020204" pitchFamily="34" charset="0"/>
              </a:rPr>
              <a:t>o</a:t>
            </a:r>
            <a:r>
              <a:rPr lang="en-US" altLang="en-US" sz="2000" dirty="0">
                <a:solidFill>
                  <a:schemeClr val="accent2"/>
                </a:solidFill>
                <a:latin typeface="Century Gothic" panose="020B0502020202020204" pitchFamily="34" charset="0"/>
              </a:rPr>
              <a:t>tonic</a:t>
            </a:r>
          </a:p>
          <a:p>
            <a:r>
              <a:rPr lang="en-US" altLang="en-US" sz="2000" dirty="0">
                <a:solidFill>
                  <a:schemeClr val="accent2"/>
                </a:solidFill>
                <a:latin typeface="Century Gothic" panose="020B0502020202020204" pitchFamily="34" charset="0"/>
              </a:rPr>
              <a:t>Water moves from Hyp</a:t>
            </a:r>
            <a:r>
              <a:rPr lang="en-US" altLang="en-US" sz="2000" b="1" u="sng" dirty="0">
                <a:solidFill>
                  <a:schemeClr val="accent2"/>
                </a:solidFill>
                <a:latin typeface="Century Gothic" panose="020B0502020202020204" pitchFamily="34" charset="0"/>
              </a:rPr>
              <a:t>o</a:t>
            </a:r>
            <a:r>
              <a:rPr lang="en-US" altLang="en-US" sz="2000" dirty="0">
                <a:solidFill>
                  <a:schemeClr val="accent2"/>
                </a:solidFill>
                <a:latin typeface="Century Gothic" panose="020B0502020202020204" pitchFamily="34" charset="0"/>
              </a:rPr>
              <a:t>tonic to Hyp</a:t>
            </a:r>
            <a:r>
              <a:rPr lang="en-US" altLang="en-US" sz="2000" b="1" u="sng" dirty="0">
                <a:solidFill>
                  <a:schemeClr val="accent2"/>
                </a:solidFill>
                <a:latin typeface="Century Gothic" panose="020B0502020202020204" pitchFamily="34" charset="0"/>
              </a:rPr>
              <a:t>er</a:t>
            </a:r>
            <a:r>
              <a:rPr lang="en-US" altLang="en-US" sz="2000" dirty="0">
                <a:solidFill>
                  <a:schemeClr val="accent2"/>
                </a:solidFill>
                <a:latin typeface="Century Gothic" panose="020B0502020202020204" pitchFamily="34" charset="0"/>
              </a:rPr>
              <a:t>tonic</a:t>
            </a:r>
          </a:p>
          <a:p>
            <a:r>
              <a:rPr lang="en-US" altLang="en-US" sz="2000" dirty="0">
                <a:solidFill>
                  <a:schemeClr val="accent2"/>
                </a:solidFill>
                <a:latin typeface="Century Gothic" panose="020B0502020202020204" pitchFamily="34" charset="0"/>
              </a:rPr>
              <a:t>From ‘</a:t>
            </a:r>
            <a:r>
              <a:rPr lang="en-US" altLang="en-US" sz="2000" b="1" u="sng" dirty="0">
                <a:solidFill>
                  <a:schemeClr val="accent2"/>
                </a:solidFill>
                <a:latin typeface="Century Gothic" panose="020B0502020202020204" pitchFamily="34" charset="0"/>
              </a:rPr>
              <a:t>o’</a:t>
            </a:r>
            <a:r>
              <a:rPr lang="en-US" altLang="en-US" sz="2000" dirty="0">
                <a:solidFill>
                  <a:schemeClr val="accent2"/>
                </a:solidFill>
                <a:latin typeface="Century Gothic" panose="020B0502020202020204" pitchFamily="34" charset="0"/>
              </a:rPr>
              <a:t> to ‘</a:t>
            </a:r>
            <a:r>
              <a:rPr lang="en-US" altLang="en-US" sz="2000" b="1" u="sng" dirty="0" err="1">
                <a:solidFill>
                  <a:schemeClr val="accent2"/>
                </a:solidFill>
                <a:latin typeface="Century Gothic" panose="020B0502020202020204" pitchFamily="34" charset="0"/>
              </a:rPr>
              <a:t>er</a:t>
            </a:r>
            <a:r>
              <a:rPr lang="en-US" altLang="en-US" sz="2000" b="1" u="sng" dirty="0">
                <a:solidFill>
                  <a:schemeClr val="accent2"/>
                </a:solidFill>
                <a:latin typeface="Century Gothic" panose="020B0502020202020204" pitchFamily="34" charset="0"/>
              </a:rPr>
              <a:t>’</a:t>
            </a:r>
          </a:p>
          <a:p>
            <a:r>
              <a:rPr lang="en-US" altLang="en-US" sz="2000" dirty="0">
                <a:solidFill>
                  <a:schemeClr val="accent2"/>
                </a:solidFill>
                <a:latin typeface="Century Gothic" panose="020B0502020202020204" pitchFamily="34" charset="0"/>
              </a:rPr>
              <a:t>What will happen?</a:t>
            </a:r>
          </a:p>
          <a:p>
            <a:r>
              <a:rPr lang="en-US" altLang="en-US" sz="2000" u="sng" dirty="0" smtClean="0">
                <a:latin typeface="Century Gothic" panose="020B0502020202020204" pitchFamily="34" charset="0"/>
              </a:rPr>
              <a:t>Cell expands</a:t>
            </a:r>
            <a:endParaRPr lang="en-US" altLang="en-US" sz="2000" dirty="0">
              <a:latin typeface="Century Gothic" panose="020B0502020202020204" pitchFamily="34" charset="0"/>
            </a:endParaRPr>
          </a:p>
        </p:txBody>
      </p:sp>
      <p:sp>
        <p:nvSpPr>
          <p:cNvPr id="4" name="Rectangle 3"/>
          <p:cNvSpPr/>
          <p:nvPr/>
        </p:nvSpPr>
        <p:spPr>
          <a:xfrm>
            <a:off x="3124200" y="2932113"/>
            <a:ext cx="3552825" cy="362108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481388" y="43084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3924300" y="4870450"/>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4351338" y="58467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4808538" y="63039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4953000" y="595312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3962400" y="52625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3360738" y="61849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4313238" y="63531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3743325" y="60229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4038600" y="43037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5065713" y="40290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5486400" y="431641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5524500" y="46386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4572000" y="43799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4800600" y="42735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p:nvPr/>
        </p:nvSpPr>
        <p:spPr>
          <a:xfrm>
            <a:off x="5103813" y="44259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p:cNvSpPr/>
          <p:nvPr/>
        </p:nvSpPr>
        <p:spPr>
          <a:xfrm>
            <a:off x="4914900" y="40290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5218113" y="41814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4724400" y="45323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80"/>
          <p:cNvSpPr/>
          <p:nvPr/>
        </p:nvSpPr>
        <p:spPr>
          <a:xfrm>
            <a:off x="4953000" y="44259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Oval 82"/>
          <p:cNvSpPr/>
          <p:nvPr/>
        </p:nvSpPr>
        <p:spPr>
          <a:xfrm>
            <a:off x="4656138" y="40989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p:cNvSpPr/>
          <p:nvPr/>
        </p:nvSpPr>
        <p:spPr>
          <a:xfrm>
            <a:off x="5067300" y="41814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Oval 84"/>
          <p:cNvSpPr/>
          <p:nvPr/>
        </p:nvSpPr>
        <p:spPr>
          <a:xfrm>
            <a:off x="5370513" y="43338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89"/>
          <p:cNvSpPr/>
          <p:nvPr/>
        </p:nvSpPr>
        <p:spPr>
          <a:xfrm>
            <a:off x="5105400" y="45783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Oval 90"/>
          <p:cNvSpPr/>
          <p:nvPr/>
        </p:nvSpPr>
        <p:spPr>
          <a:xfrm>
            <a:off x="4572000" y="45751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Oval 91"/>
          <p:cNvSpPr/>
          <p:nvPr/>
        </p:nvSpPr>
        <p:spPr>
          <a:xfrm>
            <a:off x="4808538" y="42513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Oval 92"/>
          <p:cNvSpPr/>
          <p:nvPr/>
        </p:nvSpPr>
        <p:spPr>
          <a:xfrm>
            <a:off x="5219700" y="43338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Oval 93"/>
          <p:cNvSpPr/>
          <p:nvPr/>
        </p:nvSpPr>
        <p:spPr>
          <a:xfrm>
            <a:off x="5522913" y="44862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Oval 100"/>
          <p:cNvSpPr/>
          <p:nvPr/>
        </p:nvSpPr>
        <p:spPr>
          <a:xfrm>
            <a:off x="4960938" y="44037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Rectangle 101"/>
          <p:cNvSpPr>
            <a:spLocks noChangeArrowheads="1"/>
          </p:cNvSpPr>
          <p:nvPr/>
        </p:nvSpPr>
        <p:spPr bwMode="auto">
          <a:xfrm>
            <a:off x="7356475" y="4505325"/>
            <a:ext cx="1300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chemeClr val="accent2"/>
                </a:solidFill>
              </a:rPr>
              <a:t>Hyp</a:t>
            </a:r>
            <a:r>
              <a:rPr lang="en-US" altLang="en-US" b="1" u="sng" dirty="0">
                <a:solidFill>
                  <a:schemeClr val="accent2"/>
                </a:solidFill>
              </a:rPr>
              <a:t>er</a:t>
            </a:r>
            <a:r>
              <a:rPr lang="en-US" altLang="en-US" dirty="0">
                <a:solidFill>
                  <a:schemeClr val="accent2"/>
                </a:solidFill>
              </a:rPr>
              <a:t>tonic</a:t>
            </a:r>
          </a:p>
        </p:txBody>
      </p:sp>
      <p:sp>
        <p:nvSpPr>
          <p:cNvPr id="106" name="Right Arrow 105"/>
          <p:cNvSpPr/>
          <p:nvPr/>
        </p:nvSpPr>
        <p:spPr>
          <a:xfrm>
            <a:off x="1482725" y="4560888"/>
            <a:ext cx="1998663" cy="10541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Rectangle 106"/>
          <p:cNvSpPr>
            <a:spLocks noChangeArrowheads="1"/>
          </p:cNvSpPr>
          <p:nvPr/>
        </p:nvSpPr>
        <p:spPr bwMode="auto">
          <a:xfrm>
            <a:off x="0" y="4919663"/>
            <a:ext cx="1416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chemeClr val="accent2"/>
                </a:solidFill>
              </a:rPr>
              <a:t>   Hyp</a:t>
            </a:r>
            <a:r>
              <a:rPr lang="en-US" altLang="en-US" b="1" u="sng" dirty="0">
                <a:solidFill>
                  <a:schemeClr val="accent2"/>
                </a:solidFill>
              </a:rPr>
              <a:t>o</a:t>
            </a:r>
            <a:r>
              <a:rPr lang="en-US" altLang="en-US" dirty="0">
                <a:solidFill>
                  <a:schemeClr val="accent2"/>
                </a:solidFill>
              </a:rPr>
              <a:t>tonic</a:t>
            </a:r>
          </a:p>
        </p:txBody>
      </p:sp>
      <p:sp>
        <p:nvSpPr>
          <p:cNvPr id="5" name="Oval 4"/>
          <p:cNvSpPr/>
          <p:nvPr/>
        </p:nvSpPr>
        <p:spPr>
          <a:xfrm>
            <a:off x="4267200" y="3886200"/>
            <a:ext cx="1447800" cy="1728788"/>
          </a:xfrm>
          <a:prstGeom prst="ellipse">
            <a:avLst/>
          </a:prstGeom>
          <a:solidFill>
            <a:schemeClr val="tx2"/>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Oval 102"/>
          <p:cNvSpPr/>
          <p:nvPr/>
        </p:nvSpPr>
        <p:spPr>
          <a:xfrm>
            <a:off x="4229100" y="31242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Oval 104"/>
          <p:cNvSpPr/>
          <p:nvPr/>
        </p:nvSpPr>
        <p:spPr>
          <a:xfrm>
            <a:off x="4267200" y="3448050"/>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Oval 107"/>
          <p:cNvSpPr/>
          <p:nvPr/>
        </p:nvSpPr>
        <p:spPr>
          <a:xfrm>
            <a:off x="4662488" y="37846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Oval 109"/>
          <p:cNvSpPr/>
          <p:nvPr/>
        </p:nvSpPr>
        <p:spPr>
          <a:xfrm>
            <a:off x="3314700" y="31877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Oval 110"/>
          <p:cNvSpPr/>
          <p:nvPr/>
        </p:nvSpPr>
        <p:spPr>
          <a:xfrm>
            <a:off x="3276600" y="37846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Oval 112"/>
          <p:cNvSpPr/>
          <p:nvPr/>
        </p:nvSpPr>
        <p:spPr>
          <a:xfrm>
            <a:off x="3659188" y="36226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Oval 113"/>
          <p:cNvSpPr/>
          <p:nvPr/>
        </p:nvSpPr>
        <p:spPr>
          <a:xfrm>
            <a:off x="6446838" y="54467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Oval 117"/>
          <p:cNvSpPr/>
          <p:nvPr/>
        </p:nvSpPr>
        <p:spPr>
          <a:xfrm>
            <a:off x="4457700" y="48371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Oval 118"/>
          <p:cNvSpPr/>
          <p:nvPr/>
        </p:nvSpPr>
        <p:spPr>
          <a:xfrm>
            <a:off x="5494338" y="61087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Oval 119"/>
          <p:cNvSpPr/>
          <p:nvPr/>
        </p:nvSpPr>
        <p:spPr>
          <a:xfrm>
            <a:off x="6446838" y="62769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Oval 120"/>
          <p:cNvSpPr/>
          <p:nvPr/>
        </p:nvSpPr>
        <p:spPr>
          <a:xfrm>
            <a:off x="5807075" y="55911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Oval 121"/>
          <p:cNvSpPr/>
          <p:nvPr/>
        </p:nvSpPr>
        <p:spPr>
          <a:xfrm>
            <a:off x="6438900" y="30845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Oval 122"/>
          <p:cNvSpPr/>
          <p:nvPr/>
        </p:nvSpPr>
        <p:spPr>
          <a:xfrm>
            <a:off x="6477000" y="34083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Oval 123"/>
          <p:cNvSpPr/>
          <p:nvPr/>
        </p:nvSpPr>
        <p:spPr>
          <a:xfrm>
            <a:off x="6172200" y="47513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Oval 124"/>
          <p:cNvSpPr/>
          <p:nvPr/>
        </p:nvSpPr>
        <p:spPr>
          <a:xfrm>
            <a:off x="5954713" y="45164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Oval 125"/>
          <p:cNvSpPr/>
          <p:nvPr/>
        </p:nvSpPr>
        <p:spPr>
          <a:xfrm>
            <a:off x="5524500" y="31496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Oval 126"/>
          <p:cNvSpPr/>
          <p:nvPr/>
        </p:nvSpPr>
        <p:spPr>
          <a:xfrm>
            <a:off x="5486400" y="374650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Oval 128"/>
          <p:cNvSpPr/>
          <p:nvPr/>
        </p:nvSpPr>
        <p:spPr>
          <a:xfrm>
            <a:off x="5868988" y="358457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Oval 129"/>
          <p:cNvSpPr/>
          <p:nvPr/>
        </p:nvSpPr>
        <p:spPr>
          <a:xfrm>
            <a:off x="5027613" y="39989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Oval 130"/>
          <p:cNvSpPr/>
          <p:nvPr/>
        </p:nvSpPr>
        <p:spPr>
          <a:xfrm>
            <a:off x="5448300" y="428466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Oval 131"/>
          <p:cNvSpPr/>
          <p:nvPr/>
        </p:nvSpPr>
        <p:spPr>
          <a:xfrm>
            <a:off x="5486400" y="46085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Oval 132"/>
          <p:cNvSpPr/>
          <p:nvPr/>
        </p:nvSpPr>
        <p:spPr>
          <a:xfrm>
            <a:off x="4533900" y="43497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Oval 133"/>
          <p:cNvSpPr/>
          <p:nvPr/>
        </p:nvSpPr>
        <p:spPr>
          <a:xfrm>
            <a:off x="4762500" y="42433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Oval 134"/>
          <p:cNvSpPr/>
          <p:nvPr/>
        </p:nvSpPr>
        <p:spPr>
          <a:xfrm>
            <a:off x="5065713" y="43957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Oval 135"/>
          <p:cNvSpPr/>
          <p:nvPr/>
        </p:nvSpPr>
        <p:spPr>
          <a:xfrm>
            <a:off x="4876800" y="39989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 name="Oval 136"/>
          <p:cNvSpPr/>
          <p:nvPr/>
        </p:nvSpPr>
        <p:spPr>
          <a:xfrm>
            <a:off x="5180013" y="41513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Oval 137"/>
          <p:cNvSpPr/>
          <p:nvPr/>
        </p:nvSpPr>
        <p:spPr>
          <a:xfrm>
            <a:off x="4686300" y="45021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Oval 138"/>
          <p:cNvSpPr/>
          <p:nvPr/>
        </p:nvSpPr>
        <p:spPr>
          <a:xfrm>
            <a:off x="4914900" y="43957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Oval 139"/>
          <p:cNvSpPr/>
          <p:nvPr/>
        </p:nvSpPr>
        <p:spPr>
          <a:xfrm>
            <a:off x="4618038" y="40671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Oval 140"/>
          <p:cNvSpPr/>
          <p:nvPr/>
        </p:nvSpPr>
        <p:spPr>
          <a:xfrm>
            <a:off x="5029200" y="41513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 name="Oval 141"/>
          <p:cNvSpPr/>
          <p:nvPr/>
        </p:nvSpPr>
        <p:spPr>
          <a:xfrm>
            <a:off x="5332413" y="43037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 name="Oval 142"/>
          <p:cNvSpPr/>
          <p:nvPr/>
        </p:nvSpPr>
        <p:spPr>
          <a:xfrm>
            <a:off x="5067300" y="454818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Oval 143"/>
          <p:cNvSpPr/>
          <p:nvPr/>
        </p:nvSpPr>
        <p:spPr>
          <a:xfrm>
            <a:off x="4533900" y="454501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 name="Oval 144"/>
          <p:cNvSpPr/>
          <p:nvPr/>
        </p:nvSpPr>
        <p:spPr>
          <a:xfrm>
            <a:off x="4770438" y="42195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Oval 145"/>
          <p:cNvSpPr/>
          <p:nvPr/>
        </p:nvSpPr>
        <p:spPr>
          <a:xfrm>
            <a:off x="5181600" y="43037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 name="Oval 146"/>
          <p:cNvSpPr/>
          <p:nvPr/>
        </p:nvSpPr>
        <p:spPr>
          <a:xfrm>
            <a:off x="5484813" y="44561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 name="Oval 147"/>
          <p:cNvSpPr/>
          <p:nvPr/>
        </p:nvSpPr>
        <p:spPr>
          <a:xfrm>
            <a:off x="4922838" y="43719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 name="Oval 148"/>
          <p:cNvSpPr/>
          <p:nvPr/>
        </p:nvSpPr>
        <p:spPr>
          <a:xfrm>
            <a:off x="5065713" y="47910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Oval 149"/>
          <p:cNvSpPr/>
          <p:nvPr/>
        </p:nvSpPr>
        <p:spPr>
          <a:xfrm>
            <a:off x="5486400" y="5078413"/>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 name="Oval 150"/>
          <p:cNvSpPr/>
          <p:nvPr/>
        </p:nvSpPr>
        <p:spPr>
          <a:xfrm>
            <a:off x="5448300" y="4846638"/>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 name="Oval 151"/>
          <p:cNvSpPr/>
          <p:nvPr/>
        </p:nvSpPr>
        <p:spPr>
          <a:xfrm>
            <a:off x="4572000" y="51419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 name="Oval 152"/>
          <p:cNvSpPr/>
          <p:nvPr/>
        </p:nvSpPr>
        <p:spPr>
          <a:xfrm>
            <a:off x="4800600" y="50355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 name="Oval 153"/>
          <p:cNvSpPr/>
          <p:nvPr/>
        </p:nvSpPr>
        <p:spPr>
          <a:xfrm>
            <a:off x="5103813" y="51879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 name="Oval 154"/>
          <p:cNvSpPr/>
          <p:nvPr/>
        </p:nvSpPr>
        <p:spPr>
          <a:xfrm>
            <a:off x="4914900" y="47910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 name="Oval 155"/>
          <p:cNvSpPr/>
          <p:nvPr/>
        </p:nvSpPr>
        <p:spPr>
          <a:xfrm>
            <a:off x="5218113" y="49434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 name="Oval 156"/>
          <p:cNvSpPr/>
          <p:nvPr/>
        </p:nvSpPr>
        <p:spPr>
          <a:xfrm>
            <a:off x="4724400" y="5294313"/>
            <a:ext cx="76200" cy="46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 name="Oval 157"/>
          <p:cNvSpPr/>
          <p:nvPr/>
        </p:nvSpPr>
        <p:spPr>
          <a:xfrm>
            <a:off x="4953000" y="51879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 name="Oval 158"/>
          <p:cNvSpPr/>
          <p:nvPr/>
        </p:nvSpPr>
        <p:spPr>
          <a:xfrm>
            <a:off x="4656138" y="48609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 name="Oval 159"/>
          <p:cNvSpPr/>
          <p:nvPr/>
        </p:nvSpPr>
        <p:spPr>
          <a:xfrm>
            <a:off x="5067300" y="49434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 name="Oval 160"/>
          <p:cNvSpPr/>
          <p:nvPr/>
        </p:nvSpPr>
        <p:spPr>
          <a:xfrm>
            <a:off x="5370513" y="50958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 name="Oval 161"/>
          <p:cNvSpPr/>
          <p:nvPr/>
        </p:nvSpPr>
        <p:spPr>
          <a:xfrm>
            <a:off x="5105400" y="53403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 name="Oval 162"/>
          <p:cNvSpPr/>
          <p:nvPr/>
        </p:nvSpPr>
        <p:spPr>
          <a:xfrm>
            <a:off x="4572000" y="53371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 name="Oval 163"/>
          <p:cNvSpPr/>
          <p:nvPr/>
        </p:nvSpPr>
        <p:spPr>
          <a:xfrm>
            <a:off x="4808538" y="5013325"/>
            <a:ext cx="76200" cy="44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 name="Oval 164"/>
          <p:cNvSpPr/>
          <p:nvPr/>
        </p:nvSpPr>
        <p:spPr>
          <a:xfrm>
            <a:off x="5219700" y="5095875"/>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 name="Oval 165"/>
          <p:cNvSpPr/>
          <p:nvPr/>
        </p:nvSpPr>
        <p:spPr>
          <a:xfrm>
            <a:off x="5370513" y="52387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 name="Oval 166"/>
          <p:cNvSpPr/>
          <p:nvPr/>
        </p:nvSpPr>
        <p:spPr>
          <a:xfrm>
            <a:off x="4953000" y="5099050"/>
            <a:ext cx="76200" cy="460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Right Arrow 73"/>
          <p:cNvSpPr/>
          <p:nvPr/>
        </p:nvSpPr>
        <p:spPr>
          <a:xfrm rot="10800000">
            <a:off x="4914900" y="4230688"/>
            <a:ext cx="2484438" cy="10541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Right Arrow 103"/>
          <p:cNvSpPr/>
          <p:nvPr/>
        </p:nvSpPr>
        <p:spPr>
          <a:xfrm>
            <a:off x="3962400" y="4117975"/>
            <a:ext cx="685800" cy="1054100"/>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a:spLocks noChangeArrowheads="1"/>
          </p:cNvSpPr>
          <p:nvPr/>
        </p:nvSpPr>
        <p:spPr bwMode="auto">
          <a:xfrm>
            <a:off x="3997325" y="4454525"/>
            <a:ext cx="615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H</a:t>
            </a:r>
            <a:r>
              <a:rPr lang="en-US" altLang="en-US" baseline="-25000"/>
              <a:t>2</a:t>
            </a:r>
            <a:r>
              <a:rPr lang="en-US" altLang="en-US"/>
              <a:t>O</a:t>
            </a:r>
          </a:p>
        </p:txBody>
      </p:sp>
    </p:spTree>
    <p:extLst>
      <p:ext uri="{BB962C8B-B14F-4D97-AF65-F5344CB8AC3E}">
        <p14:creationId xmlns:p14="http://schemas.microsoft.com/office/powerpoint/2010/main" val="1241543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fade">
                                      <p:cBhvr>
                                        <p:cTn id="18" dur="500"/>
                                        <p:tgtEl>
                                          <p:spTgt spid="10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7"/>
                                        </p:tgtEl>
                                        <p:attrNameLst>
                                          <p:attrName>style.visibility</p:attrName>
                                        </p:attrNameLst>
                                      </p:cBhvr>
                                      <p:to>
                                        <p:strVal val="visible"/>
                                      </p:to>
                                    </p:set>
                                    <p:animEffect transition="in" filter="fade">
                                      <p:cBhvr>
                                        <p:cTn id="26" dur="500"/>
                                        <p:tgtEl>
                                          <p:spTgt spid="10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6"/>
                                        </p:tgtEl>
                                        <p:attrNameLst>
                                          <p:attrName>style.visibility</p:attrName>
                                        </p:attrNameLst>
                                      </p:cBhvr>
                                      <p:to>
                                        <p:strVal val="visible"/>
                                      </p:to>
                                    </p:set>
                                    <p:animEffect transition="in" filter="fade">
                                      <p:cBhvr>
                                        <p:cTn id="29" dur="500"/>
                                        <p:tgtEl>
                                          <p:spTgt spid="10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500"/>
                                        <p:tgtEl>
                                          <p:spTgt spid="10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2" grpId="0"/>
      <p:bldP spid="106" grpId="0" animBg="1"/>
      <p:bldP spid="107" grpId="0"/>
      <p:bldP spid="74" grpId="0" animBg="1"/>
      <p:bldP spid="104"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00013"/>
            <a:ext cx="8610600" cy="2819400"/>
          </a:xfrm>
        </p:spPr>
        <p:txBody>
          <a:bodyPr/>
          <a:lstStyle/>
          <a:p>
            <a:r>
              <a:rPr lang="en-US" altLang="en-US" sz="2000" dirty="0">
                <a:solidFill>
                  <a:schemeClr val="accent2"/>
                </a:solidFill>
                <a:latin typeface="Century Gothic" panose="020B0502020202020204" pitchFamily="34" charset="0"/>
              </a:rPr>
              <a:t>Where is the concentration of solute high</a:t>
            </a:r>
            <a:r>
              <a:rPr lang="en-US" altLang="en-US" sz="2000" b="1" u="sng" dirty="0">
                <a:solidFill>
                  <a:schemeClr val="accent2"/>
                </a:solidFill>
                <a:latin typeface="Century Gothic" panose="020B0502020202020204" pitchFamily="34" charset="0"/>
              </a:rPr>
              <a:t>er</a:t>
            </a:r>
            <a:r>
              <a:rPr lang="en-US" altLang="en-US" sz="2000" dirty="0">
                <a:solidFill>
                  <a:schemeClr val="accent2"/>
                </a:solidFill>
                <a:latin typeface="Century Gothic" panose="020B0502020202020204" pitchFamily="34" charset="0"/>
              </a:rPr>
              <a:t>?</a:t>
            </a:r>
          </a:p>
          <a:p>
            <a:r>
              <a:rPr lang="en-US" altLang="en-US" sz="2000" dirty="0">
                <a:solidFill>
                  <a:schemeClr val="accent2"/>
                </a:solidFill>
                <a:latin typeface="Century Gothic" panose="020B0502020202020204" pitchFamily="34" charset="0"/>
              </a:rPr>
              <a:t>=&gt; Hyp</a:t>
            </a:r>
            <a:r>
              <a:rPr lang="en-US" altLang="en-US" sz="2000" b="1" u="sng" dirty="0">
                <a:solidFill>
                  <a:schemeClr val="accent2"/>
                </a:solidFill>
                <a:latin typeface="Century Gothic" panose="020B0502020202020204" pitchFamily="34" charset="0"/>
              </a:rPr>
              <a:t>er</a:t>
            </a:r>
            <a:r>
              <a:rPr lang="en-US" altLang="en-US" sz="2000" dirty="0">
                <a:solidFill>
                  <a:schemeClr val="accent2"/>
                </a:solidFill>
                <a:latin typeface="Century Gothic" panose="020B0502020202020204" pitchFamily="34" charset="0"/>
              </a:rPr>
              <a:t>tonic</a:t>
            </a:r>
          </a:p>
          <a:p>
            <a:r>
              <a:rPr lang="en-US" altLang="en-US" sz="2000" dirty="0">
                <a:solidFill>
                  <a:schemeClr val="accent2"/>
                </a:solidFill>
                <a:latin typeface="Century Gothic" panose="020B0502020202020204" pitchFamily="34" charset="0"/>
              </a:rPr>
              <a:t>=&gt; other side = Hyp</a:t>
            </a:r>
            <a:r>
              <a:rPr lang="en-US" altLang="en-US" sz="2000" b="1" u="sng" dirty="0">
                <a:solidFill>
                  <a:schemeClr val="accent2"/>
                </a:solidFill>
                <a:latin typeface="Century Gothic" panose="020B0502020202020204" pitchFamily="34" charset="0"/>
              </a:rPr>
              <a:t>o</a:t>
            </a:r>
            <a:r>
              <a:rPr lang="en-US" altLang="en-US" sz="2000" dirty="0">
                <a:solidFill>
                  <a:schemeClr val="accent2"/>
                </a:solidFill>
                <a:latin typeface="Century Gothic" panose="020B0502020202020204" pitchFamily="34" charset="0"/>
              </a:rPr>
              <a:t>tonic</a:t>
            </a:r>
          </a:p>
          <a:p>
            <a:r>
              <a:rPr lang="en-US" altLang="en-US" sz="2000" dirty="0">
                <a:solidFill>
                  <a:schemeClr val="accent2"/>
                </a:solidFill>
                <a:latin typeface="Century Gothic" panose="020B0502020202020204" pitchFamily="34" charset="0"/>
              </a:rPr>
              <a:t>Water moves from Hyp</a:t>
            </a:r>
            <a:r>
              <a:rPr lang="en-US" altLang="en-US" sz="2000" b="1" u="sng" dirty="0">
                <a:solidFill>
                  <a:schemeClr val="accent2"/>
                </a:solidFill>
                <a:latin typeface="Century Gothic" panose="020B0502020202020204" pitchFamily="34" charset="0"/>
              </a:rPr>
              <a:t>o</a:t>
            </a:r>
            <a:r>
              <a:rPr lang="en-US" altLang="en-US" sz="2000" dirty="0">
                <a:solidFill>
                  <a:schemeClr val="accent2"/>
                </a:solidFill>
                <a:latin typeface="Century Gothic" panose="020B0502020202020204" pitchFamily="34" charset="0"/>
              </a:rPr>
              <a:t>tonic to Hyp</a:t>
            </a:r>
            <a:r>
              <a:rPr lang="en-US" altLang="en-US" sz="2000" b="1" u="sng" dirty="0">
                <a:solidFill>
                  <a:schemeClr val="accent2"/>
                </a:solidFill>
                <a:latin typeface="Century Gothic" panose="020B0502020202020204" pitchFamily="34" charset="0"/>
              </a:rPr>
              <a:t>er</a:t>
            </a:r>
            <a:r>
              <a:rPr lang="en-US" altLang="en-US" sz="2000" dirty="0">
                <a:solidFill>
                  <a:schemeClr val="accent2"/>
                </a:solidFill>
                <a:latin typeface="Century Gothic" panose="020B0502020202020204" pitchFamily="34" charset="0"/>
              </a:rPr>
              <a:t>tonic</a:t>
            </a:r>
          </a:p>
          <a:p>
            <a:r>
              <a:rPr lang="en-US" altLang="en-US" sz="2000" dirty="0">
                <a:solidFill>
                  <a:schemeClr val="accent2"/>
                </a:solidFill>
                <a:latin typeface="Century Gothic" panose="020B0502020202020204" pitchFamily="34" charset="0"/>
              </a:rPr>
              <a:t>From ‘</a:t>
            </a:r>
            <a:r>
              <a:rPr lang="en-US" altLang="en-US" sz="2000" b="1" u="sng" dirty="0">
                <a:solidFill>
                  <a:schemeClr val="accent2"/>
                </a:solidFill>
                <a:latin typeface="Century Gothic" panose="020B0502020202020204" pitchFamily="34" charset="0"/>
              </a:rPr>
              <a:t>o’</a:t>
            </a:r>
            <a:r>
              <a:rPr lang="en-US" altLang="en-US" sz="2000" dirty="0">
                <a:solidFill>
                  <a:schemeClr val="accent2"/>
                </a:solidFill>
                <a:latin typeface="Century Gothic" panose="020B0502020202020204" pitchFamily="34" charset="0"/>
              </a:rPr>
              <a:t> to ‘</a:t>
            </a:r>
            <a:r>
              <a:rPr lang="en-US" altLang="en-US" sz="2000" b="1" u="sng" dirty="0" err="1">
                <a:solidFill>
                  <a:schemeClr val="accent2"/>
                </a:solidFill>
                <a:latin typeface="Century Gothic" panose="020B0502020202020204" pitchFamily="34" charset="0"/>
              </a:rPr>
              <a:t>er</a:t>
            </a:r>
            <a:r>
              <a:rPr lang="en-US" altLang="en-US" sz="2000" b="1" u="sng" dirty="0">
                <a:solidFill>
                  <a:schemeClr val="accent2"/>
                </a:solidFill>
                <a:latin typeface="Century Gothic" panose="020B0502020202020204" pitchFamily="34" charset="0"/>
              </a:rPr>
              <a:t>’</a:t>
            </a:r>
          </a:p>
          <a:p>
            <a:r>
              <a:rPr lang="en-US" altLang="en-US" sz="2000" dirty="0">
                <a:solidFill>
                  <a:schemeClr val="accent2"/>
                </a:solidFill>
                <a:latin typeface="Century Gothic" panose="020B0502020202020204" pitchFamily="34" charset="0"/>
              </a:rPr>
              <a:t>What will happen?</a:t>
            </a:r>
          </a:p>
          <a:p>
            <a:r>
              <a:rPr lang="en-US" altLang="en-US" sz="2000" u="sng" dirty="0">
                <a:latin typeface="Century Gothic" panose="020B0502020202020204" pitchFamily="34" charset="0"/>
              </a:rPr>
              <a:t>Cell expands</a:t>
            </a:r>
            <a:endParaRPr lang="en-US" altLang="en-US" sz="2000" dirty="0">
              <a:latin typeface="Century Gothic" panose="020B0502020202020204" pitchFamily="34" charset="0"/>
            </a:endParaRPr>
          </a:p>
        </p:txBody>
      </p:sp>
      <p:sp>
        <p:nvSpPr>
          <p:cNvPr id="4" name="Rectangle 3"/>
          <p:cNvSpPr/>
          <p:nvPr/>
        </p:nvSpPr>
        <p:spPr>
          <a:xfrm>
            <a:off x="3124200" y="2932113"/>
            <a:ext cx="3552825" cy="362108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Rectangle 101"/>
          <p:cNvSpPr>
            <a:spLocks noChangeArrowheads="1"/>
          </p:cNvSpPr>
          <p:nvPr/>
        </p:nvSpPr>
        <p:spPr bwMode="auto">
          <a:xfrm>
            <a:off x="7356475" y="4505325"/>
            <a:ext cx="1300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chemeClr val="accent2"/>
                </a:solidFill>
              </a:rPr>
              <a:t>Hyp</a:t>
            </a:r>
            <a:r>
              <a:rPr lang="en-US" altLang="en-US" b="1" u="sng" dirty="0">
                <a:solidFill>
                  <a:schemeClr val="accent2"/>
                </a:solidFill>
              </a:rPr>
              <a:t>er</a:t>
            </a:r>
            <a:r>
              <a:rPr lang="en-US" altLang="en-US" dirty="0">
                <a:solidFill>
                  <a:schemeClr val="accent2"/>
                </a:solidFill>
              </a:rPr>
              <a:t>tonic</a:t>
            </a:r>
          </a:p>
        </p:txBody>
      </p:sp>
      <p:sp>
        <p:nvSpPr>
          <p:cNvPr id="106" name="Right Arrow 105"/>
          <p:cNvSpPr/>
          <p:nvPr/>
        </p:nvSpPr>
        <p:spPr>
          <a:xfrm>
            <a:off x="1482725" y="4560888"/>
            <a:ext cx="1998663" cy="10541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Rectangle 106"/>
          <p:cNvSpPr>
            <a:spLocks noChangeArrowheads="1"/>
          </p:cNvSpPr>
          <p:nvPr/>
        </p:nvSpPr>
        <p:spPr bwMode="auto">
          <a:xfrm>
            <a:off x="0" y="4919663"/>
            <a:ext cx="1416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chemeClr val="accent2"/>
                </a:solidFill>
              </a:rPr>
              <a:t>   Hyp</a:t>
            </a:r>
            <a:r>
              <a:rPr lang="en-US" altLang="en-US" b="1" u="sng" dirty="0">
                <a:solidFill>
                  <a:schemeClr val="accent2"/>
                </a:solidFill>
              </a:rPr>
              <a:t>o</a:t>
            </a:r>
            <a:r>
              <a:rPr lang="en-US" altLang="en-US" dirty="0">
                <a:solidFill>
                  <a:schemeClr val="accent2"/>
                </a:solidFill>
              </a:rPr>
              <a:t>tonic</a:t>
            </a:r>
          </a:p>
        </p:txBody>
      </p:sp>
      <p:sp>
        <p:nvSpPr>
          <p:cNvPr id="5" name="Oval 4"/>
          <p:cNvSpPr/>
          <p:nvPr/>
        </p:nvSpPr>
        <p:spPr>
          <a:xfrm>
            <a:off x="4176713" y="3733800"/>
            <a:ext cx="1447800" cy="1728788"/>
          </a:xfrm>
          <a:prstGeom prst="ellipse">
            <a:avLst/>
          </a:prstGeom>
          <a:solidFill>
            <a:schemeClr val="accent3">
              <a:lumMod val="20000"/>
              <a:lumOff val="80000"/>
            </a:schemeClr>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Right Arrow 73"/>
          <p:cNvSpPr/>
          <p:nvPr/>
        </p:nvSpPr>
        <p:spPr>
          <a:xfrm rot="10800000">
            <a:off x="5181600" y="4143375"/>
            <a:ext cx="2174875" cy="10541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Right Arrow 103"/>
          <p:cNvSpPr/>
          <p:nvPr/>
        </p:nvSpPr>
        <p:spPr>
          <a:xfrm>
            <a:off x="3856038" y="3978275"/>
            <a:ext cx="685800" cy="1054100"/>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a:spLocks noChangeArrowheads="1"/>
          </p:cNvSpPr>
          <p:nvPr/>
        </p:nvSpPr>
        <p:spPr bwMode="auto">
          <a:xfrm>
            <a:off x="3890963" y="4314825"/>
            <a:ext cx="615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H</a:t>
            </a:r>
            <a:r>
              <a:rPr lang="en-US" altLang="en-US" baseline="-25000"/>
              <a:t>2</a:t>
            </a:r>
            <a:r>
              <a:rPr lang="en-US" altLang="en-US"/>
              <a:t>O</a:t>
            </a:r>
          </a:p>
        </p:txBody>
      </p:sp>
      <p:sp>
        <p:nvSpPr>
          <p:cNvPr id="11275" name="Rectangle 8"/>
          <p:cNvSpPr>
            <a:spLocks noChangeArrowheads="1"/>
          </p:cNvSpPr>
          <p:nvPr/>
        </p:nvSpPr>
        <p:spPr bwMode="auto">
          <a:xfrm>
            <a:off x="3352800" y="3101975"/>
            <a:ext cx="1287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rgbClr val="002060"/>
                </a:solidFill>
              </a:rPr>
              <a:t>0.5% </a:t>
            </a:r>
            <a:r>
              <a:rPr lang="en-US" altLang="en-US" dirty="0" err="1">
                <a:solidFill>
                  <a:srgbClr val="002060"/>
                </a:solidFill>
              </a:rPr>
              <a:t>NaCl</a:t>
            </a:r>
            <a:endParaRPr lang="en-US" altLang="en-US" dirty="0">
              <a:solidFill>
                <a:srgbClr val="002060"/>
              </a:solidFill>
            </a:endParaRPr>
          </a:p>
        </p:txBody>
      </p:sp>
      <p:sp>
        <p:nvSpPr>
          <p:cNvPr id="11276" name="Rectangle 167"/>
          <p:cNvSpPr>
            <a:spLocks noChangeArrowheads="1"/>
          </p:cNvSpPr>
          <p:nvPr/>
        </p:nvSpPr>
        <p:spPr bwMode="auto">
          <a:xfrm>
            <a:off x="4513263" y="4237038"/>
            <a:ext cx="774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rgbClr val="002060"/>
                </a:solidFill>
              </a:rPr>
              <a:t>0.9% </a:t>
            </a:r>
          </a:p>
          <a:p>
            <a:pPr eaLnBrk="1" hangingPunct="1"/>
            <a:r>
              <a:rPr lang="en-US" altLang="en-US" dirty="0" err="1">
                <a:solidFill>
                  <a:srgbClr val="002060"/>
                </a:solidFill>
              </a:rPr>
              <a:t>NaCl</a:t>
            </a:r>
            <a:endParaRPr lang="en-US" altLang="en-US" dirty="0">
              <a:solidFill>
                <a:srgbClr val="002060"/>
              </a:solidFill>
            </a:endParaRPr>
          </a:p>
        </p:txBody>
      </p:sp>
    </p:spTree>
    <p:extLst>
      <p:ext uri="{BB962C8B-B14F-4D97-AF65-F5344CB8AC3E}">
        <p14:creationId xmlns:p14="http://schemas.microsoft.com/office/powerpoint/2010/main" val="196578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500"/>
                                        <p:tgtEl>
                                          <p:spTgt spid="10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500"/>
                                        <p:tgtEl>
                                          <p:spTgt spid="10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500"/>
                                        <p:tgtEl>
                                          <p:spTgt spid="10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fade">
                                      <p:cBhvr>
                                        <p:cTn id="22" dur="500"/>
                                        <p:tgtEl>
                                          <p:spTgt spid="10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2" grpId="0"/>
      <p:bldP spid="106" grpId="0" animBg="1"/>
      <p:bldP spid="107" grpId="0"/>
      <p:bldP spid="74" grpId="0" animBg="1"/>
      <p:bldP spid="104"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00013"/>
            <a:ext cx="8610600" cy="2819400"/>
          </a:xfrm>
        </p:spPr>
        <p:txBody>
          <a:bodyPr/>
          <a:lstStyle/>
          <a:p>
            <a:r>
              <a:rPr lang="en-US" altLang="en-US" sz="2000" dirty="0">
                <a:solidFill>
                  <a:schemeClr val="accent2"/>
                </a:solidFill>
                <a:latin typeface="Century Gothic" panose="020B0502020202020204" pitchFamily="34" charset="0"/>
              </a:rPr>
              <a:t>Where is the concentration of solute high</a:t>
            </a:r>
            <a:r>
              <a:rPr lang="en-US" altLang="en-US" sz="2000" b="1" u="sng" dirty="0">
                <a:solidFill>
                  <a:schemeClr val="accent2"/>
                </a:solidFill>
                <a:latin typeface="Century Gothic" panose="020B0502020202020204" pitchFamily="34" charset="0"/>
              </a:rPr>
              <a:t>er</a:t>
            </a:r>
            <a:r>
              <a:rPr lang="en-US" altLang="en-US" sz="2000" dirty="0">
                <a:solidFill>
                  <a:schemeClr val="accent2"/>
                </a:solidFill>
                <a:latin typeface="Century Gothic" panose="020B0502020202020204" pitchFamily="34" charset="0"/>
              </a:rPr>
              <a:t>?</a:t>
            </a:r>
          </a:p>
          <a:p>
            <a:r>
              <a:rPr lang="en-US" altLang="en-US" sz="2000" dirty="0">
                <a:solidFill>
                  <a:schemeClr val="accent2"/>
                </a:solidFill>
                <a:latin typeface="Century Gothic" panose="020B0502020202020204" pitchFamily="34" charset="0"/>
              </a:rPr>
              <a:t>=&gt; Hyp</a:t>
            </a:r>
            <a:r>
              <a:rPr lang="en-US" altLang="en-US" sz="2000" b="1" u="sng" dirty="0">
                <a:solidFill>
                  <a:schemeClr val="accent2"/>
                </a:solidFill>
                <a:latin typeface="Century Gothic" panose="020B0502020202020204" pitchFamily="34" charset="0"/>
              </a:rPr>
              <a:t>er</a:t>
            </a:r>
            <a:r>
              <a:rPr lang="en-US" altLang="en-US" sz="2000" dirty="0">
                <a:solidFill>
                  <a:schemeClr val="accent2"/>
                </a:solidFill>
                <a:latin typeface="Century Gothic" panose="020B0502020202020204" pitchFamily="34" charset="0"/>
              </a:rPr>
              <a:t>tonic</a:t>
            </a:r>
          </a:p>
          <a:p>
            <a:r>
              <a:rPr lang="en-US" altLang="en-US" sz="2000" dirty="0">
                <a:solidFill>
                  <a:schemeClr val="accent2"/>
                </a:solidFill>
                <a:latin typeface="Century Gothic" panose="020B0502020202020204" pitchFamily="34" charset="0"/>
              </a:rPr>
              <a:t>=&gt; other side = Hyp</a:t>
            </a:r>
            <a:r>
              <a:rPr lang="en-US" altLang="en-US" sz="2000" b="1" u="sng" dirty="0">
                <a:solidFill>
                  <a:schemeClr val="accent2"/>
                </a:solidFill>
                <a:latin typeface="Century Gothic" panose="020B0502020202020204" pitchFamily="34" charset="0"/>
              </a:rPr>
              <a:t>o</a:t>
            </a:r>
            <a:r>
              <a:rPr lang="en-US" altLang="en-US" sz="2000" dirty="0">
                <a:solidFill>
                  <a:schemeClr val="accent2"/>
                </a:solidFill>
                <a:latin typeface="Century Gothic" panose="020B0502020202020204" pitchFamily="34" charset="0"/>
              </a:rPr>
              <a:t>tonic</a:t>
            </a:r>
          </a:p>
          <a:p>
            <a:r>
              <a:rPr lang="en-US" altLang="en-US" sz="2000" dirty="0">
                <a:solidFill>
                  <a:schemeClr val="accent2"/>
                </a:solidFill>
                <a:latin typeface="Century Gothic" panose="020B0502020202020204" pitchFamily="34" charset="0"/>
              </a:rPr>
              <a:t>Water moves from Hyp</a:t>
            </a:r>
            <a:r>
              <a:rPr lang="en-US" altLang="en-US" sz="2000" b="1" u="sng" dirty="0">
                <a:solidFill>
                  <a:schemeClr val="accent2"/>
                </a:solidFill>
                <a:latin typeface="Century Gothic" panose="020B0502020202020204" pitchFamily="34" charset="0"/>
              </a:rPr>
              <a:t>o</a:t>
            </a:r>
            <a:r>
              <a:rPr lang="en-US" altLang="en-US" sz="2000" dirty="0">
                <a:solidFill>
                  <a:schemeClr val="accent2"/>
                </a:solidFill>
                <a:latin typeface="Century Gothic" panose="020B0502020202020204" pitchFamily="34" charset="0"/>
              </a:rPr>
              <a:t>tonic to Hyp</a:t>
            </a:r>
            <a:r>
              <a:rPr lang="en-US" altLang="en-US" sz="2000" b="1" u="sng" dirty="0">
                <a:solidFill>
                  <a:schemeClr val="accent2"/>
                </a:solidFill>
                <a:latin typeface="Century Gothic" panose="020B0502020202020204" pitchFamily="34" charset="0"/>
              </a:rPr>
              <a:t>er</a:t>
            </a:r>
            <a:r>
              <a:rPr lang="en-US" altLang="en-US" sz="2000" dirty="0">
                <a:solidFill>
                  <a:schemeClr val="accent2"/>
                </a:solidFill>
                <a:latin typeface="Century Gothic" panose="020B0502020202020204" pitchFamily="34" charset="0"/>
              </a:rPr>
              <a:t>tonic</a:t>
            </a:r>
          </a:p>
          <a:p>
            <a:r>
              <a:rPr lang="en-US" altLang="en-US" sz="2000" dirty="0">
                <a:solidFill>
                  <a:schemeClr val="accent2"/>
                </a:solidFill>
                <a:latin typeface="Century Gothic" panose="020B0502020202020204" pitchFamily="34" charset="0"/>
              </a:rPr>
              <a:t>From ‘</a:t>
            </a:r>
            <a:r>
              <a:rPr lang="en-US" altLang="en-US" sz="2000" b="1" u="sng" dirty="0">
                <a:solidFill>
                  <a:schemeClr val="accent2"/>
                </a:solidFill>
                <a:latin typeface="Century Gothic" panose="020B0502020202020204" pitchFamily="34" charset="0"/>
              </a:rPr>
              <a:t>o’</a:t>
            </a:r>
            <a:r>
              <a:rPr lang="en-US" altLang="en-US" sz="2000" dirty="0">
                <a:solidFill>
                  <a:schemeClr val="accent2"/>
                </a:solidFill>
                <a:latin typeface="Century Gothic" panose="020B0502020202020204" pitchFamily="34" charset="0"/>
              </a:rPr>
              <a:t> to ‘</a:t>
            </a:r>
            <a:r>
              <a:rPr lang="en-US" altLang="en-US" sz="2000" b="1" u="sng" dirty="0" err="1">
                <a:solidFill>
                  <a:schemeClr val="accent2"/>
                </a:solidFill>
                <a:latin typeface="Century Gothic" panose="020B0502020202020204" pitchFamily="34" charset="0"/>
              </a:rPr>
              <a:t>er</a:t>
            </a:r>
            <a:r>
              <a:rPr lang="en-US" altLang="en-US" sz="2000" b="1" u="sng" dirty="0">
                <a:solidFill>
                  <a:schemeClr val="accent2"/>
                </a:solidFill>
                <a:latin typeface="Century Gothic" panose="020B0502020202020204" pitchFamily="34" charset="0"/>
              </a:rPr>
              <a:t>’</a:t>
            </a:r>
          </a:p>
          <a:p>
            <a:r>
              <a:rPr lang="en-US" altLang="en-US" sz="2000" dirty="0">
                <a:solidFill>
                  <a:schemeClr val="accent2"/>
                </a:solidFill>
                <a:latin typeface="Century Gothic" panose="020B0502020202020204" pitchFamily="34" charset="0"/>
              </a:rPr>
              <a:t>What will happen?</a:t>
            </a:r>
          </a:p>
          <a:p>
            <a:r>
              <a:rPr lang="en-US" altLang="en-US" sz="2000" u="sng" dirty="0" smtClean="0">
                <a:latin typeface="Century Gothic" panose="020B0502020202020204" pitchFamily="34" charset="0"/>
              </a:rPr>
              <a:t>Cells </a:t>
            </a:r>
            <a:r>
              <a:rPr lang="en-US" altLang="en-US" sz="2000" i="1" u="sng" dirty="0" smtClean="0">
                <a:latin typeface="Century Gothic" panose="020B0502020202020204" pitchFamily="34" charset="0"/>
              </a:rPr>
              <a:t>shrivel</a:t>
            </a:r>
            <a:endParaRPr lang="en-US" altLang="en-US" sz="2000" i="1" dirty="0">
              <a:latin typeface="Century Gothic" panose="020B0502020202020204" pitchFamily="34" charset="0"/>
            </a:endParaRPr>
          </a:p>
        </p:txBody>
      </p:sp>
      <p:sp>
        <p:nvSpPr>
          <p:cNvPr id="4" name="Rectangle 3"/>
          <p:cNvSpPr/>
          <p:nvPr/>
        </p:nvSpPr>
        <p:spPr>
          <a:xfrm>
            <a:off x="3124200" y="2932113"/>
            <a:ext cx="3552825" cy="362108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Rectangle 101"/>
          <p:cNvSpPr>
            <a:spLocks noChangeArrowheads="1"/>
          </p:cNvSpPr>
          <p:nvPr/>
        </p:nvSpPr>
        <p:spPr bwMode="auto">
          <a:xfrm>
            <a:off x="7356475" y="4505325"/>
            <a:ext cx="1300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chemeClr val="accent2"/>
                </a:solidFill>
              </a:rPr>
              <a:t>Hyp</a:t>
            </a:r>
            <a:r>
              <a:rPr lang="en-US" altLang="en-US" b="1" u="sng" dirty="0">
                <a:solidFill>
                  <a:schemeClr val="accent2"/>
                </a:solidFill>
              </a:rPr>
              <a:t>er</a:t>
            </a:r>
            <a:r>
              <a:rPr lang="en-US" altLang="en-US" dirty="0">
                <a:solidFill>
                  <a:schemeClr val="accent2"/>
                </a:solidFill>
              </a:rPr>
              <a:t>tonic</a:t>
            </a:r>
          </a:p>
        </p:txBody>
      </p:sp>
      <p:sp>
        <p:nvSpPr>
          <p:cNvPr id="107" name="Rectangle 106"/>
          <p:cNvSpPr>
            <a:spLocks noChangeArrowheads="1"/>
          </p:cNvSpPr>
          <p:nvPr/>
        </p:nvSpPr>
        <p:spPr bwMode="auto">
          <a:xfrm>
            <a:off x="0" y="4919663"/>
            <a:ext cx="1416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chemeClr val="accent2"/>
                </a:solidFill>
              </a:rPr>
              <a:t>   Hyp</a:t>
            </a:r>
            <a:r>
              <a:rPr lang="en-US" altLang="en-US" b="1" u="sng" dirty="0">
                <a:solidFill>
                  <a:schemeClr val="accent2"/>
                </a:solidFill>
              </a:rPr>
              <a:t>o</a:t>
            </a:r>
            <a:r>
              <a:rPr lang="en-US" altLang="en-US" dirty="0">
                <a:solidFill>
                  <a:schemeClr val="accent2"/>
                </a:solidFill>
              </a:rPr>
              <a:t>tonic</a:t>
            </a:r>
          </a:p>
        </p:txBody>
      </p:sp>
      <p:sp>
        <p:nvSpPr>
          <p:cNvPr id="5" name="Oval 4"/>
          <p:cNvSpPr/>
          <p:nvPr/>
        </p:nvSpPr>
        <p:spPr>
          <a:xfrm>
            <a:off x="4176713" y="3733800"/>
            <a:ext cx="1447800" cy="1728788"/>
          </a:xfrm>
          <a:prstGeom prst="ellipse">
            <a:avLst/>
          </a:prstGeom>
          <a:solidFill>
            <a:schemeClr val="accent3">
              <a:lumMod val="20000"/>
              <a:lumOff val="80000"/>
            </a:schemeClr>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Right Arrow 73"/>
          <p:cNvSpPr/>
          <p:nvPr/>
        </p:nvSpPr>
        <p:spPr>
          <a:xfrm rot="10800000">
            <a:off x="6096000" y="4143375"/>
            <a:ext cx="1260475" cy="10541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Right Arrow 103"/>
          <p:cNvSpPr/>
          <p:nvPr/>
        </p:nvSpPr>
        <p:spPr>
          <a:xfrm>
            <a:off x="5253038" y="4148138"/>
            <a:ext cx="685800" cy="1054100"/>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a:spLocks noChangeArrowheads="1"/>
          </p:cNvSpPr>
          <p:nvPr/>
        </p:nvSpPr>
        <p:spPr bwMode="auto">
          <a:xfrm>
            <a:off x="5287963" y="4484688"/>
            <a:ext cx="615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H</a:t>
            </a:r>
            <a:r>
              <a:rPr lang="en-US" altLang="en-US" baseline="-25000"/>
              <a:t>2</a:t>
            </a:r>
            <a:r>
              <a:rPr lang="en-US" altLang="en-US"/>
              <a:t>O</a:t>
            </a:r>
          </a:p>
        </p:txBody>
      </p:sp>
      <p:sp>
        <p:nvSpPr>
          <p:cNvPr id="12298" name="Rectangle 8"/>
          <p:cNvSpPr>
            <a:spLocks noChangeArrowheads="1"/>
          </p:cNvSpPr>
          <p:nvPr/>
        </p:nvSpPr>
        <p:spPr bwMode="auto">
          <a:xfrm>
            <a:off x="3352800" y="3101975"/>
            <a:ext cx="1287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rgbClr val="002060"/>
                </a:solidFill>
              </a:rPr>
              <a:t>1.5% </a:t>
            </a:r>
            <a:r>
              <a:rPr lang="en-US" altLang="en-US" dirty="0" err="1">
                <a:solidFill>
                  <a:srgbClr val="002060"/>
                </a:solidFill>
              </a:rPr>
              <a:t>NaCl</a:t>
            </a:r>
            <a:endParaRPr lang="en-US" altLang="en-US" dirty="0">
              <a:solidFill>
                <a:srgbClr val="002060"/>
              </a:solidFill>
            </a:endParaRPr>
          </a:p>
        </p:txBody>
      </p:sp>
      <p:sp>
        <p:nvSpPr>
          <p:cNvPr id="12299" name="Rectangle 167"/>
          <p:cNvSpPr>
            <a:spLocks noChangeArrowheads="1"/>
          </p:cNvSpPr>
          <p:nvPr/>
        </p:nvSpPr>
        <p:spPr bwMode="auto">
          <a:xfrm>
            <a:off x="4513263" y="4237038"/>
            <a:ext cx="774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rgbClr val="002060"/>
                </a:solidFill>
              </a:rPr>
              <a:t>0.9% </a:t>
            </a:r>
          </a:p>
          <a:p>
            <a:pPr eaLnBrk="1" hangingPunct="1"/>
            <a:r>
              <a:rPr lang="en-US" altLang="en-US" dirty="0" err="1">
                <a:solidFill>
                  <a:srgbClr val="002060"/>
                </a:solidFill>
              </a:rPr>
              <a:t>NaCl</a:t>
            </a:r>
            <a:endParaRPr lang="en-US" altLang="en-US" dirty="0">
              <a:solidFill>
                <a:srgbClr val="002060"/>
              </a:solidFill>
            </a:endParaRPr>
          </a:p>
        </p:txBody>
      </p:sp>
      <p:sp>
        <p:nvSpPr>
          <p:cNvPr id="106" name="Right Arrow 105"/>
          <p:cNvSpPr/>
          <p:nvPr/>
        </p:nvSpPr>
        <p:spPr>
          <a:xfrm>
            <a:off x="1482725" y="4560888"/>
            <a:ext cx="3317875" cy="10541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47472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fade">
                                      <p:cBhvr>
                                        <p:cTn id="18" dur="500"/>
                                        <p:tgtEl>
                                          <p:spTgt spid="10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7"/>
                                        </p:tgtEl>
                                        <p:attrNameLst>
                                          <p:attrName>style.visibility</p:attrName>
                                        </p:attrNameLst>
                                      </p:cBhvr>
                                      <p:to>
                                        <p:strVal val="visible"/>
                                      </p:to>
                                    </p:set>
                                    <p:animEffect transition="in" filter="fade">
                                      <p:cBhvr>
                                        <p:cTn id="26" dur="500"/>
                                        <p:tgtEl>
                                          <p:spTgt spid="10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6"/>
                                        </p:tgtEl>
                                        <p:attrNameLst>
                                          <p:attrName>style.visibility</p:attrName>
                                        </p:attrNameLst>
                                      </p:cBhvr>
                                      <p:to>
                                        <p:strVal val="visible"/>
                                      </p:to>
                                    </p:set>
                                    <p:animEffect transition="in" filter="fade">
                                      <p:cBhvr>
                                        <p:cTn id="29" dur="500"/>
                                        <p:tgtEl>
                                          <p:spTgt spid="10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500"/>
                                        <p:tgtEl>
                                          <p:spTgt spid="10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2" grpId="0"/>
      <p:bldP spid="107" grpId="0"/>
      <p:bldP spid="74" grpId="0" animBg="1"/>
      <p:bldP spid="104" grpId="0" animBg="1"/>
      <p:bldP spid="8" grpId="0"/>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08" y="-22167"/>
            <a:ext cx="8948092" cy="762000"/>
          </a:xfrm>
        </p:spPr>
        <p:txBody>
          <a:bodyPr>
            <a:normAutofit fontScale="90000"/>
          </a:bodyPr>
          <a:lstStyle/>
          <a:p>
            <a:pPr algn="l">
              <a:defRPr/>
            </a:pPr>
            <a:r>
              <a:rPr lang="en-US" dirty="0" smtClean="0">
                <a:solidFill>
                  <a:schemeClr val="tx1"/>
                </a:solidFill>
                <a:latin typeface="Century Gothic" panose="020B0502020202020204" pitchFamily="34" charset="0"/>
                <a:cs typeface="Gisha" panose="020B0502040204020203" pitchFamily="34" charset="-79"/>
              </a:rPr>
              <a:t>Diffusion in relation to cells =</a:t>
            </a:r>
            <a:r>
              <a:rPr lang="en-US" dirty="0" smtClean="0">
                <a:latin typeface="Century Gothic" panose="020B0502020202020204" pitchFamily="34" charset="0"/>
                <a:cs typeface="Gisha" panose="020B0502040204020203" pitchFamily="34" charset="-79"/>
              </a:rPr>
              <a:t> Tonicity</a:t>
            </a:r>
            <a:endParaRPr lang="en-US" dirty="0">
              <a:latin typeface="Century Gothic" panose="020B0502020202020204" pitchFamily="34" charset="0"/>
              <a:cs typeface="Gisha" panose="020B0502040204020203" pitchFamily="34" charset="-79"/>
            </a:endParaRPr>
          </a:p>
        </p:txBody>
      </p:sp>
      <p:sp>
        <p:nvSpPr>
          <p:cNvPr id="13315" name="Content Placeholder 2"/>
          <p:cNvSpPr>
            <a:spLocks noGrp="1"/>
          </p:cNvSpPr>
          <p:nvPr>
            <p:ph idx="1"/>
          </p:nvPr>
        </p:nvSpPr>
        <p:spPr>
          <a:xfrm>
            <a:off x="381000" y="862977"/>
            <a:ext cx="8229600" cy="4708525"/>
          </a:xfrm>
        </p:spPr>
        <p:txBody>
          <a:bodyPr/>
          <a:lstStyle/>
          <a:p>
            <a:pPr marL="136525" indent="0">
              <a:buNone/>
            </a:pPr>
            <a:r>
              <a:rPr lang="en-US" altLang="en-US" sz="2000" dirty="0">
                <a:latin typeface="Century Gothic" panose="020B0502020202020204" pitchFamily="34" charset="0"/>
              </a:rPr>
              <a:t>Relative concentration of solute </a:t>
            </a:r>
            <a:r>
              <a:rPr lang="en-US" altLang="en-US" sz="2000" dirty="0" smtClean="0">
                <a:latin typeface="Century Gothic" panose="020B0502020202020204" pitchFamily="34" charset="0"/>
              </a:rPr>
              <a:t>(</a:t>
            </a:r>
            <a:r>
              <a:rPr lang="en-US" altLang="en-US" sz="2000" dirty="0">
                <a:latin typeface="Century Gothic" panose="020B0502020202020204" pitchFamily="34" charset="0"/>
              </a:rPr>
              <a:t>particles) or solvent (water) outside the cell compared to </a:t>
            </a:r>
            <a:r>
              <a:rPr lang="en-US" altLang="en-US" sz="2000" dirty="0" smtClean="0">
                <a:latin typeface="Century Gothic" panose="020B0502020202020204" pitchFamily="34" charset="0"/>
              </a:rPr>
              <a:t>inside:</a:t>
            </a:r>
            <a:endParaRPr lang="en-US" altLang="en-US" sz="2000" dirty="0">
              <a:latin typeface="Century Gothic" panose="020B0502020202020204" pitchFamily="34" charset="0"/>
            </a:endParaRPr>
          </a:p>
          <a:p>
            <a:pPr lvl="2"/>
            <a:r>
              <a:rPr lang="en-US" altLang="en-US" sz="2000" b="1" dirty="0" smtClean="0">
                <a:solidFill>
                  <a:srgbClr val="FFC000"/>
                </a:solidFill>
                <a:latin typeface="Century Gothic" panose="020B0502020202020204" pitchFamily="34" charset="0"/>
              </a:rPr>
              <a:t>Isotonic – equilibrium, homeostasis… </a:t>
            </a:r>
            <a:endParaRPr lang="en-US" altLang="en-US" sz="2000" b="1" dirty="0">
              <a:solidFill>
                <a:srgbClr val="FFC000"/>
              </a:solidFill>
              <a:latin typeface="Century Gothic" panose="020B0502020202020204" pitchFamily="34" charset="0"/>
            </a:endParaRPr>
          </a:p>
          <a:p>
            <a:pPr lvl="2"/>
            <a:r>
              <a:rPr lang="en-US" altLang="en-US" sz="2000" dirty="0" smtClean="0">
                <a:solidFill>
                  <a:schemeClr val="bg1">
                    <a:lumMod val="75000"/>
                    <a:lumOff val="25000"/>
                  </a:schemeClr>
                </a:solidFill>
                <a:latin typeface="Century Gothic" panose="020B0502020202020204" pitchFamily="34" charset="0"/>
              </a:rPr>
              <a:t>Hypertonic</a:t>
            </a:r>
          </a:p>
          <a:p>
            <a:pPr lvl="3"/>
            <a:r>
              <a:rPr lang="en-US" altLang="en-US" sz="1800" dirty="0" smtClean="0">
                <a:solidFill>
                  <a:schemeClr val="bg1">
                    <a:lumMod val="75000"/>
                    <a:lumOff val="25000"/>
                  </a:schemeClr>
                </a:solidFill>
                <a:latin typeface="Century Gothic" panose="020B0502020202020204" pitchFamily="34" charset="0"/>
              </a:rPr>
              <a:t>Shrivel = </a:t>
            </a:r>
            <a:r>
              <a:rPr lang="en-US" altLang="en-US" sz="1800" b="1" dirty="0">
                <a:solidFill>
                  <a:schemeClr val="bg1">
                    <a:lumMod val="75000"/>
                    <a:lumOff val="25000"/>
                  </a:schemeClr>
                </a:solidFill>
                <a:latin typeface="Century Gothic" panose="020B0502020202020204" pitchFamily="34" charset="0"/>
              </a:rPr>
              <a:t>C</a:t>
            </a:r>
            <a:r>
              <a:rPr lang="en-US" altLang="en-US" sz="1800" b="1" dirty="0" smtClean="0">
                <a:solidFill>
                  <a:schemeClr val="bg1">
                    <a:lumMod val="75000"/>
                    <a:lumOff val="25000"/>
                  </a:schemeClr>
                </a:solidFill>
                <a:latin typeface="Century Gothic" panose="020B0502020202020204" pitchFamily="34" charset="0"/>
              </a:rPr>
              <a:t>renation</a:t>
            </a:r>
            <a:r>
              <a:rPr lang="en-US" altLang="en-US" sz="1800" dirty="0" smtClean="0">
                <a:solidFill>
                  <a:schemeClr val="bg1">
                    <a:lumMod val="75000"/>
                    <a:lumOff val="25000"/>
                  </a:schemeClr>
                </a:solidFill>
                <a:latin typeface="Century Gothic" panose="020B0502020202020204" pitchFamily="34" charset="0"/>
              </a:rPr>
              <a:t> (animal cells), </a:t>
            </a:r>
            <a:r>
              <a:rPr lang="en-US" altLang="en-US" sz="1800" b="1" dirty="0" smtClean="0">
                <a:solidFill>
                  <a:schemeClr val="bg1">
                    <a:lumMod val="75000"/>
                    <a:lumOff val="25000"/>
                  </a:schemeClr>
                </a:solidFill>
                <a:latin typeface="Century Gothic" panose="020B0502020202020204" pitchFamily="34" charset="0"/>
              </a:rPr>
              <a:t>Plasmolysis</a:t>
            </a:r>
            <a:r>
              <a:rPr lang="en-US" altLang="en-US" sz="1800" dirty="0" smtClean="0">
                <a:solidFill>
                  <a:schemeClr val="bg1">
                    <a:lumMod val="75000"/>
                    <a:lumOff val="25000"/>
                  </a:schemeClr>
                </a:solidFill>
                <a:latin typeface="Century Gothic" panose="020B0502020202020204" pitchFamily="34" charset="0"/>
              </a:rPr>
              <a:t> (plant cells)</a:t>
            </a:r>
            <a:endParaRPr lang="en-US" altLang="en-US" sz="1800" dirty="0">
              <a:solidFill>
                <a:schemeClr val="bg1">
                  <a:lumMod val="75000"/>
                  <a:lumOff val="25000"/>
                </a:schemeClr>
              </a:solidFill>
              <a:latin typeface="Century Gothic" panose="020B0502020202020204" pitchFamily="34" charset="0"/>
            </a:endParaRPr>
          </a:p>
          <a:p>
            <a:pPr lvl="2"/>
            <a:r>
              <a:rPr lang="en-US" altLang="en-US" sz="2000" dirty="0" smtClean="0">
                <a:solidFill>
                  <a:schemeClr val="bg1">
                    <a:lumMod val="75000"/>
                    <a:lumOff val="25000"/>
                  </a:schemeClr>
                </a:solidFill>
                <a:latin typeface="Century Gothic" panose="020B0502020202020204" pitchFamily="34" charset="0"/>
              </a:rPr>
              <a:t>Hypotonic</a:t>
            </a:r>
          </a:p>
          <a:p>
            <a:pPr lvl="3"/>
            <a:r>
              <a:rPr lang="en-US" altLang="en-US" sz="1800" dirty="0">
                <a:solidFill>
                  <a:schemeClr val="bg1">
                    <a:lumMod val="75000"/>
                    <a:lumOff val="25000"/>
                  </a:schemeClr>
                </a:solidFill>
                <a:latin typeface="Century Gothic" panose="020B0502020202020204" pitchFamily="34" charset="0"/>
              </a:rPr>
              <a:t>Burst = </a:t>
            </a:r>
            <a:r>
              <a:rPr lang="en-US" altLang="en-US" sz="1800" b="1" dirty="0">
                <a:solidFill>
                  <a:schemeClr val="bg1">
                    <a:lumMod val="75000"/>
                    <a:lumOff val="25000"/>
                  </a:schemeClr>
                </a:solidFill>
                <a:latin typeface="Century Gothic" panose="020B0502020202020204" pitchFamily="34" charset="0"/>
              </a:rPr>
              <a:t>Hemolysis</a:t>
            </a:r>
            <a:r>
              <a:rPr lang="en-US" altLang="en-US" sz="1800" dirty="0">
                <a:solidFill>
                  <a:schemeClr val="bg1">
                    <a:lumMod val="75000"/>
                    <a:lumOff val="25000"/>
                  </a:schemeClr>
                </a:solidFill>
                <a:latin typeface="Century Gothic" panose="020B0502020202020204" pitchFamily="34" charset="0"/>
              </a:rPr>
              <a:t> (animal </a:t>
            </a:r>
            <a:r>
              <a:rPr lang="en-US" altLang="en-US" sz="1800" dirty="0" smtClean="0">
                <a:solidFill>
                  <a:schemeClr val="bg1">
                    <a:lumMod val="75000"/>
                    <a:lumOff val="25000"/>
                  </a:schemeClr>
                </a:solidFill>
                <a:latin typeface="Century Gothic" panose="020B0502020202020204" pitchFamily="34" charset="0"/>
              </a:rPr>
              <a:t>cells)</a:t>
            </a:r>
            <a:endParaRPr lang="en-US" altLang="en-US" sz="1800" dirty="0">
              <a:solidFill>
                <a:schemeClr val="bg1">
                  <a:lumMod val="75000"/>
                  <a:lumOff val="25000"/>
                </a:schemeClr>
              </a:solidFill>
              <a:latin typeface="Century Gothic" panose="020B0502020202020204" pitchFamily="34" charset="0"/>
            </a:endParaRPr>
          </a:p>
          <a:p>
            <a:pPr lvl="3"/>
            <a:r>
              <a:rPr lang="en-US" altLang="en-US" sz="1800" dirty="0" smtClean="0">
                <a:solidFill>
                  <a:schemeClr val="bg1">
                    <a:lumMod val="75000"/>
                    <a:lumOff val="25000"/>
                  </a:schemeClr>
                </a:solidFill>
                <a:latin typeface="Century Gothic" panose="020B0502020202020204" pitchFamily="34" charset="0"/>
              </a:rPr>
              <a:t>Swell = </a:t>
            </a:r>
            <a:r>
              <a:rPr lang="en-US" altLang="en-US" sz="1800" b="1" dirty="0" smtClean="0">
                <a:solidFill>
                  <a:schemeClr val="bg1">
                    <a:lumMod val="75000"/>
                    <a:lumOff val="25000"/>
                  </a:schemeClr>
                </a:solidFill>
                <a:latin typeface="Century Gothic" panose="020B0502020202020204" pitchFamily="34" charset="0"/>
              </a:rPr>
              <a:t>Turgid</a:t>
            </a:r>
            <a:r>
              <a:rPr lang="en-US" altLang="en-US" sz="1800" dirty="0" smtClean="0">
                <a:solidFill>
                  <a:schemeClr val="bg1">
                    <a:lumMod val="75000"/>
                    <a:lumOff val="25000"/>
                  </a:schemeClr>
                </a:solidFill>
                <a:latin typeface="Century Gothic" panose="020B0502020202020204" pitchFamily="34" charset="0"/>
              </a:rPr>
              <a:t>, or </a:t>
            </a:r>
            <a:r>
              <a:rPr lang="en-US" altLang="en-US" sz="1800" b="1" dirty="0" smtClean="0">
                <a:solidFill>
                  <a:schemeClr val="bg1">
                    <a:lumMod val="75000"/>
                    <a:lumOff val="25000"/>
                  </a:schemeClr>
                </a:solidFill>
                <a:latin typeface="Century Gothic" panose="020B0502020202020204" pitchFamily="34" charset="0"/>
              </a:rPr>
              <a:t>Turgor Pressure </a:t>
            </a:r>
            <a:r>
              <a:rPr lang="en-US" altLang="en-US" sz="1800" dirty="0" smtClean="0">
                <a:solidFill>
                  <a:schemeClr val="bg1">
                    <a:lumMod val="75000"/>
                    <a:lumOff val="25000"/>
                  </a:schemeClr>
                </a:solidFill>
                <a:latin typeface="Century Gothic" panose="020B0502020202020204" pitchFamily="34" charset="0"/>
              </a:rPr>
              <a:t>(plant cells)</a:t>
            </a:r>
          </a:p>
        </p:txBody>
      </p:sp>
      <p:pic>
        <p:nvPicPr>
          <p:cNvPr id="4" name="Picture 2" descr="http://2.bp.blogspot.com/_DCfgVCqidaw/Sqmy-N0e2SI/AAAAAAAAAdA/5_IZm1e79kg/s400/553px-Osmotic_pressure_on_blood_cells_diagram.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08" y="3859875"/>
            <a:ext cx="3792286" cy="199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312670" y="6019800"/>
            <a:ext cx="1811530" cy="586314"/>
          </a:xfrm>
          <a:prstGeom prst="rect">
            <a:avLst/>
          </a:prstGeom>
        </p:spPr>
        <p:txBody>
          <a:bodyPr wrap="square">
            <a:spAutoFit/>
          </a:bodyPr>
          <a:lstStyle/>
          <a:p>
            <a:pPr marL="0" marR="0">
              <a:lnSpc>
                <a:spcPct val="107000"/>
              </a:lnSpc>
              <a:spcBef>
                <a:spcPts val="0"/>
              </a:spcBef>
              <a:spcAft>
                <a:spcPts val="800"/>
              </a:spcAft>
            </a:pP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By Osmotic pressure on blood cells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diagram.svg</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LadyofHatsderivative</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work: Antoni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Salvà</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(talk)This vector image </a:t>
            </a:r>
            <a:b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was created with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Inkscape</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 Osmotic pressure on blood cells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diagram.svg</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GFDL, </a:t>
            </a:r>
            <a:b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u="sng"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https://commons.wikimedia.org/w/index.php?curid=7861851</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http://upload.wikimedia.org/wikipedia/commons/thumb/a/ab/Turgor_pressure_on_plant_cells_diagram.svg/618px-Turgor_pressure_on_plant_cells_diagram.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966" y="3859874"/>
            <a:ext cx="4980656" cy="19907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276659" y="5973795"/>
            <a:ext cx="2848791" cy="256993"/>
          </a:xfrm>
          <a:prstGeom prst="rect">
            <a:avLst/>
          </a:prstGeom>
        </p:spPr>
        <p:txBody>
          <a:bodyPr wrap="square">
            <a:spAutoFit/>
          </a:bodyPr>
          <a:lstStyle/>
          <a:p>
            <a:pPr marL="0" marR="0">
              <a:lnSpc>
                <a:spcPct val="107000"/>
              </a:lnSpc>
              <a:spcBef>
                <a:spcPts val="0"/>
              </a:spcBef>
              <a:spcAft>
                <a:spcPts val="800"/>
              </a:spcAft>
            </a:pP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By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LadyofHats</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 did it myself based on [1], [2] ,[3] and [4]., Public Domain,</a:t>
            </a:r>
            <a:b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u="sng"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https://commons.wikimedia.org/w/index.php?curid=1685428</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76200" y="3859874"/>
            <a:ext cx="1295400" cy="1990777"/>
          </a:xfrm>
          <a:prstGeom prst="rect">
            <a:avLst/>
          </a:prstGeom>
          <a:solidFill>
            <a:schemeClr val="bg1">
              <a:lumMod val="85000"/>
              <a:lumOff val="1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61743" y="3859875"/>
            <a:ext cx="1295400" cy="2007526"/>
          </a:xfrm>
          <a:prstGeom prst="rect">
            <a:avLst/>
          </a:prstGeom>
          <a:solidFill>
            <a:schemeClr val="bg1">
              <a:lumMod val="85000"/>
              <a:lumOff val="1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54966" y="3843125"/>
            <a:ext cx="1455234" cy="2024276"/>
          </a:xfrm>
          <a:prstGeom prst="rect">
            <a:avLst/>
          </a:prstGeom>
          <a:solidFill>
            <a:schemeClr val="bg1">
              <a:lumMod val="85000"/>
              <a:lumOff val="1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10400" y="3859873"/>
            <a:ext cx="1925222" cy="1999153"/>
          </a:xfrm>
          <a:prstGeom prst="rect">
            <a:avLst/>
          </a:prstGeom>
          <a:solidFill>
            <a:schemeClr val="bg1">
              <a:lumMod val="85000"/>
              <a:lumOff val="1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802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08" y="-22167"/>
            <a:ext cx="8948092" cy="762000"/>
          </a:xfrm>
        </p:spPr>
        <p:txBody>
          <a:bodyPr>
            <a:normAutofit fontScale="90000"/>
          </a:bodyPr>
          <a:lstStyle/>
          <a:p>
            <a:pPr algn="l">
              <a:defRPr/>
            </a:pPr>
            <a:r>
              <a:rPr lang="en-US" dirty="0" smtClean="0">
                <a:solidFill>
                  <a:schemeClr val="tx1"/>
                </a:solidFill>
                <a:latin typeface="Century Gothic" panose="020B0502020202020204" pitchFamily="34" charset="0"/>
                <a:cs typeface="Gisha" panose="020B0502040204020203" pitchFamily="34" charset="-79"/>
              </a:rPr>
              <a:t>Diffusion in relation to cells =</a:t>
            </a:r>
            <a:r>
              <a:rPr lang="en-US" dirty="0" smtClean="0">
                <a:latin typeface="Century Gothic" panose="020B0502020202020204" pitchFamily="34" charset="0"/>
                <a:cs typeface="Gisha" panose="020B0502040204020203" pitchFamily="34" charset="-79"/>
              </a:rPr>
              <a:t> Tonicity</a:t>
            </a:r>
            <a:endParaRPr lang="en-US" dirty="0">
              <a:latin typeface="Century Gothic" panose="020B0502020202020204" pitchFamily="34" charset="0"/>
              <a:cs typeface="Gisha" panose="020B0502040204020203" pitchFamily="34" charset="-79"/>
            </a:endParaRPr>
          </a:p>
        </p:txBody>
      </p:sp>
      <p:sp>
        <p:nvSpPr>
          <p:cNvPr id="13315" name="Content Placeholder 2"/>
          <p:cNvSpPr>
            <a:spLocks noGrp="1"/>
          </p:cNvSpPr>
          <p:nvPr>
            <p:ph idx="1"/>
          </p:nvPr>
        </p:nvSpPr>
        <p:spPr>
          <a:xfrm>
            <a:off x="381000" y="862977"/>
            <a:ext cx="8229600" cy="4708525"/>
          </a:xfrm>
        </p:spPr>
        <p:txBody>
          <a:bodyPr/>
          <a:lstStyle/>
          <a:p>
            <a:pPr marL="136525" indent="0">
              <a:buNone/>
            </a:pPr>
            <a:r>
              <a:rPr lang="en-US" altLang="en-US" sz="2000" dirty="0">
                <a:latin typeface="Century Gothic" panose="020B0502020202020204" pitchFamily="34" charset="0"/>
              </a:rPr>
              <a:t>Relative concentration of solute </a:t>
            </a:r>
            <a:r>
              <a:rPr lang="en-US" altLang="en-US" sz="2000" dirty="0" smtClean="0">
                <a:latin typeface="Century Gothic" panose="020B0502020202020204" pitchFamily="34" charset="0"/>
              </a:rPr>
              <a:t>(</a:t>
            </a:r>
            <a:r>
              <a:rPr lang="en-US" altLang="en-US" sz="2000" dirty="0">
                <a:latin typeface="Century Gothic" panose="020B0502020202020204" pitchFamily="34" charset="0"/>
              </a:rPr>
              <a:t>particles) or solvent (water) outside the cell compared to </a:t>
            </a:r>
            <a:r>
              <a:rPr lang="en-US" altLang="en-US" sz="2000" dirty="0" smtClean="0">
                <a:latin typeface="Century Gothic" panose="020B0502020202020204" pitchFamily="34" charset="0"/>
              </a:rPr>
              <a:t>inside:</a:t>
            </a:r>
            <a:endParaRPr lang="en-US" altLang="en-US" sz="2000" dirty="0">
              <a:latin typeface="Century Gothic" panose="020B0502020202020204" pitchFamily="34" charset="0"/>
            </a:endParaRPr>
          </a:p>
          <a:p>
            <a:pPr lvl="2"/>
            <a:r>
              <a:rPr lang="en-US" altLang="en-US" sz="2000" dirty="0" smtClean="0">
                <a:latin typeface="Century Gothic" panose="020B0502020202020204" pitchFamily="34" charset="0"/>
              </a:rPr>
              <a:t>Isotonic – equilibrium, homeostasis… </a:t>
            </a:r>
            <a:endParaRPr lang="en-US" altLang="en-US" sz="2000" dirty="0">
              <a:latin typeface="Century Gothic" panose="020B0502020202020204" pitchFamily="34" charset="0"/>
            </a:endParaRPr>
          </a:p>
          <a:p>
            <a:pPr lvl="2"/>
            <a:r>
              <a:rPr lang="en-US" altLang="en-US" sz="2000" b="1" dirty="0" smtClean="0">
                <a:solidFill>
                  <a:srgbClr val="FFC000"/>
                </a:solidFill>
                <a:latin typeface="Century Gothic" panose="020B0502020202020204" pitchFamily="34" charset="0"/>
              </a:rPr>
              <a:t>Hypertonic</a:t>
            </a:r>
          </a:p>
          <a:p>
            <a:pPr lvl="3"/>
            <a:r>
              <a:rPr lang="en-US" altLang="en-US" sz="1800" dirty="0" smtClean="0">
                <a:solidFill>
                  <a:srgbClr val="FF0000"/>
                </a:solidFill>
                <a:latin typeface="Century Gothic" panose="020B0502020202020204" pitchFamily="34" charset="0"/>
              </a:rPr>
              <a:t>Shrivel = </a:t>
            </a:r>
            <a:r>
              <a:rPr lang="en-US" altLang="en-US" sz="1800" b="1" dirty="0">
                <a:solidFill>
                  <a:srgbClr val="FF0000"/>
                </a:solidFill>
                <a:latin typeface="Century Gothic" panose="020B0502020202020204" pitchFamily="34" charset="0"/>
              </a:rPr>
              <a:t>C</a:t>
            </a:r>
            <a:r>
              <a:rPr lang="en-US" altLang="en-US" sz="1800" b="1" dirty="0" smtClean="0">
                <a:solidFill>
                  <a:srgbClr val="FF0000"/>
                </a:solidFill>
                <a:latin typeface="Century Gothic" panose="020B0502020202020204" pitchFamily="34" charset="0"/>
              </a:rPr>
              <a:t>renation</a:t>
            </a:r>
            <a:r>
              <a:rPr lang="en-US" altLang="en-US" sz="1800" dirty="0" smtClean="0">
                <a:solidFill>
                  <a:srgbClr val="FF0000"/>
                </a:solidFill>
                <a:latin typeface="Century Gothic" panose="020B0502020202020204" pitchFamily="34" charset="0"/>
              </a:rPr>
              <a:t> (animal cells), </a:t>
            </a:r>
            <a:r>
              <a:rPr lang="en-US" altLang="en-US" sz="1800" b="1" dirty="0" smtClean="0">
                <a:solidFill>
                  <a:srgbClr val="92D050"/>
                </a:solidFill>
                <a:latin typeface="Century Gothic" panose="020B0502020202020204" pitchFamily="34" charset="0"/>
              </a:rPr>
              <a:t>Plasmolysis</a:t>
            </a:r>
            <a:r>
              <a:rPr lang="en-US" altLang="en-US" sz="1800" dirty="0" smtClean="0">
                <a:solidFill>
                  <a:srgbClr val="92D050"/>
                </a:solidFill>
                <a:latin typeface="Century Gothic" panose="020B0502020202020204" pitchFamily="34" charset="0"/>
              </a:rPr>
              <a:t> (plant cells)</a:t>
            </a:r>
            <a:endParaRPr lang="en-US" altLang="en-US" sz="1800" dirty="0">
              <a:solidFill>
                <a:srgbClr val="92D050"/>
              </a:solidFill>
              <a:latin typeface="Century Gothic" panose="020B0502020202020204" pitchFamily="34" charset="0"/>
            </a:endParaRPr>
          </a:p>
          <a:p>
            <a:pPr lvl="2"/>
            <a:r>
              <a:rPr lang="en-US" altLang="en-US" sz="2000" dirty="0" smtClean="0">
                <a:solidFill>
                  <a:schemeClr val="bg1">
                    <a:lumMod val="75000"/>
                    <a:lumOff val="25000"/>
                  </a:schemeClr>
                </a:solidFill>
                <a:latin typeface="Century Gothic" panose="020B0502020202020204" pitchFamily="34" charset="0"/>
              </a:rPr>
              <a:t>Hypotonic</a:t>
            </a:r>
          </a:p>
          <a:p>
            <a:pPr lvl="3"/>
            <a:r>
              <a:rPr lang="en-US" altLang="en-US" sz="1800" dirty="0">
                <a:solidFill>
                  <a:schemeClr val="bg1">
                    <a:lumMod val="75000"/>
                    <a:lumOff val="25000"/>
                  </a:schemeClr>
                </a:solidFill>
                <a:latin typeface="Century Gothic" panose="020B0502020202020204" pitchFamily="34" charset="0"/>
              </a:rPr>
              <a:t>Burst = </a:t>
            </a:r>
            <a:r>
              <a:rPr lang="en-US" altLang="en-US" sz="1800" b="1" dirty="0">
                <a:solidFill>
                  <a:schemeClr val="bg1">
                    <a:lumMod val="75000"/>
                    <a:lumOff val="25000"/>
                  </a:schemeClr>
                </a:solidFill>
                <a:latin typeface="Century Gothic" panose="020B0502020202020204" pitchFamily="34" charset="0"/>
              </a:rPr>
              <a:t>Hemolysis</a:t>
            </a:r>
            <a:r>
              <a:rPr lang="en-US" altLang="en-US" sz="1800" dirty="0">
                <a:solidFill>
                  <a:schemeClr val="bg1">
                    <a:lumMod val="75000"/>
                    <a:lumOff val="25000"/>
                  </a:schemeClr>
                </a:solidFill>
                <a:latin typeface="Century Gothic" panose="020B0502020202020204" pitchFamily="34" charset="0"/>
              </a:rPr>
              <a:t> (animal </a:t>
            </a:r>
            <a:r>
              <a:rPr lang="en-US" altLang="en-US" sz="1800" dirty="0" smtClean="0">
                <a:solidFill>
                  <a:schemeClr val="bg1">
                    <a:lumMod val="75000"/>
                    <a:lumOff val="25000"/>
                  </a:schemeClr>
                </a:solidFill>
                <a:latin typeface="Century Gothic" panose="020B0502020202020204" pitchFamily="34" charset="0"/>
              </a:rPr>
              <a:t>cells)</a:t>
            </a:r>
            <a:endParaRPr lang="en-US" altLang="en-US" sz="1800" dirty="0">
              <a:solidFill>
                <a:schemeClr val="bg1">
                  <a:lumMod val="75000"/>
                  <a:lumOff val="25000"/>
                </a:schemeClr>
              </a:solidFill>
              <a:latin typeface="Century Gothic" panose="020B0502020202020204" pitchFamily="34" charset="0"/>
            </a:endParaRPr>
          </a:p>
          <a:p>
            <a:pPr lvl="3"/>
            <a:r>
              <a:rPr lang="en-US" altLang="en-US" sz="1800" dirty="0" smtClean="0">
                <a:solidFill>
                  <a:schemeClr val="bg1">
                    <a:lumMod val="75000"/>
                    <a:lumOff val="25000"/>
                  </a:schemeClr>
                </a:solidFill>
                <a:latin typeface="Century Gothic" panose="020B0502020202020204" pitchFamily="34" charset="0"/>
              </a:rPr>
              <a:t>Swell = </a:t>
            </a:r>
            <a:r>
              <a:rPr lang="en-US" altLang="en-US" sz="1800" b="1" dirty="0" smtClean="0">
                <a:solidFill>
                  <a:schemeClr val="bg1">
                    <a:lumMod val="75000"/>
                    <a:lumOff val="25000"/>
                  </a:schemeClr>
                </a:solidFill>
                <a:latin typeface="Century Gothic" panose="020B0502020202020204" pitchFamily="34" charset="0"/>
              </a:rPr>
              <a:t>Turgid</a:t>
            </a:r>
            <a:r>
              <a:rPr lang="en-US" altLang="en-US" sz="1800" dirty="0" smtClean="0">
                <a:solidFill>
                  <a:schemeClr val="bg1">
                    <a:lumMod val="75000"/>
                    <a:lumOff val="25000"/>
                  </a:schemeClr>
                </a:solidFill>
                <a:latin typeface="Century Gothic" panose="020B0502020202020204" pitchFamily="34" charset="0"/>
              </a:rPr>
              <a:t>, or </a:t>
            </a:r>
            <a:r>
              <a:rPr lang="en-US" altLang="en-US" sz="1800" b="1" dirty="0" smtClean="0">
                <a:solidFill>
                  <a:schemeClr val="bg1">
                    <a:lumMod val="75000"/>
                    <a:lumOff val="25000"/>
                  </a:schemeClr>
                </a:solidFill>
                <a:latin typeface="Century Gothic" panose="020B0502020202020204" pitchFamily="34" charset="0"/>
              </a:rPr>
              <a:t>Turgor Pressure </a:t>
            </a:r>
            <a:r>
              <a:rPr lang="en-US" altLang="en-US" sz="1800" dirty="0" smtClean="0">
                <a:solidFill>
                  <a:schemeClr val="bg1">
                    <a:lumMod val="75000"/>
                    <a:lumOff val="25000"/>
                  </a:schemeClr>
                </a:solidFill>
                <a:latin typeface="Century Gothic" panose="020B0502020202020204" pitchFamily="34" charset="0"/>
              </a:rPr>
              <a:t>(plant cells)</a:t>
            </a:r>
          </a:p>
        </p:txBody>
      </p:sp>
      <p:pic>
        <p:nvPicPr>
          <p:cNvPr id="4" name="Picture 2" descr="http://2.bp.blogspot.com/_DCfgVCqidaw/Sqmy-N0e2SI/AAAAAAAAAdA/5_IZm1e79kg/s400/553px-Osmotic_pressure_on_blood_cells_diagram.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08" y="3859875"/>
            <a:ext cx="3792286" cy="199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312670" y="6019800"/>
            <a:ext cx="1811530" cy="586314"/>
          </a:xfrm>
          <a:prstGeom prst="rect">
            <a:avLst/>
          </a:prstGeom>
        </p:spPr>
        <p:txBody>
          <a:bodyPr wrap="square">
            <a:spAutoFit/>
          </a:bodyPr>
          <a:lstStyle/>
          <a:p>
            <a:pPr marL="0" marR="0">
              <a:lnSpc>
                <a:spcPct val="107000"/>
              </a:lnSpc>
              <a:spcBef>
                <a:spcPts val="0"/>
              </a:spcBef>
              <a:spcAft>
                <a:spcPts val="800"/>
              </a:spcAft>
            </a:pP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By Osmotic pressure on blood cells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diagram.svg</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LadyofHatsderivative</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work: Antoni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Salvà</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(talk)This vector image </a:t>
            </a:r>
            <a:b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was created with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Inkscape</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 Osmotic pressure on blood cells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diagram.svg</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GFDL, </a:t>
            </a:r>
            <a:b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u="sng"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https://commons.wikimedia.org/w/index.php?curid=7861851</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http://upload.wikimedia.org/wikipedia/commons/thumb/a/ab/Turgor_pressure_on_plant_cells_diagram.svg/618px-Turgor_pressure_on_plant_cells_diagram.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966" y="3859874"/>
            <a:ext cx="4980656" cy="19907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276659" y="5973795"/>
            <a:ext cx="2848791" cy="256993"/>
          </a:xfrm>
          <a:prstGeom prst="rect">
            <a:avLst/>
          </a:prstGeom>
        </p:spPr>
        <p:txBody>
          <a:bodyPr wrap="square">
            <a:spAutoFit/>
          </a:bodyPr>
          <a:lstStyle/>
          <a:p>
            <a:pPr marL="0" marR="0">
              <a:lnSpc>
                <a:spcPct val="107000"/>
              </a:lnSpc>
              <a:spcBef>
                <a:spcPts val="0"/>
              </a:spcBef>
              <a:spcAft>
                <a:spcPts val="800"/>
              </a:spcAft>
            </a:pP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By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LadyofHats</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 did it myself based on [1], [2] ,[3] and [4]., Public Domain,</a:t>
            </a:r>
            <a:b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u="sng"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https://commons.wikimedia.org/w/index.php?curid=1685428</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371600" y="3859874"/>
            <a:ext cx="2586815" cy="1990777"/>
          </a:xfrm>
          <a:prstGeom prst="rect">
            <a:avLst/>
          </a:prstGeom>
          <a:solidFill>
            <a:schemeClr val="bg1">
              <a:lumMod val="85000"/>
              <a:lumOff val="1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55728" y="3859873"/>
            <a:ext cx="3612072" cy="1990777"/>
          </a:xfrm>
          <a:prstGeom prst="rect">
            <a:avLst/>
          </a:prstGeom>
          <a:solidFill>
            <a:schemeClr val="bg1">
              <a:lumMod val="85000"/>
              <a:lumOff val="1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8239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n w="6350">
                  <a:solidFill>
                    <a:srgbClr val="A3C81F"/>
                  </a:solidFill>
                </a:ln>
                <a:solidFill>
                  <a:srgbClr val="BADDB6"/>
                </a:solidFill>
                <a:latin typeface="Century Gothic" panose="020B0502020202020204" pitchFamily="34" charset="0"/>
              </a:rPr>
              <a:t>Cell Function        </a:t>
            </a:r>
            <a:r>
              <a:rPr lang="en-US" sz="2800" b="0" dirty="0" smtClean="0">
                <a:solidFill>
                  <a:schemeClr val="tx1"/>
                </a:solidFill>
                <a:latin typeface="Century Gothic" panose="020B0502020202020204" pitchFamily="34" charset="0"/>
              </a:rPr>
              <a:t>Exercise 6, pg. 67-81</a:t>
            </a:r>
            <a:endParaRPr lang="en-US" sz="2800" b="0" dirty="0">
              <a:solidFill>
                <a:schemeClr val="tx1"/>
              </a:solidFill>
              <a:latin typeface="Century Gothic" panose="020B0502020202020204" pitchFamily="34" charset="0"/>
            </a:endParaRPr>
          </a:p>
        </p:txBody>
      </p:sp>
      <p:sp>
        <p:nvSpPr>
          <p:cNvPr id="5" name="TextBox 4"/>
          <p:cNvSpPr txBox="1"/>
          <p:nvPr/>
        </p:nvSpPr>
        <p:spPr>
          <a:xfrm>
            <a:off x="228600" y="1828800"/>
            <a:ext cx="8686800" cy="4401205"/>
          </a:xfrm>
          <a:prstGeom prst="rect">
            <a:avLst/>
          </a:prstGeom>
          <a:noFill/>
        </p:spPr>
        <p:txBody>
          <a:bodyPr wrap="square" rtlCol="0">
            <a:spAutoFit/>
          </a:bodyPr>
          <a:lstStyle/>
          <a:p>
            <a:r>
              <a:rPr lang="en-US" sz="2800" u="sng" dirty="0" smtClean="0">
                <a:solidFill>
                  <a:schemeClr val="accent2">
                    <a:lumMod val="60000"/>
                    <a:lumOff val="40000"/>
                  </a:schemeClr>
                </a:solidFill>
                <a:effectLst>
                  <a:outerShdw blurRad="38100" dist="38100" dir="2700000" algn="tl">
                    <a:srgbClr val="000000">
                      <a:alpha val="43137"/>
                    </a:srgbClr>
                  </a:outerShdw>
                </a:effectLst>
                <a:latin typeface="Century Gothic" panose="020B0502020202020204" pitchFamily="34" charset="0"/>
              </a:rPr>
              <a:t>Lab Objectives:</a:t>
            </a:r>
          </a:p>
          <a:p>
            <a:endParaRPr lang="en-US" sz="2800" u="sng" dirty="0" smtClean="0">
              <a:effectLst>
                <a:outerShdw blurRad="38100" dist="38100" dir="2700000" algn="tl">
                  <a:srgbClr val="000000">
                    <a:alpha val="43137"/>
                  </a:srgbClr>
                </a:outerShdw>
              </a:effectLst>
              <a:latin typeface="Century Gothic" panose="020B0502020202020204" pitchFamily="34" charset="0"/>
            </a:endParaRPr>
          </a:p>
          <a:p>
            <a:pPr marL="285750" indent="-285750">
              <a:buFontTx/>
              <a:buChar char="-"/>
            </a:pPr>
            <a:r>
              <a:rPr lang="en-US" sz="2800" dirty="0" smtClean="0">
                <a:latin typeface="Century Gothic" panose="020B0502020202020204" pitchFamily="34" charset="0"/>
              </a:rPr>
              <a:t>Define and describe the </a:t>
            </a:r>
            <a:r>
              <a:rPr lang="en-US" sz="2800" i="1" dirty="0" smtClean="0">
                <a:solidFill>
                  <a:schemeClr val="tx2">
                    <a:lumMod val="50000"/>
                  </a:schemeClr>
                </a:solidFill>
                <a:latin typeface="Century Gothic" panose="020B0502020202020204" pitchFamily="34" charset="0"/>
              </a:rPr>
              <a:t>process of diffusion</a:t>
            </a:r>
          </a:p>
          <a:p>
            <a:pPr marL="285750" indent="-285750">
              <a:buFontTx/>
              <a:buChar char="-"/>
            </a:pPr>
            <a:endParaRPr lang="en-US" sz="2800" dirty="0" smtClean="0">
              <a:latin typeface="Century Gothic" panose="020B0502020202020204" pitchFamily="34" charset="0"/>
            </a:endParaRPr>
          </a:p>
          <a:p>
            <a:pPr marL="285750" indent="-285750">
              <a:buFontTx/>
              <a:buChar char="-"/>
            </a:pPr>
            <a:r>
              <a:rPr lang="en-US" sz="2800" dirty="0" smtClean="0">
                <a:latin typeface="Century Gothic" panose="020B0502020202020204" pitchFamily="34" charset="0"/>
              </a:rPr>
              <a:t>Define and </a:t>
            </a:r>
            <a:r>
              <a:rPr lang="en-US" sz="2800" i="1" dirty="0" smtClean="0">
                <a:solidFill>
                  <a:schemeClr val="accent6"/>
                </a:solidFill>
                <a:latin typeface="Century Gothic" panose="020B0502020202020204" pitchFamily="34" charset="0"/>
              </a:rPr>
              <a:t>experiment </a:t>
            </a:r>
            <a:r>
              <a:rPr lang="en-US" sz="2800" i="1" dirty="0">
                <a:solidFill>
                  <a:schemeClr val="accent6"/>
                </a:solidFill>
                <a:latin typeface="Century Gothic" panose="020B0502020202020204" pitchFamily="34" charset="0"/>
              </a:rPr>
              <a:t>t</a:t>
            </a:r>
            <a:r>
              <a:rPr lang="en-US" sz="2800" i="1" dirty="0" smtClean="0">
                <a:solidFill>
                  <a:schemeClr val="accent6"/>
                </a:solidFill>
                <a:latin typeface="Century Gothic" panose="020B0502020202020204" pitchFamily="34" charset="0"/>
              </a:rPr>
              <a:t>onicity changes </a:t>
            </a:r>
            <a:r>
              <a:rPr lang="en-US" sz="2800" dirty="0" smtClean="0">
                <a:latin typeface="Century Gothic" panose="020B0502020202020204" pitchFamily="34" charset="0"/>
              </a:rPr>
              <a:t>in plant &amp; animal cells</a:t>
            </a:r>
          </a:p>
          <a:p>
            <a:pPr marL="285750" indent="-285750">
              <a:buFontTx/>
              <a:buChar char="-"/>
            </a:pPr>
            <a:endParaRPr lang="en-US" sz="2800" dirty="0">
              <a:latin typeface="Century Gothic" panose="020B0502020202020204" pitchFamily="34" charset="0"/>
            </a:endParaRPr>
          </a:p>
          <a:p>
            <a:pPr marL="285750" indent="-285750">
              <a:buFontTx/>
              <a:buChar char="-"/>
            </a:pPr>
            <a:r>
              <a:rPr lang="en-US" sz="2800" dirty="0" smtClean="0">
                <a:latin typeface="Century Gothic" panose="020B0502020202020204" pitchFamily="34" charset="0"/>
              </a:rPr>
              <a:t>Walk through how lab book data is integrated into a Lab Report</a:t>
            </a:r>
          </a:p>
          <a:p>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1080997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08" y="-22167"/>
            <a:ext cx="8948092" cy="762000"/>
          </a:xfrm>
        </p:spPr>
        <p:txBody>
          <a:bodyPr>
            <a:normAutofit fontScale="90000"/>
          </a:bodyPr>
          <a:lstStyle/>
          <a:p>
            <a:pPr algn="l">
              <a:defRPr/>
            </a:pPr>
            <a:r>
              <a:rPr lang="en-US" dirty="0" smtClean="0">
                <a:solidFill>
                  <a:schemeClr val="tx1"/>
                </a:solidFill>
                <a:latin typeface="Century Gothic" panose="020B0502020202020204" pitchFamily="34" charset="0"/>
                <a:cs typeface="Gisha" panose="020B0502040204020203" pitchFamily="34" charset="-79"/>
              </a:rPr>
              <a:t>Diffusion in relation to cells =</a:t>
            </a:r>
            <a:r>
              <a:rPr lang="en-US" dirty="0" smtClean="0">
                <a:latin typeface="Century Gothic" panose="020B0502020202020204" pitchFamily="34" charset="0"/>
                <a:cs typeface="Gisha" panose="020B0502040204020203" pitchFamily="34" charset="-79"/>
              </a:rPr>
              <a:t> Tonicity</a:t>
            </a:r>
            <a:endParaRPr lang="en-US" dirty="0">
              <a:latin typeface="Century Gothic" panose="020B0502020202020204" pitchFamily="34" charset="0"/>
              <a:cs typeface="Gisha" panose="020B0502040204020203" pitchFamily="34" charset="-79"/>
            </a:endParaRPr>
          </a:p>
        </p:txBody>
      </p:sp>
      <p:sp>
        <p:nvSpPr>
          <p:cNvPr id="13315" name="Content Placeholder 2"/>
          <p:cNvSpPr>
            <a:spLocks noGrp="1"/>
          </p:cNvSpPr>
          <p:nvPr>
            <p:ph idx="1"/>
          </p:nvPr>
        </p:nvSpPr>
        <p:spPr>
          <a:xfrm>
            <a:off x="381000" y="862977"/>
            <a:ext cx="8229600" cy="4708525"/>
          </a:xfrm>
        </p:spPr>
        <p:txBody>
          <a:bodyPr/>
          <a:lstStyle/>
          <a:p>
            <a:pPr marL="136525" indent="0">
              <a:buNone/>
            </a:pPr>
            <a:r>
              <a:rPr lang="en-US" altLang="en-US" sz="2000" dirty="0">
                <a:latin typeface="Century Gothic" panose="020B0502020202020204" pitchFamily="34" charset="0"/>
              </a:rPr>
              <a:t>Relative concentration of solute </a:t>
            </a:r>
            <a:r>
              <a:rPr lang="en-US" altLang="en-US" sz="2000" dirty="0" smtClean="0">
                <a:latin typeface="Century Gothic" panose="020B0502020202020204" pitchFamily="34" charset="0"/>
              </a:rPr>
              <a:t>(</a:t>
            </a:r>
            <a:r>
              <a:rPr lang="en-US" altLang="en-US" sz="2000" dirty="0">
                <a:latin typeface="Century Gothic" panose="020B0502020202020204" pitchFamily="34" charset="0"/>
              </a:rPr>
              <a:t>particles) or solvent (water) outside the cell compared to </a:t>
            </a:r>
            <a:r>
              <a:rPr lang="en-US" altLang="en-US" sz="2000" dirty="0" smtClean="0">
                <a:latin typeface="Century Gothic" panose="020B0502020202020204" pitchFamily="34" charset="0"/>
              </a:rPr>
              <a:t>inside:</a:t>
            </a:r>
            <a:endParaRPr lang="en-US" altLang="en-US" sz="2000" dirty="0">
              <a:latin typeface="Century Gothic" panose="020B0502020202020204" pitchFamily="34" charset="0"/>
            </a:endParaRPr>
          </a:p>
          <a:p>
            <a:pPr lvl="2"/>
            <a:r>
              <a:rPr lang="en-US" altLang="en-US" sz="2000" dirty="0" smtClean="0">
                <a:latin typeface="Century Gothic" panose="020B0502020202020204" pitchFamily="34" charset="0"/>
              </a:rPr>
              <a:t>Isotonic – equilibrium, homeostasis… </a:t>
            </a:r>
            <a:endParaRPr lang="en-US" altLang="en-US" sz="2000" dirty="0">
              <a:latin typeface="Century Gothic" panose="020B0502020202020204" pitchFamily="34" charset="0"/>
            </a:endParaRPr>
          </a:p>
          <a:p>
            <a:pPr lvl="2"/>
            <a:r>
              <a:rPr lang="en-US" altLang="en-US" sz="2000" dirty="0" smtClean="0">
                <a:latin typeface="Century Gothic" panose="020B0502020202020204" pitchFamily="34" charset="0"/>
              </a:rPr>
              <a:t>Hypertonic</a:t>
            </a:r>
          </a:p>
          <a:p>
            <a:pPr lvl="3"/>
            <a:r>
              <a:rPr lang="en-US" altLang="en-US" sz="1800" dirty="0" smtClean="0">
                <a:latin typeface="Century Gothic" panose="020B0502020202020204" pitchFamily="34" charset="0"/>
              </a:rPr>
              <a:t>Shrivel = </a:t>
            </a:r>
            <a:r>
              <a:rPr lang="en-US" altLang="en-US" sz="1800" b="1" dirty="0">
                <a:latin typeface="Century Gothic" panose="020B0502020202020204" pitchFamily="34" charset="0"/>
              </a:rPr>
              <a:t>C</a:t>
            </a:r>
            <a:r>
              <a:rPr lang="en-US" altLang="en-US" sz="1800" b="1" dirty="0" smtClean="0">
                <a:latin typeface="Century Gothic" panose="020B0502020202020204" pitchFamily="34" charset="0"/>
              </a:rPr>
              <a:t>renation</a:t>
            </a:r>
            <a:r>
              <a:rPr lang="en-US" altLang="en-US" sz="1800" dirty="0" smtClean="0">
                <a:latin typeface="Century Gothic" panose="020B0502020202020204" pitchFamily="34" charset="0"/>
              </a:rPr>
              <a:t> (animal cells), </a:t>
            </a:r>
            <a:r>
              <a:rPr lang="en-US" altLang="en-US" sz="1800" b="1" dirty="0" smtClean="0">
                <a:latin typeface="Century Gothic" panose="020B0502020202020204" pitchFamily="34" charset="0"/>
              </a:rPr>
              <a:t>Plasmolysis</a:t>
            </a:r>
            <a:r>
              <a:rPr lang="en-US" altLang="en-US" sz="1800" dirty="0" smtClean="0">
                <a:latin typeface="Century Gothic" panose="020B0502020202020204" pitchFamily="34" charset="0"/>
              </a:rPr>
              <a:t> (plant cells)</a:t>
            </a:r>
            <a:endParaRPr lang="en-US" altLang="en-US" sz="1800" dirty="0">
              <a:latin typeface="Century Gothic" panose="020B0502020202020204" pitchFamily="34" charset="0"/>
            </a:endParaRPr>
          </a:p>
          <a:p>
            <a:pPr lvl="2"/>
            <a:r>
              <a:rPr lang="en-US" altLang="en-US" sz="2000" b="1" dirty="0" smtClean="0">
                <a:solidFill>
                  <a:srgbClr val="FFC000"/>
                </a:solidFill>
                <a:latin typeface="Century Gothic" panose="020B0502020202020204" pitchFamily="34" charset="0"/>
              </a:rPr>
              <a:t>Hypotonic</a:t>
            </a:r>
          </a:p>
          <a:p>
            <a:pPr lvl="3"/>
            <a:r>
              <a:rPr lang="en-US" altLang="en-US" sz="1800" dirty="0">
                <a:solidFill>
                  <a:srgbClr val="FF0000"/>
                </a:solidFill>
                <a:latin typeface="Century Gothic" panose="020B0502020202020204" pitchFamily="34" charset="0"/>
              </a:rPr>
              <a:t>Burst = </a:t>
            </a:r>
            <a:r>
              <a:rPr lang="en-US" altLang="en-US" sz="1800" b="1" dirty="0">
                <a:solidFill>
                  <a:srgbClr val="FF0000"/>
                </a:solidFill>
                <a:latin typeface="Century Gothic" panose="020B0502020202020204" pitchFamily="34" charset="0"/>
              </a:rPr>
              <a:t>Hemolysis</a:t>
            </a:r>
            <a:r>
              <a:rPr lang="en-US" altLang="en-US" sz="1800" dirty="0">
                <a:solidFill>
                  <a:srgbClr val="FF0000"/>
                </a:solidFill>
                <a:latin typeface="Century Gothic" panose="020B0502020202020204" pitchFamily="34" charset="0"/>
              </a:rPr>
              <a:t> (animal </a:t>
            </a:r>
            <a:r>
              <a:rPr lang="en-US" altLang="en-US" sz="1800" dirty="0" smtClean="0">
                <a:solidFill>
                  <a:srgbClr val="FF0000"/>
                </a:solidFill>
                <a:latin typeface="Century Gothic" panose="020B0502020202020204" pitchFamily="34" charset="0"/>
              </a:rPr>
              <a:t>cells)</a:t>
            </a:r>
            <a:endParaRPr lang="en-US" altLang="en-US" sz="1800" dirty="0">
              <a:solidFill>
                <a:srgbClr val="FF0000"/>
              </a:solidFill>
              <a:latin typeface="Century Gothic" panose="020B0502020202020204" pitchFamily="34" charset="0"/>
            </a:endParaRPr>
          </a:p>
          <a:p>
            <a:pPr lvl="3"/>
            <a:r>
              <a:rPr lang="en-US" altLang="en-US" sz="1800" dirty="0" smtClean="0">
                <a:solidFill>
                  <a:srgbClr val="92D050"/>
                </a:solidFill>
                <a:latin typeface="Century Gothic" panose="020B0502020202020204" pitchFamily="34" charset="0"/>
              </a:rPr>
              <a:t>Swell = </a:t>
            </a:r>
            <a:r>
              <a:rPr lang="en-US" altLang="en-US" sz="1800" b="1" dirty="0" smtClean="0">
                <a:solidFill>
                  <a:srgbClr val="92D050"/>
                </a:solidFill>
                <a:latin typeface="Century Gothic" panose="020B0502020202020204" pitchFamily="34" charset="0"/>
              </a:rPr>
              <a:t>Turgid</a:t>
            </a:r>
            <a:r>
              <a:rPr lang="en-US" altLang="en-US" sz="1800" dirty="0" smtClean="0">
                <a:solidFill>
                  <a:srgbClr val="92D050"/>
                </a:solidFill>
                <a:latin typeface="Century Gothic" panose="020B0502020202020204" pitchFamily="34" charset="0"/>
              </a:rPr>
              <a:t>, or </a:t>
            </a:r>
            <a:r>
              <a:rPr lang="en-US" altLang="en-US" sz="1800" b="1" dirty="0" smtClean="0">
                <a:solidFill>
                  <a:srgbClr val="92D050"/>
                </a:solidFill>
                <a:latin typeface="Century Gothic" panose="020B0502020202020204" pitchFamily="34" charset="0"/>
              </a:rPr>
              <a:t>Turgor Pressure </a:t>
            </a:r>
            <a:r>
              <a:rPr lang="en-US" altLang="en-US" sz="1800" dirty="0" smtClean="0">
                <a:solidFill>
                  <a:srgbClr val="92D050"/>
                </a:solidFill>
                <a:latin typeface="Century Gothic" panose="020B0502020202020204" pitchFamily="34" charset="0"/>
              </a:rPr>
              <a:t>(plant cells)</a:t>
            </a:r>
          </a:p>
        </p:txBody>
      </p:sp>
      <p:pic>
        <p:nvPicPr>
          <p:cNvPr id="4" name="Picture 2" descr="http://2.bp.blogspot.com/_DCfgVCqidaw/Sqmy-N0e2SI/AAAAAAAAAdA/5_IZm1e79kg/s400/553px-Osmotic_pressure_on_blood_cells_diagram.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08" y="3859875"/>
            <a:ext cx="3792286" cy="199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312670" y="6019800"/>
            <a:ext cx="1811530" cy="586314"/>
          </a:xfrm>
          <a:prstGeom prst="rect">
            <a:avLst/>
          </a:prstGeom>
        </p:spPr>
        <p:txBody>
          <a:bodyPr wrap="square">
            <a:spAutoFit/>
          </a:bodyPr>
          <a:lstStyle/>
          <a:p>
            <a:pPr marL="0" marR="0">
              <a:lnSpc>
                <a:spcPct val="107000"/>
              </a:lnSpc>
              <a:spcBef>
                <a:spcPts val="0"/>
              </a:spcBef>
              <a:spcAft>
                <a:spcPts val="800"/>
              </a:spcAft>
            </a:pP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By Osmotic pressure on blood cells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diagram.svg</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LadyofHatsderivative</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work: Antoni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Salvà</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(talk)This vector image </a:t>
            </a:r>
            <a:b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was created with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Inkscape</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 Osmotic pressure on blood cells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diagram.svg</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GFDL, </a:t>
            </a:r>
            <a:b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u="sng"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https://commons.wikimedia.org/w/index.php?curid=7861851</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http://upload.wikimedia.org/wikipedia/commons/thumb/a/ab/Turgor_pressure_on_plant_cells_diagram.svg/618px-Turgor_pressure_on_plant_cells_diagram.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966" y="3859874"/>
            <a:ext cx="4980656" cy="19907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276659" y="5973795"/>
            <a:ext cx="2848791" cy="256993"/>
          </a:xfrm>
          <a:prstGeom prst="rect">
            <a:avLst/>
          </a:prstGeom>
        </p:spPr>
        <p:txBody>
          <a:bodyPr wrap="square">
            <a:spAutoFit/>
          </a:bodyPr>
          <a:lstStyle/>
          <a:p>
            <a:pPr marL="0" marR="0">
              <a:lnSpc>
                <a:spcPct val="107000"/>
              </a:lnSpc>
              <a:spcBef>
                <a:spcPts val="0"/>
              </a:spcBef>
              <a:spcAft>
                <a:spcPts val="800"/>
              </a:spcAft>
            </a:pP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By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LadyofHats</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 did it myself based on [1], [2] ,[3] and [4]., Public Domain,</a:t>
            </a:r>
            <a:b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u="sng"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https://commons.wikimedia.org/w/index.php?curid=1685428</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55978" y="3859874"/>
            <a:ext cx="2611022" cy="1990777"/>
          </a:xfrm>
          <a:prstGeom prst="rect">
            <a:avLst/>
          </a:prstGeom>
          <a:solidFill>
            <a:schemeClr val="bg1">
              <a:lumMod val="85000"/>
              <a:lumOff val="1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47420" y="3859873"/>
            <a:ext cx="2986779" cy="1990777"/>
          </a:xfrm>
          <a:prstGeom prst="rect">
            <a:avLst/>
          </a:prstGeom>
          <a:solidFill>
            <a:schemeClr val="bg1">
              <a:lumMod val="85000"/>
              <a:lumOff val="1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708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normAutofit fontScale="90000"/>
          </a:bodyPr>
          <a:lstStyle/>
          <a:p>
            <a:pPr algn="l">
              <a:defRPr/>
            </a:pPr>
            <a:r>
              <a:rPr lang="en-US" dirty="0">
                <a:latin typeface="Century Gothic" panose="020B0502020202020204" pitchFamily="34" charset="0"/>
                <a:cs typeface="Gisha" panose="020B0502040204020203" pitchFamily="34" charset="-79"/>
              </a:rPr>
              <a:t>Tonicity and red blood </a:t>
            </a:r>
            <a:r>
              <a:rPr lang="en-US" dirty="0" smtClean="0">
                <a:latin typeface="Century Gothic" panose="020B0502020202020204" pitchFamily="34" charset="0"/>
                <a:cs typeface="Gisha" panose="020B0502040204020203" pitchFamily="34" charset="-79"/>
              </a:rPr>
              <a:t>cells </a:t>
            </a:r>
            <a:r>
              <a:rPr lang="en-US" sz="3100" dirty="0" smtClean="0">
                <a:latin typeface="Century Gothic" panose="020B0502020202020204" pitchFamily="34" charset="0"/>
                <a:cs typeface="Gisha" panose="020B0502040204020203" pitchFamily="34" charset="-79"/>
              </a:rPr>
              <a:t>pg. 75</a:t>
            </a:r>
            <a:endParaRPr lang="en-US" sz="3100" dirty="0">
              <a:latin typeface="Century Gothic" panose="020B0502020202020204" pitchFamily="34" charset="0"/>
              <a:cs typeface="Gisha" panose="020B0502040204020203" pitchFamily="34" charset="-79"/>
            </a:endParaRPr>
          </a:p>
        </p:txBody>
      </p:sp>
      <p:sp>
        <p:nvSpPr>
          <p:cNvPr id="14339" name="Content Placeholder 2"/>
          <p:cNvSpPr>
            <a:spLocks noGrp="1"/>
          </p:cNvSpPr>
          <p:nvPr>
            <p:ph idx="1"/>
          </p:nvPr>
        </p:nvSpPr>
        <p:spPr>
          <a:xfrm>
            <a:off x="419100" y="990600"/>
            <a:ext cx="8229600" cy="4708525"/>
          </a:xfrm>
        </p:spPr>
        <p:txBody>
          <a:bodyPr/>
          <a:lstStyle/>
          <a:p>
            <a:r>
              <a:rPr lang="en-US" altLang="en-US" dirty="0">
                <a:latin typeface="Century Gothic" panose="020B0502020202020204" pitchFamily="34" charset="0"/>
              </a:rPr>
              <a:t>Check out tubes of prepared red blood cell (RBC) solutions</a:t>
            </a:r>
          </a:p>
          <a:p>
            <a:r>
              <a:rPr lang="en-US" altLang="en-US" dirty="0">
                <a:latin typeface="Century Gothic" panose="020B0502020202020204" pitchFamily="34" charset="0"/>
              </a:rPr>
              <a:t>RBCs are floating either in </a:t>
            </a:r>
            <a:r>
              <a:rPr lang="en-US" altLang="en-US" dirty="0">
                <a:solidFill>
                  <a:srgbClr val="FFC000"/>
                </a:solidFill>
                <a:latin typeface="Century Gothic" panose="020B0502020202020204" pitchFamily="34" charset="0"/>
              </a:rPr>
              <a:t>Hypertonic, Isotonic, </a:t>
            </a:r>
            <a:r>
              <a:rPr lang="en-US" altLang="en-US" dirty="0">
                <a:latin typeface="Century Gothic" panose="020B0502020202020204" pitchFamily="34" charset="0"/>
              </a:rPr>
              <a:t>or</a:t>
            </a:r>
            <a:r>
              <a:rPr lang="en-US" altLang="en-US" dirty="0">
                <a:solidFill>
                  <a:srgbClr val="FFC000"/>
                </a:solidFill>
                <a:latin typeface="Century Gothic" panose="020B0502020202020204" pitchFamily="34" charset="0"/>
              </a:rPr>
              <a:t> Hypotonic</a:t>
            </a:r>
            <a:r>
              <a:rPr lang="en-US" altLang="en-US" dirty="0">
                <a:solidFill>
                  <a:srgbClr val="002060"/>
                </a:solidFill>
                <a:latin typeface="Century Gothic" panose="020B0502020202020204" pitchFamily="34" charset="0"/>
              </a:rPr>
              <a:t> </a:t>
            </a:r>
            <a:r>
              <a:rPr lang="en-US" altLang="en-US" dirty="0">
                <a:latin typeface="Century Gothic" panose="020B0502020202020204" pitchFamily="34" charset="0"/>
              </a:rPr>
              <a:t>solution</a:t>
            </a:r>
          </a:p>
        </p:txBody>
      </p:sp>
      <p:pic>
        <p:nvPicPr>
          <p:cNvPr id="14340" name="Picture 2" descr="http://2.bp.blogspot.com/_DCfgVCqidaw/Sqmy-N0e2SI/AAAAAAAAAdA/5_IZm1e79kg/s400/553px-Osmotic_pressure_on_blood_cells_diagram.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98154"/>
            <a:ext cx="6705600" cy="352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rot="5400000">
            <a:off x="-1430538" y="5164338"/>
            <a:ext cx="4572000" cy="339324"/>
          </a:xfrm>
          <a:prstGeom prst="rect">
            <a:avLst/>
          </a:prstGeom>
        </p:spPr>
        <p:txBody>
          <a:bodyPr>
            <a:spAutoFit/>
          </a:bodyPr>
          <a:lstStyle/>
          <a:p>
            <a:pPr marL="0" marR="0">
              <a:lnSpc>
                <a:spcPct val="107000"/>
              </a:lnSpc>
              <a:spcBef>
                <a:spcPts val="0"/>
              </a:spcBef>
              <a:spcAft>
                <a:spcPts val="800"/>
              </a:spcAft>
            </a:pP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By Osmotic pressure on blood cells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diagram.svg</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LadyofHatsderivative</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work: Antoni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Salvà</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(talk)This vector image </a:t>
            </a:r>
            <a:b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was created with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Inkscape</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 Osmotic pressure on blood cells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diagram.svg</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GFDL, </a:t>
            </a:r>
            <a:b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u="sng"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https://commons.wikimedia.org/w/index.php?curid=7861851</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752600" y="6564868"/>
            <a:ext cx="1415772" cy="369332"/>
          </a:xfrm>
          <a:prstGeom prst="rect">
            <a:avLst/>
          </a:prstGeom>
          <a:noFill/>
        </p:spPr>
        <p:txBody>
          <a:bodyPr wrap="none" rtlCol="0">
            <a:spAutoFit/>
          </a:bodyPr>
          <a:lstStyle/>
          <a:p>
            <a:r>
              <a:rPr lang="en-US" dirty="0" smtClean="0"/>
              <a:t>10.0% </a:t>
            </a:r>
            <a:r>
              <a:rPr lang="en-US" dirty="0" err="1" smtClean="0"/>
              <a:t>NaCl</a:t>
            </a:r>
            <a:endParaRPr lang="en-US" dirty="0"/>
          </a:p>
        </p:txBody>
      </p:sp>
      <p:sp>
        <p:nvSpPr>
          <p:cNvPr id="7" name="TextBox 6"/>
          <p:cNvSpPr txBox="1"/>
          <p:nvPr/>
        </p:nvSpPr>
        <p:spPr>
          <a:xfrm>
            <a:off x="4038600" y="6562620"/>
            <a:ext cx="1287532" cy="369332"/>
          </a:xfrm>
          <a:prstGeom prst="rect">
            <a:avLst/>
          </a:prstGeom>
          <a:noFill/>
        </p:spPr>
        <p:txBody>
          <a:bodyPr wrap="none" rtlCol="0">
            <a:spAutoFit/>
          </a:bodyPr>
          <a:lstStyle/>
          <a:p>
            <a:r>
              <a:rPr lang="en-US" dirty="0" smtClean="0"/>
              <a:t>0.9% </a:t>
            </a:r>
            <a:r>
              <a:rPr lang="en-US" dirty="0" err="1" smtClean="0"/>
              <a:t>NaCl</a:t>
            </a:r>
            <a:endParaRPr lang="en-US" dirty="0"/>
          </a:p>
        </p:txBody>
      </p:sp>
      <p:sp>
        <p:nvSpPr>
          <p:cNvPr id="8" name="TextBox 7"/>
          <p:cNvSpPr txBox="1"/>
          <p:nvPr/>
        </p:nvSpPr>
        <p:spPr>
          <a:xfrm>
            <a:off x="6196360" y="6562620"/>
            <a:ext cx="1043876" cy="369332"/>
          </a:xfrm>
          <a:prstGeom prst="rect">
            <a:avLst/>
          </a:prstGeom>
          <a:noFill/>
        </p:spPr>
        <p:txBody>
          <a:bodyPr wrap="none" rtlCol="0">
            <a:spAutoFit/>
          </a:bodyPr>
          <a:lstStyle/>
          <a:p>
            <a:r>
              <a:rPr lang="en-US" dirty="0" smtClean="0"/>
              <a:t>DI water</a:t>
            </a:r>
            <a:endParaRPr lang="en-US" dirty="0"/>
          </a:p>
        </p:txBody>
      </p:sp>
      <p:sp>
        <p:nvSpPr>
          <p:cNvPr id="10" name="TextBox 9"/>
          <p:cNvSpPr txBox="1"/>
          <p:nvPr/>
        </p:nvSpPr>
        <p:spPr>
          <a:xfrm>
            <a:off x="1291824" y="4335000"/>
            <a:ext cx="2312673" cy="523220"/>
          </a:xfrm>
          <a:prstGeom prst="rect">
            <a:avLst/>
          </a:prstGeom>
          <a:noFill/>
        </p:spPr>
        <p:txBody>
          <a:bodyPr wrap="square" rtlCol="0">
            <a:spAutoFit/>
          </a:bodyPr>
          <a:lstStyle/>
          <a:p>
            <a:r>
              <a:rPr lang="en-US" sz="2800" dirty="0" smtClean="0"/>
              <a:t>“crenation”</a:t>
            </a:r>
            <a:endParaRPr lang="en-US" sz="2800" dirty="0"/>
          </a:p>
        </p:txBody>
      </p:sp>
      <p:pic>
        <p:nvPicPr>
          <p:cNvPr id="11" name="Picture 2" descr="http://2.bp.blogspot.com/_DCfgVCqidaw/Sqmy-N0e2SI/AAAAAAAAAdA/5_IZm1e79kg/s400/553px-Osmotic_pressure_on_blood_cells_diagram.svg.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34091"/>
          <a:stretch/>
        </p:blipFill>
        <p:spPr bwMode="auto">
          <a:xfrm>
            <a:off x="3355221" y="3098153"/>
            <a:ext cx="4419600" cy="352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2.bp.blogspot.com/_DCfgVCqidaw/Sqmy-N0e2SI/AAAAAAAAAdA/5_IZm1e79kg/s400/553px-Osmotic_pressure_on_blood_cells_diagram.svg.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r="34091"/>
          <a:stretch/>
        </p:blipFill>
        <p:spPr bwMode="auto">
          <a:xfrm>
            <a:off x="1066800" y="3098154"/>
            <a:ext cx="4419600" cy="352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2.bp.blogspot.com/_DCfgVCqidaw/Sqmy-N0e2SI/AAAAAAAAAdA/5_IZm1e79kg/s400/553px-Osmotic_pressure_on_blood_cells_diagram.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67045"/>
          <a:stretch/>
        </p:blipFill>
        <p:spPr bwMode="auto">
          <a:xfrm>
            <a:off x="5555673" y="3098153"/>
            <a:ext cx="2209800" cy="352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652549" y="4324973"/>
            <a:ext cx="2016047" cy="523220"/>
          </a:xfrm>
          <a:prstGeom prst="rect">
            <a:avLst/>
          </a:prstGeom>
          <a:noFill/>
        </p:spPr>
        <p:txBody>
          <a:bodyPr wrap="square" rtlCol="0">
            <a:spAutoFit/>
          </a:bodyPr>
          <a:lstStyle/>
          <a:p>
            <a:r>
              <a:rPr lang="en-US" sz="2800" dirty="0" smtClean="0"/>
              <a:t>“hemolysis”</a:t>
            </a:r>
            <a:endParaRPr lang="en-US" sz="2800" dirty="0"/>
          </a:p>
        </p:txBody>
      </p:sp>
    </p:spTree>
    <p:extLst>
      <p:ext uri="{BB962C8B-B14F-4D97-AF65-F5344CB8AC3E}">
        <p14:creationId xmlns:p14="http://schemas.microsoft.com/office/powerpoint/2010/main" val="49766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2158591" y="3681503"/>
            <a:ext cx="4572000" cy="256993"/>
          </a:xfrm>
          <a:prstGeom prst="rect">
            <a:avLst/>
          </a:prstGeom>
        </p:spPr>
        <p:txBody>
          <a:bodyPr>
            <a:spAutoFit/>
          </a:bodyPr>
          <a:lstStyle/>
          <a:p>
            <a:pPr marL="0" marR="0">
              <a:lnSpc>
                <a:spcPct val="107000"/>
              </a:lnSpc>
              <a:spcBef>
                <a:spcPts val="0"/>
              </a:spcBef>
              <a:spcAft>
                <a:spcPts val="800"/>
              </a:spcAft>
            </a:pP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By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Zephyris</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 Own work, CC BY-SA 3.0, </a:t>
            </a:r>
            <a:b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u="sng"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https://commons.wikimedia.org/w/index.php?curid=18401754</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04800" y="1752600"/>
            <a:ext cx="8684335" cy="3945544"/>
          </a:xfrm>
          <a:prstGeom prst="rect">
            <a:avLst/>
          </a:prstGeom>
        </p:spPr>
      </p:pic>
      <p:sp>
        <p:nvSpPr>
          <p:cNvPr id="8" name="TextBox 7"/>
          <p:cNvSpPr txBox="1"/>
          <p:nvPr/>
        </p:nvSpPr>
        <p:spPr>
          <a:xfrm>
            <a:off x="1052026" y="5774905"/>
            <a:ext cx="1415772" cy="369332"/>
          </a:xfrm>
          <a:prstGeom prst="rect">
            <a:avLst/>
          </a:prstGeom>
          <a:noFill/>
        </p:spPr>
        <p:txBody>
          <a:bodyPr wrap="none" rtlCol="0">
            <a:spAutoFit/>
          </a:bodyPr>
          <a:lstStyle/>
          <a:p>
            <a:r>
              <a:rPr lang="en-US" dirty="0" smtClean="0"/>
              <a:t>10.0% </a:t>
            </a:r>
            <a:r>
              <a:rPr lang="en-US" dirty="0" err="1" smtClean="0"/>
              <a:t>NaCl</a:t>
            </a:r>
            <a:endParaRPr lang="en-US" dirty="0"/>
          </a:p>
        </p:txBody>
      </p:sp>
      <p:sp>
        <p:nvSpPr>
          <p:cNvPr id="9" name="TextBox 8"/>
          <p:cNvSpPr txBox="1"/>
          <p:nvPr/>
        </p:nvSpPr>
        <p:spPr>
          <a:xfrm>
            <a:off x="4114800" y="5761050"/>
            <a:ext cx="1287532" cy="369332"/>
          </a:xfrm>
          <a:prstGeom prst="rect">
            <a:avLst/>
          </a:prstGeom>
          <a:noFill/>
        </p:spPr>
        <p:txBody>
          <a:bodyPr wrap="none" rtlCol="0">
            <a:spAutoFit/>
          </a:bodyPr>
          <a:lstStyle/>
          <a:p>
            <a:r>
              <a:rPr lang="en-US" dirty="0" smtClean="0"/>
              <a:t>0.9% </a:t>
            </a:r>
            <a:r>
              <a:rPr lang="en-US" dirty="0" err="1" smtClean="0"/>
              <a:t>NaCl</a:t>
            </a:r>
            <a:endParaRPr lang="en-US" dirty="0"/>
          </a:p>
        </p:txBody>
      </p:sp>
      <p:sp>
        <p:nvSpPr>
          <p:cNvPr id="10" name="TextBox 9"/>
          <p:cNvSpPr txBox="1"/>
          <p:nvPr/>
        </p:nvSpPr>
        <p:spPr>
          <a:xfrm>
            <a:off x="7239000" y="5761050"/>
            <a:ext cx="1043876" cy="369332"/>
          </a:xfrm>
          <a:prstGeom prst="rect">
            <a:avLst/>
          </a:prstGeom>
          <a:noFill/>
        </p:spPr>
        <p:txBody>
          <a:bodyPr wrap="none" rtlCol="0">
            <a:spAutoFit/>
          </a:bodyPr>
          <a:lstStyle/>
          <a:p>
            <a:r>
              <a:rPr lang="en-US" dirty="0" smtClean="0"/>
              <a:t>DI water</a:t>
            </a:r>
            <a:endParaRPr lang="en-US" dirty="0"/>
          </a:p>
        </p:txBody>
      </p:sp>
      <p:sp>
        <p:nvSpPr>
          <p:cNvPr id="11" name="Title 1"/>
          <p:cNvSpPr>
            <a:spLocks noGrp="1"/>
          </p:cNvSpPr>
          <p:nvPr>
            <p:ph type="title"/>
          </p:nvPr>
        </p:nvSpPr>
        <p:spPr>
          <a:xfrm>
            <a:off x="685800" y="0"/>
            <a:ext cx="8229600" cy="1143000"/>
          </a:xfrm>
        </p:spPr>
        <p:txBody>
          <a:bodyPr>
            <a:normAutofit fontScale="90000"/>
          </a:bodyPr>
          <a:lstStyle/>
          <a:p>
            <a:pPr algn="l">
              <a:defRPr/>
            </a:pPr>
            <a:r>
              <a:rPr lang="en-US" dirty="0">
                <a:latin typeface="Century Gothic" panose="020B0502020202020204" pitchFamily="34" charset="0"/>
                <a:cs typeface="Gisha" panose="020B0502040204020203" pitchFamily="34" charset="-79"/>
              </a:rPr>
              <a:t>Tonicity and red blood </a:t>
            </a:r>
            <a:r>
              <a:rPr lang="en-US" dirty="0" smtClean="0">
                <a:latin typeface="Century Gothic" panose="020B0502020202020204" pitchFamily="34" charset="0"/>
                <a:cs typeface="Gisha" panose="020B0502040204020203" pitchFamily="34" charset="-79"/>
              </a:rPr>
              <a:t>cells </a:t>
            </a:r>
            <a:r>
              <a:rPr lang="en-US" sz="3100" dirty="0" smtClean="0">
                <a:latin typeface="Century Gothic" panose="020B0502020202020204" pitchFamily="34" charset="0"/>
                <a:cs typeface="Gisha" panose="020B0502040204020203" pitchFamily="34" charset="-79"/>
              </a:rPr>
              <a:t>pg. 75</a:t>
            </a:r>
            <a:endParaRPr lang="en-US" sz="3100" dirty="0">
              <a:latin typeface="Century Gothic" panose="020B0502020202020204" pitchFamily="34" charset="0"/>
              <a:cs typeface="Gisha" panose="020B0502040204020203" pitchFamily="34" charset="-79"/>
            </a:endParaRPr>
          </a:p>
        </p:txBody>
      </p:sp>
    </p:spTree>
    <p:extLst>
      <p:ext uri="{BB962C8B-B14F-4D97-AF65-F5344CB8AC3E}">
        <p14:creationId xmlns:p14="http://schemas.microsoft.com/office/powerpoint/2010/main" val="11354133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32927" y="1219200"/>
            <a:ext cx="5486400" cy="5105400"/>
          </a:xfrm>
        </p:spPr>
        <p:txBody>
          <a:bodyPr/>
          <a:lstStyle/>
          <a:p>
            <a:r>
              <a:rPr lang="en-US" altLang="en-US" dirty="0" smtClean="0">
                <a:latin typeface="Century Gothic" panose="020B0502020202020204" pitchFamily="34" charset="0"/>
              </a:rPr>
              <a:t>Hypotonic Environment</a:t>
            </a:r>
            <a:endParaRPr lang="en-US" altLang="en-US" dirty="0">
              <a:latin typeface="Century Gothic" panose="020B0502020202020204" pitchFamily="34" charset="0"/>
            </a:endParaRPr>
          </a:p>
          <a:p>
            <a:pPr lvl="1"/>
            <a:r>
              <a:rPr lang="en-US" altLang="en-US" dirty="0">
                <a:latin typeface="Century Gothic" panose="020B0502020202020204" pitchFamily="34" charset="0"/>
              </a:rPr>
              <a:t>Tap </a:t>
            </a:r>
            <a:r>
              <a:rPr lang="en-US" altLang="en-US" dirty="0" smtClean="0">
                <a:latin typeface="Century Gothic" panose="020B0502020202020204" pitchFamily="34" charset="0"/>
              </a:rPr>
              <a:t>water &gt; Cell (slightly salty)</a:t>
            </a:r>
          </a:p>
          <a:p>
            <a:pPr lvl="1"/>
            <a:r>
              <a:rPr lang="en-US" altLang="en-US" dirty="0" smtClean="0">
                <a:latin typeface="Century Gothic" panose="020B0502020202020204" pitchFamily="34" charset="0"/>
              </a:rPr>
              <a:t>Presses organelles up to side of cell wall (LCV swells!) </a:t>
            </a:r>
            <a:endParaRPr lang="en-US" altLang="en-US" dirty="0">
              <a:latin typeface="Century Gothic" panose="020B0502020202020204" pitchFamily="34" charset="0"/>
            </a:endParaRPr>
          </a:p>
          <a:p>
            <a:pPr lvl="2"/>
            <a:r>
              <a:rPr lang="en-US" altLang="en-US" dirty="0" smtClean="0">
                <a:solidFill>
                  <a:schemeClr val="accent3">
                    <a:lumMod val="50000"/>
                  </a:schemeClr>
                </a:solidFill>
                <a:latin typeface="Century Gothic" panose="020B0502020202020204" pitchFamily="34" charset="0"/>
              </a:rPr>
              <a:t>Turgid </a:t>
            </a:r>
            <a:r>
              <a:rPr lang="en-US" altLang="en-US" dirty="0">
                <a:solidFill>
                  <a:schemeClr val="accent3">
                    <a:lumMod val="50000"/>
                  </a:schemeClr>
                </a:solidFill>
                <a:latin typeface="Century Gothic" panose="020B0502020202020204" pitchFamily="34" charset="0"/>
              </a:rPr>
              <a:t>– Turgor Pressure</a:t>
            </a:r>
          </a:p>
          <a:p>
            <a:endParaRPr lang="en-US" altLang="en-US" dirty="0">
              <a:latin typeface="Century Gothic" panose="020B0502020202020204" pitchFamily="34" charset="0"/>
            </a:endParaRPr>
          </a:p>
          <a:p>
            <a:r>
              <a:rPr lang="en-US" altLang="en-US" dirty="0" smtClean="0">
                <a:latin typeface="Century Gothic" panose="020B0502020202020204" pitchFamily="34" charset="0"/>
              </a:rPr>
              <a:t>Hypertonic </a:t>
            </a:r>
            <a:r>
              <a:rPr lang="en-US" altLang="en-US" dirty="0" err="1" smtClean="0">
                <a:latin typeface="Century Gothic" panose="020B0502020202020204" pitchFamily="34" charset="0"/>
              </a:rPr>
              <a:t>Enviornment</a:t>
            </a:r>
            <a:endParaRPr lang="en-US" altLang="en-US" dirty="0">
              <a:latin typeface="Century Gothic" panose="020B0502020202020204" pitchFamily="34" charset="0"/>
            </a:endParaRPr>
          </a:p>
          <a:p>
            <a:pPr lvl="1"/>
            <a:r>
              <a:rPr lang="en-US" altLang="en-US" dirty="0">
                <a:latin typeface="Century Gothic" panose="020B0502020202020204" pitchFamily="34" charset="0"/>
              </a:rPr>
              <a:t>In 10% </a:t>
            </a:r>
            <a:r>
              <a:rPr lang="en-US" altLang="en-US" dirty="0" err="1">
                <a:latin typeface="Century Gothic" panose="020B0502020202020204" pitchFamily="34" charset="0"/>
              </a:rPr>
              <a:t>NaCl</a:t>
            </a:r>
            <a:r>
              <a:rPr lang="en-US" altLang="en-US" dirty="0">
                <a:latin typeface="Century Gothic" panose="020B0502020202020204" pitchFamily="34" charset="0"/>
              </a:rPr>
              <a:t> </a:t>
            </a:r>
            <a:r>
              <a:rPr lang="en-US" altLang="en-US" dirty="0" smtClean="0">
                <a:latin typeface="Century Gothic" panose="020B0502020202020204" pitchFamily="34" charset="0"/>
              </a:rPr>
              <a:t>solution &lt; Cell</a:t>
            </a:r>
          </a:p>
          <a:p>
            <a:pPr lvl="1"/>
            <a:r>
              <a:rPr lang="en-US" altLang="en-US" dirty="0" smtClean="0">
                <a:latin typeface="Century Gothic" panose="020B0502020202020204" pitchFamily="34" charset="0"/>
              </a:rPr>
              <a:t>Water leaves cell to dilute environment, LCV shrinks</a:t>
            </a:r>
          </a:p>
          <a:p>
            <a:pPr lvl="1"/>
            <a:r>
              <a:rPr lang="en-US" altLang="en-US" dirty="0" smtClean="0">
                <a:latin typeface="Century Gothic" panose="020B0502020202020204" pitchFamily="34" charset="0"/>
              </a:rPr>
              <a:t>Organelles clump and float wherever</a:t>
            </a:r>
          </a:p>
          <a:p>
            <a:pPr lvl="2"/>
            <a:r>
              <a:rPr lang="en-US" altLang="en-US" dirty="0" smtClean="0">
                <a:solidFill>
                  <a:srgbClr val="FFC000"/>
                </a:solidFill>
                <a:latin typeface="Century Gothic" panose="020B0502020202020204" pitchFamily="34" charset="0"/>
              </a:rPr>
              <a:t>Plasmolysis</a:t>
            </a:r>
            <a:endParaRPr lang="en-US" altLang="en-US" dirty="0">
              <a:solidFill>
                <a:srgbClr val="FFC000"/>
              </a:solidFill>
              <a:latin typeface="Century Gothic" panose="020B0502020202020204" pitchFamily="34" charset="0"/>
            </a:endParaRPr>
          </a:p>
        </p:txBody>
      </p:sp>
      <p:sp>
        <p:nvSpPr>
          <p:cNvPr id="3" name="Rectangle 2"/>
          <p:cNvSpPr/>
          <p:nvPr/>
        </p:nvSpPr>
        <p:spPr>
          <a:xfrm rot="5400000">
            <a:off x="7705382" y="4181819"/>
            <a:ext cx="2590802" cy="323165"/>
          </a:xfrm>
          <a:prstGeom prst="rect">
            <a:avLst/>
          </a:prstGeom>
        </p:spPr>
        <p:txBody>
          <a:bodyPr wrap="square">
            <a:spAutoFit/>
          </a:bodyPr>
          <a:lstStyle/>
          <a:p>
            <a: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Kornelia Fillmer, CC BY-SA 3.0</a:t>
            </a:r>
            <a:b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u="sng"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https://photos.google.com/share/AF1QipNHRhg4AkNftwXMWAa7Si_lRLAjOlcWMvdtckFrv6fSCVYYXP6l70Y21yd_o47orA?key=VVV4M052OGk5R2FENWNHU0tMNjMxOWJjekFFMEtn</a:t>
            </a:r>
            <a: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500" dirty="0">
              <a:solidFill>
                <a:schemeClr val="bg1">
                  <a:lumMod val="85000"/>
                  <a:lumOff val="15000"/>
                </a:schemeClr>
              </a:solidFill>
            </a:endParaRPr>
          </a:p>
        </p:txBody>
      </p:sp>
      <p:pic>
        <p:nvPicPr>
          <p:cNvPr id="4" name="Picture 3"/>
          <p:cNvPicPr>
            <a:picLocks noChangeAspect="1"/>
          </p:cNvPicPr>
          <p:nvPr/>
        </p:nvPicPr>
        <p:blipFill>
          <a:blip r:embed="rId2"/>
          <a:stretch>
            <a:fillRect/>
          </a:stretch>
        </p:blipFill>
        <p:spPr>
          <a:xfrm>
            <a:off x="5562600" y="3124200"/>
            <a:ext cx="3252788" cy="3563762"/>
          </a:xfrm>
          <a:prstGeom prst="rect">
            <a:avLst/>
          </a:prstGeom>
          <a:noFill/>
        </p:spPr>
      </p:pic>
      <p:sp>
        <p:nvSpPr>
          <p:cNvPr id="8" name="Rectangle 7"/>
          <p:cNvSpPr/>
          <p:nvPr/>
        </p:nvSpPr>
        <p:spPr>
          <a:xfrm rot="5400000">
            <a:off x="6700260" y="2157504"/>
            <a:ext cx="4572000" cy="256993"/>
          </a:xfrm>
          <a:prstGeom prst="rect">
            <a:avLst/>
          </a:prstGeom>
        </p:spPr>
        <p:txBody>
          <a:bodyPr>
            <a:spAutoFit/>
          </a:bodyPr>
          <a:lstStyle/>
          <a:p>
            <a:pPr marL="0" marR="0">
              <a:lnSpc>
                <a:spcPct val="107000"/>
              </a:lnSpc>
              <a:spcBef>
                <a:spcPts val="0"/>
              </a:spcBef>
              <a:spcAft>
                <a:spcPts val="800"/>
              </a:spcAft>
            </a:pPr>
            <a: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By Cimice50 (Own work) [CC BY-SA 4.0 (http://creativecommons.org/licenses/by-sa/4.0)], via Wikimedia Commons </a:t>
            </a:r>
            <a:b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u="sng"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https://upload.wikimedia.org/wikipedia/commons/a/a9/Cloroplasti_Elodea.jpg</a:t>
            </a:r>
            <a: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500" dirty="0">
              <a:solidFill>
                <a:schemeClr val="bg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6400800" y="522792"/>
            <a:ext cx="2438399" cy="2370502"/>
          </a:xfrm>
          <a:prstGeom prst="rect">
            <a:avLst/>
          </a:prstGeom>
        </p:spPr>
      </p:pic>
      <p:sp>
        <p:nvSpPr>
          <p:cNvPr id="2" name="Title 1"/>
          <p:cNvSpPr>
            <a:spLocks noGrp="1"/>
          </p:cNvSpPr>
          <p:nvPr>
            <p:ph type="title"/>
          </p:nvPr>
        </p:nvSpPr>
        <p:spPr>
          <a:xfrm>
            <a:off x="2959" y="-76200"/>
            <a:ext cx="8229600" cy="1600200"/>
          </a:xfrm>
        </p:spPr>
        <p:txBody>
          <a:bodyPr>
            <a:normAutofit/>
          </a:bodyPr>
          <a:lstStyle/>
          <a:p>
            <a:pPr algn="l">
              <a:defRPr/>
            </a:pPr>
            <a:r>
              <a:rPr lang="en-US" dirty="0">
                <a:latin typeface="Century Gothic" panose="020B0502020202020204" pitchFamily="34" charset="0"/>
                <a:cs typeface="Gisha" panose="020B0502040204020203" pitchFamily="34" charset="-79"/>
              </a:rPr>
              <a:t>Tonicity and Elodea </a:t>
            </a:r>
            <a:r>
              <a:rPr lang="en-US" dirty="0" smtClean="0">
                <a:latin typeface="Century Gothic" panose="020B0502020202020204" pitchFamily="34" charset="0"/>
                <a:cs typeface="Gisha" panose="020B0502040204020203" pitchFamily="34" charset="-79"/>
              </a:rPr>
              <a:t>Cells</a:t>
            </a:r>
            <a:br>
              <a:rPr lang="en-US" dirty="0" smtClean="0">
                <a:latin typeface="Century Gothic" panose="020B0502020202020204" pitchFamily="34" charset="0"/>
                <a:cs typeface="Gisha" panose="020B0502040204020203" pitchFamily="34" charset="-79"/>
              </a:rPr>
            </a:br>
            <a:r>
              <a:rPr lang="en-US" sz="2400" dirty="0" smtClean="0">
                <a:latin typeface="Century Gothic" panose="020B0502020202020204" pitchFamily="34" charset="0"/>
                <a:cs typeface="Gisha" panose="020B0502040204020203" pitchFamily="34" charset="-79"/>
              </a:rPr>
              <a:t>pg. 77</a:t>
            </a:r>
            <a:endParaRPr lang="en-US" sz="2400" dirty="0">
              <a:latin typeface="Century Gothic" panose="020B0502020202020204" pitchFamily="34" charset="0"/>
              <a:cs typeface="Gisha" panose="020B0502040204020203" pitchFamily="34" charset="-79"/>
            </a:endParaRPr>
          </a:p>
        </p:txBody>
      </p:sp>
    </p:spTree>
    <p:extLst>
      <p:ext uri="{BB962C8B-B14F-4D97-AF65-F5344CB8AC3E}">
        <p14:creationId xmlns:p14="http://schemas.microsoft.com/office/powerpoint/2010/main" val="31947037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Century Gothic" panose="020B0502020202020204" pitchFamily="34" charset="0"/>
                <a:cs typeface="Gisha" panose="020B0502040204020203" pitchFamily="34" charset="-79"/>
              </a:rPr>
              <a:t>Tonicity Plant </a:t>
            </a:r>
            <a:r>
              <a:rPr lang="en-US" dirty="0" smtClean="0">
                <a:latin typeface="Century Gothic" panose="020B0502020202020204" pitchFamily="34" charset="0"/>
                <a:cs typeface="Gisha" panose="020B0502040204020203" pitchFamily="34" charset="-79"/>
              </a:rPr>
              <a:t>Cells </a:t>
            </a:r>
            <a:r>
              <a:rPr lang="en-US" sz="2800" dirty="0" smtClean="0">
                <a:latin typeface="Century Gothic" panose="020B0502020202020204" pitchFamily="34" charset="0"/>
                <a:cs typeface="Gisha" panose="020B0502040204020203" pitchFamily="34" charset="-79"/>
              </a:rPr>
              <a:t>pg. 77</a:t>
            </a:r>
            <a:endParaRPr lang="en-US" sz="2800" dirty="0">
              <a:latin typeface="Century Gothic" panose="020B0502020202020204" pitchFamily="34" charset="0"/>
              <a:cs typeface="Gisha" panose="020B0502040204020203" pitchFamily="34" charset="-79"/>
            </a:endParaRPr>
          </a:p>
        </p:txBody>
      </p:sp>
      <p:pic>
        <p:nvPicPr>
          <p:cNvPr id="1026" name="Picture 2" descr="http://upload.wikimedia.org/wikipedia/commons/thumb/a/ab/Turgor_pressure_on_plant_cells_diagram.svg/618px-Turgor_pressure_on_plant_cells_diagram.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592263"/>
            <a:ext cx="8705025" cy="34369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5400000">
            <a:off x="-2083131" y="3683331"/>
            <a:ext cx="4572000" cy="253339"/>
          </a:xfrm>
          <a:prstGeom prst="rect">
            <a:avLst/>
          </a:prstGeom>
        </p:spPr>
        <p:txBody>
          <a:bodyPr>
            <a:spAutoFit/>
          </a:bodyPr>
          <a:lstStyle/>
          <a:p>
            <a:pPr marL="0" marR="0">
              <a:lnSpc>
                <a:spcPct val="107000"/>
              </a:lnSpc>
              <a:spcBef>
                <a:spcPts val="0"/>
              </a:spcBef>
              <a:spcAft>
                <a:spcPts val="800"/>
              </a:spcAft>
            </a:pPr>
            <a:r>
              <a:rPr lang="en-US" sz="500" dirty="0">
                <a:latin typeface="Calibri" panose="020F0502020204030204" pitchFamily="34" charset="0"/>
                <a:ea typeface="Calibri" panose="020F0502020204030204" pitchFamily="34" charset="0"/>
                <a:cs typeface="Times New Roman" panose="02020603050405020304" pitchFamily="18" charset="0"/>
              </a:rPr>
              <a:t>By </a:t>
            </a:r>
            <a:r>
              <a:rPr lang="en-US" sz="500" dirty="0" err="1">
                <a:latin typeface="Calibri" panose="020F0502020204030204" pitchFamily="34" charset="0"/>
                <a:ea typeface="Calibri" panose="020F0502020204030204" pitchFamily="34" charset="0"/>
                <a:cs typeface="Times New Roman" panose="02020603050405020304" pitchFamily="18" charset="0"/>
              </a:rPr>
              <a:t>LadyofHats</a:t>
            </a:r>
            <a:r>
              <a:rPr lang="en-US" sz="500" dirty="0">
                <a:latin typeface="Calibri" panose="020F0502020204030204" pitchFamily="34" charset="0"/>
                <a:ea typeface="Calibri" panose="020F0502020204030204" pitchFamily="34" charset="0"/>
                <a:cs typeface="Times New Roman" panose="02020603050405020304" pitchFamily="18" charset="0"/>
              </a:rPr>
              <a:t> - did it myself based on [1], [2] ,[3] and [4]., Public Domain,</a:t>
            </a:r>
            <a:br>
              <a:rPr lang="en-US" sz="500" dirty="0">
                <a:latin typeface="Calibri" panose="020F0502020204030204" pitchFamily="34" charset="0"/>
                <a:ea typeface="Calibri" panose="020F0502020204030204" pitchFamily="34" charset="0"/>
                <a:cs typeface="Times New Roman" panose="02020603050405020304" pitchFamily="18" charset="0"/>
              </a:rPr>
            </a:br>
            <a:r>
              <a:rPr lang="en-US" sz="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https://commons.wikimedia.org/w/index.php?curid=1685428</a:t>
            </a:r>
            <a:r>
              <a:rPr lang="en-US" sz="500" dirty="0">
                <a:latin typeface="Calibri" panose="020F0502020204030204" pitchFamily="34"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914400" y="5097463"/>
            <a:ext cx="1415772" cy="369332"/>
          </a:xfrm>
          <a:prstGeom prst="rect">
            <a:avLst/>
          </a:prstGeom>
          <a:noFill/>
        </p:spPr>
        <p:txBody>
          <a:bodyPr wrap="none" rtlCol="0">
            <a:spAutoFit/>
          </a:bodyPr>
          <a:lstStyle/>
          <a:p>
            <a:r>
              <a:rPr lang="en-US" dirty="0" smtClean="0"/>
              <a:t>10.0% </a:t>
            </a:r>
            <a:r>
              <a:rPr lang="en-US" dirty="0" err="1" smtClean="0"/>
              <a:t>NaCl</a:t>
            </a:r>
            <a:endParaRPr lang="en-US" dirty="0"/>
          </a:p>
        </p:txBody>
      </p:sp>
      <p:sp>
        <p:nvSpPr>
          <p:cNvPr id="6" name="TextBox 5"/>
          <p:cNvSpPr txBox="1"/>
          <p:nvPr/>
        </p:nvSpPr>
        <p:spPr>
          <a:xfrm>
            <a:off x="3977174" y="5083608"/>
            <a:ext cx="1287532" cy="369332"/>
          </a:xfrm>
          <a:prstGeom prst="rect">
            <a:avLst/>
          </a:prstGeom>
          <a:noFill/>
        </p:spPr>
        <p:txBody>
          <a:bodyPr wrap="none" rtlCol="0">
            <a:spAutoFit/>
          </a:bodyPr>
          <a:lstStyle/>
          <a:p>
            <a:r>
              <a:rPr lang="en-US" dirty="0" smtClean="0"/>
              <a:t>0.9% </a:t>
            </a:r>
            <a:r>
              <a:rPr lang="en-US" dirty="0" err="1" smtClean="0"/>
              <a:t>NaCl</a:t>
            </a:r>
            <a:endParaRPr lang="en-US" dirty="0"/>
          </a:p>
        </p:txBody>
      </p:sp>
      <p:sp>
        <p:nvSpPr>
          <p:cNvPr id="7" name="TextBox 6"/>
          <p:cNvSpPr txBox="1"/>
          <p:nvPr/>
        </p:nvSpPr>
        <p:spPr>
          <a:xfrm>
            <a:off x="7101374" y="5083608"/>
            <a:ext cx="1043876" cy="369332"/>
          </a:xfrm>
          <a:prstGeom prst="rect">
            <a:avLst/>
          </a:prstGeom>
          <a:noFill/>
        </p:spPr>
        <p:txBody>
          <a:bodyPr wrap="none" rtlCol="0">
            <a:spAutoFit/>
          </a:bodyPr>
          <a:lstStyle/>
          <a:p>
            <a:r>
              <a:rPr lang="en-US" dirty="0" smtClean="0"/>
              <a:t>DI water</a:t>
            </a:r>
            <a:endParaRPr lang="en-US" dirty="0"/>
          </a:p>
        </p:txBody>
      </p:sp>
    </p:spTree>
    <p:extLst>
      <p:ext uri="{BB962C8B-B14F-4D97-AF65-F5344CB8AC3E}">
        <p14:creationId xmlns:p14="http://schemas.microsoft.com/office/powerpoint/2010/main" val="19335640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85529" y="3060262"/>
            <a:ext cx="795965" cy="3064678"/>
          </a:xfrm>
          <a:prstGeom prst="rect">
            <a:avLst/>
          </a:prstGeom>
        </p:spPr>
      </p:pic>
      <p:grpSp>
        <p:nvGrpSpPr>
          <p:cNvPr id="44" name="Group 43"/>
          <p:cNvGrpSpPr/>
          <p:nvPr/>
        </p:nvGrpSpPr>
        <p:grpSpPr>
          <a:xfrm>
            <a:off x="5629706" y="1692563"/>
            <a:ext cx="2124075" cy="3657601"/>
            <a:chOff x="5629706" y="1692563"/>
            <a:chExt cx="2124075" cy="3657601"/>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36286" b="26857"/>
            <a:stretch/>
          </p:blipFill>
          <p:spPr>
            <a:xfrm>
              <a:off x="5629706" y="1692563"/>
              <a:ext cx="2124075" cy="3657601"/>
            </a:xfrm>
            <a:prstGeom prst="rect">
              <a:avLst/>
            </a:prstGeom>
          </p:spPr>
        </p:pic>
        <p:sp>
          <p:nvSpPr>
            <p:cNvPr id="36" name="Rectangle 35"/>
            <p:cNvSpPr/>
            <p:nvPr/>
          </p:nvSpPr>
          <p:spPr>
            <a:xfrm>
              <a:off x="5813655" y="4284565"/>
              <a:ext cx="854078" cy="2413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82" name="Title 1"/>
          <p:cNvSpPr>
            <a:spLocks noGrp="1"/>
          </p:cNvSpPr>
          <p:nvPr>
            <p:ph type="title"/>
          </p:nvPr>
        </p:nvSpPr>
        <p:spPr>
          <a:xfrm>
            <a:off x="-152400" y="-28720"/>
            <a:ext cx="8458200" cy="1143000"/>
          </a:xfrm>
        </p:spPr>
        <p:txBody>
          <a:bodyPr>
            <a:normAutofit fontScale="90000"/>
          </a:bodyPr>
          <a:lstStyle/>
          <a:p>
            <a:pPr eaLnBrk="1" hangingPunct="1"/>
            <a:r>
              <a:rPr lang="en-US" altLang="en-US" dirty="0" smtClean="0">
                <a:solidFill>
                  <a:srgbClr val="99CCFF"/>
                </a:solidFill>
                <a:latin typeface="Century Gothic" panose="020B0502020202020204" pitchFamily="34" charset="0"/>
              </a:rPr>
              <a:t>Demonstration of movement across a semi-permeable membrane </a:t>
            </a:r>
            <a:r>
              <a:rPr lang="en-US" altLang="en-US" sz="2700" dirty="0" smtClean="0">
                <a:solidFill>
                  <a:srgbClr val="99CCFF"/>
                </a:solidFill>
                <a:latin typeface="Century Gothic" panose="020B0502020202020204" pitchFamily="34" charset="0"/>
              </a:rPr>
              <a:t>pg. 71</a:t>
            </a:r>
            <a:endParaRPr lang="en-US" altLang="en-US" sz="2700" dirty="0">
              <a:solidFill>
                <a:srgbClr val="99CCFF"/>
              </a:solidFill>
              <a:latin typeface="Century Gothic" panose="020B0502020202020204" pitchFamily="34" charset="0"/>
            </a:endParaRPr>
          </a:p>
        </p:txBody>
      </p:sp>
      <p:sp>
        <p:nvSpPr>
          <p:cNvPr id="3" name="Content Placeholder 2"/>
          <p:cNvSpPr>
            <a:spLocks noGrp="1"/>
          </p:cNvSpPr>
          <p:nvPr>
            <p:ph idx="1"/>
          </p:nvPr>
        </p:nvSpPr>
        <p:spPr>
          <a:xfrm>
            <a:off x="-355013" y="1190480"/>
            <a:ext cx="8660813" cy="5105400"/>
          </a:xfrm>
        </p:spPr>
        <p:txBody>
          <a:bodyPr>
            <a:noAutofit/>
          </a:bodyPr>
          <a:lstStyle/>
          <a:p>
            <a:pPr marL="854139" lvl="1" indent="-514350" eaLnBrk="1" fontAlgn="auto" hangingPunct="1">
              <a:spcAft>
                <a:spcPts val="0"/>
              </a:spcAft>
              <a:buFont typeface="+mj-lt"/>
              <a:buAutoNum type="arabicPeriod"/>
              <a:defRPr/>
            </a:pPr>
            <a:r>
              <a:rPr lang="en-US" dirty="0" smtClean="0">
                <a:latin typeface="Century Gothic" panose="020B0502020202020204" pitchFamily="34" charset="0"/>
              </a:rPr>
              <a:t>Tag water in test tube with </a:t>
            </a:r>
            <a:r>
              <a:rPr lang="en-US" dirty="0" smtClean="0">
                <a:solidFill>
                  <a:srgbClr val="FFC000"/>
                </a:solidFill>
                <a:latin typeface="Century Gothic" panose="020B0502020202020204" pitchFamily="34" charset="0"/>
              </a:rPr>
              <a:t>Iodine*</a:t>
            </a:r>
            <a:r>
              <a:rPr lang="en-US" dirty="0">
                <a:latin typeface="Century Gothic" panose="020B0502020202020204" pitchFamily="34" charset="0"/>
              </a:rPr>
              <a:t> </a:t>
            </a:r>
            <a:r>
              <a:rPr lang="en-US" dirty="0" smtClean="0">
                <a:latin typeface="Century Gothic" panose="020B0502020202020204" pitchFamily="34" charset="0"/>
              </a:rPr>
              <a:t>= </a:t>
            </a:r>
            <a:r>
              <a:rPr lang="en-US" dirty="0" smtClean="0">
                <a:solidFill>
                  <a:srgbClr val="CC9900"/>
                </a:solidFill>
                <a:latin typeface="Century Gothic" panose="020B0502020202020204" pitchFamily="34" charset="0"/>
              </a:rPr>
              <a:t>amber</a:t>
            </a:r>
            <a:endParaRPr lang="en-US" dirty="0">
              <a:latin typeface="Century Gothic" panose="020B0502020202020204" pitchFamily="34" charset="0"/>
            </a:endParaRPr>
          </a:p>
          <a:p>
            <a:pPr marL="854139" lvl="1" indent="-514350" eaLnBrk="1" fontAlgn="auto" hangingPunct="1">
              <a:spcAft>
                <a:spcPts val="0"/>
              </a:spcAft>
              <a:buFont typeface="+mj-lt"/>
              <a:buAutoNum type="arabicPeriod"/>
              <a:defRPr/>
            </a:pPr>
            <a:r>
              <a:rPr lang="en-US" dirty="0" smtClean="0">
                <a:latin typeface="Century Gothic" panose="020B0502020202020204" pitchFamily="34" charset="0"/>
              </a:rPr>
              <a:t>Add Glucose and </a:t>
            </a:r>
            <a:r>
              <a:rPr lang="en-US" dirty="0" smtClean="0">
                <a:solidFill>
                  <a:schemeClr val="tx1">
                    <a:lumMod val="75000"/>
                  </a:schemeClr>
                </a:solidFill>
                <a:latin typeface="Century Gothic" panose="020B0502020202020204" pitchFamily="34" charset="0"/>
              </a:rPr>
              <a:t>Starch* </a:t>
            </a:r>
            <a:r>
              <a:rPr lang="en-US" dirty="0" smtClean="0">
                <a:latin typeface="Century Gothic" panose="020B0502020202020204" pitchFamily="34" charset="0"/>
              </a:rPr>
              <a:t>in bag/</a:t>
            </a:r>
          </a:p>
          <a:p>
            <a:pPr marL="339789" lvl="1" indent="0" eaLnBrk="1" fontAlgn="auto" hangingPunct="1">
              <a:spcAft>
                <a:spcPts val="0"/>
              </a:spcAft>
              <a:buNone/>
              <a:defRPr/>
            </a:pPr>
            <a:r>
              <a:rPr lang="en-US" dirty="0">
                <a:latin typeface="Century Gothic" panose="020B0502020202020204" pitchFamily="34" charset="0"/>
              </a:rPr>
              <a:t>	</a:t>
            </a:r>
            <a:r>
              <a:rPr lang="en-US" dirty="0" smtClean="0">
                <a:latin typeface="Century Gothic" panose="020B0502020202020204" pitchFamily="34" charset="0"/>
              </a:rPr>
              <a:t>“cell” </a:t>
            </a:r>
            <a:r>
              <a:rPr lang="en-US" dirty="0" smtClean="0">
                <a:solidFill>
                  <a:schemeClr val="tx1">
                    <a:lumMod val="75000"/>
                  </a:schemeClr>
                </a:solidFill>
                <a:latin typeface="Century Gothic" panose="020B0502020202020204" pitchFamily="34" charset="0"/>
              </a:rPr>
              <a:t>=</a:t>
            </a:r>
            <a:r>
              <a:rPr lang="en-US" dirty="0" smtClean="0">
                <a:latin typeface="Century Gothic" panose="020B0502020202020204" pitchFamily="34" charset="0"/>
              </a:rPr>
              <a:t>  cloudy white</a:t>
            </a:r>
          </a:p>
        </p:txBody>
      </p:sp>
      <p:sp>
        <p:nvSpPr>
          <p:cNvPr id="20" name="Oval 19"/>
          <p:cNvSpPr/>
          <p:nvPr/>
        </p:nvSpPr>
        <p:spPr>
          <a:xfrm>
            <a:off x="6691744" y="4022436"/>
            <a:ext cx="76200" cy="76200"/>
          </a:xfrm>
          <a:prstGeom prst="ellipse">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09246" y="4405240"/>
            <a:ext cx="76200" cy="76200"/>
          </a:xfrm>
          <a:prstGeom prst="ellipse">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310579" y="2491366"/>
            <a:ext cx="76200" cy="76200"/>
          </a:xfrm>
          <a:prstGeom prst="ellipse">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929583" y="2743200"/>
            <a:ext cx="76200" cy="76200"/>
          </a:xfrm>
          <a:prstGeom prst="ellipse">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472217" y="3029022"/>
            <a:ext cx="53109" cy="60036"/>
          </a:xfrm>
          <a:prstGeom prst="ellipse">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48500" y="3625416"/>
            <a:ext cx="76200" cy="76200"/>
          </a:xfrm>
          <a:prstGeom prst="ellipse">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69463" y="3445164"/>
            <a:ext cx="76200" cy="76200"/>
          </a:xfrm>
          <a:prstGeom prst="ellipse">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460672" y="4592601"/>
            <a:ext cx="76200" cy="76200"/>
          </a:xfrm>
          <a:prstGeom prst="ellipse">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615544" y="4638820"/>
            <a:ext cx="76200" cy="76200"/>
          </a:xfrm>
          <a:prstGeom prst="ellipse">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329052" y="5029200"/>
            <a:ext cx="76200" cy="76200"/>
          </a:xfrm>
          <a:prstGeom prst="ellipse">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781800" y="5159158"/>
            <a:ext cx="76200" cy="76200"/>
          </a:xfrm>
          <a:prstGeom prst="ellipse">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rot="1629502">
            <a:off x="7451858" y="4251891"/>
            <a:ext cx="228600" cy="198721"/>
          </a:xfrm>
          <a:prstGeom prst="hexagon">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nvGrpSpPr>
          <p:cNvPr id="45" name="Group 44"/>
          <p:cNvGrpSpPr/>
          <p:nvPr/>
        </p:nvGrpSpPr>
        <p:grpSpPr>
          <a:xfrm>
            <a:off x="5871432" y="2086075"/>
            <a:ext cx="533700" cy="1479285"/>
            <a:chOff x="5871432" y="2086075"/>
            <a:chExt cx="533700" cy="1479285"/>
          </a:xfrm>
        </p:grpSpPr>
        <p:sp>
          <p:nvSpPr>
            <p:cNvPr id="37" name="Hexagon 36"/>
            <p:cNvSpPr/>
            <p:nvPr/>
          </p:nvSpPr>
          <p:spPr>
            <a:xfrm rot="2278824">
              <a:off x="5871432" y="3363823"/>
              <a:ext cx="266760" cy="201537"/>
            </a:xfrm>
            <a:prstGeom prst="hexag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Hexagon 39"/>
            <p:cNvSpPr/>
            <p:nvPr/>
          </p:nvSpPr>
          <p:spPr>
            <a:xfrm rot="2278824">
              <a:off x="5912946" y="3064365"/>
              <a:ext cx="266760" cy="201537"/>
            </a:xfrm>
            <a:prstGeom prst="hexag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 name="Hexagon 40"/>
            <p:cNvSpPr/>
            <p:nvPr/>
          </p:nvSpPr>
          <p:spPr>
            <a:xfrm rot="2278824">
              <a:off x="6021810" y="2739039"/>
              <a:ext cx="266760" cy="201537"/>
            </a:xfrm>
            <a:prstGeom prst="hexag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2" name="Hexagon 41"/>
            <p:cNvSpPr/>
            <p:nvPr/>
          </p:nvSpPr>
          <p:spPr>
            <a:xfrm rot="2278824">
              <a:off x="6080091" y="2413712"/>
              <a:ext cx="266760" cy="201537"/>
            </a:xfrm>
            <a:prstGeom prst="hexag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3" name="Hexagon 42"/>
            <p:cNvSpPr/>
            <p:nvPr/>
          </p:nvSpPr>
          <p:spPr>
            <a:xfrm rot="2278824">
              <a:off x="6138372" y="2086075"/>
              <a:ext cx="266760" cy="201537"/>
            </a:xfrm>
            <a:prstGeom prst="hexag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47" name="Hexagon 46"/>
          <p:cNvSpPr/>
          <p:nvPr/>
        </p:nvSpPr>
        <p:spPr>
          <a:xfrm rot="1629502">
            <a:off x="6524467" y="3546540"/>
            <a:ext cx="228600" cy="198721"/>
          </a:xfrm>
          <a:prstGeom prst="hexagon">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8" name="Hexagon 47"/>
          <p:cNvSpPr/>
          <p:nvPr/>
        </p:nvSpPr>
        <p:spPr>
          <a:xfrm rot="1629502">
            <a:off x="6350733" y="4899412"/>
            <a:ext cx="228600" cy="198721"/>
          </a:xfrm>
          <a:prstGeom prst="hexagon">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nvGrpSpPr>
          <p:cNvPr id="4" name="Group 3"/>
          <p:cNvGrpSpPr/>
          <p:nvPr/>
        </p:nvGrpSpPr>
        <p:grpSpPr>
          <a:xfrm>
            <a:off x="1709289" y="2839807"/>
            <a:ext cx="348443" cy="2003960"/>
            <a:chOff x="2725346" y="2943401"/>
            <a:chExt cx="348443" cy="2003960"/>
          </a:xfrm>
        </p:grpSpPr>
        <p:sp>
          <p:nvSpPr>
            <p:cNvPr id="51" name="Oval 50"/>
            <p:cNvSpPr/>
            <p:nvPr/>
          </p:nvSpPr>
          <p:spPr>
            <a:xfrm rot="1033221">
              <a:off x="2725346" y="3389574"/>
              <a:ext cx="287419" cy="15413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3" name="TextBox 52"/>
            <p:cNvSpPr txBox="1"/>
            <p:nvPr/>
          </p:nvSpPr>
          <p:spPr>
            <a:xfrm rot="17260324">
              <a:off x="1917921" y="3791492"/>
              <a:ext cx="2003960" cy="307777"/>
            </a:xfrm>
            <a:prstGeom prst="rect">
              <a:avLst/>
            </a:prstGeom>
            <a:noFill/>
          </p:spPr>
          <p:txBody>
            <a:bodyPr wrap="square" rtlCol="0">
              <a:spAutoFit/>
            </a:bodyPr>
            <a:lstStyle/>
            <a:p>
              <a:r>
                <a:rPr lang="en-US" sz="1400" dirty="0" smtClean="0">
                  <a:solidFill>
                    <a:schemeClr val="bg1"/>
                  </a:solidFill>
                </a:rPr>
                <a:t>Glucose + Starch</a:t>
              </a:r>
              <a:endParaRPr lang="en-US" sz="1400" dirty="0">
                <a:solidFill>
                  <a:schemeClr val="bg1"/>
                </a:solidFill>
              </a:endParaRPr>
            </a:p>
          </p:txBody>
        </p:sp>
      </p:grpSp>
      <p:sp>
        <p:nvSpPr>
          <p:cNvPr id="35" name="TextBox 34"/>
          <p:cNvSpPr txBox="1"/>
          <p:nvPr/>
        </p:nvSpPr>
        <p:spPr>
          <a:xfrm>
            <a:off x="1494071" y="5404106"/>
            <a:ext cx="1131174" cy="307777"/>
          </a:xfrm>
          <a:prstGeom prst="rect">
            <a:avLst/>
          </a:prstGeom>
          <a:noFill/>
        </p:spPr>
        <p:txBody>
          <a:bodyPr wrap="square" rtlCol="0">
            <a:spAutoFit/>
          </a:bodyPr>
          <a:lstStyle/>
          <a:p>
            <a:r>
              <a:rPr lang="en-US" sz="1400" dirty="0" smtClean="0">
                <a:solidFill>
                  <a:schemeClr val="bg1"/>
                </a:solidFill>
              </a:rPr>
              <a:t>IODINE</a:t>
            </a:r>
            <a:endParaRPr lang="en-US" sz="1400" dirty="0">
              <a:solidFill>
                <a:schemeClr val="bg1"/>
              </a:solidFill>
            </a:endParaRPr>
          </a:p>
        </p:txBody>
      </p:sp>
    </p:spTree>
    <p:extLst>
      <p:ext uri="{BB962C8B-B14F-4D97-AF65-F5344CB8AC3E}">
        <p14:creationId xmlns:p14="http://schemas.microsoft.com/office/powerpoint/2010/main" val="287861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500"/>
                                        <p:tgtEl>
                                          <p:spTgt spid="3">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animBg="1"/>
      <p:bldP spid="21" grpId="0" animBg="1"/>
      <p:bldP spid="23" grpId="0" animBg="1"/>
      <p:bldP spid="24" grpId="0" animBg="1"/>
      <p:bldP spid="25" grpId="0" animBg="1"/>
      <p:bldP spid="26" grpId="0" animBg="1"/>
      <p:bldP spid="27" grpId="0" animBg="1"/>
      <p:bldP spid="29" grpId="0" animBg="1"/>
      <p:bldP spid="30" grpId="0" animBg="1"/>
      <p:bldP spid="31" grpId="0" animBg="1"/>
      <p:bldP spid="32" grpId="0" animBg="1"/>
      <p:bldP spid="15" grpId="0" animBg="1"/>
      <p:bldP spid="47" grpId="0" animBg="1"/>
      <p:bldP spid="4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28720"/>
            <a:ext cx="8458200" cy="1143000"/>
          </a:xfrm>
        </p:spPr>
        <p:txBody>
          <a:bodyPr>
            <a:normAutofit fontScale="90000"/>
          </a:bodyPr>
          <a:lstStyle/>
          <a:p>
            <a:pPr eaLnBrk="1" hangingPunct="1"/>
            <a:r>
              <a:rPr lang="en-US" altLang="en-US" dirty="0" smtClean="0">
                <a:solidFill>
                  <a:srgbClr val="99CCFF"/>
                </a:solidFill>
                <a:latin typeface="Century Gothic" panose="020B0502020202020204" pitchFamily="34" charset="0"/>
              </a:rPr>
              <a:t>Demonstration of movement across a semi-permeable membrane </a:t>
            </a:r>
            <a:r>
              <a:rPr lang="en-US" altLang="en-US" sz="2700" dirty="0" smtClean="0">
                <a:solidFill>
                  <a:srgbClr val="99CCFF"/>
                </a:solidFill>
                <a:latin typeface="Century Gothic" panose="020B0502020202020204" pitchFamily="34" charset="0"/>
              </a:rPr>
              <a:t>pg. 71</a:t>
            </a:r>
            <a:endParaRPr lang="en-US" altLang="en-US" sz="2700" dirty="0">
              <a:solidFill>
                <a:srgbClr val="99CCFF"/>
              </a:solidFill>
              <a:latin typeface="Century Gothic" panose="020B0502020202020204" pitchFamily="34" charset="0"/>
            </a:endParaRPr>
          </a:p>
        </p:txBody>
      </p:sp>
      <p:sp>
        <p:nvSpPr>
          <p:cNvPr id="3" name="Content Placeholder 2"/>
          <p:cNvSpPr>
            <a:spLocks noGrp="1"/>
          </p:cNvSpPr>
          <p:nvPr>
            <p:ph idx="1"/>
          </p:nvPr>
        </p:nvSpPr>
        <p:spPr>
          <a:xfrm>
            <a:off x="-355013" y="1190480"/>
            <a:ext cx="7845733" cy="5105400"/>
          </a:xfrm>
        </p:spPr>
        <p:txBody>
          <a:bodyPr>
            <a:noAutofit/>
          </a:bodyPr>
          <a:lstStyle/>
          <a:p>
            <a:pPr marL="854139" lvl="1" indent="-514350" eaLnBrk="1" fontAlgn="auto" hangingPunct="1">
              <a:spcAft>
                <a:spcPts val="0"/>
              </a:spcAft>
              <a:buFont typeface="+mj-lt"/>
              <a:buAutoNum type="arabicPeriod"/>
              <a:defRPr/>
            </a:pPr>
            <a:r>
              <a:rPr lang="en-US" dirty="0" smtClean="0">
                <a:latin typeface="Century Gothic" panose="020B0502020202020204" pitchFamily="34" charset="0"/>
              </a:rPr>
              <a:t>Tag water in test tube with </a:t>
            </a:r>
            <a:r>
              <a:rPr lang="en-US" dirty="0" smtClean="0">
                <a:solidFill>
                  <a:srgbClr val="FFC000"/>
                </a:solidFill>
                <a:latin typeface="Century Gothic" panose="020B0502020202020204" pitchFamily="34" charset="0"/>
              </a:rPr>
              <a:t>Iodine*</a:t>
            </a:r>
            <a:r>
              <a:rPr lang="en-US" dirty="0" smtClean="0">
                <a:latin typeface="Century Gothic" panose="020B0502020202020204" pitchFamily="34" charset="0"/>
              </a:rPr>
              <a:t> = </a:t>
            </a:r>
            <a:r>
              <a:rPr lang="en-US" dirty="0" smtClean="0">
                <a:solidFill>
                  <a:srgbClr val="CC9900"/>
                </a:solidFill>
                <a:latin typeface="Century Gothic" panose="020B0502020202020204" pitchFamily="34" charset="0"/>
              </a:rPr>
              <a:t>amber</a:t>
            </a:r>
            <a:endParaRPr lang="en-US" dirty="0">
              <a:latin typeface="Century Gothic" panose="020B0502020202020204" pitchFamily="34" charset="0"/>
            </a:endParaRPr>
          </a:p>
          <a:p>
            <a:pPr marL="854139" lvl="1" indent="-514350" fontAlgn="auto">
              <a:spcAft>
                <a:spcPts val="0"/>
              </a:spcAft>
              <a:buFont typeface="+mj-lt"/>
              <a:buAutoNum type="arabicPeriod"/>
              <a:defRPr/>
            </a:pPr>
            <a:r>
              <a:rPr lang="en-US" dirty="0" smtClean="0">
                <a:latin typeface="Century Gothic" panose="020B0502020202020204" pitchFamily="34" charset="0"/>
              </a:rPr>
              <a:t>Add Glucose and </a:t>
            </a:r>
            <a:r>
              <a:rPr lang="en-US" dirty="0" smtClean="0">
                <a:solidFill>
                  <a:schemeClr val="tx1">
                    <a:lumMod val="75000"/>
                  </a:schemeClr>
                </a:solidFill>
                <a:latin typeface="Century Gothic" panose="020B0502020202020204" pitchFamily="34" charset="0"/>
              </a:rPr>
              <a:t>Starch* </a:t>
            </a:r>
            <a:r>
              <a:rPr lang="en-US" dirty="0" smtClean="0">
                <a:latin typeface="Century Gothic" panose="020B0502020202020204" pitchFamily="34" charset="0"/>
              </a:rPr>
              <a:t>in “cell”/</a:t>
            </a:r>
            <a:r>
              <a:rPr lang="en-US" dirty="0" smtClean="0">
                <a:solidFill>
                  <a:schemeClr val="tx1">
                    <a:lumMod val="75000"/>
                  </a:schemeClr>
                </a:solidFill>
                <a:latin typeface="Century Gothic" panose="020B0502020202020204" pitchFamily="34" charset="0"/>
              </a:rPr>
              <a:t>=</a:t>
            </a:r>
            <a:r>
              <a:rPr lang="en-US" dirty="0" smtClean="0">
                <a:latin typeface="Century Gothic" panose="020B0502020202020204" pitchFamily="34" charset="0"/>
              </a:rPr>
              <a:t> </a:t>
            </a:r>
            <a:r>
              <a:rPr lang="en-US" dirty="0" smtClean="0">
                <a:solidFill>
                  <a:schemeClr val="tx1">
                    <a:lumMod val="85000"/>
                  </a:schemeClr>
                </a:solidFill>
                <a:latin typeface="Century Gothic" panose="020B0502020202020204" pitchFamily="34" charset="0"/>
              </a:rPr>
              <a:t> cloudy white</a:t>
            </a:r>
          </a:p>
          <a:p>
            <a:pPr marL="1119251" lvl="2" indent="-514350" eaLnBrk="1" fontAlgn="auto" hangingPunct="1">
              <a:spcAft>
                <a:spcPts val="0"/>
              </a:spcAft>
              <a:defRPr/>
            </a:pPr>
            <a:r>
              <a:rPr lang="en-US" u="sng" dirty="0" smtClean="0">
                <a:latin typeface="Century Gothic" panose="020B0502020202020204" pitchFamily="34" charset="0"/>
              </a:rPr>
              <a:t>Solution </a:t>
            </a:r>
            <a:r>
              <a:rPr lang="en-US" u="sng" dirty="0" smtClean="0">
                <a:solidFill>
                  <a:schemeClr val="tx1">
                    <a:lumMod val="85000"/>
                  </a:schemeClr>
                </a:solidFill>
                <a:latin typeface="Century Gothic" panose="020B0502020202020204" pitchFamily="34" charset="0"/>
              </a:rPr>
              <a:t>inside the “cell” </a:t>
            </a:r>
            <a:r>
              <a:rPr lang="en-US" u="sng" dirty="0" smtClean="0">
                <a:latin typeface="Century Gothic" panose="020B0502020202020204" pitchFamily="34" charset="0"/>
              </a:rPr>
              <a:t>is </a:t>
            </a:r>
            <a:r>
              <a:rPr lang="en-US" dirty="0" smtClean="0">
                <a:latin typeface="Century Gothic" panose="020B0502020202020204" pitchFamily="34" charset="0"/>
              </a:rPr>
              <a:t>what tonicity to the </a:t>
            </a:r>
            <a:r>
              <a:rPr lang="en-US" dirty="0" smtClean="0">
                <a:solidFill>
                  <a:srgbClr val="FFC000"/>
                </a:solidFill>
                <a:latin typeface="Century Gothic" panose="020B0502020202020204" pitchFamily="34" charset="0"/>
              </a:rPr>
              <a:t>surrounding water</a:t>
            </a:r>
            <a:r>
              <a:rPr lang="en-US" dirty="0" smtClean="0">
                <a:latin typeface="Century Gothic" panose="020B0502020202020204" pitchFamily="34" charset="0"/>
              </a:rPr>
              <a:t>?</a:t>
            </a:r>
          </a:p>
          <a:p>
            <a:pPr marL="1338326" lvl="3" indent="-514350" fontAlgn="auto">
              <a:spcAft>
                <a:spcPts val="0"/>
              </a:spcAft>
              <a:defRPr/>
            </a:pPr>
            <a:r>
              <a:rPr lang="en-US" i="1" dirty="0" smtClean="0">
                <a:solidFill>
                  <a:schemeClr val="tx2"/>
                </a:solidFill>
                <a:latin typeface="Century Gothic" panose="020B0502020202020204" pitchFamily="34" charset="0"/>
              </a:rPr>
              <a:t>(think our slightly salty cell is placed into DI water..)</a:t>
            </a:r>
          </a:p>
          <a:p>
            <a:pPr marL="604901" lvl="2" indent="0" eaLnBrk="1" fontAlgn="auto" hangingPunct="1">
              <a:spcAft>
                <a:spcPts val="0"/>
              </a:spcAft>
              <a:buNone/>
              <a:defRPr/>
            </a:pPr>
            <a:r>
              <a:rPr lang="en-US" sz="3200" dirty="0" smtClean="0">
                <a:latin typeface="Century Gothic" panose="020B0502020202020204" pitchFamily="34" charset="0"/>
              </a:rPr>
              <a:t>	  Hyp</a:t>
            </a:r>
            <a:r>
              <a:rPr lang="en-US" sz="3200" b="1" dirty="0" smtClean="0">
                <a:latin typeface="Century Gothic" panose="020B0502020202020204" pitchFamily="34" charset="0"/>
              </a:rPr>
              <a:t>er</a:t>
            </a:r>
            <a:r>
              <a:rPr lang="en-US" sz="3200" dirty="0" smtClean="0">
                <a:latin typeface="Century Gothic" panose="020B0502020202020204" pitchFamily="34" charset="0"/>
              </a:rPr>
              <a:t>tonic</a:t>
            </a:r>
            <a:endParaRPr lang="en-US" dirty="0" smtClean="0">
              <a:latin typeface="Century Gothic" panose="020B0502020202020204" pitchFamily="34" charset="0"/>
            </a:endParaRPr>
          </a:p>
          <a:p>
            <a:pPr marL="1119251" lvl="2" indent="-514350" eaLnBrk="1" fontAlgn="auto" hangingPunct="1">
              <a:spcAft>
                <a:spcPts val="0"/>
              </a:spcAft>
              <a:defRPr/>
            </a:pPr>
            <a:r>
              <a:rPr lang="en-US" u="sng" dirty="0" smtClean="0">
                <a:latin typeface="Century Gothic" panose="020B0502020202020204" pitchFamily="34" charset="0"/>
              </a:rPr>
              <a:t>Water </a:t>
            </a:r>
            <a:r>
              <a:rPr lang="en-US" u="sng" dirty="0" smtClean="0">
                <a:solidFill>
                  <a:srgbClr val="FFC000"/>
                </a:solidFill>
                <a:latin typeface="Century Gothic" panose="020B0502020202020204" pitchFamily="34" charset="0"/>
              </a:rPr>
              <a:t>outside the “cell” </a:t>
            </a:r>
            <a:r>
              <a:rPr lang="en-US" u="sng" dirty="0" smtClean="0">
                <a:latin typeface="Century Gothic" panose="020B0502020202020204" pitchFamily="34" charset="0"/>
              </a:rPr>
              <a:t>is </a:t>
            </a:r>
            <a:r>
              <a:rPr lang="en-US" dirty="0" smtClean="0">
                <a:latin typeface="Century Gothic" panose="020B0502020202020204" pitchFamily="34" charset="0"/>
              </a:rPr>
              <a:t>what tonicity to the solution </a:t>
            </a:r>
            <a:r>
              <a:rPr lang="en-US" dirty="0" smtClean="0">
                <a:solidFill>
                  <a:schemeClr val="tx1">
                    <a:lumMod val="85000"/>
                  </a:schemeClr>
                </a:solidFill>
                <a:latin typeface="Century Gothic" panose="020B0502020202020204" pitchFamily="34" charset="0"/>
              </a:rPr>
              <a:t>inside the “cell”</a:t>
            </a:r>
            <a:r>
              <a:rPr lang="en-US" dirty="0" smtClean="0">
                <a:latin typeface="Century Gothic" panose="020B0502020202020204" pitchFamily="34" charset="0"/>
              </a:rPr>
              <a:t>?</a:t>
            </a:r>
          </a:p>
          <a:p>
            <a:pPr marL="1119251" lvl="2" indent="-514350" fontAlgn="auto">
              <a:spcAft>
                <a:spcPts val="0"/>
              </a:spcAft>
              <a:defRPr/>
            </a:pPr>
            <a:r>
              <a:rPr lang="en-US" sz="2000" i="1" dirty="0">
                <a:solidFill>
                  <a:schemeClr val="tx2"/>
                </a:solidFill>
                <a:latin typeface="Century Gothic" panose="020B0502020202020204" pitchFamily="34" charset="0"/>
              </a:rPr>
              <a:t>(think our slightly salty cell is placed into DI water</a:t>
            </a:r>
            <a:r>
              <a:rPr lang="en-US" sz="2000" i="1" dirty="0" smtClean="0">
                <a:solidFill>
                  <a:schemeClr val="tx2"/>
                </a:solidFill>
                <a:latin typeface="Century Gothic" panose="020B0502020202020204" pitchFamily="34" charset="0"/>
              </a:rPr>
              <a:t>..)</a:t>
            </a:r>
            <a:endParaRPr lang="en-US" dirty="0" smtClean="0">
              <a:latin typeface="Century Gothic" panose="020B0502020202020204" pitchFamily="34" charset="0"/>
            </a:endParaRPr>
          </a:p>
          <a:p>
            <a:pPr marL="604901" lvl="2" indent="0" eaLnBrk="1" fontAlgn="auto" hangingPunct="1">
              <a:spcAft>
                <a:spcPts val="0"/>
              </a:spcAft>
              <a:buNone/>
              <a:defRPr/>
            </a:pPr>
            <a:r>
              <a:rPr lang="en-US" sz="3200" dirty="0" smtClean="0">
                <a:latin typeface="Century Gothic" panose="020B0502020202020204" pitchFamily="34" charset="0"/>
              </a:rPr>
              <a:t>     Hyp</a:t>
            </a:r>
            <a:r>
              <a:rPr lang="en-US" sz="3200" b="1" dirty="0" smtClean="0">
                <a:latin typeface="Century Gothic" panose="020B0502020202020204" pitchFamily="34" charset="0"/>
              </a:rPr>
              <a:t>o</a:t>
            </a:r>
            <a:r>
              <a:rPr lang="en-US" sz="3200" dirty="0" smtClean="0">
                <a:latin typeface="Century Gothic" panose="020B0502020202020204" pitchFamily="34" charset="0"/>
              </a:rPr>
              <a:t>tonic</a:t>
            </a:r>
          </a:p>
        </p:txBody>
      </p:sp>
      <p:pic>
        <p:nvPicPr>
          <p:cNvPr id="11" name="Picture 10"/>
          <p:cNvPicPr>
            <a:picLocks noChangeAspect="1"/>
          </p:cNvPicPr>
          <p:nvPr/>
        </p:nvPicPr>
        <p:blipFill>
          <a:blip r:embed="rId2"/>
          <a:stretch>
            <a:fillRect/>
          </a:stretch>
        </p:blipFill>
        <p:spPr>
          <a:xfrm>
            <a:off x="7315200" y="1379542"/>
            <a:ext cx="1371600" cy="5281027"/>
          </a:xfrm>
          <a:prstGeom prst="rect">
            <a:avLst/>
          </a:prstGeom>
        </p:spPr>
      </p:pic>
      <p:grpSp>
        <p:nvGrpSpPr>
          <p:cNvPr id="12" name="Group 11"/>
          <p:cNvGrpSpPr/>
          <p:nvPr/>
        </p:nvGrpSpPr>
        <p:grpSpPr>
          <a:xfrm>
            <a:off x="7772400" y="609600"/>
            <a:ext cx="633132" cy="3706294"/>
            <a:chOff x="2725346" y="2780108"/>
            <a:chExt cx="367418" cy="2150831"/>
          </a:xfrm>
        </p:grpSpPr>
        <p:sp>
          <p:nvSpPr>
            <p:cNvPr id="13" name="Oval 12"/>
            <p:cNvSpPr/>
            <p:nvPr/>
          </p:nvSpPr>
          <p:spPr>
            <a:xfrm rot="1033221">
              <a:off x="2725346" y="3389574"/>
              <a:ext cx="287419" cy="154136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14" name="TextBox 13"/>
            <p:cNvSpPr txBox="1"/>
            <p:nvPr/>
          </p:nvSpPr>
          <p:spPr>
            <a:xfrm rot="17260324">
              <a:off x="1974689" y="3665992"/>
              <a:ext cx="2003960" cy="232191"/>
            </a:xfrm>
            <a:prstGeom prst="rect">
              <a:avLst/>
            </a:prstGeom>
            <a:noFill/>
          </p:spPr>
          <p:txBody>
            <a:bodyPr wrap="square" rtlCol="0">
              <a:spAutoFit/>
            </a:bodyPr>
            <a:lstStyle/>
            <a:p>
              <a:r>
                <a:rPr lang="en-US" sz="2000" dirty="0" smtClean="0">
                  <a:solidFill>
                    <a:schemeClr val="bg1"/>
                  </a:solidFill>
                </a:rPr>
                <a:t>Glucose + Starch</a:t>
              </a:r>
              <a:endParaRPr lang="en-US" sz="2000" dirty="0">
                <a:solidFill>
                  <a:schemeClr val="bg1"/>
                </a:solidFill>
              </a:endParaRPr>
            </a:p>
          </p:txBody>
        </p:sp>
      </p:grpSp>
    </p:spTree>
    <p:extLst>
      <p:ext uri="{BB962C8B-B14F-4D97-AF65-F5344CB8AC3E}">
        <p14:creationId xmlns:p14="http://schemas.microsoft.com/office/powerpoint/2010/main" val="114158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014" y="1190480"/>
            <a:ext cx="9346613" cy="5105400"/>
          </a:xfrm>
        </p:spPr>
        <p:txBody>
          <a:bodyPr>
            <a:noAutofit/>
          </a:bodyPr>
          <a:lstStyle/>
          <a:p>
            <a:pPr marL="796989" lvl="1" indent="-457200" eaLnBrk="1" fontAlgn="auto" hangingPunct="1">
              <a:spcAft>
                <a:spcPts val="0"/>
              </a:spcAft>
              <a:buFont typeface="+mj-lt"/>
              <a:buAutoNum type="arabicPeriod" startAt="3"/>
              <a:defRPr/>
            </a:pPr>
            <a:r>
              <a:rPr lang="en-US" dirty="0" smtClean="0">
                <a:latin typeface="Century Gothic" panose="020B0502020202020204" pitchFamily="34" charset="0"/>
              </a:rPr>
              <a:t>Iodine + Starch = </a:t>
            </a:r>
            <a:r>
              <a:rPr lang="en-US" dirty="0" smtClean="0">
                <a:solidFill>
                  <a:srgbClr val="7030A0"/>
                </a:solidFill>
                <a:latin typeface="Century Gothic" panose="020B0502020202020204" pitchFamily="34" charset="0"/>
              </a:rPr>
              <a:t>dark purple</a:t>
            </a:r>
          </a:p>
          <a:p>
            <a:pPr marL="1119251" lvl="2" indent="-514350" eaLnBrk="1" fontAlgn="auto" hangingPunct="1">
              <a:spcAft>
                <a:spcPts val="0"/>
              </a:spcAft>
              <a:defRPr/>
            </a:pPr>
            <a:r>
              <a:rPr lang="en-US" dirty="0" smtClean="0">
                <a:latin typeface="Century Gothic" panose="020B0502020202020204" pitchFamily="34" charset="0"/>
              </a:rPr>
              <a:t>Does inside or outside of the “cell” have smaller molecules? </a:t>
            </a:r>
          </a:p>
          <a:p>
            <a:pPr marL="1119251" lvl="2" indent="-514350" eaLnBrk="1" fontAlgn="auto" hangingPunct="1">
              <a:spcAft>
                <a:spcPts val="0"/>
              </a:spcAft>
              <a:defRPr/>
            </a:pPr>
            <a:r>
              <a:rPr lang="en-US" dirty="0" smtClean="0">
                <a:latin typeface="Century Gothic" panose="020B0502020202020204" pitchFamily="34" charset="0"/>
              </a:rPr>
              <a:t>Outside : (water*</a:t>
            </a:r>
            <a:r>
              <a:rPr lang="en-US" dirty="0" smtClean="0">
                <a:solidFill>
                  <a:srgbClr val="CC9900"/>
                </a:solidFill>
                <a:latin typeface="Century Gothic" panose="020B0502020202020204" pitchFamily="34" charset="0"/>
              </a:rPr>
              <a:t>iodine</a:t>
            </a:r>
            <a:r>
              <a:rPr lang="en-US" dirty="0" smtClean="0">
                <a:latin typeface="Century Gothic" panose="020B0502020202020204" pitchFamily="34" charset="0"/>
              </a:rPr>
              <a:t>)</a:t>
            </a:r>
          </a:p>
          <a:p>
            <a:pPr marL="1119251" lvl="2" indent="-514350" eaLnBrk="1" fontAlgn="auto" hangingPunct="1">
              <a:spcAft>
                <a:spcPts val="0"/>
              </a:spcAft>
              <a:defRPr/>
            </a:pPr>
            <a:r>
              <a:rPr lang="en-US" dirty="0" smtClean="0">
                <a:latin typeface="Century Gothic" panose="020B0502020202020204" pitchFamily="34" charset="0"/>
              </a:rPr>
              <a:t>What moves where, and WHY?</a:t>
            </a:r>
          </a:p>
          <a:p>
            <a:pPr marL="1119251" lvl="2" indent="-514350" eaLnBrk="1" fontAlgn="auto" hangingPunct="1">
              <a:spcAft>
                <a:spcPts val="0"/>
              </a:spcAft>
              <a:defRPr/>
            </a:pPr>
            <a:r>
              <a:rPr lang="en-US" dirty="0" smtClean="0">
                <a:latin typeface="Century Gothic" panose="020B0502020202020204" pitchFamily="34" charset="0"/>
              </a:rPr>
              <a:t>Water</a:t>
            </a:r>
            <a:r>
              <a:rPr lang="en-US" dirty="0" smtClean="0">
                <a:solidFill>
                  <a:srgbClr val="CC9900"/>
                </a:solidFill>
                <a:latin typeface="Century Gothic" panose="020B0502020202020204" pitchFamily="34" charset="0"/>
              </a:rPr>
              <a:t>*iodine</a:t>
            </a:r>
            <a:r>
              <a:rPr lang="en-US" dirty="0" smtClean="0">
                <a:latin typeface="Century Gothic" panose="020B0502020202020204" pitchFamily="34" charset="0"/>
              </a:rPr>
              <a:t> moves INTO “cell” meets </a:t>
            </a:r>
            <a:r>
              <a:rPr lang="en-US" dirty="0" smtClean="0">
                <a:solidFill>
                  <a:schemeClr val="tx1">
                    <a:lumMod val="75000"/>
                  </a:schemeClr>
                </a:solidFill>
                <a:latin typeface="Century Gothic" panose="020B0502020202020204" pitchFamily="34" charset="0"/>
              </a:rPr>
              <a:t>Starch*</a:t>
            </a:r>
            <a:r>
              <a:rPr lang="en-US" dirty="0" smtClean="0">
                <a:latin typeface="Century Gothic" panose="020B0502020202020204" pitchFamily="34" charset="0"/>
              </a:rPr>
              <a:t> and turns </a:t>
            </a:r>
            <a:r>
              <a:rPr lang="en-US" dirty="0" smtClean="0">
                <a:solidFill>
                  <a:srgbClr val="7030A0"/>
                </a:solidFill>
                <a:latin typeface="Century Gothic" panose="020B0502020202020204" pitchFamily="34" charset="0"/>
              </a:rPr>
              <a:t>purple </a:t>
            </a:r>
            <a:r>
              <a:rPr lang="en-US" dirty="0" smtClean="0">
                <a:latin typeface="Century Gothic" panose="020B0502020202020204" pitchFamily="34" charset="0"/>
              </a:rPr>
              <a:t>because Starch is too big to diffuse outward!</a:t>
            </a:r>
            <a:endParaRPr lang="en-US" dirty="0">
              <a:latin typeface="Century Gothic" panose="020B0502020202020204" pitchFamily="34" charset="0"/>
            </a:endParaRPr>
          </a:p>
        </p:txBody>
      </p:sp>
      <p:pic>
        <p:nvPicPr>
          <p:cNvPr id="2" name="Picture 1"/>
          <p:cNvPicPr>
            <a:picLocks noChangeAspect="1"/>
          </p:cNvPicPr>
          <p:nvPr/>
        </p:nvPicPr>
        <p:blipFill>
          <a:blip r:embed="rId2"/>
          <a:stretch>
            <a:fillRect/>
          </a:stretch>
        </p:blipFill>
        <p:spPr>
          <a:xfrm>
            <a:off x="1750988" y="3743180"/>
            <a:ext cx="744444" cy="2866308"/>
          </a:xfrm>
          <a:prstGeom prst="rect">
            <a:avLst/>
          </a:prstGeom>
        </p:spPr>
      </p:pic>
      <p:grpSp>
        <p:nvGrpSpPr>
          <p:cNvPr id="11" name="Group 10"/>
          <p:cNvGrpSpPr/>
          <p:nvPr/>
        </p:nvGrpSpPr>
        <p:grpSpPr>
          <a:xfrm>
            <a:off x="1981200" y="3345302"/>
            <a:ext cx="381000" cy="2358924"/>
            <a:chOff x="5628047" y="3833276"/>
            <a:chExt cx="272204" cy="2003960"/>
          </a:xfrm>
        </p:grpSpPr>
        <p:sp>
          <p:nvSpPr>
            <p:cNvPr id="12" name="Oval 11"/>
            <p:cNvSpPr/>
            <p:nvPr/>
          </p:nvSpPr>
          <p:spPr>
            <a:xfrm rot="1033221">
              <a:off x="5628047" y="4272021"/>
              <a:ext cx="272204" cy="154136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solidFill>
                    <a:schemeClr val="bg1"/>
                  </a:solidFill>
                </a:ln>
              </a:endParaRPr>
            </a:p>
          </p:txBody>
        </p:sp>
        <p:sp>
          <p:nvSpPr>
            <p:cNvPr id="13" name="TextBox 12"/>
            <p:cNvSpPr txBox="1"/>
            <p:nvPr/>
          </p:nvSpPr>
          <p:spPr>
            <a:xfrm rot="17260324">
              <a:off x="4783825" y="4733310"/>
              <a:ext cx="2003960" cy="203892"/>
            </a:xfrm>
            <a:prstGeom prst="rect">
              <a:avLst/>
            </a:prstGeom>
            <a:noFill/>
            <a:ln>
              <a:noFill/>
            </a:ln>
          </p:spPr>
          <p:txBody>
            <a:bodyPr wrap="square" rtlCol="0">
              <a:spAutoFit/>
            </a:bodyPr>
            <a:lstStyle/>
            <a:p>
              <a:r>
                <a:rPr lang="en-US" sz="1600" dirty="0" smtClean="0">
                  <a:solidFill>
                    <a:schemeClr val="bg1"/>
                  </a:solidFill>
                </a:rPr>
                <a:t>Glucose + Starch</a:t>
              </a:r>
              <a:endParaRPr lang="en-US" sz="1600" dirty="0">
                <a:solidFill>
                  <a:schemeClr val="bg1"/>
                </a:solidFill>
              </a:endParaRPr>
            </a:p>
          </p:txBody>
        </p:sp>
      </p:grpSp>
      <p:sp>
        <p:nvSpPr>
          <p:cNvPr id="20482" name="Title 1"/>
          <p:cNvSpPr>
            <a:spLocks noGrp="1"/>
          </p:cNvSpPr>
          <p:nvPr>
            <p:ph type="title"/>
          </p:nvPr>
        </p:nvSpPr>
        <p:spPr>
          <a:xfrm>
            <a:off x="-152400" y="-28720"/>
            <a:ext cx="8458200" cy="1143000"/>
          </a:xfrm>
        </p:spPr>
        <p:txBody>
          <a:bodyPr>
            <a:normAutofit fontScale="90000"/>
          </a:bodyPr>
          <a:lstStyle/>
          <a:p>
            <a:pPr eaLnBrk="1" hangingPunct="1"/>
            <a:r>
              <a:rPr lang="en-US" altLang="en-US" dirty="0" smtClean="0">
                <a:solidFill>
                  <a:srgbClr val="99CCFF"/>
                </a:solidFill>
                <a:latin typeface="Century Gothic" panose="020B0502020202020204" pitchFamily="34" charset="0"/>
              </a:rPr>
              <a:t>Demonstration of movement across a semi-permeable membrane </a:t>
            </a:r>
            <a:r>
              <a:rPr lang="en-US" altLang="en-US" sz="2700" dirty="0" smtClean="0">
                <a:solidFill>
                  <a:srgbClr val="99CCFF"/>
                </a:solidFill>
                <a:latin typeface="Century Gothic" panose="020B0502020202020204" pitchFamily="34" charset="0"/>
              </a:rPr>
              <a:t>pg. 71</a:t>
            </a:r>
            <a:endParaRPr lang="en-US" altLang="en-US" sz="2700" dirty="0">
              <a:solidFill>
                <a:srgbClr val="99CCFF"/>
              </a:solidFill>
              <a:latin typeface="Century Gothic" panose="020B0502020202020204" pitchFamily="34" charset="0"/>
            </a:endParaRPr>
          </a:p>
        </p:txBody>
      </p:sp>
      <p:pic>
        <p:nvPicPr>
          <p:cNvPr id="14" name="Picture 13"/>
          <p:cNvPicPr>
            <a:picLocks noChangeAspect="1"/>
          </p:cNvPicPr>
          <p:nvPr/>
        </p:nvPicPr>
        <p:blipFill>
          <a:blip r:embed="rId2"/>
          <a:stretch>
            <a:fillRect/>
          </a:stretch>
        </p:blipFill>
        <p:spPr>
          <a:xfrm>
            <a:off x="4229199" y="3657600"/>
            <a:ext cx="744444" cy="2866308"/>
          </a:xfrm>
          <a:prstGeom prst="rect">
            <a:avLst/>
          </a:prstGeom>
        </p:spPr>
      </p:pic>
      <p:sp>
        <p:nvSpPr>
          <p:cNvPr id="18" name="Oval 17"/>
          <p:cNvSpPr/>
          <p:nvPr/>
        </p:nvSpPr>
        <p:spPr>
          <a:xfrm rot="1033221">
            <a:off x="4410922" y="3849418"/>
            <a:ext cx="380999" cy="1814389"/>
          </a:xfrm>
          <a:prstGeom prst="ellipse">
            <a:avLst/>
          </a:prstGeom>
          <a:solidFill>
            <a:srgbClr val="0000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solidFill>
                  <a:schemeClr val="bg1"/>
                </a:solidFill>
              </a:ln>
            </a:endParaRPr>
          </a:p>
        </p:txBody>
      </p:sp>
      <p:sp>
        <p:nvSpPr>
          <p:cNvPr id="19" name="TextBox 18"/>
          <p:cNvSpPr txBox="1"/>
          <p:nvPr/>
        </p:nvSpPr>
        <p:spPr>
          <a:xfrm rot="17260324">
            <a:off x="3580698" y="4238178"/>
            <a:ext cx="2265862" cy="338554"/>
          </a:xfrm>
          <a:prstGeom prst="rect">
            <a:avLst/>
          </a:prstGeom>
          <a:noFill/>
          <a:ln>
            <a:noFill/>
          </a:ln>
        </p:spPr>
        <p:txBody>
          <a:bodyPr wrap="square" rtlCol="0">
            <a:spAutoFit/>
          </a:bodyPr>
          <a:lstStyle/>
          <a:p>
            <a:r>
              <a:rPr lang="en-US" sz="1600" dirty="0" smtClean="0"/>
              <a:t>IODINE + Starch</a:t>
            </a:r>
            <a:endParaRPr lang="en-US" sz="1600" dirty="0"/>
          </a:p>
        </p:txBody>
      </p:sp>
      <p:sp>
        <p:nvSpPr>
          <p:cNvPr id="4" name="TextBox 3"/>
          <p:cNvSpPr txBox="1"/>
          <p:nvPr/>
        </p:nvSpPr>
        <p:spPr>
          <a:xfrm>
            <a:off x="1721166" y="5971782"/>
            <a:ext cx="1131174" cy="307777"/>
          </a:xfrm>
          <a:prstGeom prst="rect">
            <a:avLst/>
          </a:prstGeom>
          <a:noFill/>
        </p:spPr>
        <p:txBody>
          <a:bodyPr wrap="square" rtlCol="0">
            <a:spAutoFit/>
          </a:bodyPr>
          <a:lstStyle/>
          <a:p>
            <a:r>
              <a:rPr lang="en-US" sz="1400" dirty="0" smtClean="0">
                <a:solidFill>
                  <a:schemeClr val="bg1"/>
                </a:solidFill>
              </a:rPr>
              <a:t>IODINE</a:t>
            </a:r>
            <a:endParaRPr lang="en-US" sz="1400" dirty="0">
              <a:solidFill>
                <a:schemeClr val="bg1"/>
              </a:solidFill>
            </a:endParaRPr>
          </a:p>
        </p:txBody>
      </p:sp>
    </p:spTree>
    <p:extLst>
      <p:ext uri="{BB962C8B-B14F-4D97-AF65-F5344CB8AC3E}">
        <p14:creationId xmlns:p14="http://schemas.microsoft.com/office/powerpoint/2010/main" val="265055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2063" y="3103429"/>
            <a:ext cx="829151" cy="3192451"/>
          </a:xfrm>
          <a:prstGeom prst="rect">
            <a:avLst/>
          </a:prstGeom>
        </p:spPr>
      </p:pic>
      <p:sp>
        <p:nvSpPr>
          <p:cNvPr id="20482" name="Title 1"/>
          <p:cNvSpPr>
            <a:spLocks noGrp="1"/>
          </p:cNvSpPr>
          <p:nvPr>
            <p:ph type="title"/>
          </p:nvPr>
        </p:nvSpPr>
        <p:spPr>
          <a:xfrm>
            <a:off x="-152400" y="-28720"/>
            <a:ext cx="8458200" cy="1143000"/>
          </a:xfrm>
        </p:spPr>
        <p:txBody>
          <a:bodyPr>
            <a:normAutofit fontScale="90000"/>
          </a:bodyPr>
          <a:lstStyle/>
          <a:p>
            <a:pPr eaLnBrk="1" hangingPunct="1"/>
            <a:r>
              <a:rPr lang="en-US" altLang="en-US" dirty="0" smtClean="0">
                <a:solidFill>
                  <a:srgbClr val="99CCFF"/>
                </a:solidFill>
                <a:latin typeface="Century Gothic" panose="020B0502020202020204" pitchFamily="34" charset="0"/>
              </a:rPr>
              <a:t>Demonstration of movement across a semi-permeable membrane </a:t>
            </a:r>
            <a:r>
              <a:rPr lang="en-US" altLang="en-US" sz="2700" dirty="0" smtClean="0">
                <a:solidFill>
                  <a:srgbClr val="99CCFF"/>
                </a:solidFill>
                <a:latin typeface="Century Gothic" panose="020B0502020202020204" pitchFamily="34" charset="0"/>
              </a:rPr>
              <a:t>pg. 71</a:t>
            </a:r>
            <a:endParaRPr lang="en-US" altLang="en-US" sz="2700" dirty="0">
              <a:solidFill>
                <a:srgbClr val="99CCFF"/>
              </a:solidFill>
              <a:latin typeface="Century Gothic" panose="020B0502020202020204" pitchFamily="34" charset="0"/>
            </a:endParaRPr>
          </a:p>
        </p:txBody>
      </p:sp>
      <p:sp>
        <p:nvSpPr>
          <p:cNvPr id="3" name="Content Placeholder 2"/>
          <p:cNvSpPr>
            <a:spLocks noGrp="1"/>
          </p:cNvSpPr>
          <p:nvPr>
            <p:ph idx="1"/>
          </p:nvPr>
        </p:nvSpPr>
        <p:spPr>
          <a:xfrm>
            <a:off x="-355013" y="1190480"/>
            <a:ext cx="8127413" cy="5105400"/>
          </a:xfrm>
        </p:spPr>
        <p:txBody>
          <a:bodyPr>
            <a:noAutofit/>
          </a:bodyPr>
          <a:lstStyle/>
          <a:p>
            <a:pPr marL="854139" lvl="1" indent="-514350" eaLnBrk="1" fontAlgn="auto" hangingPunct="1">
              <a:spcAft>
                <a:spcPts val="0"/>
              </a:spcAft>
              <a:buFont typeface="+mj-lt"/>
              <a:buAutoNum type="arabicPeriod" startAt="4"/>
              <a:defRPr/>
            </a:pPr>
            <a:r>
              <a:rPr lang="en-US" dirty="0" smtClean="0">
                <a:latin typeface="Century Gothic" panose="020B0502020202020204" pitchFamily="34" charset="0"/>
              </a:rPr>
              <a:t>Tag water in test tube with </a:t>
            </a:r>
            <a:r>
              <a:rPr lang="en-US" dirty="0" smtClean="0">
                <a:solidFill>
                  <a:schemeClr val="tx2">
                    <a:lumMod val="75000"/>
                  </a:schemeClr>
                </a:solidFill>
                <a:latin typeface="Century Gothic" panose="020B0502020202020204" pitchFamily="34" charset="0"/>
              </a:rPr>
              <a:t>Benedicts reagent </a:t>
            </a:r>
            <a:r>
              <a:rPr lang="en-US" sz="2000" i="1" dirty="0" smtClean="0">
                <a:latin typeface="Century Gothic" panose="020B0502020202020204" pitchFamily="34" charset="0"/>
              </a:rPr>
              <a:t>(environment)</a:t>
            </a:r>
          </a:p>
          <a:p>
            <a:pPr marL="1119251" lvl="2" indent="-514350" eaLnBrk="1" fontAlgn="auto" hangingPunct="1">
              <a:spcAft>
                <a:spcPts val="0"/>
              </a:spcAft>
              <a:defRPr/>
            </a:pPr>
            <a:r>
              <a:rPr lang="en-US" dirty="0" smtClean="0">
                <a:solidFill>
                  <a:schemeClr val="tx2">
                    <a:lumMod val="75000"/>
                  </a:schemeClr>
                </a:solidFill>
                <a:latin typeface="Century Gothic" panose="020B0502020202020204" pitchFamily="34" charset="0"/>
              </a:rPr>
              <a:t>Blue Benedicts </a:t>
            </a:r>
            <a:r>
              <a:rPr lang="en-US" dirty="0" smtClean="0">
                <a:latin typeface="Century Gothic" panose="020B0502020202020204" pitchFamily="34" charset="0"/>
              </a:rPr>
              <a:t>reagent detects sugar </a:t>
            </a:r>
            <a:r>
              <a:rPr lang="en-US" sz="2000" i="1" dirty="0" smtClean="0">
                <a:latin typeface="Century Gothic" panose="020B0502020202020204" pitchFamily="34" charset="0"/>
              </a:rPr>
              <a:t>(glucose) </a:t>
            </a:r>
            <a:r>
              <a:rPr lang="en-US" dirty="0" smtClean="0">
                <a:latin typeface="Century Gothic" panose="020B0502020202020204" pitchFamily="34" charset="0"/>
              </a:rPr>
              <a:t>by turning </a:t>
            </a:r>
            <a:r>
              <a:rPr lang="en-US" dirty="0" smtClean="0">
                <a:solidFill>
                  <a:schemeClr val="accent5">
                    <a:lumMod val="75000"/>
                  </a:schemeClr>
                </a:solidFill>
                <a:latin typeface="Century Gothic" panose="020B0502020202020204" pitchFamily="34" charset="0"/>
              </a:rPr>
              <a:t>Orange</a:t>
            </a:r>
            <a:r>
              <a:rPr lang="en-US" dirty="0" smtClean="0">
                <a:latin typeface="Century Gothic" panose="020B0502020202020204" pitchFamily="34" charset="0"/>
              </a:rPr>
              <a:t>. </a:t>
            </a:r>
            <a:endParaRPr lang="en-US" dirty="0">
              <a:latin typeface="Century Gothic" panose="020B0502020202020204" pitchFamily="34" charset="0"/>
            </a:endParaRPr>
          </a:p>
        </p:txBody>
      </p:sp>
      <p:grpSp>
        <p:nvGrpSpPr>
          <p:cNvPr id="18" name="Group 17"/>
          <p:cNvGrpSpPr/>
          <p:nvPr/>
        </p:nvGrpSpPr>
        <p:grpSpPr>
          <a:xfrm>
            <a:off x="1709289" y="2839807"/>
            <a:ext cx="348443" cy="2003960"/>
            <a:chOff x="2725346" y="2943401"/>
            <a:chExt cx="348443" cy="2003960"/>
          </a:xfrm>
        </p:grpSpPr>
        <p:sp>
          <p:nvSpPr>
            <p:cNvPr id="19" name="Oval 18"/>
            <p:cNvSpPr/>
            <p:nvPr/>
          </p:nvSpPr>
          <p:spPr>
            <a:xfrm rot="1033221">
              <a:off x="2725346" y="3389574"/>
              <a:ext cx="287419" cy="15413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20" name="TextBox 19"/>
            <p:cNvSpPr txBox="1"/>
            <p:nvPr/>
          </p:nvSpPr>
          <p:spPr>
            <a:xfrm rot="17260324">
              <a:off x="1917921" y="3791492"/>
              <a:ext cx="2003960" cy="307777"/>
            </a:xfrm>
            <a:prstGeom prst="rect">
              <a:avLst/>
            </a:prstGeom>
            <a:noFill/>
          </p:spPr>
          <p:txBody>
            <a:bodyPr wrap="square" rtlCol="0">
              <a:spAutoFit/>
            </a:bodyPr>
            <a:lstStyle/>
            <a:p>
              <a:r>
                <a:rPr lang="en-US" sz="1400" dirty="0" smtClean="0">
                  <a:solidFill>
                    <a:schemeClr val="bg1"/>
                  </a:solidFill>
                </a:rPr>
                <a:t>Glucose + Starch</a:t>
              </a:r>
              <a:endParaRPr lang="en-US" sz="1400" dirty="0">
                <a:solidFill>
                  <a:schemeClr val="bg1"/>
                </a:solidFill>
              </a:endParaRPr>
            </a:p>
          </p:txBody>
        </p:sp>
      </p:grpSp>
      <p:grpSp>
        <p:nvGrpSpPr>
          <p:cNvPr id="4" name="Group 3"/>
          <p:cNvGrpSpPr/>
          <p:nvPr/>
        </p:nvGrpSpPr>
        <p:grpSpPr>
          <a:xfrm>
            <a:off x="5059870" y="3054682"/>
            <a:ext cx="1131174" cy="3212103"/>
            <a:chOff x="5059870" y="3054682"/>
            <a:chExt cx="1131174" cy="3212103"/>
          </a:xfrm>
        </p:grpSpPr>
        <p:pic>
          <p:nvPicPr>
            <p:cNvPr id="24" name="Picture 23"/>
            <p:cNvPicPr>
              <a:picLocks noChangeAspect="1"/>
            </p:cNvPicPr>
            <p:nvPr/>
          </p:nvPicPr>
          <p:blipFill>
            <a:blip r:embed="rId3"/>
            <a:stretch>
              <a:fillRect/>
            </a:stretch>
          </p:blipFill>
          <p:spPr>
            <a:xfrm>
              <a:off x="5227475" y="3202107"/>
              <a:ext cx="795965" cy="3064678"/>
            </a:xfrm>
            <a:prstGeom prst="rect">
              <a:avLst/>
            </a:prstGeom>
          </p:spPr>
        </p:pic>
        <p:grpSp>
          <p:nvGrpSpPr>
            <p:cNvPr id="25" name="Group 24"/>
            <p:cNvGrpSpPr/>
            <p:nvPr/>
          </p:nvGrpSpPr>
          <p:grpSpPr>
            <a:xfrm>
              <a:off x="5486400" y="3054682"/>
              <a:ext cx="353871" cy="2003960"/>
              <a:chOff x="2725346" y="2995648"/>
              <a:chExt cx="353871" cy="2003960"/>
            </a:xfrm>
          </p:grpSpPr>
          <p:sp>
            <p:nvSpPr>
              <p:cNvPr id="26" name="Oval 25"/>
              <p:cNvSpPr/>
              <p:nvPr/>
            </p:nvSpPr>
            <p:spPr>
              <a:xfrm rot="1033221">
                <a:off x="2725346" y="3389574"/>
                <a:ext cx="287419" cy="15413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27" name="TextBox 26"/>
              <p:cNvSpPr txBox="1"/>
              <p:nvPr/>
            </p:nvSpPr>
            <p:spPr>
              <a:xfrm rot="17260324">
                <a:off x="1923349" y="3843739"/>
                <a:ext cx="2003960" cy="307777"/>
              </a:xfrm>
              <a:prstGeom prst="rect">
                <a:avLst/>
              </a:prstGeom>
              <a:noFill/>
            </p:spPr>
            <p:txBody>
              <a:bodyPr wrap="square" rtlCol="0">
                <a:spAutoFit/>
              </a:bodyPr>
              <a:lstStyle/>
              <a:p>
                <a:r>
                  <a:rPr lang="en-US" sz="1400" dirty="0" smtClean="0">
                    <a:solidFill>
                      <a:schemeClr val="bg1"/>
                    </a:solidFill>
                  </a:rPr>
                  <a:t>      Starch only</a:t>
                </a:r>
                <a:endParaRPr lang="en-US" sz="1400" dirty="0">
                  <a:solidFill>
                    <a:schemeClr val="bg1"/>
                  </a:solidFill>
                </a:endParaRPr>
              </a:p>
            </p:txBody>
          </p:sp>
        </p:grpSp>
        <p:sp>
          <p:nvSpPr>
            <p:cNvPr id="29" name="TextBox 28"/>
            <p:cNvSpPr txBox="1"/>
            <p:nvPr/>
          </p:nvSpPr>
          <p:spPr>
            <a:xfrm>
              <a:off x="5059870" y="5074171"/>
              <a:ext cx="1131174" cy="646331"/>
            </a:xfrm>
            <a:prstGeom prst="rect">
              <a:avLst/>
            </a:prstGeom>
            <a:noFill/>
          </p:spPr>
          <p:txBody>
            <a:bodyPr wrap="square" rtlCol="0">
              <a:spAutoFit/>
            </a:bodyPr>
            <a:lstStyle/>
            <a:p>
              <a:pPr algn="ctr"/>
              <a:r>
                <a:rPr lang="en-US" sz="1200" dirty="0" smtClean="0">
                  <a:solidFill>
                    <a:schemeClr val="bg1"/>
                  </a:solidFill>
                </a:rPr>
                <a:t>Benedicts</a:t>
              </a:r>
            </a:p>
            <a:p>
              <a:pPr algn="ctr"/>
              <a:r>
                <a:rPr lang="en-US" sz="1200" dirty="0" smtClean="0">
                  <a:solidFill>
                    <a:schemeClr val="bg1"/>
                  </a:solidFill>
                </a:rPr>
                <a:t>+  </a:t>
              </a:r>
            </a:p>
            <a:p>
              <a:pPr algn="ctr"/>
              <a:r>
                <a:rPr lang="en-US" sz="1200" dirty="0" smtClean="0">
                  <a:solidFill>
                    <a:schemeClr val="bg1"/>
                  </a:solidFill>
                </a:rPr>
                <a:t>Glucose</a:t>
              </a:r>
              <a:endParaRPr lang="en-US" sz="1200" dirty="0">
                <a:solidFill>
                  <a:schemeClr val="bg1"/>
                </a:solidFill>
              </a:endParaRPr>
            </a:p>
          </p:txBody>
        </p:sp>
      </p:grpSp>
      <p:sp>
        <p:nvSpPr>
          <p:cNvPr id="30" name="TextBox 29"/>
          <p:cNvSpPr txBox="1"/>
          <p:nvPr/>
        </p:nvSpPr>
        <p:spPr>
          <a:xfrm>
            <a:off x="1271051" y="5292540"/>
            <a:ext cx="1131174" cy="276999"/>
          </a:xfrm>
          <a:prstGeom prst="rect">
            <a:avLst/>
          </a:prstGeom>
          <a:noFill/>
        </p:spPr>
        <p:txBody>
          <a:bodyPr wrap="square" rtlCol="0">
            <a:spAutoFit/>
          </a:bodyPr>
          <a:lstStyle/>
          <a:p>
            <a:pPr algn="ctr"/>
            <a:r>
              <a:rPr lang="en-US" sz="1200" dirty="0" smtClean="0">
                <a:solidFill>
                  <a:schemeClr val="bg1"/>
                </a:solidFill>
              </a:rPr>
              <a:t>Benedicts</a:t>
            </a:r>
          </a:p>
        </p:txBody>
      </p:sp>
    </p:spTree>
    <p:extLst>
      <p:ext uri="{BB962C8B-B14F-4D97-AF65-F5344CB8AC3E}">
        <p14:creationId xmlns:p14="http://schemas.microsoft.com/office/powerpoint/2010/main" val="374105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28720"/>
            <a:ext cx="8458200" cy="1143000"/>
          </a:xfrm>
        </p:spPr>
        <p:txBody>
          <a:bodyPr>
            <a:normAutofit fontScale="90000"/>
          </a:bodyPr>
          <a:lstStyle/>
          <a:p>
            <a:pPr eaLnBrk="1" hangingPunct="1"/>
            <a:r>
              <a:rPr lang="en-US" altLang="en-US" dirty="0" smtClean="0">
                <a:solidFill>
                  <a:srgbClr val="99CCFF"/>
                </a:solidFill>
                <a:latin typeface="Century Gothic" panose="020B0502020202020204" pitchFamily="34" charset="0"/>
              </a:rPr>
              <a:t>Demonstration of movement across a semi-permeable membrane </a:t>
            </a:r>
            <a:r>
              <a:rPr lang="en-US" altLang="en-US" sz="2700" dirty="0" smtClean="0">
                <a:solidFill>
                  <a:srgbClr val="99CCFF"/>
                </a:solidFill>
                <a:latin typeface="Century Gothic" panose="020B0502020202020204" pitchFamily="34" charset="0"/>
              </a:rPr>
              <a:t>pg. 71</a:t>
            </a:r>
            <a:endParaRPr lang="en-US" altLang="en-US" sz="2700" dirty="0">
              <a:solidFill>
                <a:srgbClr val="99CCFF"/>
              </a:solidFill>
              <a:latin typeface="Century Gothic" panose="020B0502020202020204" pitchFamily="34" charset="0"/>
            </a:endParaRPr>
          </a:p>
        </p:txBody>
      </p:sp>
      <p:grpSp>
        <p:nvGrpSpPr>
          <p:cNvPr id="52" name="Group 51"/>
          <p:cNvGrpSpPr/>
          <p:nvPr/>
        </p:nvGrpSpPr>
        <p:grpSpPr>
          <a:xfrm>
            <a:off x="3946125" y="3289919"/>
            <a:ext cx="5045475" cy="4711081"/>
            <a:chOff x="3504044" y="3336004"/>
            <a:chExt cx="5045475" cy="4711081"/>
          </a:xfrm>
        </p:grpSpPr>
        <p:grpSp>
          <p:nvGrpSpPr>
            <p:cNvPr id="37" name="Group 36"/>
            <p:cNvGrpSpPr/>
            <p:nvPr/>
          </p:nvGrpSpPr>
          <p:grpSpPr>
            <a:xfrm>
              <a:off x="3504044" y="3336004"/>
              <a:ext cx="5045475" cy="4711081"/>
              <a:chOff x="3390262" y="2986371"/>
              <a:chExt cx="5045475" cy="4711081"/>
            </a:xfrm>
          </p:grpSpPr>
          <p:grpSp>
            <p:nvGrpSpPr>
              <p:cNvPr id="33" name="Group 32"/>
              <p:cNvGrpSpPr/>
              <p:nvPr/>
            </p:nvGrpSpPr>
            <p:grpSpPr>
              <a:xfrm>
                <a:off x="3390262" y="3021445"/>
                <a:ext cx="5045475" cy="4676007"/>
                <a:chOff x="5813655" y="-150092"/>
                <a:chExt cx="5045475" cy="4676007"/>
              </a:xfrm>
            </p:grpSpPr>
            <p:pic>
              <p:nvPicPr>
                <p:cNvPr id="34" name="Picture 33"/>
                <p:cNvPicPr>
                  <a:picLocks noChangeAspect="1"/>
                </p:cNvPicPr>
                <p:nvPr/>
              </p:nvPicPr>
              <p:blipFill rotWithShape="1">
                <a:blip r:embed="rId2">
                  <a:extLst>
                    <a:ext uri="{28A0092B-C50C-407E-A947-70E740481C1C}">
                      <a14:useLocalDpi xmlns:a14="http://schemas.microsoft.com/office/drawing/2010/main" val="0"/>
                    </a:ext>
                  </a:extLst>
                </a:blip>
                <a:srcRect l="-2442" t="6326" r="747" b="28150"/>
                <a:stretch/>
              </p:blipFill>
              <p:spPr>
                <a:xfrm>
                  <a:off x="7468809" y="-150092"/>
                  <a:ext cx="3390321" cy="3276600"/>
                </a:xfrm>
                <a:prstGeom prst="rect">
                  <a:avLst/>
                </a:prstGeom>
              </p:spPr>
            </p:pic>
            <p:sp>
              <p:nvSpPr>
                <p:cNvPr id="35" name="Rectangle 34"/>
                <p:cNvSpPr/>
                <p:nvPr/>
              </p:nvSpPr>
              <p:spPr>
                <a:xfrm>
                  <a:off x="5813655" y="4284565"/>
                  <a:ext cx="854078" cy="2413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7260104" y="3214971"/>
                <a:ext cx="10852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260104" y="3748371"/>
                <a:ext cx="10852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260104" y="4293316"/>
                <a:ext cx="10852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260104" y="4875856"/>
                <a:ext cx="10852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60104" y="5410410"/>
                <a:ext cx="10852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260104" y="5943811"/>
                <a:ext cx="108527" cy="319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260104" y="2986371"/>
                <a:ext cx="113147"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p:cNvSpPr/>
            <p:nvPr/>
          </p:nvSpPr>
          <p:spPr>
            <a:xfrm>
              <a:off x="8071514" y="3776841"/>
              <a:ext cx="276899" cy="3211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p:nvPr/>
        </p:nvSpPr>
        <p:spPr>
          <a:xfrm>
            <a:off x="8310313" y="3679583"/>
            <a:ext cx="76200" cy="76200"/>
          </a:xfrm>
          <a:prstGeom prst="ellipse">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667785" y="3931033"/>
            <a:ext cx="76200" cy="76200"/>
          </a:xfrm>
          <a:prstGeom prst="ellipse">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5756354" y="3311138"/>
            <a:ext cx="3285694" cy="3290455"/>
            <a:chOff x="3708693" y="2785917"/>
            <a:chExt cx="3285694" cy="3290455"/>
          </a:xfrm>
        </p:grpSpPr>
        <p:grpSp>
          <p:nvGrpSpPr>
            <p:cNvPr id="14" name="Group 13"/>
            <p:cNvGrpSpPr/>
            <p:nvPr/>
          </p:nvGrpSpPr>
          <p:grpSpPr>
            <a:xfrm>
              <a:off x="3708693" y="2785917"/>
              <a:ext cx="3285694" cy="3290455"/>
              <a:chOff x="5738091" y="2895600"/>
              <a:chExt cx="3285694" cy="3290455"/>
            </a:xfrm>
          </p:grpSpPr>
          <p:pic>
            <p:nvPicPr>
              <p:cNvPr id="29" name="Picture 28"/>
              <p:cNvPicPr>
                <a:picLocks noChangeAspect="1"/>
              </p:cNvPicPr>
              <p:nvPr/>
            </p:nvPicPr>
            <p:blipFill rotWithShape="1">
              <a:blip r:embed="rId2">
                <a:extLst>
                  <a:ext uri="{28A0092B-C50C-407E-A947-70E740481C1C}">
                    <a14:useLocalDpi xmlns:a14="http://schemas.microsoft.com/office/drawing/2010/main" val="0"/>
                  </a:ext>
                </a:extLst>
              </a:blip>
              <a:srcRect l="2559" t="5772" r="-1117" b="28704"/>
              <a:stretch/>
            </p:blipFill>
            <p:spPr>
              <a:xfrm>
                <a:off x="5738091" y="2909455"/>
                <a:ext cx="3285694" cy="3276600"/>
              </a:xfrm>
              <a:prstGeom prst="rect">
                <a:avLst/>
              </a:prstGeom>
            </p:spPr>
          </p:pic>
          <p:sp>
            <p:nvSpPr>
              <p:cNvPr id="21" name="Rectangle 20"/>
              <p:cNvSpPr/>
              <p:nvPr/>
            </p:nvSpPr>
            <p:spPr>
              <a:xfrm>
                <a:off x="7718134" y="3212956"/>
                <a:ext cx="152401" cy="30480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718134" y="3733800"/>
                <a:ext cx="152401" cy="30480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718134" y="4289208"/>
                <a:ext cx="152401" cy="30480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729679" y="4889860"/>
                <a:ext cx="152401" cy="30480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718134" y="5410380"/>
                <a:ext cx="152401" cy="30480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729679" y="5952566"/>
                <a:ext cx="148938" cy="219634"/>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729679" y="2895600"/>
                <a:ext cx="152401" cy="9994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3844637" y="5121610"/>
              <a:ext cx="854078" cy="2413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Oval 43"/>
          <p:cNvSpPr/>
          <p:nvPr/>
        </p:nvSpPr>
        <p:spPr>
          <a:xfrm>
            <a:off x="8621511" y="4346910"/>
            <a:ext cx="76200" cy="76200"/>
          </a:xfrm>
          <a:prstGeom prst="ellipse">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186097" y="4631224"/>
            <a:ext cx="76200" cy="76200"/>
          </a:xfrm>
          <a:prstGeom prst="ellipse">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343900" y="5074108"/>
            <a:ext cx="76200" cy="76200"/>
          </a:xfrm>
          <a:prstGeom prst="ellipse">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613944" y="5469827"/>
            <a:ext cx="76200" cy="76200"/>
          </a:xfrm>
          <a:prstGeom prst="ellipse">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093063" y="5820698"/>
            <a:ext cx="76200" cy="76200"/>
          </a:xfrm>
          <a:prstGeom prst="ellipse">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495855" y="6225596"/>
            <a:ext cx="76200" cy="76200"/>
          </a:xfrm>
          <a:prstGeom prst="ellipse">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946011" y="6273285"/>
            <a:ext cx="76200" cy="76200"/>
          </a:xfrm>
          <a:prstGeom prst="ellipse">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p:nvSpPr>
        <p:spPr>
          <a:xfrm rot="1629502">
            <a:off x="7978763" y="3972251"/>
            <a:ext cx="228600" cy="198721"/>
          </a:xfrm>
          <a:prstGeom prst="hexagon">
            <a:avLst/>
          </a:prstGeom>
          <a:solidFill>
            <a:srgbClr val="FFC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0" name="Hexagon 39"/>
          <p:cNvSpPr/>
          <p:nvPr/>
        </p:nvSpPr>
        <p:spPr>
          <a:xfrm rot="1629502">
            <a:off x="8289308" y="3604986"/>
            <a:ext cx="228600" cy="198721"/>
          </a:xfrm>
          <a:prstGeom prst="hexagon">
            <a:avLst/>
          </a:prstGeom>
          <a:solidFill>
            <a:srgbClr val="FFC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1" name="Hexagon 40"/>
          <p:cNvSpPr/>
          <p:nvPr/>
        </p:nvSpPr>
        <p:spPr>
          <a:xfrm rot="1629502">
            <a:off x="8410395" y="4991779"/>
            <a:ext cx="227252" cy="186947"/>
          </a:xfrm>
          <a:prstGeom prst="hexagon">
            <a:avLst/>
          </a:prstGeom>
          <a:solidFill>
            <a:srgbClr val="FFC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3" name="Rectangle 52"/>
          <p:cNvSpPr/>
          <p:nvPr/>
        </p:nvSpPr>
        <p:spPr>
          <a:xfrm>
            <a:off x="7968508" y="3821459"/>
            <a:ext cx="392992" cy="5254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629502">
            <a:off x="8468991" y="6042385"/>
            <a:ext cx="228600" cy="198721"/>
          </a:xfrm>
          <a:prstGeom prst="hexagon">
            <a:avLst/>
          </a:prstGeom>
          <a:solidFill>
            <a:srgbClr val="FFC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6" name="Content Placeholder 2"/>
          <p:cNvSpPr txBox="1">
            <a:spLocks/>
          </p:cNvSpPr>
          <p:nvPr/>
        </p:nvSpPr>
        <p:spPr bwMode="auto">
          <a:xfrm>
            <a:off x="-202613" y="1342880"/>
            <a:ext cx="8127413" cy="184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854139" lvl="1" indent="-514350" eaLnBrk="1" fontAlgn="auto" hangingPunct="1">
              <a:spcAft>
                <a:spcPts val="0"/>
              </a:spcAft>
              <a:buFont typeface="+mj-lt"/>
              <a:buAutoNum type="arabicPeriod" startAt="4"/>
              <a:defRPr/>
            </a:pPr>
            <a:r>
              <a:rPr lang="en-US" dirty="0" smtClean="0">
                <a:latin typeface="Century Gothic" panose="020B0502020202020204" pitchFamily="34" charset="0"/>
              </a:rPr>
              <a:t>Tag water in beaker with Benedicts reagent </a:t>
            </a:r>
            <a:r>
              <a:rPr lang="en-US" sz="2000" i="1" dirty="0" smtClean="0">
                <a:latin typeface="Century Gothic" panose="020B0502020202020204" pitchFamily="34" charset="0"/>
              </a:rPr>
              <a:t>(environment)</a:t>
            </a:r>
          </a:p>
          <a:p>
            <a:pPr marL="1119251" lvl="2" indent="-514350" eaLnBrk="1" fontAlgn="auto" hangingPunct="1">
              <a:spcAft>
                <a:spcPts val="0"/>
              </a:spcAft>
              <a:defRPr/>
            </a:pPr>
            <a:r>
              <a:rPr lang="en-US" dirty="0" smtClean="0">
                <a:solidFill>
                  <a:schemeClr val="tx2">
                    <a:lumMod val="75000"/>
                  </a:schemeClr>
                </a:solidFill>
                <a:latin typeface="Century Gothic" panose="020B0502020202020204" pitchFamily="34" charset="0"/>
              </a:rPr>
              <a:t>Blue Benedicts </a:t>
            </a:r>
            <a:r>
              <a:rPr lang="en-US" dirty="0" smtClean="0">
                <a:latin typeface="Century Gothic" panose="020B0502020202020204" pitchFamily="34" charset="0"/>
              </a:rPr>
              <a:t>reagent detects sugar </a:t>
            </a:r>
            <a:r>
              <a:rPr lang="en-US" sz="2000" i="1" dirty="0" smtClean="0">
                <a:latin typeface="Century Gothic" panose="020B0502020202020204" pitchFamily="34" charset="0"/>
              </a:rPr>
              <a:t>(glucose) </a:t>
            </a:r>
            <a:r>
              <a:rPr lang="en-US" dirty="0" smtClean="0">
                <a:latin typeface="Century Gothic" panose="020B0502020202020204" pitchFamily="34" charset="0"/>
              </a:rPr>
              <a:t>by turning </a:t>
            </a:r>
            <a:r>
              <a:rPr lang="en-US" dirty="0" smtClean="0">
                <a:solidFill>
                  <a:schemeClr val="accent5">
                    <a:lumMod val="75000"/>
                  </a:schemeClr>
                </a:solidFill>
                <a:latin typeface="Century Gothic" panose="020B0502020202020204" pitchFamily="34" charset="0"/>
              </a:rPr>
              <a:t>Orange</a:t>
            </a:r>
            <a:r>
              <a:rPr lang="en-US" dirty="0" smtClean="0">
                <a:latin typeface="Century Gothic" panose="020B0502020202020204" pitchFamily="34" charset="0"/>
              </a:rPr>
              <a:t>. </a:t>
            </a:r>
          </a:p>
          <a:p>
            <a:pPr marL="854139" lvl="1" indent="-514350" eaLnBrk="1" fontAlgn="auto" hangingPunct="1">
              <a:spcAft>
                <a:spcPts val="0"/>
              </a:spcAft>
              <a:buFont typeface="+mj-lt"/>
              <a:buAutoNum type="arabicPeriod" startAt="4"/>
              <a:defRPr/>
            </a:pPr>
            <a:r>
              <a:rPr lang="en-US" dirty="0">
                <a:latin typeface="Century Gothic" panose="020B0502020202020204" pitchFamily="34" charset="0"/>
              </a:rPr>
              <a:t>If </a:t>
            </a:r>
            <a:r>
              <a:rPr lang="en-US" dirty="0">
                <a:solidFill>
                  <a:schemeClr val="accent6"/>
                </a:solidFill>
                <a:latin typeface="Century Gothic" panose="020B0502020202020204" pitchFamily="34" charset="0"/>
              </a:rPr>
              <a:t>heated for 5 minutes</a:t>
            </a:r>
            <a:r>
              <a:rPr lang="en-US" dirty="0">
                <a:latin typeface="Century Gothic" panose="020B0502020202020204" pitchFamily="34" charset="0"/>
              </a:rPr>
              <a:t>, What moves Where and Why?</a:t>
            </a:r>
          </a:p>
          <a:p>
            <a:pPr marL="1119251" lvl="2" indent="-514350" eaLnBrk="1" fontAlgn="auto" hangingPunct="1">
              <a:spcAft>
                <a:spcPts val="0"/>
              </a:spcAft>
              <a:defRPr/>
            </a:pPr>
            <a:r>
              <a:rPr lang="en-US" dirty="0">
                <a:latin typeface="Century Gothic" panose="020B0502020202020204" pitchFamily="34" charset="0"/>
              </a:rPr>
              <a:t>Do things expand or contract </a:t>
            </a:r>
            <a:endParaRPr lang="en-US" dirty="0" smtClean="0">
              <a:latin typeface="Century Gothic" panose="020B0502020202020204" pitchFamily="34" charset="0"/>
            </a:endParaRPr>
          </a:p>
          <a:p>
            <a:pPr marL="604901" lvl="2" indent="0" eaLnBrk="1" fontAlgn="auto" hangingPunct="1">
              <a:spcAft>
                <a:spcPts val="0"/>
              </a:spcAft>
              <a:buNone/>
              <a:defRPr/>
            </a:pPr>
            <a:r>
              <a:rPr lang="en-US" dirty="0" smtClean="0">
                <a:latin typeface="Century Gothic" panose="020B0502020202020204" pitchFamily="34" charset="0"/>
              </a:rPr>
              <a:t>	   when heated</a:t>
            </a:r>
            <a:r>
              <a:rPr lang="en-US" dirty="0">
                <a:latin typeface="Century Gothic" panose="020B0502020202020204" pitchFamily="34" charset="0"/>
              </a:rPr>
              <a:t>?</a:t>
            </a:r>
          </a:p>
          <a:p>
            <a:pPr marL="1119251" lvl="2" indent="-514350" eaLnBrk="1" fontAlgn="auto" hangingPunct="1">
              <a:spcAft>
                <a:spcPts val="0"/>
              </a:spcAft>
              <a:defRPr/>
            </a:pPr>
            <a:r>
              <a:rPr lang="en-US" dirty="0" smtClean="0">
                <a:solidFill>
                  <a:schemeClr val="accent3">
                    <a:lumMod val="75000"/>
                  </a:schemeClr>
                </a:solidFill>
                <a:latin typeface="Century Gothic" panose="020B0502020202020204" pitchFamily="34" charset="0"/>
              </a:rPr>
              <a:t>The permeable membrane </a:t>
            </a:r>
          </a:p>
          <a:p>
            <a:pPr marL="604901" lvl="2" indent="0" eaLnBrk="1" fontAlgn="auto" hangingPunct="1">
              <a:spcAft>
                <a:spcPts val="0"/>
              </a:spcAft>
              <a:buNone/>
              <a:defRPr/>
            </a:pPr>
            <a:r>
              <a:rPr lang="en-US" dirty="0" smtClean="0">
                <a:solidFill>
                  <a:schemeClr val="accent3">
                    <a:lumMod val="75000"/>
                  </a:schemeClr>
                </a:solidFill>
                <a:latin typeface="Century Gothic" panose="020B0502020202020204" pitchFamily="34" charset="0"/>
              </a:rPr>
              <a:t>	   stretches to allow glucose to pass</a:t>
            </a:r>
          </a:p>
          <a:p>
            <a:pPr marL="604901" lvl="2" indent="0" eaLnBrk="1" fontAlgn="auto" hangingPunct="1">
              <a:spcAft>
                <a:spcPts val="0"/>
              </a:spcAft>
              <a:buNone/>
              <a:defRPr/>
            </a:pPr>
            <a:r>
              <a:rPr lang="en-US" dirty="0" smtClean="0">
                <a:latin typeface="Century Gothic" panose="020B0502020202020204" pitchFamily="34" charset="0"/>
              </a:rPr>
              <a:t>	   changing </a:t>
            </a:r>
            <a:r>
              <a:rPr lang="en-US" dirty="0">
                <a:latin typeface="Century Gothic" panose="020B0502020202020204" pitchFamily="34" charset="0"/>
              </a:rPr>
              <a:t>the</a:t>
            </a:r>
            <a:r>
              <a:rPr lang="en-US" dirty="0">
                <a:solidFill>
                  <a:schemeClr val="tx2">
                    <a:lumMod val="75000"/>
                  </a:schemeClr>
                </a:solidFill>
                <a:latin typeface="Century Gothic" panose="020B0502020202020204" pitchFamily="34" charset="0"/>
              </a:rPr>
              <a:t> </a:t>
            </a:r>
            <a:r>
              <a:rPr lang="en-US" dirty="0" smtClean="0">
                <a:solidFill>
                  <a:schemeClr val="tx2">
                    <a:lumMod val="75000"/>
                  </a:schemeClr>
                </a:solidFill>
                <a:latin typeface="Century Gothic" panose="020B0502020202020204" pitchFamily="34" charset="0"/>
              </a:rPr>
              <a:t>blue </a:t>
            </a:r>
            <a:r>
              <a:rPr lang="en-US" dirty="0" smtClean="0">
                <a:latin typeface="Century Gothic" panose="020B0502020202020204" pitchFamily="34" charset="0"/>
              </a:rPr>
              <a:t>beaker </a:t>
            </a:r>
          </a:p>
          <a:p>
            <a:pPr marL="604901" lvl="2" indent="0" eaLnBrk="1" fontAlgn="auto" hangingPunct="1">
              <a:spcAft>
                <a:spcPts val="0"/>
              </a:spcAft>
              <a:buNone/>
              <a:defRPr/>
            </a:pPr>
            <a:r>
              <a:rPr lang="en-US" dirty="0" smtClean="0">
                <a:latin typeface="Century Gothic" panose="020B0502020202020204" pitchFamily="34" charset="0"/>
              </a:rPr>
              <a:t>	    solution to </a:t>
            </a:r>
            <a:r>
              <a:rPr lang="en-US" dirty="0" smtClean="0">
                <a:solidFill>
                  <a:srgbClr val="FFC000"/>
                </a:solidFill>
                <a:latin typeface="Century Gothic" panose="020B0502020202020204" pitchFamily="34" charset="0"/>
              </a:rPr>
              <a:t>Orange</a:t>
            </a:r>
            <a:endParaRPr lang="en-US" dirty="0">
              <a:solidFill>
                <a:srgbClr val="FFC000"/>
              </a:solidFill>
              <a:latin typeface="Century Gothic" panose="020B0502020202020204" pitchFamily="34" charset="0"/>
            </a:endParaRPr>
          </a:p>
          <a:p>
            <a:pPr marL="604901" lvl="2" indent="0" eaLnBrk="1" fontAlgn="auto" hangingPunct="1">
              <a:spcAft>
                <a:spcPts val="0"/>
              </a:spcAft>
              <a:buNone/>
              <a:defRPr/>
            </a:pPr>
            <a:r>
              <a:rPr lang="en-US" dirty="0" smtClean="0">
                <a:solidFill>
                  <a:schemeClr val="accent3">
                    <a:lumMod val="75000"/>
                  </a:schemeClr>
                </a:solidFill>
                <a:latin typeface="Century Gothic" panose="020B0502020202020204" pitchFamily="34" charset="0"/>
              </a:rPr>
              <a:t> </a:t>
            </a:r>
            <a:endParaRPr lang="en-US" dirty="0">
              <a:solidFill>
                <a:schemeClr val="accent3">
                  <a:lumMod val="75000"/>
                </a:schemeClr>
              </a:solidFill>
              <a:latin typeface="Century Gothic" panose="020B0502020202020204" pitchFamily="34" charset="0"/>
            </a:endParaRPr>
          </a:p>
          <a:p>
            <a:pPr marL="339789" lvl="1" indent="0" eaLnBrk="1" fontAlgn="auto" hangingPunct="1">
              <a:spcAft>
                <a:spcPts val="0"/>
              </a:spcAft>
              <a:buNone/>
              <a:defRPr/>
            </a:pPr>
            <a:endParaRPr lang="en-US" dirty="0">
              <a:latin typeface="Century Gothic" panose="020B0502020202020204" pitchFamily="34" charset="0"/>
            </a:endParaRPr>
          </a:p>
        </p:txBody>
      </p:sp>
    </p:spTree>
    <p:extLst>
      <p:ext uri="{BB962C8B-B14F-4D97-AF65-F5344CB8AC3E}">
        <p14:creationId xmlns:p14="http://schemas.microsoft.com/office/powerpoint/2010/main" val="327316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6">
                                            <p:txEl>
                                              <p:pRg st="3" end="3"/>
                                            </p:txEl>
                                          </p:spTgt>
                                        </p:tgtEl>
                                        <p:attrNameLst>
                                          <p:attrName>style.visibility</p:attrName>
                                        </p:attrNameLst>
                                      </p:cBhvr>
                                      <p:to>
                                        <p:strVal val="visible"/>
                                      </p:to>
                                    </p:set>
                                    <p:animEffect transition="in" filter="fade">
                                      <p:cBhvr>
                                        <p:cTn id="20" dur="500"/>
                                        <p:tgtEl>
                                          <p:spTgt spid="56">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6">
                                            <p:txEl>
                                              <p:pRg st="5" end="5"/>
                                            </p:txEl>
                                          </p:spTgt>
                                        </p:tgtEl>
                                        <p:attrNameLst>
                                          <p:attrName>style.visibility</p:attrName>
                                        </p:attrNameLst>
                                      </p:cBhvr>
                                      <p:to>
                                        <p:strVal val="visible"/>
                                      </p:to>
                                    </p:set>
                                    <p:animEffect transition="in" filter="fade">
                                      <p:cBhvr>
                                        <p:cTn id="26" dur="500"/>
                                        <p:tgtEl>
                                          <p:spTgt spid="5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6">
                                            <p:txEl>
                                              <p:pRg st="7" end="7"/>
                                            </p:txEl>
                                          </p:spTgt>
                                        </p:tgtEl>
                                        <p:attrNameLst>
                                          <p:attrName>style.visibility</p:attrName>
                                        </p:attrNameLst>
                                      </p:cBhvr>
                                      <p:to>
                                        <p:strVal val="visible"/>
                                      </p:to>
                                    </p:set>
                                    <p:animEffect transition="in" filter="fade">
                                      <p:cBhvr>
                                        <p:cTn id="32" dur="500"/>
                                        <p:tgtEl>
                                          <p:spTgt spid="56">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6">
                                            <p:txEl>
                                              <p:pRg st="9" end="9"/>
                                            </p:txEl>
                                          </p:spTgt>
                                        </p:tgtEl>
                                        <p:attrNameLst>
                                          <p:attrName>style.visibility</p:attrName>
                                        </p:attrNameLst>
                                      </p:cBhvr>
                                      <p:to>
                                        <p:strVal val="visible"/>
                                      </p:to>
                                    </p:set>
                                    <p:animEffect transition="in" filter="fade">
                                      <p:cBhvr>
                                        <p:cTn id="38" dur="500"/>
                                        <p:tgtEl>
                                          <p:spTgt spid="5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28600" y="1424565"/>
            <a:ext cx="8686800" cy="4876799"/>
          </a:xfrm>
        </p:spPr>
        <p:txBody>
          <a:bodyPr numCol="1"/>
          <a:lstStyle/>
          <a:p>
            <a:pPr eaLnBrk="1" hangingPunct="1">
              <a:buFont typeface="Arial" panose="020B0604020202020204" pitchFamily="34" charset="0"/>
              <a:buChar char="•"/>
            </a:pPr>
            <a:r>
              <a:rPr lang="en-US" sz="2400" dirty="0" smtClean="0">
                <a:latin typeface="Century Gothic" panose="020B0502020202020204" pitchFamily="34" charset="0"/>
              </a:rPr>
              <a:t>Last lab we talked about </a:t>
            </a:r>
            <a:r>
              <a:rPr lang="en-US" sz="2400" b="1" dirty="0" smtClean="0">
                <a:latin typeface="Century Gothic" panose="020B0502020202020204" pitchFamily="34" charset="0"/>
              </a:rPr>
              <a:t>parts of the cell </a:t>
            </a:r>
            <a:r>
              <a:rPr lang="en-US" sz="2400" dirty="0" smtClean="0">
                <a:latin typeface="Century Gothic" panose="020B0502020202020204" pitchFamily="34" charset="0"/>
              </a:rPr>
              <a:t>and how </a:t>
            </a:r>
            <a:r>
              <a:rPr lang="en-US" sz="2400" u="sng" dirty="0" smtClean="0">
                <a:latin typeface="Century Gothic" panose="020B0502020202020204" pitchFamily="34" charset="0"/>
              </a:rPr>
              <a:t>they all must work together </a:t>
            </a:r>
            <a:r>
              <a:rPr lang="en-US" sz="2400" dirty="0" smtClean="0">
                <a:latin typeface="Century Gothic" panose="020B0502020202020204" pitchFamily="34" charset="0"/>
              </a:rPr>
              <a:t>or the cell fails to survive.  We simulated how pH stress can effect a eukaryotic cell, and how the cell has some power to compensate: </a:t>
            </a:r>
            <a:r>
              <a:rPr lang="en-US" sz="2400" i="1" dirty="0" smtClean="0">
                <a:latin typeface="Century Gothic" panose="020B0502020202020204" pitchFamily="34" charset="0"/>
              </a:rPr>
              <a:t>cytoplasm is a buffer.</a:t>
            </a:r>
          </a:p>
          <a:p>
            <a:pPr eaLnBrk="1" hangingPunct="1">
              <a:buFont typeface="Arial" panose="020B0604020202020204" pitchFamily="34" charset="0"/>
              <a:buChar char="•"/>
            </a:pPr>
            <a:r>
              <a:rPr lang="en-US" dirty="0" smtClean="0">
                <a:solidFill>
                  <a:srgbClr val="FFC000"/>
                </a:solidFill>
                <a:latin typeface="Century Gothic" panose="020B0502020202020204" pitchFamily="34" charset="0"/>
              </a:rPr>
              <a:t>#1 Goal of Nature = balance </a:t>
            </a:r>
            <a:r>
              <a:rPr lang="en-US" sz="1800" dirty="0" smtClean="0">
                <a:solidFill>
                  <a:srgbClr val="FFC000"/>
                </a:solidFill>
                <a:latin typeface="Century Gothic" panose="020B0502020202020204" pitchFamily="34" charset="0"/>
              </a:rPr>
              <a:t>(aka. homeostasis, equilibrium)</a:t>
            </a:r>
            <a:r>
              <a:rPr lang="en-US" dirty="0" smtClean="0">
                <a:solidFill>
                  <a:srgbClr val="FFC000"/>
                </a:solidFill>
                <a:latin typeface="Century Gothic" panose="020B0502020202020204" pitchFamily="34" charset="0"/>
              </a:rPr>
              <a:t> </a:t>
            </a:r>
          </a:p>
          <a:p>
            <a:pPr eaLnBrk="1" hangingPunct="1">
              <a:buFont typeface="Arial" panose="020B0604020202020204" pitchFamily="34" charset="0"/>
              <a:buChar char="•"/>
            </a:pPr>
            <a:r>
              <a:rPr lang="en-US" sz="2400" dirty="0" smtClean="0">
                <a:solidFill>
                  <a:schemeClr val="accent3">
                    <a:lumMod val="75000"/>
                  </a:schemeClr>
                </a:solidFill>
                <a:latin typeface="Century Gothic" panose="020B0502020202020204" pitchFamily="34" charset="0"/>
              </a:rPr>
              <a:t>What happens in extremes, when the cell is unable compensate for its stressful environment???</a:t>
            </a:r>
            <a:endParaRPr lang="en-US" sz="2400" dirty="0">
              <a:solidFill>
                <a:schemeClr val="accent3">
                  <a:lumMod val="75000"/>
                </a:schemeClr>
              </a:solidFill>
              <a:latin typeface="Century Gothic" panose="020B0502020202020204" pitchFamily="34" charset="0"/>
            </a:endParaRPr>
          </a:p>
          <a:p>
            <a:pPr eaLnBrk="1" hangingPunct="1">
              <a:buFont typeface="Arial" panose="020B0604020202020204" pitchFamily="34" charset="0"/>
              <a:buChar char="•"/>
            </a:pPr>
            <a:r>
              <a:rPr lang="en-US" sz="2400" dirty="0" smtClean="0">
                <a:solidFill>
                  <a:schemeClr val="bg2">
                    <a:lumMod val="40000"/>
                    <a:lumOff val="60000"/>
                  </a:schemeClr>
                </a:solidFill>
                <a:latin typeface="Century Gothic" panose="020B0502020202020204" pitchFamily="34" charset="0"/>
              </a:rPr>
              <a:t>What </a:t>
            </a:r>
            <a:r>
              <a:rPr lang="en-US" sz="2400" b="1" dirty="0" smtClean="0">
                <a:solidFill>
                  <a:schemeClr val="bg2">
                    <a:lumMod val="40000"/>
                    <a:lumOff val="60000"/>
                  </a:schemeClr>
                </a:solidFill>
                <a:latin typeface="Century Gothic" panose="020B0502020202020204" pitchFamily="34" charset="0"/>
              </a:rPr>
              <a:t>molecules*</a:t>
            </a:r>
            <a:r>
              <a:rPr lang="en-US" sz="2400" dirty="0" smtClean="0">
                <a:solidFill>
                  <a:schemeClr val="bg2">
                    <a:lumMod val="40000"/>
                    <a:lumOff val="60000"/>
                  </a:schemeClr>
                </a:solidFill>
                <a:latin typeface="Century Gothic" panose="020B0502020202020204" pitchFamily="34" charset="0"/>
              </a:rPr>
              <a:t> within the environment can do that?  </a:t>
            </a:r>
            <a:r>
              <a:rPr lang="en-US" sz="2400" i="1" dirty="0" smtClean="0">
                <a:solidFill>
                  <a:schemeClr val="bg2">
                    <a:lumMod val="20000"/>
                    <a:lumOff val="80000"/>
                  </a:schemeClr>
                </a:solidFill>
                <a:latin typeface="Century Gothic" panose="020B0502020202020204" pitchFamily="34" charset="0"/>
              </a:rPr>
              <a:t>How? Why?</a:t>
            </a:r>
          </a:p>
          <a:p>
            <a:pPr lvl="1" eaLnBrk="1" hangingPunct="1">
              <a:buFont typeface="Wingdings 2" panose="05020102010507070707" pitchFamily="18" charset="2"/>
              <a:buChar char=""/>
            </a:pPr>
            <a:endParaRPr lang="en-US" sz="2000" dirty="0" smtClean="0">
              <a:solidFill>
                <a:schemeClr val="accent3">
                  <a:lumMod val="75000"/>
                </a:schemeClr>
              </a:solidFill>
              <a:latin typeface="Century Gothic" panose="020B0502020202020204" pitchFamily="34" charset="0"/>
            </a:endParaRPr>
          </a:p>
          <a:p>
            <a:pPr marL="904875" lvl="2" indent="0" eaLnBrk="1" hangingPunct="1">
              <a:buNone/>
            </a:pPr>
            <a:endParaRPr lang="en-US" sz="2000" dirty="0">
              <a:solidFill>
                <a:srgbClr val="00B050"/>
              </a:solidFill>
              <a:latin typeface="Century Gothic" panose="020B0502020202020204" pitchFamily="34" charset="0"/>
            </a:endParaRPr>
          </a:p>
          <a:p>
            <a:pPr eaLnBrk="1" hangingPunct="1"/>
            <a:endParaRPr lang="en-US" sz="2000" dirty="0">
              <a:latin typeface="Century Gothic" panose="020B0502020202020204" pitchFamily="34" charset="0"/>
            </a:endParaRPr>
          </a:p>
        </p:txBody>
      </p:sp>
      <p:sp>
        <p:nvSpPr>
          <p:cNvPr id="3" name="Title 1"/>
          <p:cNvSpPr>
            <a:spLocks noGrp="1"/>
          </p:cNvSpPr>
          <p:nvPr>
            <p:ph type="title"/>
          </p:nvPr>
        </p:nvSpPr>
        <p:spPr>
          <a:xfrm>
            <a:off x="457200" y="274638"/>
            <a:ext cx="8229600" cy="1143000"/>
          </a:xfrm>
        </p:spPr>
        <p:txBody>
          <a:bodyPr>
            <a:normAutofit/>
          </a:bodyPr>
          <a:lstStyle/>
          <a:p>
            <a:pPr algn="l"/>
            <a:r>
              <a:rPr lang="en-US" dirty="0" smtClean="0">
                <a:ln w="6350">
                  <a:solidFill>
                    <a:srgbClr val="A3C81F"/>
                  </a:solidFill>
                </a:ln>
                <a:solidFill>
                  <a:srgbClr val="BADDB6"/>
                </a:solidFill>
                <a:latin typeface="Century Gothic" panose="020B0502020202020204" pitchFamily="34" charset="0"/>
              </a:rPr>
              <a:t>Cell Function</a:t>
            </a:r>
            <a:endParaRPr lang="en-US" sz="2800" b="0" dirty="0">
              <a:ln w="6350">
                <a:solidFill>
                  <a:srgbClr val="A3C81F"/>
                </a:solidFill>
              </a:ln>
              <a:solidFill>
                <a:srgbClr val="BADDB6"/>
              </a:solidFill>
              <a:latin typeface="Century Gothic" panose="020B0502020202020204" pitchFamily="34" charset="0"/>
            </a:endParaRPr>
          </a:p>
        </p:txBody>
      </p:sp>
    </p:spTree>
    <p:extLst>
      <p:ext uri="{BB962C8B-B14F-4D97-AF65-F5344CB8AC3E}">
        <p14:creationId xmlns:p14="http://schemas.microsoft.com/office/powerpoint/2010/main" val="9942651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5536"/>
            <a:ext cx="8229600" cy="762000"/>
          </a:xfrm>
        </p:spPr>
        <p:txBody>
          <a:bodyPr numCol="1"/>
          <a:lstStyle/>
          <a:p>
            <a:pPr eaLnBrk="1" hangingPunct="1"/>
            <a:r>
              <a:rPr lang="en-US" dirty="0" smtClean="0">
                <a:solidFill>
                  <a:srgbClr val="99CCFF"/>
                </a:solidFill>
                <a:latin typeface="Comic Sans MS" pitchFamily="66" charset="0"/>
              </a:rPr>
              <a:t>Today’s Lab Experiments</a:t>
            </a:r>
            <a:endParaRPr lang="en-US" dirty="0">
              <a:solidFill>
                <a:srgbClr val="99CCFF"/>
              </a:solidFill>
              <a:latin typeface="Comic Sans MS" pitchFamily="66" charset="0"/>
            </a:endParaRPr>
          </a:p>
        </p:txBody>
      </p:sp>
      <p:sp>
        <p:nvSpPr>
          <p:cNvPr id="3" name="Content Placeholder 2"/>
          <p:cNvSpPr>
            <a:spLocks noGrp="1"/>
          </p:cNvSpPr>
          <p:nvPr>
            <p:ph idx="1"/>
          </p:nvPr>
        </p:nvSpPr>
        <p:spPr>
          <a:xfrm>
            <a:off x="-304800" y="687477"/>
            <a:ext cx="9525000" cy="3752960"/>
          </a:xfrm>
        </p:spPr>
        <p:txBody>
          <a:bodyPr numCol="1">
            <a:noAutofit/>
          </a:bodyPr>
          <a:lstStyle/>
          <a:p>
            <a:pPr marL="682689" lvl="1" indent="-342900" eaLnBrk="1" hangingPunct="1">
              <a:spcAft>
                <a:spcPts val="0"/>
              </a:spcAft>
              <a:defRPr/>
            </a:pPr>
            <a:r>
              <a:rPr lang="en-US" dirty="0">
                <a:latin typeface="Century Gothic" panose="020B0502020202020204" pitchFamily="34" charset="0"/>
              </a:rPr>
              <a:t>A:  	“</a:t>
            </a:r>
            <a:r>
              <a:rPr lang="en-US" u="sng" dirty="0">
                <a:latin typeface="Century Gothic" panose="020B0502020202020204" pitchFamily="34" charset="0"/>
              </a:rPr>
              <a:t>To Do</a:t>
            </a:r>
            <a:r>
              <a:rPr lang="en-US" dirty="0">
                <a:latin typeface="Century Gothic" panose="020B0502020202020204" pitchFamily="34" charset="0"/>
              </a:rPr>
              <a:t>” </a:t>
            </a:r>
            <a:r>
              <a:rPr lang="en-US" sz="1800" dirty="0" smtClean="0">
                <a:latin typeface="Century Gothic" panose="020B0502020202020204" pitchFamily="34" charset="0"/>
              </a:rPr>
              <a:t>pg. </a:t>
            </a:r>
            <a:r>
              <a:rPr lang="en-US" dirty="0" smtClean="0">
                <a:latin typeface="Century Gothic" panose="020B0502020202020204" pitchFamily="34" charset="0"/>
              </a:rPr>
              <a:t>68-70 </a:t>
            </a:r>
            <a:r>
              <a:rPr lang="en-US" dirty="0">
                <a:latin typeface="Century Gothic" panose="020B0502020202020204" pitchFamily="34" charset="0"/>
              </a:rPr>
              <a:t>Particle Diffusion Liquid </a:t>
            </a:r>
            <a:r>
              <a:rPr lang="en-US" dirty="0" smtClean="0">
                <a:latin typeface="Century Gothic" panose="020B0502020202020204" pitchFamily="34" charset="0"/>
              </a:rPr>
              <a:t>(</a:t>
            </a:r>
            <a:r>
              <a:rPr lang="en-US" sz="1800" dirty="0" smtClean="0">
                <a:latin typeface="Century Gothic" panose="020B0502020202020204" pitchFamily="34" charset="0"/>
              </a:rPr>
              <a:t>Water @ 60s) 		 vs. </a:t>
            </a:r>
            <a:r>
              <a:rPr lang="en-US" dirty="0" smtClean="0">
                <a:latin typeface="Century Gothic" panose="020B0502020202020204" pitchFamily="34" charset="0"/>
              </a:rPr>
              <a:t>Semisolid </a:t>
            </a:r>
            <a:r>
              <a:rPr lang="en-US" sz="1800" dirty="0" smtClean="0">
                <a:latin typeface="Century Gothic" panose="020B0502020202020204" pitchFamily="34" charset="0"/>
              </a:rPr>
              <a:t>(Agar) vs. </a:t>
            </a:r>
            <a:r>
              <a:rPr lang="en-US" dirty="0" smtClean="0">
                <a:latin typeface="Century Gothic" panose="020B0502020202020204" pitchFamily="34" charset="0"/>
              </a:rPr>
              <a:t>Solid </a:t>
            </a:r>
            <a:r>
              <a:rPr lang="en-US" sz="1800" dirty="0" smtClean="0">
                <a:latin typeface="Century Gothic" panose="020B0502020202020204" pitchFamily="34" charset="0"/>
              </a:rPr>
              <a:t>(Tile)</a:t>
            </a:r>
          </a:p>
          <a:p>
            <a:pPr marL="682689" lvl="1" indent="-342900" eaLnBrk="1" hangingPunct="1">
              <a:spcAft>
                <a:spcPts val="0"/>
              </a:spcAft>
              <a:defRPr/>
            </a:pPr>
            <a:r>
              <a:rPr lang="en-US" dirty="0" smtClean="0">
                <a:solidFill>
                  <a:srgbClr val="00B0F0"/>
                </a:solidFill>
                <a:latin typeface="Century Gothic" panose="020B0502020202020204" pitchFamily="34" charset="0"/>
              </a:rPr>
              <a:t>B: 	“</a:t>
            </a:r>
            <a:r>
              <a:rPr lang="en-US" u="sng" dirty="0" smtClean="0">
                <a:solidFill>
                  <a:srgbClr val="00B0F0"/>
                </a:solidFill>
                <a:latin typeface="Century Gothic" panose="020B0502020202020204" pitchFamily="34" charset="0"/>
              </a:rPr>
              <a:t>View &amp; Answer</a:t>
            </a:r>
            <a:r>
              <a:rPr lang="en-US" dirty="0" smtClean="0">
                <a:solidFill>
                  <a:srgbClr val="00B0F0"/>
                </a:solidFill>
                <a:latin typeface="Century Gothic" panose="020B0502020202020204" pitchFamily="34" charset="0"/>
              </a:rPr>
              <a:t>” pgs. 72-73 </a:t>
            </a:r>
            <a:r>
              <a:rPr lang="en-US" sz="1800" dirty="0" smtClean="0">
                <a:solidFill>
                  <a:srgbClr val="00B0F0"/>
                </a:solidFill>
                <a:latin typeface="Century Gothic" panose="020B0502020202020204" pitchFamily="34" charset="0"/>
              </a:rPr>
              <a:t>( view Dialysis bags)</a:t>
            </a:r>
          </a:p>
          <a:p>
            <a:pPr marL="339789" lvl="1" indent="0" eaLnBrk="1" hangingPunct="1">
              <a:spcAft>
                <a:spcPts val="0"/>
              </a:spcAft>
              <a:buNone/>
              <a:defRPr/>
            </a:pPr>
            <a:r>
              <a:rPr lang="en-US" dirty="0" smtClean="0">
                <a:solidFill>
                  <a:srgbClr val="00B0F0"/>
                </a:solidFill>
                <a:latin typeface="Century Gothic" panose="020B0502020202020204" pitchFamily="34" charset="0"/>
              </a:rPr>
              <a:t>		Diffusion across Plasma membrane Demo</a:t>
            </a:r>
          </a:p>
          <a:p>
            <a:pPr marL="682689" lvl="1" indent="-342900" eaLnBrk="1" hangingPunct="1">
              <a:spcAft>
                <a:spcPts val="0"/>
              </a:spcAft>
              <a:defRPr/>
            </a:pPr>
            <a:r>
              <a:rPr lang="en-US" dirty="0" smtClean="0">
                <a:solidFill>
                  <a:srgbClr val="FFFF00"/>
                </a:solidFill>
                <a:latin typeface="Century Gothic" panose="020B0502020202020204" pitchFamily="34" charset="0"/>
              </a:rPr>
              <a:t>C: 	“</a:t>
            </a:r>
            <a:r>
              <a:rPr lang="en-US" u="sng" dirty="0" smtClean="0">
                <a:solidFill>
                  <a:srgbClr val="FFFF00"/>
                </a:solidFill>
                <a:latin typeface="Century Gothic" panose="020B0502020202020204" pitchFamily="34" charset="0"/>
              </a:rPr>
              <a:t>View &amp; Answer</a:t>
            </a:r>
            <a:r>
              <a:rPr lang="en-US" dirty="0" smtClean="0">
                <a:solidFill>
                  <a:srgbClr val="FFFF00"/>
                </a:solidFill>
                <a:latin typeface="Century Gothic" panose="020B0502020202020204" pitchFamily="34" charset="0"/>
              </a:rPr>
              <a:t>” pg. 75-76 Diffusion of water 			across animal cell membrane </a:t>
            </a:r>
            <a:r>
              <a:rPr lang="en-US" sz="1800" dirty="0" smtClean="0">
                <a:solidFill>
                  <a:srgbClr val="FFFF00"/>
                </a:solidFill>
                <a:latin typeface="Century Gothic" panose="020B0502020202020204" pitchFamily="34" charset="0"/>
              </a:rPr>
              <a:t>(view Red Blood Cells)</a:t>
            </a:r>
          </a:p>
          <a:p>
            <a:pPr marL="682689" lvl="1" indent="-342900" eaLnBrk="1" hangingPunct="1">
              <a:spcAft>
                <a:spcPts val="0"/>
              </a:spcAft>
              <a:defRPr/>
            </a:pPr>
            <a:r>
              <a:rPr lang="en-US" dirty="0" smtClean="0">
                <a:solidFill>
                  <a:srgbClr val="CFAFE7"/>
                </a:solidFill>
                <a:latin typeface="Century Gothic" panose="020B0502020202020204" pitchFamily="34" charset="0"/>
              </a:rPr>
              <a:t>D</a:t>
            </a:r>
            <a:r>
              <a:rPr lang="en-US" dirty="0">
                <a:solidFill>
                  <a:srgbClr val="CFAFE7"/>
                </a:solidFill>
                <a:latin typeface="Century Gothic" panose="020B0502020202020204" pitchFamily="34" charset="0"/>
              </a:rPr>
              <a:t>: 	“</a:t>
            </a:r>
            <a:r>
              <a:rPr lang="en-US" u="sng" dirty="0">
                <a:solidFill>
                  <a:srgbClr val="CFAFE7"/>
                </a:solidFill>
                <a:latin typeface="Century Gothic" panose="020B0502020202020204" pitchFamily="34" charset="0"/>
              </a:rPr>
              <a:t>To Do</a:t>
            </a:r>
            <a:r>
              <a:rPr lang="en-US" dirty="0">
                <a:solidFill>
                  <a:srgbClr val="CFAFE7"/>
                </a:solidFill>
                <a:latin typeface="Century Gothic" panose="020B0502020202020204" pitchFamily="34" charset="0"/>
              </a:rPr>
              <a:t>” </a:t>
            </a:r>
            <a:r>
              <a:rPr lang="en-US" dirty="0" smtClean="0">
                <a:solidFill>
                  <a:srgbClr val="CFAFE7"/>
                </a:solidFill>
                <a:latin typeface="Century Gothic" panose="020B0502020202020204" pitchFamily="34" charset="0"/>
              </a:rPr>
              <a:t>pg. 77 Diffusion of water across plant 			cell wall </a:t>
            </a:r>
            <a:r>
              <a:rPr lang="en-US" sz="1800" dirty="0" smtClean="0">
                <a:solidFill>
                  <a:srgbClr val="CFAFE7"/>
                </a:solidFill>
                <a:latin typeface="Century Gothic" panose="020B0502020202020204" pitchFamily="34" charset="0"/>
              </a:rPr>
              <a:t>(DO Elodea Tonicity slides)</a:t>
            </a:r>
          </a:p>
          <a:p>
            <a:pPr marL="682689" lvl="1" indent="-342900" eaLnBrk="1" hangingPunct="1">
              <a:spcAft>
                <a:spcPts val="0"/>
              </a:spcAft>
              <a:defRPr/>
            </a:pPr>
            <a:r>
              <a:rPr lang="en-US" dirty="0" smtClean="0">
                <a:solidFill>
                  <a:schemeClr val="accent4"/>
                </a:solidFill>
                <a:latin typeface="Century Gothic" panose="020B0502020202020204" pitchFamily="34" charset="0"/>
              </a:rPr>
              <a:t>ALL*: 	Finish Stations then return to seats discuss Potato 			Exp. Results and associated Lab Report</a:t>
            </a:r>
            <a:r>
              <a:rPr lang="en-US" dirty="0">
                <a:solidFill>
                  <a:schemeClr val="accent4"/>
                </a:solidFill>
                <a:latin typeface="Century Gothic" panose="020B0502020202020204" pitchFamily="34" charset="0"/>
              </a:rPr>
              <a:t/>
            </a:r>
            <a:br>
              <a:rPr lang="en-US" dirty="0">
                <a:solidFill>
                  <a:schemeClr val="accent4"/>
                </a:solidFill>
                <a:latin typeface="Century Gothic" panose="020B0502020202020204" pitchFamily="34" charset="0"/>
              </a:rPr>
            </a:br>
            <a:endParaRPr lang="en-US" dirty="0">
              <a:solidFill>
                <a:schemeClr val="accent4"/>
              </a:solidFill>
              <a:latin typeface="Century Gothic" panose="020B0502020202020204" pitchFamily="34" charset="0"/>
            </a:endParaRPr>
          </a:p>
          <a:p>
            <a:pPr marL="796989" lvl="1" indent="-457200" eaLnBrk="1" hangingPunct="1">
              <a:spcAft>
                <a:spcPts val="0"/>
              </a:spcAft>
              <a:defRPr/>
            </a:pPr>
            <a:endParaRPr lang="en-US" dirty="0">
              <a:solidFill>
                <a:srgbClr val="CFAFE7"/>
              </a:solidFill>
              <a:latin typeface="Century Gothic" panose="020B0502020202020204" pitchFamily="34" charset="0"/>
            </a:endParaRPr>
          </a:p>
        </p:txBody>
      </p:sp>
      <p:sp>
        <p:nvSpPr>
          <p:cNvPr id="4" name="Content Placeholder 2"/>
          <p:cNvSpPr txBox="1">
            <a:spLocks/>
          </p:cNvSpPr>
          <p:nvPr/>
        </p:nvSpPr>
        <p:spPr>
          <a:xfrm>
            <a:off x="5151727" y="6151234"/>
            <a:ext cx="196757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12" indent="0" eaLnBrk="1" hangingPunct="1">
              <a:buNone/>
            </a:pPr>
            <a:r>
              <a:rPr lang="en-US" dirty="0">
                <a:solidFill>
                  <a:srgbClr val="FFFF00"/>
                </a:solidFill>
                <a:latin typeface="Century Gothic" panose="020B0502020202020204" pitchFamily="34" charset="0"/>
              </a:rPr>
              <a:t>Station C</a:t>
            </a:r>
          </a:p>
        </p:txBody>
      </p:sp>
      <p:sp>
        <p:nvSpPr>
          <p:cNvPr id="7" name="Circular Arrow 6"/>
          <p:cNvSpPr/>
          <p:nvPr/>
        </p:nvSpPr>
        <p:spPr>
          <a:xfrm>
            <a:off x="5719312" y="5227499"/>
            <a:ext cx="1025802" cy="792299"/>
          </a:xfrm>
          <a:prstGeom prst="circularArrow">
            <a:avLst>
              <a:gd name="adj1" fmla="val 12500"/>
              <a:gd name="adj2" fmla="val 1142319"/>
              <a:gd name="adj3" fmla="val 20457681"/>
              <a:gd name="adj4" fmla="val 11235479"/>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solidFill>
                <a:srgbClr val="00B0F0"/>
              </a:solidFill>
            </a:endParaRPr>
          </a:p>
        </p:txBody>
      </p:sp>
      <p:sp>
        <p:nvSpPr>
          <p:cNvPr id="8" name="Circular Arrow 7"/>
          <p:cNvSpPr/>
          <p:nvPr/>
        </p:nvSpPr>
        <p:spPr>
          <a:xfrm rot="11058949">
            <a:off x="5748214" y="5491238"/>
            <a:ext cx="945922" cy="80374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solidFill>
                <a:srgbClr val="00B0F0"/>
              </a:solidFill>
            </a:endParaRPr>
          </a:p>
        </p:txBody>
      </p:sp>
      <p:sp>
        <p:nvSpPr>
          <p:cNvPr id="9" name="Content Placeholder 2"/>
          <p:cNvSpPr txBox="1">
            <a:spLocks/>
          </p:cNvSpPr>
          <p:nvPr/>
        </p:nvSpPr>
        <p:spPr>
          <a:xfrm>
            <a:off x="6937028" y="5227500"/>
            <a:ext cx="196757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12" indent="0" eaLnBrk="1" hangingPunct="1">
              <a:buNone/>
            </a:pPr>
            <a:r>
              <a:rPr lang="en-US" dirty="0">
                <a:solidFill>
                  <a:srgbClr val="00B0F0"/>
                </a:solidFill>
                <a:latin typeface="Century Gothic" panose="020B0502020202020204" pitchFamily="34" charset="0"/>
              </a:rPr>
              <a:t>Station B</a:t>
            </a:r>
          </a:p>
        </p:txBody>
      </p:sp>
      <p:sp>
        <p:nvSpPr>
          <p:cNvPr id="10" name="Content Placeholder 2"/>
          <p:cNvSpPr txBox="1">
            <a:spLocks/>
          </p:cNvSpPr>
          <p:nvPr/>
        </p:nvSpPr>
        <p:spPr>
          <a:xfrm>
            <a:off x="5175173" y="4671415"/>
            <a:ext cx="1967573" cy="53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12" indent="0" eaLnBrk="1" hangingPunct="1">
              <a:buNone/>
            </a:pPr>
            <a:r>
              <a:rPr lang="en-US" dirty="0">
                <a:latin typeface="Century Gothic" panose="020B0502020202020204" pitchFamily="34" charset="0"/>
              </a:rPr>
              <a:t>Station A</a:t>
            </a:r>
          </a:p>
        </p:txBody>
      </p:sp>
      <p:sp>
        <p:nvSpPr>
          <p:cNvPr id="13" name="Content Placeholder 2"/>
          <p:cNvSpPr txBox="1">
            <a:spLocks/>
          </p:cNvSpPr>
          <p:nvPr/>
        </p:nvSpPr>
        <p:spPr>
          <a:xfrm>
            <a:off x="3541296" y="5174173"/>
            <a:ext cx="220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12" indent="0" eaLnBrk="1" hangingPunct="1">
              <a:buNone/>
            </a:pPr>
            <a:r>
              <a:rPr lang="en-US" dirty="0">
                <a:solidFill>
                  <a:srgbClr val="CFAFE7"/>
                </a:solidFill>
                <a:latin typeface="Century Gothic" panose="020B0502020202020204" pitchFamily="34" charset="0"/>
              </a:rPr>
              <a:t>Station </a:t>
            </a:r>
            <a:r>
              <a:rPr lang="en-US" dirty="0" smtClean="0">
                <a:solidFill>
                  <a:srgbClr val="CFAFE7"/>
                </a:solidFill>
                <a:latin typeface="Century Gothic" panose="020B0502020202020204" pitchFamily="34" charset="0"/>
              </a:rPr>
              <a:t>D</a:t>
            </a:r>
            <a:endParaRPr lang="en-US" dirty="0">
              <a:solidFill>
                <a:schemeClr val="bg2">
                  <a:lumMod val="20000"/>
                  <a:lumOff val="80000"/>
                </a:schemeClr>
              </a:solidFill>
              <a:latin typeface="Century Gothic" panose="020B0502020202020204" pitchFamily="34" charset="0"/>
            </a:endParaRPr>
          </a:p>
        </p:txBody>
      </p:sp>
      <p:sp>
        <p:nvSpPr>
          <p:cNvPr id="2" name="Rectangle 1"/>
          <p:cNvSpPr/>
          <p:nvPr/>
        </p:nvSpPr>
        <p:spPr>
          <a:xfrm>
            <a:off x="152400" y="4922700"/>
            <a:ext cx="2971800" cy="1569660"/>
          </a:xfrm>
          <a:prstGeom prst="rect">
            <a:avLst/>
          </a:prstGeom>
          <a:solidFill>
            <a:schemeClr val="tx2">
              <a:lumMod val="10000"/>
            </a:schemeClr>
          </a:solidFill>
        </p:spPr>
        <p:txBody>
          <a:bodyPr wrap="square">
            <a:spAutoFit/>
          </a:bodyPr>
          <a:lstStyle/>
          <a:p>
            <a:r>
              <a:rPr lang="en-US" sz="1600" dirty="0">
                <a:solidFill>
                  <a:schemeClr val="accent4"/>
                </a:solidFill>
                <a:latin typeface="Comic Sans MS" pitchFamily="66" charset="0"/>
              </a:rPr>
              <a:t>* </a:t>
            </a:r>
            <a:r>
              <a:rPr lang="en-US" sz="1600" dirty="0" smtClean="0">
                <a:solidFill>
                  <a:schemeClr val="accent4"/>
                </a:solidFill>
                <a:latin typeface="Comic Sans MS" pitchFamily="66" charset="0"/>
              </a:rPr>
              <a:t>Instructor” </a:t>
            </a:r>
            <a:r>
              <a:rPr lang="en-US" sz="1600" dirty="0">
                <a:solidFill>
                  <a:schemeClr val="accent4"/>
                </a:solidFill>
                <a:latin typeface="Comic Sans MS" pitchFamily="66" charset="0"/>
              </a:rPr>
              <a:t>starts the potato strip for the entire class and records start time. </a:t>
            </a:r>
            <a:r>
              <a:rPr lang="en-US" sz="1600" dirty="0" smtClean="0">
                <a:solidFill>
                  <a:schemeClr val="accent4"/>
                </a:solidFill>
                <a:latin typeface="Comic Sans MS" pitchFamily="66" charset="0"/>
              </a:rPr>
              <a:t>Students skip </a:t>
            </a:r>
            <a:r>
              <a:rPr lang="en-US" sz="1600" dirty="0">
                <a:solidFill>
                  <a:schemeClr val="accent4"/>
                </a:solidFill>
                <a:latin typeface="Comic Sans MS" pitchFamily="66" charset="0"/>
              </a:rPr>
              <a:t>this station until the 1 h wait time is over to record results.</a:t>
            </a:r>
            <a:endParaRPr lang="en-US" sz="1600" dirty="0">
              <a:solidFill>
                <a:schemeClr val="accent4"/>
              </a:solidFill>
            </a:endParaRPr>
          </a:p>
        </p:txBody>
      </p:sp>
    </p:spTree>
    <p:extLst>
      <p:ext uri="{BB962C8B-B14F-4D97-AF65-F5344CB8AC3E}">
        <p14:creationId xmlns:p14="http://schemas.microsoft.com/office/powerpoint/2010/main" val="701136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56"/>
            <a:ext cx="8534400" cy="1143000"/>
          </a:xfrm>
        </p:spPr>
        <p:txBody>
          <a:bodyPr>
            <a:normAutofit/>
          </a:bodyPr>
          <a:lstStyle/>
          <a:p>
            <a:pPr algn="l" eaLnBrk="1" fontAlgn="auto" hangingPunct="1">
              <a:spcAft>
                <a:spcPts val="0"/>
              </a:spcAft>
              <a:defRPr/>
            </a:pPr>
            <a:r>
              <a:rPr lang="en-US" dirty="0" smtClean="0">
                <a:latin typeface="Century Gothic" panose="020B0502020202020204" pitchFamily="34" charset="0"/>
                <a:cs typeface="Gisha" panose="020B0502040204020203" pitchFamily="34" charset="-79"/>
              </a:rPr>
              <a:t>Molecule movement = Diffusion </a:t>
            </a:r>
            <a:endParaRPr lang="en-US" dirty="0">
              <a:latin typeface="Century Gothic" panose="020B0502020202020204" pitchFamily="34" charset="0"/>
              <a:cs typeface="Gisha" panose="020B0502040204020203" pitchFamily="34" charset="-79"/>
            </a:endParaRPr>
          </a:p>
        </p:txBody>
      </p:sp>
      <p:sp>
        <p:nvSpPr>
          <p:cNvPr id="4099" name="Content Placeholder 2"/>
          <p:cNvSpPr>
            <a:spLocks noGrp="1"/>
          </p:cNvSpPr>
          <p:nvPr>
            <p:ph idx="1"/>
          </p:nvPr>
        </p:nvSpPr>
        <p:spPr>
          <a:xfrm>
            <a:off x="76200" y="1828800"/>
            <a:ext cx="8991600" cy="4708525"/>
          </a:xfrm>
        </p:spPr>
        <p:txBody>
          <a:bodyPr/>
          <a:lstStyle/>
          <a:p>
            <a:pPr marL="136525" indent="0" eaLnBrk="1" hangingPunct="1">
              <a:buNone/>
            </a:pPr>
            <a:r>
              <a:rPr lang="en-US" altLang="en-US" sz="2000" dirty="0" smtClean="0">
                <a:latin typeface="Century Gothic" panose="020B0502020202020204" pitchFamily="34" charset="0"/>
              </a:rPr>
              <a:t>Given lack of any barriers, movement </a:t>
            </a:r>
            <a:r>
              <a:rPr lang="en-US" altLang="en-US" sz="2000" dirty="0">
                <a:latin typeface="Century Gothic" panose="020B0502020202020204" pitchFamily="34" charset="0"/>
              </a:rPr>
              <a:t>of </a:t>
            </a:r>
            <a:r>
              <a:rPr lang="en-US" altLang="en-US" sz="2000" dirty="0" smtClean="0">
                <a:latin typeface="Century Gothic" panose="020B0502020202020204" pitchFamily="34" charset="0"/>
              </a:rPr>
              <a:t>molecules* </a:t>
            </a:r>
            <a:r>
              <a:rPr lang="en-US" altLang="en-US" sz="2000" dirty="0">
                <a:latin typeface="Century Gothic" panose="020B0502020202020204" pitchFamily="34" charset="0"/>
              </a:rPr>
              <a:t>from a</a:t>
            </a:r>
            <a:r>
              <a:rPr lang="en-US" altLang="en-US" sz="2000" dirty="0">
                <a:solidFill>
                  <a:srgbClr val="9EFFFF"/>
                </a:solidFill>
                <a:latin typeface="Century Gothic" panose="020B0502020202020204" pitchFamily="34" charset="0"/>
              </a:rPr>
              <a:t> </a:t>
            </a:r>
            <a:r>
              <a:rPr lang="en-US" altLang="en-US" sz="2000" i="1" dirty="0">
                <a:solidFill>
                  <a:srgbClr val="9EFFFF"/>
                </a:solidFill>
                <a:latin typeface="Century Gothic" panose="020B0502020202020204" pitchFamily="34" charset="0"/>
              </a:rPr>
              <a:t>higher to a lower concentration </a:t>
            </a:r>
            <a:r>
              <a:rPr lang="en-US" altLang="en-US" sz="2000" dirty="0">
                <a:latin typeface="Century Gothic" panose="020B0502020202020204" pitchFamily="34" charset="0"/>
              </a:rPr>
              <a:t>until </a:t>
            </a:r>
            <a:r>
              <a:rPr lang="en-US" altLang="en-US" sz="2000" b="1" dirty="0">
                <a:latin typeface="Century Gothic" panose="020B0502020202020204" pitchFamily="34" charset="0"/>
              </a:rPr>
              <a:t>equilibrium</a:t>
            </a:r>
            <a:r>
              <a:rPr lang="en-US" altLang="en-US" sz="2000" dirty="0">
                <a:latin typeface="Century Gothic" panose="020B0502020202020204" pitchFamily="34" charset="0"/>
              </a:rPr>
              <a:t> is </a:t>
            </a:r>
            <a:r>
              <a:rPr lang="en-US" altLang="en-US" sz="2000" dirty="0" smtClean="0">
                <a:latin typeface="Century Gothic" panose="020B0502020202020204" pitchFamily="34" charset="0"/>
              </a:rPr>
              <a:t>achieved.  </a:t>
            </a:r>
          </a:p>
          <a:p>
            <a:pPr marL="136525" indent="0" eaLnBrk="1" hangingPunct="1">
              <a:buNone/>
            </a:pPr>
            <a:endParaRPr lang="en-US" altLang="en-US" sz="2000" b="1" dirty="0">
              <a:latin typeface="Century Gothic" panose="020B0502020202020204" pitchFamily="34" charset="0"/>
            </a:endParaRPr>
          </a:p>
          <a:p>
            <a:pPr marL="136525" indent="0" eaLnBrk="1" hangingPunct="1">
              <a:buNone/>
            </a:pPr>
            <a:endParaRPr lang="en-US" altLang="en-US" sz="2000" b="1" dirty="0" smtClean="0">
              <a:latin typeface="Century Gothic" panose="020B0502020202020204" pitchFamily="34" charset="0"/>
            </a:endParaRPr>
          </a:p>
          <a:p>
            <a:pPr marL="136525" indent="0" eaLnBrk="1" hangingPunct="1">
              <a:buNone/>
            </a:pPr>
            <a:endParaRPr lang="en-US" altLang="en-US" sz="2000" b="1" dirty="0">
              <a:latin typeface="Century Gothic" panose="020B0502020202020204" pitchFamily="34" charset="0"/>
            </a:endParaRPr>
          </a:p>
          <a:p>
            <a:pPr marL="136525" indent="0" eaLnBrk="1" hangingPunct="1">
              <a:buNone/>
            </a:pPr>
            <a:endParaRPr lang="en-US" altLang="en-US" sz="2000" b="1" dirty="0" smtClean="0">
              <a:latin typeface="Century Gothic" panose="020B0502020202020204" pitchFamily="34" charset="0"/>
            </a:endParaRPr>
          </a:p>
          <a:p>
            <a:pPr marL="136525" indent="0" eaLnBrk="1" hangingPunct="1">
              <a:buNone/>
            </a:pPr>
            <a:endParaRPr lang="en-US" altLang="en-US" sz="2000" b="1" dirty="0">
              <a:latin typeface="Century Gothic" panose="020B0502020202020204" pitchFamily="34" charset="0"/>
            </a:endParaRPr>
          </a:p>
          <a:p>
            <a:pPr marL="136525" indent="0" eaLnBrk="1" hangingPunct="1">
              <a:buNone/>
            </a:pPr>
            <a:endParaRPr lang="en-US" altLang="en-US" sz="2000" b="1" dirty="0" smtClean="0">
              <a:latin typeface="Century Gothic" panose="020B0502020202020204" pitchFamily="34" charset="0"/>
            </a:endParaRPr>
          </a:p>
          <a:p>
            <a:pPr marL="136525" indent="0" eaLnBrk="1" hangingPunct="1">
              <a:buNone/>
            </a:pPr>
            <a:endParaRPr lang="en-US" altLang="en-US" sz="2000" b="1" dirty="0">
              <a:latin typeface="Century Gothic" panose="020B0502020202020204" pitchFamily="34" charset="0"/>
            </a:endParaRPr>
          </a:p>
          <a:p>
            <a:pPr marL="136525" indent="0" eaLnBrk="1" hangingPunct="1">
              <a:buNone/>
            </a:pPr>
            <a:endParaRPr lang="en-US" altLang="en-US" sz="2000" b="1" dirty="0" smtClean="0">
              <a:latin typeface="Century Gothic" panose="020B0502020202020204" pitchFamily="34" charset="0"/>
            </a:endParaRPr>
          </a:p>
          <a:p>
            <a:pPr marL="136525" indent="0" eaLnBrk="1" hangingPunct="1">
              <a:buNone/>
            </a:pPr>
            <a:endParaRPr lang="en-US" altLang="en-US" sz="2000" b="1" dirty="0">
              <a:latin typeface="Century Gothic" panose="020B0502020202020204" pitchFamily="34" charset="0"/>
            </a:endParaRPr>
          </a:p>
          <a:p>
            <a:pPr marL="136525" indent="0" eaLnBrk="1" hangingPunct="1">
              <a:buNone/>
            </a:pPr>
            <a:endParaRPr lang="en-US" altLang="en-US" sz="2000" b="1" dirty="0" smtClean="0">
              <a:latin typeface="Century Gothic" panose="020B0502020202020204" pitchFamily="34" charset="0"/>
            </a:endParaRPr>
          </a:p>
          <a:p>
            <a:pPr marL="136525" indent="0" eaLnBrk="1" hangingPunct="1">
              <a:buNone/>
            </a:pPr>
            <a:endParaRPr lang="en-US" altLang="en-US" sz="2000" b="1" dirty="0" smtClean="0">
              <a:latin typeface="Century Gothic" panose="020B0502020202020204" pitchFamily="34" charset="0"/>
            </a:endParaRPr>
          </a:p>
        </p:txBody>
      </p:sp>
      <p:sp>
        <p:nvSpPr>
          <p:cNvPr id="3" name="Rectangle 2"/>
          <p:cNvSpPr/>
          <p:nvPr/>
        </p:nvSpPr>
        <p:spPr>
          <a:xfrm rot="5400000">
            <a:off x="752248" y="3553807"/>
            <a:ext cx="2286001" cy="256993"/>
          </a:xfrm>
          <a:prstGeom prst="rect">
            <a:avLst/>
          </a:prstGeom>
        </p:spPr>
        <p:txBody>
          <a:bodyPr wrap="square">
            <a:spAutoFit/>
          </a:bodyPr>
          <a:lstStyle/>
          <a:p>
            <a:pPr marL="0" marR="0">
              <a:lnSpc>
                <a:spcPct val="107000"/>
              </a:lnSpc>
              <a:spcBef>
                <a:spcPts val="0"/>
              </a:spcBef>
              <a:spcAft>
                <a:spcPts val="800"/>
              </a:spcAft>
            </a:pP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By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JrPol</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 Own work, CC BY 3.0, </a:t>
            </a:r>
            <a:b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u="sng"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https://commons.wikimedia.org/w/index.php?curid=4586487</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057400" y="3323694"/>
            <a:ext cx="5029200" cy="3003219"/>
          </a:xfrm>
          <a:prstGeom prst="rect">
            <a:avLst/>
          </a:prstGeom>
        </p:spPr>
      </p:pic>
    </p:spTree>
    <p:extLst>
      <p:ext uri="{BB962C8B-B14F-4D97-AF65-F5344CB8AC3E}">
        <p14:creationId xmlns:p14="http://schemas.microsoft.com/office/powerpoint/2010/main" val="3054485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4156"/>
            <a:ext cx="2362200" cy="1143000"/>
          </a:xfrm>
        </p:spPr>
        <p:txBody>
          <a:bodyPr>
            <a:normAutofit/>
          </a:bodyPr>
          <a:lstStyle/>
          <a:p>
            <a:pPr algn="l" eaLnBrk="1" fontAlgn="auto" hangingPunct="1">
              <a:spcAft>
                <a:spcPts val="0"/>
              </a:spcAft>
              <a:defRPr/>
            </a:pPr>
            <a:r>
              <a:rPr lang="en-US" dirty="0" smtClean="0">
                <a:latin typeface="Century Gothic" panose="020B0502020202020204" pitchFamily="34" charset="0"/>
                <a:cs typeface="Gisha" panose="020B0502040204020203" pitchFamily="34" charset="-79"/>
              </a:rPr>
              <a:t>Diffusion </a:t>
            </a:r>
            <a:endParaRPr lang="en-US" dirty="0">
              <a:latin typeface="Century Gothic" panose="020B0502020202020204" pitchFamily="34" charset="0"/>
              <a:cs typeface="Gisha" panose="020B0502040204020203" pitchFamily="34" charset="-79"/>
            </a:endParaRPr>
          </a:p>
        </p:txBody>
      </p:sp>
      <p:sp>
        <p:nvSpPr>
          <p:cNvPr id="4099" name="Content Placeholder 2"/>
          <p:cNvSpPr>
            <a:spLocks noGrp="1"/>
          </p:cNvSpPr>
          <p:nvPr>
            <p:ph idx="1"/>
          </p:nvPr>
        </p:nvSpPr>
        <p:spPr>
          <a:xfrm>
            <a:off x="0" y="914400"/>
            <a:ext cx="8991600" cy="5181600"/>
          </a:xfrm>
        </p:spPr>
        <p:txBody>
          <a:bodyPr/>
          <a:lstStyle/>
          <a:p>
            <a:pPr marL="136525" indent="0" eaLnBrk="1" hangingPunct="1">
              <a:buNone/>
            </a:pPr>
            <a:r>
              <a:rPr lang="en-US" altLang="en-US" sz="2000" dirty="0" smtClean="0">
                <a:latin typeface="Century Gothic" panose="020B0502020202020204" pitchFamily="34" charset="0"/>
              </a:rPr>
              <a:t>Say I spray perfume at the front of the lab: you could assume first row students will be able to pick up the scent </a:t>
            </a:r>
            <a:r>
              <a:rPr lang="en-US" altLang="en-US" sz="2000" i="1" dirty="0" smtClean="0">
                <a:latin typeface="Century Gothic" panose="020B0502020202020204" pitchFamily="34" charset="0"/>
              </a:rPr>
              <a:t>before</a:t>
            </a:r>
            <a:r>
              <a:rPr lang="en-US" altLang="en-US" sz="2000" dirty="0" smtClean="0">
                <a:latin typeface="Century Gothic" panose="020B0502020202020204" pitchFamily="34" charset="0"/>
              </a:rPr>
              <a:t> the back of the room.</a:t>
            </a:r>
          </a:p>
          <a:p>
            <a:pPr marL="136525" indent="0" algn="ctr" eaLnBrk="1" hangingPunct="1">
              <a:buNone/>
            </a:pPr>
            <a:r>
              <a:rPr lang="en-US" altLang="en-US" sz="2400" dirty="0" smtClean="0">
                <a:solidFill>
                  <a:schemeClr val="accent6"/>
                </a:solidFill>
                <a:latin typeface="Century Gothic" panose="020B0502020202020204" pitchFamily="34" charset="0"/>
              </a:rPr>
              <a:t>WHY?</a:t>
            </a:r>
          </a:p>
          <a:p>
            <a:pPr marL="136525" indent="0" eaLnBrk="1" hangingPunct="1">
              <a:buNone/>
            </a:pPr>
            <a:endParaRPr lang="en-US" altLang="en-US" sz="2000" b="1" dirty="0">
              <a:latin typeface="Century Gothic" panose="020B0502020202020204" pitchFamily="34" charset="0"/>
            </a:endParaRPr>
          </a:p>
          <a:p>
            <a:pPr marL="136525" indent="0" eaLnBrk="1" hangingPunct="1">
              <a:buNone/>
            </a:pPr>
            <a:endParaRPr lang="en-US" altLang="en-US" sz="2000" b="1" dirty="0" smtClean="0">
              <a:latin typeface="Century Gothic" panose="020B0502020202020204" pitchFamily="34" charset="0"/>
            </a:endParaRPr>
          </a:p>
          <a:p>
            <a:pPr marL="136525" indent="0" eaLnBrk="1" hangingPunct="1">
              <a:buNone/>
            </a:pPr>
            <a:endParaRPr lang="en-US" altLang="en-US" sz="2000" b="1" dirty="0">
              <a:latin typeface="Century Gothic" panose="020B0502020202020204" pitchFamily="34" charset="0"/>
            </a:endParaRPr>
          </a:p>
          <a:p>
            <a:pPr marL="136525" indent="0" eaLnBrk="1" hangingPunct="1">
              <a:buNone/>
            </a:pPr>
            <a:endParaRPr lang="en-US" altLang="en-US" sz="2000" b="1" dirty="0" smtClean="0">
              <a:latin typeface="Century Gothic" panose="020B0502020202020204" pitchFamily="34" charset="0"/>
            </a:endParaRPr>
          </a:p>
          <a:p>
            <a:pPr marL="136525" indent="0" eaLnBrk="1" hangingPunct="1">
              <a:buNone/>
            </a:pPr>
            <a:endParaRPr lang="en-US" altLang="en-US" sz="2000" b="1" dirty="0">
              <a:latin typeface="Century Gothic" panose="020B0502020202020204" pitchFamily="34" charset="0"/>
            </a:endParaRPr>
          </a:p>
          <a:p>
            <a:pPr marL="136525" indent="0" eaLnBrk="1" hangingPunct="1">
              <a:buNone/>
            </a:pPr>
            <a:endParaRPr lang="en-US" altLang="en-US" sz="2000" b="1" dirty="0" smtClean="0">
              <a:latin typeface="Century Gothic" panose="020B0502020202020204" pitchFamily="34" charset="0"/>
            </a:endParaRPr>
          </a:p>
          <a:p>
            <a:pPr marL="136525" indent="0" eaLnBrk="1" hangingPunct="1">
              <a:buNone/>
            </a:pPr>
            <a:endParaRPr lang="en-US" altLang="en-US" sz="2000" b="1" dirty="0">
              <a:latin typeface="Century Gothic" panose="020B0502020202020204" pitchFamily="34" charset="0"/>
            </a:endParaRPr>
          </a:p>
          <a:p>
            <a:pPr marL="136525" indent="0" eaLnBrk="1" hangingPunct="1">
              <a:buNone/>
            </a:pPr>
            <a:endParaRPr lang="en-US" altLang="en-US" sz="2000" b="1" dirty="0" smtClean="0">
              <a:latin typeface="Century Gothic" panose="020B0502020202020204" pitchFamily="34" charset="0"/>
            </a:endParaRPr>
          </a:p>
          <a:p>
            <a:pPr marL="136525" indent="0" algn="ctr">
              <a:buNone/>
            </a:pPr>
            <a:r>
              <a:rPr lang="en-US" altLang="en-US" sz="2000" dirty="0">
                <a:latin typeface="Century Gothic" panose="020B0502020202020204" pitchFamily="34" charset="0"/>
              </a:rPr>
              <a:t>Given lack of any barriers, </a:t>
            </a:r>
            <a:r>
              <a:rPr lang="en-US" altLang="en-US" sz="2000" dirty="0" smtClean="0">
                <a:latin typeface="Century Gothic" panose="020B0502020202020204" pitchFamily="34" charset="0"/>
              </a:rPr>
              <a:t>molecules move from </a:t>
            </a:r>
            <a:r>
              <a:rPr lang="en-US" altLang="en-US" sz="2000" dirty="0">
                <a:latin typeface="Century Gothic" panose="020B0502020202020204" pitchFamily="34" charset="0"/>
              </a:rPr>
              <a:t>a</a:t>
            </a:r>
            <a:r>
              <a:rPr lang="en-US" altLang="en-US" sz="2000" dirty="0">
                <a:solidFill>
                  <a:srgbClr val="9EFFFF"/>
                </a:solidFill>
                <a:latin typeface="Century Gothic" panose="020B0502020202020204" pitchFamily="34" charset="0"/>
              </a:rPr>
              <a:t> </a:t>
            </a:r>
            <a:r>
              <a:rPr lang="en-US" altLang="en-US" sz="2000" i="1" dirty="0">
                <a:solidFill>
                  <a:srgbClr val="9EFFFF"/>
                </a:solidFill>
                <a:latin typeface="Century Gothic" panose="020B0502020202020204" pitchFamily="34" charset="0"/>
              </a:rPr>
              <a:t>higher to a lower concentration </a:t>
            </a:r>
            <a:r>
              <a:rPr lang="en-US" altLang="en-US" sz="2000" dirty="0">
                <a:latin typeface="Century Gothic" panose="020B0502020202020204" pitchFamily="34" charset="0"/>
              </a:rPr>
              <a:t>until </a:t>
            </a:r>
            <a:r>
              <a:rPr lang="en-US" altLang="en-US" sz="2000" dirty="0" smtClean="0">
                <a:latin typeface="Century Gothic" panose="020B0502020202020204" pitchFamily="34" charset="0"/>
              </a:rPr>
              <a:t>all are equally spaced. </a:t>
            </a:r>
            <a:r>
              <a:rPr lang="en-US" altLang="en-US" sz="1600" i="1" dirty="0" smtClean="0">
                <a:solidFill>
                  <a:schemeClr val="tx1">
                    <a:lumMod val="65000"/>
                  </a:schemeClr>
                </a:solidFill>
                <a:latin typeface="Century Gothic" panose="020B0502020202020204" pitchFamily="34" charset="0"/>
              </a:rPr>
              <a:t>(think kindergarten and swinging your arms as wide as you can to “space apart from each other”)</a:t>
            </a:r>
          </a:p>
          <a:p>
            <a:pPr marL="136525" indent="0" eaLnBrk="1" hangingPunct="1">
              <a:buNone/>
            </a:pPr>
            <a:endParaRPr lang="en-US" altLang="en-US" sz="2000" b="1" dirty="0" smtClean="0">
              <a:latin typeface="Century Gothic" panose="020B0502020202020204" pitchFamily="34" charset="0"/>
            </a:endParaRPr>
          </a:p>
        </p:txBody>
      </p:sp>
      <p:sp>
        <p:nvSpPr>
          <p:cNvPr id="3" name="Rectangle 2"/>
          <p:cNvSpPr/>
          <p:nvPr/>
        </p:nvSpPr>
        <p:spPr>
          <a:xfrm rot="5400000">
            <a:off x="752248" y="3553807"/>
            <a:ext cx="2286001" cy="256993"/>
          </a:xfrm>
          <a:prstGeom prst="rect">
            <a:avLst/>
          </a:prstGeom>
        </p:spPr>
        <p:txBody>
          <a:bodyPr wrap="square">
            <a:spAutoFit/>
          </a:bodyPr>
          <a:lstStyle/>
          <a:p>
            <a:pPr marL="0" marR="0">
              <a:lnSpc>
                <a:spcPct val="107000"/>
              </a:lnSpc>
              <a:spcBef>
                <a:spcPts val="0"/>
              </a:spcBef>
              <a:spcAft>
                <a:spcPts val="800"/>
              </a:spcAft>
            </a:pP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By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JrPol</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 Own work, CC BY 3.0, </a:t>
            </a:r>
            <a:b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u="sng"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https://commons.wikimedia.org/w/index.php?curid=4586487</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133600" y="2057400"/>
            <a:ext cx="4766945" cy="2846612"/>
          </a:xfrm>
          <a:prstGeom prst="rect">
            <a:avLst/>
          </a:prstGeom>
        </p:spPr>
      </p:pic>
    </p:spTree>
    <p:extLst>
      <p:ext uri="{BB962C8B-B14F-4D97-AF65-F5344CB8AC3E}">
        <p14:creationId xmlns:p14="http://schemas.microsoft.com/office/powerpoint/2010/main" val="83390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4156"/>
            <a:ext cx="2362200" cy="1143000"/>
          </a:xfrm>
        </p:spPr>
        <p:txBody>
          <a:bodyPr>
            <a:normAutofit/>
          </a:bodyPr>
          <a:lstStyle/>
          <a:p>
            <a:pPr algn="l" eaLnBrk="1" fontAlgn="auto" hangingPunct="1">
              <a:spcAft>
                <a:spcPts val="0"/>
              </a:spcAft>
              <a:defRPr/>
            </a:pPr>
            <a:r>
              <a:rPr lang="en-US" dirty="0" smtClean="0">
                <a:latin typeface="Century Gothic" panose="020B0502020202020204" pitchFamily="34" charset="0"/>
                <a:cs typeface="Gisha" panose="020B0502040204020203" pitchFamily="34" charset="-79"/>
              </a:rPr>
              <a:t>Diffusion </a:t>
            </a:r>
            <a:endParaRPr lang="en-US" dirty="0">
              <a:latin typeface="Century Gothic" panose="020B0502020202020204" pitchFamily="34" charset="0"/>
              <a:cs typeface="Gisha" panose="020B0502040204020203" pitchFamily="34" charset="-79"/>
            </a:endParaRPr>
          </a:p>
        </p:txBody>
      </p:sp>
      <p:sp>
        <p:nvSpPr>
          <p:cNvPr id="4099" name="Content Placeholder 2"/>
          <p:cNvSpPr>
            <a:spLocks noGrp="1"/>
          </p:cNvSpPr>
          <p:nvPr>
            <p:ph idx="1"/>
          </p:nvPr>
        </p:nvSpPr>
        <p:spPr>
          <a:xfrm>
            <a:off x="0" y="914400"/>
            <a:ext cx="8991600" cy="4708525"/>
          </a:xfrm>
        </p:spPr>
        <p:txBody>
          <a:bodyPr/>
          <a:lstStyle/>
          <a:p>
            <a:pPr marL="136525" indent="0" eaLnBrk="1" hangingPunct="1">
              <a:buNone/>
            </a:pPr>
            <a:r>
              <a:rPr lang="en-US" altLang="en-US" sz="2000" dirty="0" smtClean="0">
                <a:latin typeface="Century Gothic" panose="020B0502020202020204" pitchFamily="34" charset="0"/>
              </a:rPr>
              <a:t>Molecules move to nearest </a:t>
            </a:r>
            <a:r>
              <a:rPr lang="en-US" altLang="en-US" sz="2000" b="1" dirty="0" smtClean="0">
                <a:latin typeface="Century Gothic" panose="020B0502020202020204" pitchFamily="34" charset="0"/>
              </a:rPr>
              <a:t>free available space </a:t>
            </a:r>
            <a:r>
              <a:rPr lang="en-US" altLang="en-US" sz="2000" dirty="0" smtClean="0">
                <a:latin typeface="Century Gothic" panose="020B0502020202020204" pitchFamily="34" charset="0"/>
              </a:rPr>
              <a:t>due to their own kinetic energy (generally always positive in nature).</a:t>
            </a:r>
            <a:r>
              <a:rPr lang="en-US" altLang="en-US" sz="1400" i="1" dirty="0" smtClean="0">
                <a:latin typeface="Century Gothic" panose="020B0502020202020204" pitchFamily="34" charset="0"/>
              </a:rPr>
              <a:t> </a:t>
            </a:r>
          </a:p>
          <a:p>
            <a:pPr marL="136525" indent="0" eaLnBrk="1" hangingPunct="1">
              <a:buNone/>
            </a:pPr>
            <a:r>
              <a:rPr lang="en-US" altLang="en-US" sz="1400" i="1" dirty="0">
                <a:latin typeface="Century Gothic" panose="020B0502020202020204" pitchFamily="34" charset="0"/>
              </a:rPr>
              <a:t>	</a:t>
            </a:r>
            <a:r>
              <a:rPr lang="en-US" altLang="en-US" sz="1400" i="1" dirty="0" smtClean="0">
                <a:latin typeface="Century Gothic" panose="020B0502020202020204" pitchFamily="34" charset="0"/>
              </a:rPr>
              <a:t>	</a:t>
            </a:r>
            <a:r>
              <a:rPr lang="en-US" altLang="en-US" sz="1400" i="1" dirty="0" smtClean="0">
                <a:solidFill>
                  <a:srgbClr val="92D050"/>
                </a:solidFill>
                <a:latin typeface="Century Gothic" panose="020B0502020202020204" pitchFamily="34" charset="0"/>
              </a:rPr>
              <a:t>Remember: Nature wants everything in homeostasis.</a:t>
            </a:r>
          </a:p>
          <a:p>
            <a:pPr marL="136525" indent="0" eaLnBrk="1" hangingPunct="1">
              <a:buNone/>
            </a:pPr>
            <a:endParaRPr lang="en-US" altLang="en-US" sz="1400" i="1" dirty="0">
              <a:solidFill>
                <a:srgbClr val="92D050"/>
              </a:solidFill>
              <a:latin typeface="Century Gothic" panose="020B0502020202020204" pitchFamily="34" charset="0"/>
            </a:endParaRPr>
          </a:p>
          <a:p>
            <a:pPr marL="136525" indent="0" eaLnBrk="1" hangingPunct="1">
              <a:buNone/>
            </a:pPr>
            <a:endParaRPr lang="en-US" altLang="en-US" sz="1400" i="1" dirty="0" smtClean="0">
              <a:solidFill>
                <a:srgbClr val="92D050"/>
              </a:solidFill>
              <a:latin typeface="Century Gothic" panose="020B0502020202020204" pitchFamily="34" charset="0"/>
            </a:endParaRPr>
          </a:p>
          <a:p>
            <a:pPr marL="136525" indent="0" eaLnBrk="1" hangingPunct="1">
              <a:buNone/>
            </a:pPr>
            <a:endParaRPr lang="en-US" altLang="en-US" sz="1400" i="1" dirty="0">
              <a:solidFill>
                <a:srgbClr val="92D050"/>
              </a:solidFill>
              <a:latin typeface="Century Gothic" panose="020B0502020202020204" pitchFamily="34" charset="0"/>
            </a:endParaRPr>
          </a:p>
          <a:p>
            <a:pPr marL="136525" indent="0" eaLnBrk="1" hangingPunct="1">
              <a:buNone/>
            </a:pPr>
            <a:endParaRPr lang="en-US" altLang="en-US" sz="1400" i="1" dirty="0" smtClean="0">
              <a:solidFill>
                <a:srgbClr val="92D050"/>
              </a:solidFill>
              <a:latin typeface="Century Gothic" panose="020B0502020202020204" pitchFamily="34" charset="0"/>
            </a:endParaRPr>
          </a:p>
          <a:p>
            <a:pPr marL="136525" indent="0" eaLnBrk="1" hangingPunct="1">
              <a:buNone/>
            </a:pPr>
            <a:endParaRPr lang="en-US" altLang="en-US" sz="1400" i="1" dirty="0">
              <a:solidFill>
                <a:srgbClr val="92D050"/>
              </a:solidFill>
              <a:latin typeface="Century Gothic" panose="020B0502020202020204" pitchFamily="34" charset="0"/>
            </a:endParaRPr>
          </a:p>
          <a:p>
            <a:pPr marL="136525" indent="0" eaLnBrk="1" hangingPunct="1">
              <a:buNone/>
            </a:pPr>
            <a:endParaRPr lang="en-US" altLang="en-US" sz="1400" i="1" dirty="0" smtClean="0">
              <a:solidFill>
                <a:srgbClr val="92D050"/>
              </a:solidFill>
              <a:latin typeface="Century Gothic" panose="020B0502020202020204" pitchFamily="34" charset="0"/>
            </a:endParaRPr>
          </a:p>
          <a:p>
            <a:pPr marL="136525" indent="0" eaLnBrk="1" hangingPunct="1">
              <a:buNone/>
            </a:pPr>
            <a:endParaRPr lang="en-US" altLang="en-US" sz="1400" i="1" dirty="0">
              <a:solidFill>
                <a:srgbClr val="92D050"/>
              </a:solidFill>
              <a:latin typeface="Century Gothic" panose="020B0502020202020204" pitchFamily="34" charset="0"/>
            </a:endParaRPr>
          </a:p>
          <a:p>
            <a:pPr marL="136525" indent="0" eaLnBrk="1" hangingPunct="1">
              <a:buNone/>
            </a:pPr>
            <a:endParaRPr lang="en-US" altLang="en-US" sz="1400" i="1" dirty="0" smtClean="0">
              <a:solidFill>
                <a:srgbClr val="92D050"/>
              </a:solidFill>
              <a:latin typeface="Century Gothic" panose="020B0502020202020204" pitchFamily="34" charset="0"/>
            </a:endParaRPr>
          </a:p>
          <a:p>
            <a:pPr marL="136525" indent="0" eaLnBrk="1" hangingPunct="1">
              <a:buNone/>
            </a:pPr>
            <a:endParaRPr lang="en-US" altLang="en-US" sz="1400" i="1" dirty="0" smtClean="0">
              <a:solidFill>
                <a:srgbClr val="92D050"/>
              </a:solidFill>
              <a:latin typeface="Century Gothic" panose="020B0502020202020204" pitchFamily="34" charset="0"/>
            </a:endParaRPr>
          </a:p>
          <a:p>
            <a:pPr marL="136525" indent="0" eaLnBrk="1" hangingPunct="1">
              <a:buNone/>
            </a:pPr>
            <a:endParaRPr lang="en-US" altLang="en-US" sz="2000" dirty="0" smtClean="0">
              <a:latin typeface="Century Gothic" panose="020B0502020202020204" pitchFamily="34" charset="0"/>
            </a:endParaRPr>
          </a:p>
          <a:p>
            <a:pPr marL="136525" indent="0" eaLnBrk="1" hangingPunct="1">
              <a:buNone/>
            </a:pPr>
            <a:r>
              <a:rPr lang="en-US" altLang="en-US" sz="2000" dirty="0" smtClean="0">
                <a:latin typeface="Century Gothic" panose="020B0502020202020204" pitchFamily="34" charset="0"/>
              </a:rPr>
              <a:t>How </a:t>
            </a:r>
            <a:r>
              <a:rPr lang="en-US" altLang="en-US" sz="2000" i="1" dirty="0" smtClean="0">
                <a:latin typeface="Century Gothic" panose="020B0502020202020204" pitchFamily="34" charset="0"/>
              </a:rPr>
              <a:t>fast/slow</a:t>
            </a:r>
            <a:r>
              <a:rPr lang="en-US" altLang="en-US" sz="2000" dirty="0" smtClean="0">
                <a:latin typeface="Century Gothic" panose="020B0502020202020204" pitchFamily="34" charset="0"/>
              </a:rPr>
              <a:t> or </a:t>
            </a:r>
            <a:r>
              <a:rPr lang="en-US" altLang="en-US" sz="2000" i="1" dirty="0" smtClean="0">
                <a:latin typeface="Century Gothic" panose="020B0502020202020204" pitchFamily="34" charset="0"/>
              </a:rPr>
              <a:t>drastic/subtle</a:t>
            </a:r>
            <a:r>
              <a:rPr lang="en-US" altLang="en-US" sz="2000" dirty="0" smtClean="0">
                <a:latin typeface="Century Gothic" panose="020B0502020202020204" pitchFamily="34" charset="0"/>
              </a:rPr>
              <a:t> this process happens can depend on:    </a:t>
            </a:r>
          </a:p>
          <a:p>
            <a:pPr marL="136525" indent="0" eaLnBrk="1" hangingPunct="1">
              <a:buNone/>
            </a:pPr>
            <a:r>
              <a:rPr lang="en-US" altLang="en-US" sz="2000" b="1" dirty="0" smtClean="0">
                <a:solidFill>
                  <a:schemeClr val="tx2">
                    <a:lumMod val="50000"/>
                  </a:schemeClr>
                </a:solidFill>
                <a:latin typeface="Century Gothic" panose="020B0502020202020204" pitchFamily="34" charset="0"/>
              </a:rPr>
              <a:t>Temperature</a:t>
            </a:r>
            <a:r>
              <a:rPr lang="en-US" altLang="en-US" sz="2000" b="1" dirty="0">
                <a:latin typeface="Century Gothic" panose="020B0502020202020204" pitchFamily="34" charset="0"/>
              </a:rPr>
              <a:t>, </a:t>
            </a:r>
            <a:r>
              <a:rPr lang="en-US" altLang="en-US" sz="2000" b="1" dirty="0">
                <a:solidFill>
                  <a:schemeClr val="accent3">
                    <a:lumMod val="60000"/>
                    <a:lumOff val="40000"/>
                  </a:schemeClr>
                </a:solidFill>
                <a:latin typeface="Century Gothic" panose="020B0502020202020204" pitchFamily="34" charset="0"/>
              </a:rPr>
              <a:t>S</a:t>
            </a:r>
            <a:r>
              <a:rPr lang="en-US" altLang="en-US" sz="2000" b="1" dirty="0" smtClean="0">
                <a:solidFill>
                  <a:schemeClr val="accent3">
                    <a:lumMod val="60000"/>
                    <a:lumOff val="40000"/>
                  </a:schemeClr>
                </a:solidFill>
                <a:latin typeface="Century Gothic" panose="020B0502020202020204" pitchFamily="34" charset="0"/>
              </a:rPr>
              <a:t>ize </a:t>
            </a:r>
            <a:r>
              <a:rPr lang="en-US" altLang="en-US" sz="2000" b="1" dirty="0">
                <a:solidFill>
                  <a:schemeClr val="accent3">
                    <a:lumMod val="60000"/>
                    <a:lumOff val="40000"/>
                  </a:schemeClr>
                </a:solidFill>
                <a:latin typeface="Century Gothic" panose="020B0502020202020204" pitchFamily="34" charset="0"/>
              </a:rPr>
              <a:t>of </a:t>
            </a:r>
            <a:r>
              <a:rPr lang="en-US" altLang="en-US" sz="2000" b="1" dirty="0" smtClean="0">
                <a:solidFill>
                  <a:schemeClr val="accent3">
                    <a:lumMod val="60000"/>
                    <a:lumOff val="40000"/>
                  </a:schemeClr>
                </a:solidFill>
                <a:latin typeface="Century Gothic" panose="020B0502020202020204" pitchFamily="34" charset="0"/>
              </a:rPr>
              <a:t>Molecules </a:t>
            </a:r>
            <a:r>
              <a:rPr lang="en-US" altLang="en-US" sz="2000" dirty="0" smtClean="0">
                <a:solidFill>
                  <a:schemeClr val="accent3">
                    <a:lumMod val="60000"/>
                    <a:lumOff val="40000"/>
                  </a:schemeClr>
                </a:solidFill>
                <a:latin typeface="Century Gothic" panose="020B0502020202020204" pitchFamily="34" charset="0"/>
              </a:rPr>
              <a:t>(solute) </a:t>
            </a:r>
            <a:r>
              <a:rPr lang="en-US" altLang="en-US" sz="2000" dirty="0" smtClean="0">
                <a:latin typeface="Century Gothic" panose="020B0502020202020204" pitchFamily="34" charset="0"/>
              </a:rPr>
              <a:t>involved, </a:t>
            </a:r>
            <a:r>
              <a:rPr lang="en-US" altLang="en-US" sz="2000" dirty="0">
                <a:latin typeface="Century Gothic" panose="020B0502020202020204" pitchFamily="34" charset="0"/>
              </a:rPr>
              <a:t>and </a:t>
            </a:r>
            <a:r>
              <a:rPr lang="en-US" altLang="en-US" sz="2000" b="1" dirty="0">
                <a:solidFill>
                  <a:srgbClr val="FFC000"/>
                </a:solidFill>
                <a:latin typeface="Century Gothic" panose="020B0502020202020204" pitchFamily="34" charset="0"/>
              </a:rPr>
              <a:t>T</a:t>
            </a:r>
            <a:r>
              <a:rPr lang="en-US" altLang="en-US" sz="2000" b="1" dirty="0" smtClean="0">
                <a:solidFill>
                  <a:srgbClr val="FFC000"/>
                </a:solidFill>
                <a:latin typeface="Century Gothic" panose="020B0502020202020204" pitchFamily="34" charset="0"/>
              </a:rPr>
              <a:t>ype </a:t>
            </a:r>
            <a:r>
              <a:rPr lang="en-US" altLang="en-US" sz="2000" b="1" dirty="0">
                <a:solidFill>
                  <a:srgbClr val="FFC000"/>
                </a:solidFill>
                <a:latin typeface="Century Gothic" panose="020B0502020202020204" pitchFamily="34" charset="0"/>
              </a:rPr>
              <a:t>of </a:t>
            </a:r>
            <a:r>
              <a:rPr lang="en-US" altLang="en-US" sz="2000" b="1" dirty="0" smtClean="0">
                <a:solidFill>
                  <a:srgbClr val="FFC000"/>
                </a:solidFill>
                <a:latin typeface="Century Gothic" panose="020B0502020202020204" pitchFamily="34" charset="0"/>
              </a:rPr>
              <a:t>Medium</a:t>
            </a:r>
          </a:p>
        </p:txBody>
      </p:sp>
      <p:pic>
        <p:nvPicPr>
          <p:cNvPr id="1026" name="Picture 2" descr="https://upload.wikimedia.org/wikipedia/commons/5/5f/Chemical_surface_diffusion_slow.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084754"/>
            <a:ext cx="2743200" cy="20574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5400000">
            <a:off x="1652496" y="3099258"/>
            <a:ext cx="2286001" cy="256993"/>
          </a:xfrm>
          <a:prstGeom prst="rect">
            <a:avLst/>
          </a:prstGeom>
        </p:spPr>
        <p:txBody>
          <a:bodyPr wrap="square">
            <a:spAutoFit/>
          </a:bodyPr>
          <a:lstStyle/>
          <a:p>
            <a:pPr marL="0" marR="0">
              <a:lnSpc>
                <a:spcPct val="107000"/>
              </a:lnSpc>
              <a:spcBef>
                <a:spcPts val="0"/>
              </a:spcBef>
              <a:spcAft>
                <a:spcPts val="800"/>
              </a:spcAft>
            </a:pP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By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JrPol</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 Own work, CC BY 3.0, </a:t>
            </a:r>
            <a:b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u="sng"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https://commons.wikimedia.org/w/index.php?curid=4586487</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5285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97796"/>
            <a:ext cx="4495800" cy="1143000"/>
          </a:xfrm>
        </p:spPr>
        <p:txBody>
          <a:bodyPr/>
          <a:lstStyle/>
          <a:p>
            <a:pPr algn="l">
              <a:defRPr/>
            </a:pPr>
            <a:r>
              <a:rPr lang="en-US" dirty="0" smtClean="0">
                <a:solidFill>
                  <a:srgbClr val="FFC000"/>
                </a:solidFill>
                <a:latin typeface="Century Gothic" panose="020B0502020202020204" pitchFamily="34" charset="0"/>
                <a:cs typeface="Gisha" panose="020B0502040204020203" pitchFamily="34" charset="-79"/>
              </a:rPr>
              <a:t>Types of Medium</a:t>
            </a:r>
            <a:endParaRPr lang="en-US" dirty="0">
              <a:solidFill>
                <a:srgbClr val="FFC000"/>
              </a:solidFill>
              <a:latin typeface="Century Gothic" panose="020B0502020202020204" pitchFamily="34" charset="0"/>
              <a:cs typeface="Gisha" panose="020B0502040204020203" pitchFamily="34" charset="-79"/>
            </a:endParaRPr>
          </a:p>
        </p:txBody>
      </p:sp>
      <p:sp>
        <p:nvSpPr>
          <p:cNvPr id="5123" name="Content Placeholder 2"/>
          <p:cNvSpPr>
            <a:spLocks noGrp="1"/>
          </p:cNvSpPr>
          <p:nvPr>
            <p:ph idx="1"/>
          </p:nvPr>
        </p:nvSpPr>
        <p:spPr>
          <a:xfrm>
            <a:off x="2859740" y="1045204"/>
            <a:ext cx="6246884" cy="4708525"/>
          </a:xfrm>
        </p:spPr>
        <p:txBody>
          <a:bodyPr/>
          <a:lstStyle/>
          <a:p>
            <a:r>
              <a:rPr lang="en-US" altLang="en-US" dirty="0" smtClean="0">
                <a:latin typeface="Century Gothic" panose="020B0502020202020204" pitchFamily="34" charset="0"/>
              </a:rPr>
              <a:t>Air (perfume) </a:t>
            </a:r>
            <a:r>
              <a:rPr lang="en-US" altLang="en-US" sz="1400" i="1" dirty="0" smtClean="0">
                <a:latin typeface="Century Gothic" panose="020B0502020202020204" pitchFamily="34" charset="0"/>
              </a:rPr>
              <a:t>molecules far apart</a:t>
            </a:r>
            <a:endParaRPr lang="en-US" altLang="en-US" sz="1400" i="1" dirty="0">
              <a:latin typeface="Century Gothic" panose="020B0502020202020204" pitchFamily="34" charset="0"/>
            </a:endParaRPr>
          </a:p>
          <a:p>
            <a:endParaRPr lang="en-US" altLang="en-US" dirty="0" smtClean="0">
              <a:latin typeface="Century Gothic" panose="020B0502020202020204" pitchFamily="34" charset="0"/>
            </a:endParaRPr>
          </a:p>
          <a:p>
            <a:r>
              <a:rPr lang="en-US" altLang="en-US" dirty="0" smtClean="0">
                <a:latin typeface="Century Gothic" panose="020B0502020202020204" pitchFamily="34" charset="0"/>
              </a:rPr>
              <a:t>Liquid (</a:t>
            </a:r>
            <a:r>
              <a:rPr lang="en-US" altLang="en-US" dirty="0" err="1" smtClean="0">
                <a:latin typeface="Century Gothic" panose="020B0502020202020204" pitchFamily="34" charset="0"/>
              </a:rPr>
              <a:t>kool-aid</a:t>
            </a:r>
            <a:r>
              <a:rPr lang="en-US" altLang="en-US" dirty="0" smtClean="0">
                <a:latin typeface="Century Gothic" panose="020B0502020202020204" pitchFamily="34" charset="0"/>
              </a:rPr>
              <a:t>)</a:t>
            </a:r>
          </a:p>
          <a:p>
            <a:endParaRPr lang="en-US" altLang="en-US" dirty="0">
              <a:latin typeface="Century Gothic" panose="020B0502020202020204" pitchFamily="34" charset="0"/>
            </a:endParaRPr>
          </a:p>
          <a:p>
            <a:pPr marL="136525" indent="0">
              <a:buNone/>
            </a:pPr>
            <a:endParaRPr lang="en-US" altLang="en-US" dirty="0" smtClean="0">
              <a:latin typeface="Century Gothic" panose="020B0502020202020204" pitchFamily="34" charset="0"/>
            </a:endParaRPr>
          </a:p>
          <a:p>
            <a:r>
              <a:rPr lang="en-US" altLang="en-US" dirty="0" smtClean="0">
                <a:latin typeface="Century Gothic" panose="020B0502020202020204" pitchFamily="34" charset="0"/>
              </a:rPr>
              <a:t>Semi-solid (agar)</a:t>
            </a:r>
          </a:p>
          <a:p>
            <a:pPr marL="136525" indent="0">
              <a:buNone/>
            </a:pPr>
            <a:endParaRPr lang="en-US" altLang="en-US" dirty="0" smtClean="0">
              <a:latin typeface="Century Gothic" panose="020B0502020202020204" pitchFamily="34" charset="0"/>
            </a:endParaRPr>
          </a:p>
          <a:p>
            <a:pPr marL="136525" indent="0">
              <a:buNone/>
            </a:pPr>
            <a:endParaRPr lang="en-US" altLang="en-US" dirty="0">
              <a:latin typeface="Century Gothic" panose="020B0502020202020204" pitchFamily="34" charset="0"/>
            </a:endParaRPr>
          </a:p>
          <a:p>
            <a:r>
              <a:rPr lang="en-US" altLang="en-US" dirty="0" smtClean="0">
                <a:latin typeface="Century Gothic" panose="020B0502020202020204" pitchFamily="34" charset="0"/>
              </a:rPr>
              <a:t>Solid (countertop)</a:t>
            </a:r>
            <a:r>
              <a:rPr lang="en-US" altLang="en-US" sz="1400" i="1" dirty="0">
                <a:latin typeface="Century Gothic" panose="020B0502020202020204" pitchFamily="34" charset="0"/>
              </a:rPr>
              <a:t> molecules close together</a:t>
            </a:r>
          </a:p>
          <a:p>
            <a:endParaRPr lang="en-US" altLang="en-US" dirty="0" smtClean="0">
              <a:latin typeface="Century Gothic" panose="020B0502020202020204" pitchFamily="34" charset="0"/>
            </a:endParaRPr>
          </a:p>
        </p:txBody>
      </p:sp>
      <p:pic>
        <p:nvPicPr>
          <p:cNvPr id="1026" name="Picture 2" descr="File:Dispersion.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845" y="1915014"/>
            <a:ext cx="1676400" cy="12717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5400000">
            <a:off x="6752759" y="3132443"/>
            <a:ext cx="4572000" cy="256993"/>
          </a:xfrm>
          <a:prstGeom prst="rect">
            <a:avLst/>
          </a:prstGeom>
        </p:spPr>
        <p:txBody>
          <a:bodyPr>
            <a:spAutoFit/>
          </a:bodyPr>
          <a:lstStyle/>
          <a:p>
            <a:pPr marL="0" marR="0">
              <a:lnSpc>
                <a:spcPct val="107000"/>
              </a:lnSpc>
              <a:spcBef>
                <a:spcPts val="0"/>
              </a:spcBef>
              <a:spcAft>
                <a:spcPts val="800"/>
              </a:spcAft>
            </a:pPr>
            <a: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Copyrighted free use, </a:t>
            </a:r>
            <a:b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u="sng"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https://commons.wikimedia.org/w/index.php?curid=1353812</a:t>
            </a:r>
            <a: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500" dirty="0">
              <a:solidFill>
                <a:schemeClr val="bg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rot="5400000">
            <a:off x="6633962" y="6805704"/>
            <a:ext cx="4572000" cy="256993"/>
          </a:xfrm>
          <a:prstGeom prst="rect">
            <a:avLst/>
          </a:prstGeom>
        </p:spPr>
        <p:txBody>
          <a:bodyPr>
            <a:spAutoFit/>
          </a:bodyPr>
          <a:lstStyle/>
          <a:p>
            <a:pPr marL="0" marR="0">
              <a:lnSpc>
                <a:spcPct val="107000"/>
              </a:lnSpc>
              <a:spcBef>
                <a:spcPts val="0"/>
              </a:spcBef>
              <a:spcAft>
                <a:spcPts val="800"/>
              </a:spcAft>
            </a:pPr>
            <a: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By Mike </a:t>
            </a:r>
            <a:r>
              <a:rPr lang="en-US" sz="500" dirty="0" err="1">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aus</a:t>
            </a:r>
            <a: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500" dirty="0" err="1">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dem</a:t>
            </a:r>
            <a: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500" dirty="0" err="1">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Bayerwald</a:t>
            </a:r>
            <a: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 Own work, CC BY-SA 3.0, </a:t>
            </a:r>
            <a:b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u="sng"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https://commons.wikimedia.org/w/index.php?curid=7549241</a:t>
            </a:r>
            <a:r>
              <a:rPr lang="en-US"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500" dirty="0">
              <a:solidFill>
                <a:schemeClr val="bg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rot="5400000">
            <a:off x="6624262" y="4900704"/>
            <a:ext cx="4572000" cy="256993"/>
          </a:xfrm>
          <a:prstGeom prst="rect">
            <a:avLst/>
          </a:prstGeom>
        </p:spPr>
        <p:txBody>
          <a:bodyPr>
            <a:spAutoFit/>
          </a:bodyPr>
          <a:lstStyle/>
          <a:p>
            <a:pPr marL="0" marR="0">
              <a:lnSpc>
                <a:spcPct val="107000"/>
              </a:lnSpc>
              <a:spcBef>
                <a:spcPts val="0"/>
              </a:spcBef>
              <a:spcAft>
                <a:spcPts val="800"/>
              </a:spcAft>
            </a:pPr>
            <a:r>
              <a:rPr lang="de-DE"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By M.Mack - HS-Mannheim, Institut für technische Mikrobiologie, CC BY-SA 3.0,</a:t>
            </a:r>
            <a:br>
              <a:rPr lang="de-DE"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br>
            <a:r>
              <a:rPr lang="de-DE" sz="500" u="sng"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https://commons.wikimedia.org/w/index.php?curid=5239374</a:t>
            </a:r>
            <a:r>
              <a:rPr lang="de-DE" sz="5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500" dirty="0">
              <a:solidFill>
                <a:schemeClr val="bg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035079" y="3335766"/>
            <a:ext cx="1282642" cy="1348178"/>
          </a:xfrm>
          <a:prstGeom prst="rect">
            <a:avLst/>
          </a:prstGeom>
        </p:spPr>
      </p:pic>
      <p:pic>
        <p:nvPicPr>
          <p:cNvPr id="10" name="Picture 9"/>
          <p:cNvPicPr>
            <a:picLocks noChangeAspect="1"/>
          </p:cNvPicPr>
          <p:nvPr/>
        </p:nvPicPr>
        <p:blipFill rotWithShape="1">
          <a:blip r:embed="rId5">
            <a:duotone>
              <a:schemeClr val="bg2">
                <a:shade val="45000"/>
                <a:satMod val="135000"/>
              </a:schemeClr>
              <a:prstClr val="white"/>
            </a:duotone>
          </a:blip>
          <a:srcRect l="1615" t="11164" r="8386" b="27434"/>
          <a:stretch/>
        </p:blipFill>
        <p:spPr>
          <a:xfrm>
            <a:off x="665345" y="932168"/>
            <a:ext cx="2057400" cy="838200"/>
          </a:xfrm>
          <a:prstGeom prst="rect">
            <a:avLst/>
          </a:prstGeom>
        </p:spPr>
      </p:pic>
      <p:sp>
        <p:nvSpPr>
          <p:cNvPr id="8" name="TextBox 7"/>
          <p:cNvSpPr txBox="1"/>
          <p:nvPr/>
        </p:nvSpPr>
        <p:spPr>
          <a:xfrm>
            <a:off x="6846371" y="301968"/>
            <a:ext cx="1882422" cy="461665"/>
          </a:xfrm>
          <a:prstGeom prst="rect">
            <a:avLst/>
          </a:prstGeom>
          <a:noFill/>
        </p:spPr>
        <p:txBody>
          <a:bodyPr wrap="square" rtlCol="0">
            <a:spAutoFit/>
          </a:bodyPr>
          <a:lstStyle/>
          <a:p>
            <a:pPr algn="ctr"/>
            <a:r>
              <a:rPr lang="en-US" sz="1200" dirty="0">
                <a:solidFill>
                  <a:srgbClr val="FFC000"/>
                </a:solidFill>
              </a:rPr>
              <a:t> </a:t>
            </a:r>
            <a:r>
              <a:rPr lang="en-US" sz="1200" dirty="0" smtClean="0">
                <a:solidFill>
                  <a:srgbClr val="FFC000"/>
                </a:solidFill>
              </a:rPr>
              <a:t>* what molecules are </a:t>
            </a:r>
            <a:r>
              <a:rPr lang="en-US" sz="1200" i="1" dirty="0" smtClean="0">
                <a:solidFill>
                  <a:srgbClr val="FFC000"/>
                </a:solidFill>
              </a:rPr>
              <a:t>moving through</a:t>
            </a:r>
            <a:endParaRPr lang="en-US" sz="1200" i="1" dirty="0">
              <a:solidFill>
                <a:srgbClr val="FFC000"/>
              </a:solidFill>
            </a:endParaRPr>
          </a:p>
        </p:txBody>
      </p:sp>
      <p:sp>
        <p:nvSpPr>
          <p:cNvPr id="9" name="TextBox 8"/>
          <p:cNvSpPr txBox="1"/>
          <p:nvPr/>
        </p:nvSpPr>
        <p:spPr>
          <a:xfrm>
            <a:off x="0" y="6686769"/>
            <a:ext cx="2642070" cy="169277"/>
          </a:xfrm>
          <a:prstGeom prst="rect">
            <a:avLst/>
          </a:prstGeom>
          <a:noFill/>
        </p:spPr>
        <p:txBody>
          <a:bodyPr wrap="none" rtlCol="0">
            <a:spAutoFit/>
          </a:bodyPr>
          <a:lstStyle/>
          <a:p>
            <a:r>
              <a:rPr lang="en-US" sz="500" dirty="0">
                <a:solidFill>
                  <a:schemeClr val="bg1">
                    <a:lumMod val="85000"/>
                    <a:lumOff val="15000"/>
                  </a:schemeClr>
                </a:solidFill>
              </a:rPr>
              <a:t>http://www.clumsycrafter.com/wp-content/uploads/2011/08/stainsoncountertopdawn.jpg</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744" y="4845972"/>
            <a:ext cx="2496659" cy="1753089"/>
          </a:xfrm>
          <a:prstGeom prst="rect">
            <a:avLst/>
          </a:prstGeom>
        </p:spPr>
      </p:pic>
    </p:spTree>
    <p:extLst>
      <p:ext uri="{BB962C8B-B14F-4D97-AF65-F5344CB8AC3E}">
        <p14:creationId xmlns:p14="http://schemas.microsoft.com/office/powerpoint/2010/main" val="1820589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l">
              <a:defRPr/>
            </a:pPr>
            <a:r>
              <a:rPr lang="en-US" dirty="0" smtClean="0">
                <a:latin typeface="Century Gothic" panose="020B0502020202020204" pitchFamily="34" charset="0"/>
                <a:cs typeface="Gisha" panose="020B0502040204020203" pitchFamily="34" charset="-79"/>
              </a:rPr>
              <a:t>Diffusion – </a:t>
            </a:r>
            <a:r>
              <a:rPr lang="en-US" b="0" dirty="0" smtClean="0">
                <a:latin typeface="Century Gothic" panose="020B0502020202020204" pitchFamily="34" charset="0"/>
                <a:cs typeface="Gisha" panose="020B0502040204020203" pitchFamily="34" charset="-79"/>
              </a:rPr>
              <a:t>Liquid vs. Semi-Solid </a:t>
            </a:r>
            <a:r>
              <a:rPr lang="en-US" sz="3100" b="0" dirty="0" smtClean="0">
                <a:latin typeface="Century Gothic" panose="020B0502020202020204" pitchFamily="34" charset="0"/>
                <a:cs typeface="Gisha" panose="020B0502040204020203" pitchFamily="34" charset="-79"/>
              </a:rPr>
              <a:t>pg. 68</a:t>
            </a:r>
            <a:endParaRPr lang="en-US" sz="3100" b="0" dirty="0">
              <a:latin typeface="Century Gothic" panose="020B0502020202020204" pitchFamily="34" charset="0"/>
              <a:cs typeface="Gisha" panose="020B0502040204020203" pitchFamily="34" charset="-79"/>
            </a:endParaRPr>
          </a:p>
        </p:txBody>
      </p:sp>
      <p:sp>
        <p:nvSpPr>
          <p:cNvPr id="6147" name="Content Placeholder 8"/>
          <p:cNvSpPr>
            <a:spLocks noGrp="1"/>
          </p:cNvSpPr>
          <p:nvPr>
            <p:ph idx="1"/>
          </p:nvPr>
        </p:nvSpPr>
        <p:spPr>
          <a:xfrm>
            <a:off x="-1712" y="1453598"/>
            <a:ext cx="8881625" cy="4708525"/>
          </a:xfrm>
        </p:spPr>
        <p:txBody>
          <a:bodyPr/>
          <a:lstStyle/>
          <a:p>
            <a:pPr marL="136525" indent="0" algn="ctr">
              <a:buNone/>
            </a:pPr>
            <a:r>
              <a:rPr lang="en-US" altLang="en-US" sz="2400" dirty="0" smtClean="0">
                <a:latin typeface="Century Gothic" panose="020B0502020202020204" pitchFamily="34" charset="0"/>
              </a:rPr>
              <a:t>Switch to doc cam to demonstrate the experimental set-up and process for the student to be able to measure diffusion of semi-solid (pre-started) and water </a:t>
            </a:r>
            <a:endParaRPr lang="en-US" altLang="en-US" sz="2400" dirty="0">
              <a:latin typeface="Century Gothic" panose="020B0502020202020204" pitchFamily="34" charset="0"/>
            </a:endParaRPr>
          </a:p>
        </p:txBody>
      </p:sp>
      <p:pic>
        <p:nvPicPr>
          <p:cNvPr id="3" name="Picture 2"/>
          <p:cNvPicPr>
            <a:picLocks noChangeAspect="1"/>
          </p:cNvPicPr>
          <p:nvPr/>
        </p:nvPicPr>
        <p:blipFill rotWithShape="1">
          <a:blip r:embed="rId3"/>
          <a:srcRect l="21089" t="10643" r="15643" b="14735"/>
          <a:stretch/>
        </p:blipFill>
        <p:spPr>
          <a:xfrm>
            <a:off x="1583022" y="4313868"/>
            <a:ext cx="2514600" cy="1981200"/>
          </a:xfrm>
          <a:prstGeom prst="rect">
            <a:avLst/>
          </a:prstGeom>
          <a:ln w="9525">
            <a:noFill/>
          </a:ln>
        </p:spPr>
      </p:pic>
      <p:pic>
        <p:nvPicPr>
          <p:cNvPr id="11" name="Picture 10"/>
          <p:cNvPicPr>
            <a:picLocks noChangeAspect="1"/>
          </p:cNvPicPr>
          <p:nvPr/>
        </p:nvPicPr>
        <p:blipFill>
          <a:blip r:embed="rId4" cstate="print">
            <a:extLst>
              <a:ext uri="{BEBA8EAE-BF5A-486C-A8C5-ECC9F3942E4B}">
                <a14:imgProps xmlns:a14="http://schemas.microsoft.com/office/drawing/2010/main">
                  <a14:imgLayer r:embed="rId5">
                    <a14:imgEffect>
                      <a14:backgroundRemoval t="5111" b="95222" l="5222" r="95667"/>
                    </a14:imgEffect>
                  </a14:imgLayer>
                </a14:imgProps>
              </a:ext>
              <a:ext uri="{28A0092B-C50C-407E-A947-70E740481C1C}">
                <a14:useLocalDpi xmlns:a14="http://schemas.microsoft.com/office/drawing/2010/main" val="0"/>
              </a:ext>
            </a:extLst>
          </a:blip>
          <a:stretch>
            <a:fillRect/>
          </a:stretch>
        </p:blipFill>
        <p:spPr>
          <a:xfrm rot="18892601">
            <a:off x="-452806" y="3837244"/>
            <a:ext cx="2339117" cy="2339117"/>
          </a:xfrm>
          <a:prstGeom prst="rect">
            <a:avLst/>
          </a:prstGeom>
        </p:spPr>
      </p:pic>
      <p:grpSp>
        <p:nvGrpSpPr>
          <p:cNvPr id="5" name="Group 4"/>
          <p:cNvGrpSpPr/>
          <p:nvPr/>
        </p:nvGrpSpPr>
        <p:grpSpPr>
          <a:xfrm>
            <a:off x="4453375" y="4327525"/>
            <a:ext cx="2667000" cy="1981200"/>
            <a:chOff x="4453375" y="4327525"/>
            <a:chExt cx="2667000" cy="1981200"/>
          </a:xfrm>
        </p:grpSpPr>
        <p:pic>
          <p:nvPicPr>
            <p:cNvPr id="12" name="Picture 11"/>
            <p:cNvPicPr>
              <a:picLocks noChangeAspect="1"/>
            </p:cNvPicPr>
            <p:nvPr/>
          </p:nvPicPr>
          <p:blipFill rotWithShape="1">
            <a:blip r:embed="rId3">
              <a:duotone>
                <a:prstClr val="black"/>
                <a:schemeClr val="tx2">
                  <a:tint val="45000"/>
                  <a:satMod val="400000"/>
                </a:schemeClr>
              </a:duotone>
            </a:blip>
            <a:srcRect l="18739" t="12859" r="14905" b="13348"/>
            <a:stretch/>
          </p:blipFill>
          <p:spPr>
            <a:xfrm>
              <a:off x="4453375" y="4327525"/>
              <a:ext cx="2667000" cy="1981200"/>
            </a:xfrm>
            <a:prstGeom prst="rect">
              <a:avLst/>
            </a:prstGeom>
            <a:ln w="9525">
              <a:noFill/>
            </a:ln>
          </p:spPr>
        </p:pic>
        <p:sp>
          <p:nvSpPr>
            <p:cNvPr id="14" name="Oval 13"/>
            <p:cNvSpPr/>
            <p:nvPr/>
          </p:nvSpPr>
          <p:spPr>
            <a:xfrm>
              <a:off x="4584585" y="4600784"/>
              <a:ext cx="2431317" cy="1567211"/>
            </a:xfrm>
            <a:prstGeom prst="ellipse">
              <a:avLst/>
            </a:prstGeom>
            <a:solidFill>
              <a:srgbClr val="1F231C"/>
            </a:solidFill>
            <a:ln>
              <a:noFill/>
            </a:ln>
            <a:effectLst>
              <a:softEdge rad="546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Oval 14"/>
            <p:cNvSpPr/>
            <p:nvPr/>
          </p:nvSpPr>
          <p:spPr>
            <a:xfrm>
              <a:off x="5441824" y="5205615"/>
              <a:ext cx="645219" cy="357548"/>
            </a:xfrm>
            <a:prstGeom prst="ellipse">
              <a:avLst/>
            </a:prstGeom>
            <a:solidFill>
              <a:srgbClr val="1F231C"/>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pic>
        <p:nvPicPr>
          <p:cNvPr id="17" name="Picture 16"/>
          <p:cNvPicPr>
            <a:picLocks noChangeAspect="1"/>
          </p:cNvPicPr>
          <p:nvPr/>
        </p:nvPicPr>
        <p:blipFill>
          <a:blip r:embed="rId4" cstate="print">
            <a:extLst>
              <a:ext uri="{BEBA8EAE-BF5A-486C-A8C5-ECC9F3942E4B}">
                <a14:imgProps xmlns:a14="http://schemas.microsoft.com/office/drawing/2010/main">
                  <a14:imgLayer r:embed="rId5">
                    <a14:imgEffect>
                      <a14:backgroundRemoval t="5111" b="95222" l="5222" r="95667"/>
                    </a14:imgEffect>
                  </a14:imgLayer>
                </a14:imgProps>
              </a:ext>
              <a:ext uri="{28A0092B-C50C-407E-A947-70E740481C1C}">
                <a14:useLocalDpi xmlns:a14="http://schemas.microsoft.com/office/drawing/2010/main" val="0"/>
              </a:ext>
            </a:extLst>
          </a:blip>
          <a:stretch>
            <a:fillRect/>
          </a:stretch>
        </p:blipFill>
        <p:spPr>
          <a:xfrm rot="18892601">
            <a:off x="-106549" y="4054713"/>
            <a:ext cx="2339117" cy="2339117"/>
          </a:xfrm>
          <a:prstGeom prst="rect">
            <a:avLst/>
          </a:prstGeom>
        </p:spPr>
      </p:pic>
      <p:sp>
        <p:nvSpPr>
          <p:cNvPr id="10" name="TextBox 9"/>
          <p:cNvSpPr txBox="1"/>
          <p:nvPr/>
        </p:nvSpPr>
        <p:spPr>
          <a:xfrm>
            <a:off x="609600" y="3047049"/>
            <a:ext cx="686406" cy="584775"/>
          </a:xfrm>
          <a:prstGeom prst="rect">
            <a:avLst/>
          </a:prstGeom>
          <a:noFill/>
        </p:spPr>
        <p:txBody>
          <a:bodyPr wrap="none" rtlCol="0">
            <a:spAutoFit/>
          </a:bodyPr>
          <a:lstStyle/>
          <a:p>
            <a:r>
              <a:rPr lang="en-US" sz="3200" dirty="0" smtClean="0"/>
              <a:t>2X</a:t>
            </a:r>
            <a:endParaRPr lang="en-US" sz="3200" dirty="0"/>
          </a:p>
        </p:txBody>
      </p:sp>
      <p:pic>
        <p:nvPicPr>
          <p:cNvPr id="18" name="Picture 17"/>
          <p:cNvPicPr>
            <a:picLocks noChangeAspect="1"/>
          </p:cNvPicPr>
          <p:nvPr/>
        </p:nvPicPr>
        <p:blipFill rotWithShape="1">
          <a:blip r:embed="rId6"/>
          <a:srcRect l="16962" r="10192"/>
          <a:stretch/>
        </p:blipFill>
        <p:spPr>
          <a:xfrm>
            <a:off x="7360352" y="3570269"/>
            <a:ext cx="1391122" cy="1273135"/>
          </a:xfrm>
          <a:prstGeom prst="rect">
            <a:avLst/>
          </a:prstGeom>
        </p:spPr>
      </p:pic>
      <p:cxnSp>
        <p:nvCxnSpPr>
          <p:cNvPr id="23" name="Straight Connector 22"/>
          <p:cNvCxnSpPr/>
          <p:nvPr/>
        </p:nvCxnSpPr>
        <p:spPr>
          <a:xfrm flipV="1">
            <a:off x="7772400" y="3047049"/>
            <a:ext cx="838200" cy="1677351"/>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7"/>
          <a:stretch>
            <a:fillRect/>
          </a:stretch>
        </p:blipFill>
        <p:spPr>
          <a:xfrm>
            <a:off x="7378570" y="5006802"/>
            <a:ext cx="1553579" cy="1607150"/>
          </a:xfrm>
          <a:prstGeom prst="rect">
            <a:avLst/>
          </a:prstGeom>
        </p:spPr>
      </p:pic>
    </p:spTree>
    <p:extLst>
      <p:ext uri="{BB962C8B-B14F-4D97-AF65-F5344CB8AC3E}">
        <p14:creationId xmlns:p14="http://schemas.microsoft.com/office/powerpoint/2010/main" val="22538467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o 1">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name="bio 1" id="{26490E18-A016-48AC-9267-E63E84EC1428}" vid="{7FBFAC98-D044-4682-8B8C-6D60DD4779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bio 1</Template>
  <TotalTime>4864</TotalTime>
  <Words>2218</Words>
  <Application>Microsoft Office PowerPoint</Application>
  <PresentationFormat>On-screen Show (4:3)</PresentationFormat>
  <Paragraphs>362</Paragraphs>
  <Slides>40</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Book Antiqua</vt:lpstr>
      <vt:lpstr>Calibri</vt:lpstr>
      <vt:lpstr>Century Gothic</vt:lpstr>
      <vt:lpstr>Comic Sans MS</vt:lpstr>
      <vt:lpstr>Gisha</vt:lpstr>
      <vt:lpstr>Lucida Sans</vt:lpstr>
      <vt:lpstr>Times New Roman</vt:lpstr>
      <vt:lpstr>Wingdings</vt:lpstr>
      <vt:lpstr>Wingdings 2</vt:lpstr>
      <vt:lpstr>Wingdings 3</vt:lpstr>
      <vt:lpstr>bio 1</vt:lpstr>
      <vt:lpstr>Cellular Function &amp; osmosis</vt:lpstr>
      <vt:lpstr>Withdrawal Date = Tues., June 4th</vt:lpstr>
      <vt:lpstr>Cell Function        Exercise 6, pg. 67-81</vt:lpstr>
      <vt:lpstr>Cell Function</vt:lpstr>
      <vt:lpstr>Molecule movement = Diffusion </vt:lpstr>
      <vt:lpstr>Diffusion </vt:lpstr>
      <vt:lpstr>Diffusion </vt:lpstr>
      <vt:lpstr>Types of Medium</vt:lpstr>
      <vt:lpstr>Diffusion – Liquid vs. Semi-Solid pg. 68</vt:lpstr>
      <vt:lpstr>Diffusion – Liquid vs. Semi-Solid pg. 68</vt:lpstr>
      <vt:lpstr>Diffusion – Liquid vs. Semi-Solid pg. 68</vt:lpstr>
      <vt:lpstr>Calculating Rate of Diffusion   (mm/h)    pg. 68</vt:lpstr>
      <vt:lpstr>Calculating Rate of Diffusion   (mm/h)    pg. 36</vt:lpstr>
      <vt:lpstr>Calculating Rate of Diffusion   (mm/h)    pg. 68</vt:lpstr>
      <vt:lpstr>Types of Medium w/ barriers</vt:lpstr>
      <vt:lpstr>Osmosis terms : Tonicity</vt:lpstr>
      <vt:lpstr>Osmosis terms : Tonicity</vt:lpstr>
      <vt:lpstr>Hypertonic, Hypotonic, Isotonic -Tonicity, it’s all relative -</vt:lpstr>
      <vt:lpstr>Diffusion of across semi-permeable membrane</vt:lpstr>
      <vt:lpstr>Q. What does nature want to do?</vt:lpstr>
      <vt:lpstr>Q. What does nature want to do?</vt:lpstr>
      <vt:lpstr>PowerPoint Presentation</vt:lpstr>
      <vt:lpstr>PowerPoint Presentation</vt:lpstr>
      <vt:lpstr>This is movement of water is called “Osmosis”</vt:lpstr>
      <vt:lpstr>PowerPoint Presentation</vt:lpstr>
      <vt:lpstr>PowerPoint Presentation</vt:lpstr>
      <vt:lpstr>PowerPoint Presentation</vt:lpstr>
      <vt:lpstr>Diffusion in relation to cells = Tonicity</vt:lpstr>
      <vt:lpstr>Diffusion in relation to cells = Tonicity</vt:lpstr>
      <vt:lpstr>Diffusion in relation to cells = Tonicity</vt:lpstr>
      <vt:lpstr>Tonicity and red blood cells pg. 75</vt:lpstr>
      <vt:lpstr>Tonicity and red blood cells pg. 75</vt:lpstr>
      <vt:lpstr>Tonicity and Elodea Cells pg. 77</vt:lpstr>
      <vt:lpstr>Tonicity Plant Cells pg. 77</vt:lpstr>
      <vt:lpstr>Demonstration of movement across a semi-permeable membrane pg. 71</vt:lpstr>
      <vt:lpstr>Demonstration of movement across a semi-permeable membrane pg. 71</vt:lpstr>
      <vt:lpstr>Demonstration of movement across a semi-permeable membrane pg. 71</vt:lpstr>
      <vt:lpstr>Demonstration of movement across a semi-permeable membrane pg. 71</vt:lpstr>
      <vt:lpstr>Demonstration of movement across a semi-permeable membrane pg. 71</vt:lpstr>
      <vt:lpstr>Today’s Lab Experiments</vt:lpstr>
    </vt:vector>
  </TitlesOfParts>
  <Company>Indian River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Structure</dc:title>
  <dc:creator>jcapers</dc:creator>
  <cp:lastModifiedBy>Sarah Rodgers</cp:lastModifiedBy>
  <cp:revision>224</cp:revision>
  <cp:lastPrinted>2018-02-14T21:27:59Z</cp:lastPrinted>
  <dcterms:created xsi:type="dcterms:W3CDTF">2009-05-05T14:19:28Z</dcterms:created>
  <dcterms:modified xsi:type="dcterms:W3CDTF">2019-05-07T16:34:20Z</dcterms:modified>
</cp:coreProperties>
</file>