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notesMasterIdLst>
    <p:notesMasterId r:id="rId32"/>
  </p:notesMasterIdLst>
  <p:sldIdLst>
    <p:sldId id="294" r:id="rId2"/>
    <p:sldId id="342" r:id="rId3"/>
    <p:sldId id="295" r:id="rId4"/>
    <p:sldId id="296" r:id="rId5"/>
    <p:sldId id="320" r:id="rId6"/>
    <p:sldId id="297" r:id="rId7"/>
    <p:sldId id="327" r:id="rId8"/>
    <p:sldId id="340" r:id="rId9"/>
    <p:sldId id="341" r:id="rId10"/>
    <p:sldId id="308" r:id="rId11"/>
    <p:sldId id="310" r:id="rId12"/>
    <p:sldId id="300" r:id="rId13"/>
    <p:sldId id="345" r:id="rId14"/>
    <p:sldId id="311" r:id="rId15"/>
    <p:sldId id="321" r:id="rId16"/>
    <p:sldId id="328" r:id="rId17"/>
    <p:sldId id="347" r:id="rId18"/>
    <p:sldId id="329" r:id="rId19"/>
    <p:sldId id="301" r:id="rId20"/>
    <p:sldId id="302" r:id="rId21"/>
    <p:sldId id="339" r:id="rId22"/>
    <p:sldId id="330" r:id="rId23"/>
    <p:sldId id="333" r:id="rId24"/>
    <p:sldId id="332" r:id="rId25"/>
    <p:sldId id="335" r:id="rId26"/>
    <p:sldId id="331" r:id="rId27"/>
    <p:sldId id="334" r:id="rId28"/>
    <p:sldId id="319" r:id="rId29"/>
    <p:sldId id="336" r:id="rId30"/>
    <p:sldId id="312" r:id="rId31"/>
  </p:sldIdLst>
  <p:sldSz cx="9144000" cy="6858000" type="screen4x3"/>
  <p:notesSz cx="7077075" cy="93694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59"/>
    <a:srgbClr val="E4A2F3"/>
    <a:srgbClr val="F4E927"/>
    <a:srgbClr val="02C466"/>
    <a:srgbClr val="8995E0"/>
    <a:srgbClr val="BE9FC9"/>
    <a:srgbClr val="F6A45A"/>
    <a:srgbClr val="0D7D7D"/>
    <a:srgbClr val="455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810"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74BD95B2-A708-4685-88B7-731F72D79B36}" type="datetimeFigureOut">
              <a:rPr lang="en-US" smtClean="0"/>
              <a:t>5/7/2019</a:t>
            </a:fld>
            <a:endParaRPr lang="en-US"/>
          </a:p>
        </p:txBody>
      </p:sp>
      <p:sp>
        <p:nvSpPr>
          <p:cNvPr id="4" name="Slide Image Placeholder 3"/>
          <p:cNvSpPr>
            <a:spLocks noGrp="1" noRot="1" noChangeAspect="1"/>
          </p:cNvSpPr>
          <p:nvPr>
            <p:ph type="sldImg" idx="2"/>
          </p:nvPr>
        </p:nvSpPr>
        <p:spPr>
          <a:xfrm>
            <a:off x="1430338" y="1171575"/>
            <a:ext cx="4216400"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C5E63468-2BD3-4360-A4BA-8C548ECE714A}" type="slidenum">
              <a:rPr lang="en-US" smtClean="0"/>
              <a:t>‹#›</a:t>
            </a:fld>
            <a:endParaRPr lang="en-US"/>
          </a:p>
        </p:txBody>
      </p:sp>
    </p:spTree>
    <p:extLst>
      <p:ext uri="{BB962C8B-B14F-4D97-AF65-F5344CB8AC3E}">
        <p14:creationId xmlns:p14="http://schemas.microsoft.com/office/powerpoint/2010/main" val="329066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63468-2BD3-4360-A4BA-8C548ECE714A}" type="slidenum">
              <a:rPr lang="en-US" smtClean="0"/>
              <a:t>1</a:t>
            </a:fld>
            <a:endParaRPr lang="en-US"/>
          </a:p>
        </p:txBody>
      </p:sp>
    </p:spTree>
    <p:extLst>
      <p:ext uri="{BB962C8B-B14F-4D97-AF65-F5344CB8AC3E}">
        <p14:creationId xmlns:p14="http://schemas.microsoft.com/office/powerpoint/2010/main" val="114924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63468-2BD3-4360-A4BA-8C548ECE714A}" type="slidenum">
              <a:rPr lang="en-US" smtClean="0"/>
              <a:t>2</a:t>
            </a:fld>
            <a:endParaRPr lang="en-US"/>
          </a:p>
        </p:txBody>
      </p:sp>
    </p:spTree>
    <p:extLst>
      <p:ext uri="{BB962C8B-B14F-4D97-AF65-F5344CB8AC3E}">
        <p14:creationId xmlns:p14="http://schemas.microsoft.com/office/powerpoint/2010/main" val="45200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peroxisomes</a:t>
            </a:r>
          </a:p>
        </p:txBody>
      </p:sp>
      <p:sp>
        <p:nvSpPr>
          <p:cNvPr id="4" name="Slide Number Placeholder 3"/>
          <p:cNvSpPr>
            <a:spLocks noGrp="1"/>
          </p:cNvSpPr>
          <p:nvPr>
            <p:ph type="sldNum" sz="quarter" idx="10"/>
          </p:nvPr>
        </p:nvSpPr>
        <p:spPr/>
        <p:txBody>
          <a:bodyPr/>
          <a:lstStyle/>
          <a:p>
            <a:fld id="{79AFC94F-B9D0-4E18-8049-570D9831F3C9}" type="slidenum">
              <a:rPr lang="en-US" smtClean="0"/>
              <a:t>19</a:t>
            </a:fld>
            <a:endParaRPr lang="en-US"/>
          </a:p>
        </p:txBody>
      </p:sp>
    </p:spTree>
    <p:extLst>
      <p:ext uri="{BB962C8B-B14F-4D97-AF65-F5344CB8AC3E}">
        <p14:creationId xmlns:p14="http://schemas.microsoft.com/office/powerpoint/2010/main" val="197425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C8BD5DB-F675-494B-80EE-D4A07C8C7C37}" type="datetime1">
              <a:rPr lang="en-US" smtClean="0"/>
              <a:t>5/7/2019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3079BB-E144-4857-91B7-278CB8CEE403}" type="slidenum">
              <a:rPr lang="en-US" smtClean="0"/>
              <a:pPr>
                <a:defRPr/>
              </a:pPr>
              <a:t>‹#›</a:t>
            </a:fld>
            <a:endParaRPr lang="en-US"/>
          </a:p>
        </p:txBody>
      </p:sp>
    </p:spTree>
    <p:extLst>
      <p:ext uri="{BB962C8B-B14F-4D97-AF65-F5344CB8AC3E}">
        <p14:creationId xmlns:p14="http://schemas.microsoft.com/office/powerpoint/2010/main" val="181738156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5D923AB-9CCA-422D-87E4-9230CD9CEED8}" type="datetime1">
              <a:rPr lang="en-US" smtClean="0"/>
              <a:t>5/7/2019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B378922-33C1-4168-B110-070BA0E0FCEE}" type="slidenum">
              <a:rPr lang="en-US" smtClean="0"/>
              <a:pPr>
                <a:defRPr/>
              </a:pPr>
              <a:t>‹#›</a:t>
            </a:fld>
            <a:endParaRPr lang="en-US"/>
          </a:p>
        </p:txBody>
      </p:sp>
    </p:spTree>
    <p:extLst>
      <p:ext uri="{BB962C8B-B14F-4D97-AF65-F5344CB8AC3E}">
        <p14:creationId xmlns:p14="http://schemas.microsoft.com/office/powerpoint/2010/main" val="235988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5FBFB9D-4D7A-42AA-B0A5-9E0C79B7C8E6}" type="datetime1">
              <a:rPr lang="en-US" smtClean="0"/>
              <a:t>5/7/2019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9AB000E-9066-414F-BBF5-0B8B76F3FC37}" type="slidenum">
              <a:rPr lang="en-US" smtClean="0"/>
              <a:pPr>
                <a:defRPr/>
              </a:pPr>
              <a:t>‹#›</a:t>
            </a:fld>
            <a:endParaRPr lang="en-US"/>
          </a:p>
        </p:txBody>
      </p:sp>
    </p:spTree>
    <p:extLst>
      <p:ext uri="{BB962C8B-B14F-4D97-AF65-F5344CB8AC3E}">
        <p14:creationId xmlns:p14="http://schemas.microsoft.com/office/powerpoint/2010/main" val="19486991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F43B947-4F63-4B68-A028-C75A3128D9FE}" type="datetime1">
              <a:rPr lang="en-US" smtClean="0"/>
              <a:t>5/7/2019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45B867-A698-4029-BF65-E00006A9F013}" type="slidenum">
              <a:rPr lang="en-US" smtClean="0"/>
              <a:pPr>
                <a:defRPr/>
              </a:pPr>
              <a:t>‹#›</a:t>
            </a:fld>
            <a:endParaRPr lang="en-US"/>
          </a:p>
        </p:txBody>
      </p:sp>
    </p:spTree>
    <p:extLst>
      <p:ext uri="{BB962C8B-B14F-4D97-AF65-F5344CB8AC3E}">
        <p14:creationId xmlns:p14="http://schemas.microsoft.com/office/powerpoint/2010/main" val="337037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DD6720B-C1AF-4B6C-A202-F5C9FFC2BA1A}" type="datetime1">
              <a:rPr lang="en-US" smtClean="0"/>
              <a:t>5/7/2019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D9F8DD-D53D-4B68-891B-AC413E37384E}" type="slidenum">
              <a:rPr lang="en-US" smtClean="0"/>
              <a:pPr>
                <a:defRPr/>
              </a:pPr>
              <a:t>‹#›</a:t>
            </a:fld>
            <a:endParaRPr lang="en-US"/>
          </a:p>
        </p:txBody>
      </p:sp>
    </p:spTree>
    <p:extLst>
      <p:ext uri="{BB962C8B-B14F-4D97-AF65-F5344CB8AC3E}">
        <p14:creationId xmlns:p14="http://schemas.microsoft.com/office/powerpoint/2010/main" val="9667574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E191421-1827-42B4-9FCB-4103351DF756}" type="datetime1">
              <a:rPr lang="en-US" smtClean="0"/>
              <a:t>5/7/2019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1675246-11C9-4DD3-B82F-3DF019C2A280}" type="slidenum">
              <a:rPr lang="en-US" smtClean="0"/>
              <a:pPr>
                <a:defRPr/>
              </a:pPr>
              <a:t>‹#›</a:t>
            </a:fld>
            <a:endParaRPr lang="en-US"/>
          </a:p>
        </p:txBody>
      </p:sp>
    </p:spTree>
    <p:extLst>
      <p:ext uri="{BB962C8B-B14F-4D97-AF65-F5344CB8AC3E}">
        <p14:creationId xmlns:p14="http://schemas.microsoft.com/office/powerpoint/2010/main" val="53780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024B7860-F16F-4B54-9170-B07FADFF9510}" type="datetime1">
              <a:rPr lang="en-US" smtClean="0"/>
              <a:t>5/7/2019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CFC70D1-39A4-4ACB-871D-4D698EB758AA}" type="slidenum">
              <a:rPr lang="en-US" smtClean="0"/>
              <a:pPr>
                <a:defRPr/>
              </a:pPr>
              <a:t>‹#›</a:t>
            </a:fld>
            <a:endParaRPr lang="en-US"/>
          </a:p>
        </p:txBody>
      </p:sp>
    </p:spTree>
    <p:extLst>
      <p:ext uri="{BB962C8B-B14F-4D97-AF65-F5344CB8AC3E}">
        <p14:creationId xmlns:p14="http://schemas.microsoft.com/office/powerpoint/2010/main" val="156311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BBD631F2-34D1-48E0-8391-80D962F9D316}" type="datetime1">
              <a:rPr lang="en-US" smtClean="0"/>
              <a:t>5/7/2019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1A48A74-AFC3-4C68-9C50-1FCFD4D9DEA1}" type="slidenum">
              <a:rPr lang="en-US" smtClean="0"/>
              <a:pPr>
                <a:defRPr/>
              </a:pPr>
              <a:t>‹#›</a:t>
            </a:fld>
            <a:endParaRPr lang="en-US"/>
          </a:p>
        </p:txBody>
      </p:sp>
    </p:spTree>
    <p:extLst>
      <p:ext uri="{BB962C8B-B14F-4D97-AF65-F5344CB8AC3E}">
        <p14:creationId xmlns:p14="http://schemas.microsoft.com/office/powerpoint/2010/main" val="43765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6B9FA95-E258-4A93-AE02-D5EA59DECB38}" type="datetime1">
              <a:rPr lang="en-US" smtClean="0"/>
              <a:t>5/7/2019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CC58D0D-9000-4F73-A5A4-AED71AEE5827}" type="slidenum">
              <a:rPr lang="en-US" smtClean="0"/>
              <a:pPr>
                <a:defRPr/>
              </a:pPr>
              <a:t>‹#›</a:t>
            </a:fld>
            <a:endParaRPr lang="en-US"/>
          </a:p>
        </p:txBody>
      </p:sp>
    </p:spTree>
    <p:extLst>
      <p:ext uri="{BB962C8B-B14F-4D97-AF65-F5344CB8AC3E}">
        <p14:creationId xmlns:p14="http://schemas.microsoft.com/office/powerpoint/2010/main" val="227339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23FBD46-08E2-43C9-A405-D394F59D6212}" type="datetime1">
              <a:rPr lang="en-US" smtClean="0"/>
              <a:t>5/7/2019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265742F-DA19-44A2-9A82-6E0AC0A41359}" type="slidenum">
              <a:rPr lang="en-US" smtClean="0"/>
              <a:pPr>
                <a:defRPr/>
              </a:pPr>
              <a:t>‹#›</a:t>
            </a:fld>
            <a:endParaRPr lang="en-US"/>
          </a:p>
        </p:txBody>
      </p:sp>
    </p:spTree>
    <p:extLst>
      <p:ext uri="{BB962C8B-B14F-4D97-AF65-F5344CB8AC3E}">
        <p14:creationId xmlns:p14="http://schemas.microsoft.com/office/powerpoint/2010/main" val="196483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A0EBB521-B3D0-44BC-A86D-DDE70B958DCC}" type="datetime1">
              <a:rPr lang="en-US" smtClean="0"/>
              <a:t>5/7/2019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E04391B-B5CF-43DA-9599-02D3A58C1A7D}" type="slidenum">
              <a:rPr lang="en-US" smtClean="0"/>
              <a:pPr>
                <a:defRPr/>
              </a:pPr>
              <a:t>‹#›</a:t>
            </a:fld>
            <a:endParaRPr lang="en-US"/>
          </a:p>
        </p:txBody>
      </p:sp>
    </p:spTree>
    <p:extLst>
      <p:ext uri="{BB962C8B-B14F-4D97-AF65-F5344CB8AC3E}">
        <p14:creationId xmlns:p14="http://schemas.microsoft.com/office/powerpoint/2010/main" val="276702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extLst>
              <a:ext uri="{BEBA8EAE-BF5A-486C-A8C5-ECC9F3942E4B}">
                <a14:imgProps xmlns:a14="http://schemas.microsoft.com/office/drawing/2010/main">
                  <a14:imgLayer r:embed="rId14">
                    <a14:imgEffect>
                      <a14:artisticGlowEdges trans="2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C3DE91D0-5DD5-40F2-9103-421B2F752C60}" type="datetime1">
              <a:rPr lang="en-US" smtClean="0"/>
              <a:t>5/7/2019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2AC42823-3B8A-4099-83C7-312DCE158935}" type="slidenum">
              <a:rPr lang="en-US" smtClean="0"/>
              <a:pPr>
                <a:defRPr/>
              </a:pPr>
              <a:t>‹#›</a:t>
            </a:fld>
            <a:endParaRPr lang="en-US"/>
          </a:p>
        </p:txBody>
      </p:sp>
    </p:spTree>
    <p:extLst>
      <p:ext uri="{BB962C8B-B14F-4D97-AF65-F5344CB8AC3E}">
        <p14:creationId xmlns:p14="http://schemas.microsoft.com/office/powerpoint/2010/main" val="1476628566"/>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sldNum="0" hdr="0" ftr="0" dt="0"/>
  <p:txStyles>
    <p:title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hyperlink" Target="https://commons.wikimedia.org/w/index.php?curid=35759465"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commons.wikimedia.org/w/index.php?curid=3401686" TargetMode="External"/><Relationship Id="rId4" Type="http://schemas.openxmlformats.org/officeDocument/2006/relationships/hyperlink" Target="https://commons.wikimedia.org/w/index.php?curid=3630160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hyperlink" Target="https://commons.wikimedia.org/w/index.php?curid=35759465" TargetMode="External"/><Relationship Id="rId1" Type="http://schemas.openxmlformats.org/officeDocument/2006/relationships/slideLayout" Target="../slideLayouts/slideLayout2.xml"/><Relationship Id="rId6" Type="http://schemas.openxmlformats.org/officeDocument/2006/relationships/hyperlink" Target="https://commons.wikimedia.org/w/index.php?curid=3401686" TargetMode="External"/><Relationship Id="rId5" Type="http://schemas.openxmlformats.org/officeDocument/2006/relationships/image" Target="../media/image18.png"/><Relationship Id="rId4" Type="http://schemas.openxmlformats.org/officeDocument/2006/relationships/hyperlink" Target="https://commons.wikimedia.org/w/index.php?curid=3630160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test-tube-boiling-blue-bubbles-31062/"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test-tube-boiling-blue-bubbles-31062/"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4.wdp"/><Relationship Id="rId3" Type="http://schemas.microsoft.com/office/2007/relationships/hdphoto" Target="../media/hdphoto2.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7.wdp"/><Relationship Id="rId5" Type="http://schemas.microsoft.com/office/2007/relationships/hdphoto" Target="../media/hdphoto5.wdp"/><Relationship Id="rId10" Type="http://schemas.openxmlformats.org/officeDocument/2006/relationships/image" Target="../media/image14.png"/><Relationship Id="rId4" Type="http://schemas.openxmlformats.org/officeDocument/2006/relationships/image" Target="../media/image12.png"/><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8.wdp"/><Relationship Id="rId3" Type="http://schemas.microsoft.com/office/2007/relationships/hdphoto" Target="../media/hdphoto2.wdp"/><Relationship Id="rId7" Type="http://schemas.microsoft.com/office/2007/relationships/hdphoto" Target="../media/hdphoto3.wdp"/><Relationship Id="rId12"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7.wdp"/><Relationship Id="rId5" Type="http://schemas.microsoft.com/office/2007/relationships/hdphoto" Target="../media/hdphoto5.wdp"/><Relationship Id="rId10" Type="http://schemas.openxmlformats.org/officeDocument/2006/relationships/image" Target="../media/image14.png"/><Relationship Id="rId4" Type="http://schemas.openxmlformats.org/officeDocument/2006/relationships/image" Target="../media/image12.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542514"/>
            <a:ext cx="5166537" cy="5206901"/>
          </a:xfrm>
          <a:prstGeom prst="rect">
            <a:avLst/>
          </a:prstGeom>
        </p:spPr>
      </p:pic>
      <p:sp>
        <p:nvSpPr>
          <p:cNvPr id="4099" name="Subtitle 2"/>
          <p:cNvSpPr>
            <a:spLocks noGrp="1"/>
          </p:cNvSpPr>
          <p:nvPr>
            <p:ph type="subTitle" idx="1"/>
          </p:nvPr>
        </p:nvSpPr>
        <p:spPr/>
        <p:txBody>
          <a:bodyPr/>
          <a:lstStyle/>
          <a:p>
            <a:pPr algn="l" eaLnBrk="1" hangingPunct="1"/>
            <a:r>
              <a:rPr lang="en-US" altLang="en-US" dirty="0">
                <a:latin typeface="Comic Sans MS" pitchFamily="66" charset="0"/>
              </a:rPr>
              <a:t> </a:t>
            </a:r>
          </a:p>
        </p:txBody>
      </p:sp>
      <p:sp>
        <p:nvSpPr>
          <p:cNvPr id="13" name="Title 1"/>
          <p:cNvSpPr txBox="1">
            <a:spLocks/>
          </p:cNvSpPr>
          <p:nvPr/>
        </p:nvSpPr>
        <p:spPr>
          <a:xfrm>
            <a:off x="304800" y="504944"/>
            <a:ext cx="8229600" cy="1140229"/>
          </a:xfrm>
          <a:prstGeom prst="rect">
            <a:avLst/>
          </a:prstGeom>
        </p:spPr>
        <p:txBody>
          <a:bodyPr vert="horz" lIns="45720" tIns="0" rIns="45720" bIns="0" anchor="t">
            <a:normAutofit fontScale="92500" lnSpcReduction="10000"/>
            <a:scene3d>
              <a:camera prst="orthographicFront"/>
              <a:lightRig rig="soft" dir="t">
                <a:rot lat="0" lon="0" rev="17220000"/>
              </a:lightRig>
            </a:scene3d>
            <a:sp3d prstMaterial="softEdge">
              <a:bevelT w="38100" h="38100"/>
            </a:sp3d>
          </a:bodyPr>
          <a:lstStyle>
            <a:lvl1pPr algn="ctr" rtl="0" eaLnBrk="0" fontAlgn="base" hangingPunct="0">
              <a:spcBef>
                <a:spcPct val="0"/>
              </a:spcBef>
              <a:spcAft>
                <a:spcPct val="0"/>
              </a:spcAft>
              <a:defRPr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eaLnBrk="1" fontAlgn="auto" hangingPunct="1">
              <a:spcAft>
                <a:spcPts val="0"/>
              </a:spcAft>
              <a:defRPr/>
            </a:pPr>
            <a:r>
              <a:rPr lang="en-US" sz="8800" b="0" cap="none" dirty="0">
                <a:ln w="12700">
                  <a:solidFill>
                    <a:srgbClr val="E4A2F3"/>
                  </a:solidFill>
                </a:ln>
                <a:solidFill>
                  <a:srgbClr val="02C466"/>
                </a:solidFill>
                <a:cs typeface="Gisha" panose="020B0502040204020203" pitchFamily="34" charset="-79"/>
              </a:rPr>
              <a:t>Enzymes</a:t>
            </a:r>
            <a:endParaRPr lang="en-US" sz="8800" dirty="0">
              <a:ln w="12700">
                <a:solidFill>
                  <a:srgbClr val="E4A2F3"/>
                </a:solidFill>
              </a:ln>
              <a:solidFill>
                <a:srgbClr val="02C466"/>
              </a:solidFill>
              <a:latin typeface="Gisha" panose="020B0502040204020203" pitchFamily="34" charset="-79"/>
              <a:cs typeface="Gisha" panose="020B0502040204020203" pitchFamily="34" charset="-79"/>
            </a:endParaRPr>
          </a:p>
        </p:txBody>
      </p:sp>
      <p:sp>
        <p:nvSpPr>
          <p:cNvPr id="2" name="TextBox 1"/>
          <p:cNvSpPr txBox="1"/>
          <p:nvPr/>
        </p:nvSpPr>
        <p:spPr>
          <a:xfrm>
            <a:off x="3206768" y="1754488"/>
            <a:ext cx="2425664" cy="369332"/>
          </a:xfrm>
          <a:prstGeom prst="rect">
            <a:avLst/>
          </a:prstGeom>
          <a:noFill/>
        </p:spPr>
        <p:txBody>
          <a:bodyPr wrap="none" rtlCol="0" anchor="t">
            <a:spAutoFit/>
          </a:bodyPr>
          <a:lstStyle/>
          <a:p>
            <a:r>
              <a:rPr lang="en-US" dirty="0">
                <a:latin typeface="Century Gothic" panose="020B0502020202020204" pitchFamily="34" charset="0"/>
              </a:rPr>
              <a:t>Exercise 5, pg. </a:t>
            </a:r>
            <a:r>
              <a:rPr lang="en-US" dirty="0" smtClean="0">
                <a:latin typeface="Century Gothic" panose="020B0502020202020204" pitchFamily="34" charset="0"/>
              </a:rPr>
              <a:t>55-66</a:t>
            </a:r>
            <a:endParaRPr lang="en-US" dirty="0">
              <a:latin typeface="Century Gothic" panose="020B0502020202020204" pitchFamily="34" charset="0"/>
            </a:endParaRPr>
          </a:p>
        </p:txBody>
      </p:sp>
      <p:pic>
        <p:nvPicPr>
          <p:cNvPr id="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867400"/>
            <a:ext cx="1381125" cy="83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a:xfrm>
            <a:off x="7607299" y="5562600"/>
            <a:ext cx="1254125" cy="38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9F9F9"/>
              </a:buClr>
              <a:buSzPct val="65000"/>
              <a:buFont typeface="Wingdings 2" pitchFamily="18" charset="2"/>
              <a:buNone/>
              <a:defRPr sz="28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tx1"/>
              </a:buClr>
              <a:buSzPct val="80000"/>
              <a:buFont typeface="Wingdings 2"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tx1"/>
              </a:buClr>
              <a:buSzPct val="95000"/>
              <a:buFont typeface="Wingdings" pitchFamily="2" charset="2"/>
              <a:buNone/>
              <a:defRPr sz="22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tx1"/>
              </a:buClr>
              <a:buSzPct val="100000"/>
              <a:buFont typeface="Wingdings 3"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chemeClr val="tx1"/>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eaLnBrk="1" hangingPunct="1"/>
            <a:r>
              <a:rPr lang="en-US" altLang="en-US" sz="1800" dirty="0">
                <a:latin typeface="Century Gothic" panose="020B0502020202020204" pitchFamily="34" charset="0"/>
              </a:rPr>
              <a:t>BSC2010L</a:t>
            </a:r>
          </a:p>
        </p:txBody>
      </p:sp>
    </p:spTree>
    <p:extLst>
      <p:ext uri="{BB962C8B-B14F-4D97-AF65-F5344CB8AC3E}">
        <p14:creationId xmlns:p14="http://schemas.microsoft.com/office/powerpoint/2010/main" val="284488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6261"/>
            <a:ext cx="7467600" cy="1143000"/>
          </a:xfrm>
        </p:spPr>
        <p:txBody>
          <a:bodyPr>
            <a:normAutofit fontScale="90000"/>
          </a:bodyPr>
          <a:lstStyle/>
          <a:p>
            <a:pPr algn="l" eaLnBrk="1" fontAlgn="auto" hangingPunct="1">
              <a:spcAft>
                <a:spcPts val="0"/>
              </a:spcAft>
              <a:defRPr/>
            </a:pPr>
            <a:r>
              <a:rPr lang="en-US" sz="3600" dirty="0">
                <a:solidFill>
                  <a:schemeClr val="accent6">
                    <a:lumMod val="60000"/>
                    <a:lumOff val="40000"/>
                  </a:schemeClr>
                </a:solidFill>
                <a:latin typeface="Century Gothic" panose="020B0502020202020204" pitchFamily="34" charset="0"/>
              </a:rPr>
              <a:t>Effects of Concentration </a:t>
            </a:r>
            <a:r>
              <a:rPr lang="en-US" sz="3600" dirty="0">
                <a:solidFill>
                  <a:schemeClr val="tx1"/>
                </a:solidFill>
                <a:latin typeface="Century Gothic" panose="020B0502020202020204" pitchFamily="34" charset="0"/>
              </a:rPr>
              <a:t>of</a:t>
            </a:r>
            <a:r>
              <a:rPr lang="en-US" sz="3600" dirty="0">
                <a:solidFill>
                  <a:schemeClr val="accent6">
                    <a:lumMod val="60000"/>
                    <a:lumOff val="40000"/>
                  </a:schemeClr>
                </a:solidFill>
                <a:latin typeface="Century Gothic" panose="020B0502020202020204" pitchFamily="34" charset="0"/>
              </a:rPr>
              <a:t> </a:t>
            </a:r>
            <a:r>
              <a:rPr lang="en-US" sz="3600" dirty="0">
                <a:solidFill>
                  <a:srgbClr val="FFC000"/>
                </a:solidFill>
                <a:latin typeface="Century Gothic" panose="020B0502020202020204" pitchFamily="34" charset="0"/>
              </a:rPr>
              <a:t>Enzyme</a:t>
            </a:r>
          </a:p>
        </p:txBody>
      </p:sp>
      <p:sp>
        <p:nvSpPr>
          <p:cNvPr id="8195" name="Content Placeholder 2"/>
          <p:cNvSpPr>
            <a:spLocks noGrp="1"/>
          </p:cNvSpPr>
          <p:nvPr>
            <p:ph idx="1"/>
          </p:nvPr>
        </p:nvSpPr>
        <p:spPr>
          <a:xfrm>
            <a:off x="2271453" y="1053834"/>
            <a:ext cx="6629400" cy="4708525"/>
          </a:xfrm>
        </p:spPr>
        <p:txBody>
          <a:bodyPr/>
          <a:lstStyle/>
          <a:p>
            <a:pPr eaLnBrk="1" hangingPunct="1"/>
            <a:r>
              <a:rPr lang="en-US" altLang="en-US" sz="2400" dirty="0">
                <a:latin typeface="Century Gothic" panose="020B0502020202020204" pitchFamily="34" charset="0"/>
              </a:rPr>
              <a:t>In 1890 Hermann Emil Fischer proposed the following analogy:</a:t>
            </a:r>
          </a:p>
          <a:p>
            <a:pPr lvl="1"/>
            <a:r>
              <a:rPr lang="en-US" altLang="en-US" dirty="0">
                <a:latin typeface="Century Gothic" panose="020B0502020202020204" pitchFamily="34" charset="0"/>
              </a:rPr>
              <a:t>Think of an </a:t>
            </a:r>
            <a:r>
              <a:rPr lang="en-US" altLang="en-US" dirty="0">
                <a:solidFill>
                  <a:srgbClr val="FFC000"/>
                </a:solidFill>
                <a:latin typeface="Century Gothic" panose="020B0502020202020204" pitchFamily="34" charset="0"/>
              </a:rPr>
              <a:t>enzyme</a:t>
            </a:r>
            <a:r>
              <a:rPr lang="en-US" altLang="en-US" dirty="0">
                <a:latin typeface="Century Gothic" panose="020B0502020202020204" pitchFamily="34" charset="0"/>
              </a:rPr>
              <a:t> like a </a:t>
            </a:r>
            <a:r>
              <a:rPr lang="en-US" altLang="en-US" dirty="0">
                <a:solidFill>
                  <a:srgbClr val="FFC000"/>
                </a:solidFill>
                <a:latin typeface="Century Gothic" panose="020B0502020202020204" pitchFamily="34" charset="0"/>
              </a:rPr>
              <a:t>key</a:t>
            </a:r>
            <a:r>
              <a:rPr lang="en-US" altLang="en-US" dirty="0">
                <a:latin typeface="Century Gothic" panose="020B0502020202020204" pitchFamily="34" charset="0"/>
              </a:rPr>
              <a:t> to a </a:t>
            </a:r>
            <a:r>
              <a:rPr lang="en-US" altLang="en-US" u="sng" dirty="0">
                <a:solidFill>
                  <a:schemeClr val="accent2">
                    <a:lumMod val="75000"/>
                  </a:schemeClr>
                </a:solidFill>
                <a:latin typeface="Century Gothic" panose="020B0502020202020204" pitchFamily="34" charset="0"/>
              </a:rPr>
              <a:t>s</a:t>
            </a:r>
            <a:r>
              <a:rPr lang="en-US" altLang="en-US" u="sng" dirty="0">
                <a:solidFill>
                  <a:srgbClr val="FFC000"/>
                </a:solidFill>
                <a:latin typeface="Century Gothic" panose="020B0502020202020204" pitchFamily="34" charset="0"/>
              </a:rPr>
              <a:t>p</a:t>
            </a:r>
            <a:r>
              <a:rPr lang="en-US" altLang="en-US" u="sng" dirty="0">
                <a:solidFill>
                  <a:schemeClr val="accent2">
                    <a:lumMod val="75000"/>
                  </a:schemeClr>
                </a:solidFill>
                <a:latin typeface="Century Gothic" panose="020B0502020202020204" pitchFamily="34" charset="0"/>
              </a:rPr>
              <a:t>e</a:t>
            </a:r>
            <a:r>
              <a:rPr lang="en-US" altLang="en-US" u="sng" dirty="0">
                <a:solidFill>
                  <a:srgbClr val="FFC000"/>
                </a:solidFill>
                <a:latin typeface="Century Gothic" panose="020B0502020202020204" pitchFamily="34" charset="0"/>
              </a:rPr>
              <a:t>c</a:t>
            </a:r>
            <a:r>
              <a:rPr lang="en-US" altLang="en-US" u="sng" dirty="0">
                <a:solidFill>
                  <a:schemeClr val="accent2">
                    <a:lumMod val="75000"/>
                  </a:schemeClr>
                </a:solidFill>
                <a:latin typeface="Century Gothic" panose="020B0502020202020204" pitchFamily="34" charset="0"/>
              </a:rPr>
              <a:t>i</a:t>
            </a:r>
            <a:r>
              <a:rPr lang="en-US" altLang="en-US" u="sng" dirty="0">
                <a:solidFill>
                  <a:srgbClr val="FFC000"/>
                </a:solidFill>
                <a:latin typeface="Century Gothic" panose="020B0502020202020204" pitchFamily="34" charset="0"/>
              </a:rPr>
              <a:t>f</a:t>
            </a:r>
            <a:r>
              <a:rPr lang="en-US" altLang="en-US" u="sng" dirty="0">
                <a:solidFill>
                  <a:schemeClr val="accent2">
                    <a:lumMod val="75000"/>
                  </a:schemeClr>
                </a:solidFill>
                <a:latin typeface="Century Gothic" panose="020B0502020202020204" pitchFamily="34" charset="0"/>
              </a:rPr>
              <a:t>i</a:t>
            </a:r>
            <a:r>
              <a:rPr lang="en-US" altLang="en-US" u="sng" dirty="0">
                <a:solidFill>
                  <a:srgbClr val="FFC000"/>
                </a:solidFill>
                <a:latin typeface="Century Gothic" panose="020B0502020202020204" pitchFamily="34" charset="0"/>
              </a:rPr>
              <a:t>c</a:t>
            </a:r>
            <a:r>
              <a:rPr lang="en-US" altLang="en-US" u="sng" dirty="0">
                <a:solidFill>
                  <a:schemeClr val="accent2">
                    <a:lumMod val="75000"/>
                  </a:schemeClr>
                </a:solidFill>
                <a:latin typeface="Century Gothic" panose="020B0502020202020204" pitchFamily="34" charset="0"/>
              </a:rPr>
              <a:t> </a:t>
            </a:r>
            <a:r>
              <a:rPr lang="en-US" altLang="en-US" dirty="0">
                <a:solidFill>
                  <a:schemeClr val="accent2">
                    <a:lumMod val="75000"/>
                  </a:schemeClr>
                </a:solidFill>
                <a:latin typeface="Century Gothic" panose="020B0502020202020204" pitchFamily="34" charset="0"/>
              </a:rPr>
              <a:t>locked door</a:t>
            </a:r>
          </a:p>
          <a:p>
            <a:pPr lvl="1"/>
            <a:r>
              <a:rPr lang="en-US" altLang="en-US" dirty="0">
                <a:latin typeface="Century Gothic" panose="020B0502020202020204" pitchFamily="34" charset="0"/>
              </a:rPr>
              <a:t>Now think of yourself in a building with 100 </a:t>
            </a:r>
            <a:r>
              <a:rPr lang="en-US" altLang="en-US" dirty="0">
                <a:solidFill>
                  <a:srgbClr val="00B0F0"/>
                </a:solidFill>
                <a:latin typeface="Century Gothic" panose="020B0502020202020204" pitchFamily="34" charset="0"/>
              </a:rPr>
              <a:t>doors</a:t>
            </a:r>
            <a:r>
              <a:rPr lang="en-US" altLang="en-US" dirty="0">
                <a:latin typeface="Century Gothic" panose="020B0502020202020204" pitchFamily="34" charset="0"/>
              </a:rPr>
              <a:t> (</a:t>
            </a:r>
            <a:r>
              <a:rPr lang="en-US" altLang="en-US" dirty="0">
                <a:solidFill>
                  <a:srgbClr val="00B0F0"/>
                </a:solidFill>
                <a:latin typeface="Century Gothic" panose="020B0502020202020204" pitchFamily="34" charset="0"/>
              </a:rPr>
              <a:t>substrate</a:t>
            </a:r>
            <a:r>
              <a:rPr lang="en-US" altLang="en-US" dirty="0">
                <a:latin typeface="Century Gothic" panose="020B0502020202020204" pitchFamily="34" charset="0"/>
              </a:rPr>
              <a:t>) with only 1 </a:t>
            </a:r>
            <a:r>
              <a:rPr lang="en-US" altLang="en-US" dirty="0">
                <a:solidFill>
                  <a:srgbClr val="FFC000"/>
                </a:solidFill>
                <a:latin typeface="Century Gothic" panose="020B0502020202020204" pitchFamily="34" charset="0"/>
              </a:rPr>
              <a:t>key (enzyme)</a:t>
            </a:r>
          </a:p>
          <a:p>
            <a:pPr lvl="1" eaLnBrk="1" hangingPunct="1"/>
            <a:r>
              <a:rPr lang="en-US" altLang="en-US" dirty="0">
                <a:latin typeface="Century Gothic" panose="020B0502020202020204" pitchFamily="34" charset="0"/>
              </a:rPr>
              <a:t>It would take you a while to open all the </a:t>
            </a:r>
            <a:r>
              <a:rPr lang="en-US" altLang="en-US" dirty="0">
                <a:solidFill>
                  <a:srgbClr val="00B0F0"/>
                </a:solidFill>
                <a:latin typeface="Century Gothic" panose="020B0502020202020204" pitchFamily="34" charset="0"/>
              </a:rPr>
              <a:t>doors</a:t>
            </a:r>
            <a:r>
              <a:rPr lang="en-US" altLang="en-US" dirty="0">
                <a:latin typeface="Century Gothic" panose="020B0502020202020204" pitchFamily="34" charset="0"/>
              </a:rPr>
              <a:t>, although you could do it</a:t>
            </a:r>
          </a:p>
        </p:txBody>
      </p:sp>
      <p:sp>
        <p:nvSpPr>
          <p:cNvPr id="3" name="Rectangle 2"/>
          <p:cNvSpPr/>
          <p:nvPr/>
        </p:nvSpPr>
        <p:spPr>
          <a:xfrm rot="5400000">
            <a:off x="-2006930" y="3106938"/>
            <a:ext cx="4572000" cy="339324"/>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Atelier Victoria (</a:t>
            </a:r>
            <a:r>
              <a:rPr lang="en-US" sz="500" dirty="0" err="1">
                <a:latin typeface="Calibri" panose="020F0502020204030204" pitchFamily="34" charset="0"/>
                <a:ea typeface="Calibri" panose="020F0502020204030204" pitchFamily="34" charset="0"/>
                <a:cs typeface="Times New Roman" panose="02020603050405020304" pitchFamily="18" charset="0"/>
              </a:rPr>
              <a:t>Inh</a:t>
            </a:r>
            <a:r>
              <a:rPr lang="en-US" sz="500" dirty="0">
                <a:latin typeface="Calibri" panose="020F0502020204030204" pitchFamily="34" charset="0"/>
                <a:ea typeface="Calibri" panose="020F0502020204030204" pitchFamily="34" charset="0"/>
                <a:cs typeface="Times New Roman" panose="02020603050405020304" pitchFamily="18" charset="0"/>
              </a:rPr>
              <a:t>. Paul </a:t>
            </a:r>
            <a:r>
              <a:rPr lang="en-US" sz="500" dirty="0" err="1">
                <a:latin typeface="Calibri" panose="020F0502020204030204" pitchFamily="34" charset="0"/>
                <a:ea typeface="Calibri" panose="020F0502020204030204" pitchFamily="34" charset="0"/>
                <a:cs typeface="Times New Roman" panose="02020603050405020304" pitchFamily="18" charset="0"/>
              </a:rPr>
              <a:t>Gericke</a:t>
            </a:r>
            <a:r>
              <a:rPr lang="en-US" sz="500" dirty="0">
                <a:latin typeface="Calibri" panose="020F0502020204030204" pitchFamily="34" charset="0"/>
                <a:ea typeface="Calibri" panose="020F0502020204030204" pitchFamily="34" charset="0"/>
                <a:cs typeface="Times New Roman" panose="02020603050405020304" pitchFamily="18" charset="0"/>
              </a:rPr>
              <a:t>, </a:t>
            </a:r>
            <a:r>
              <a:rPr lang="en-US" sz="500" dirty="0" err="1">
                <a:latin typeface="Calibri" panose="020F0502020204030204" pitchFamily="34" charset="0"/>
                <a:ea typeface="Calibri" panose="020F0502020204030204" pitchFamily="34" charset="0"/>
                <a:cs typeface="Times New Roman" panose="02020603050405020304" pitchFamily="18" charset="0"/>
              </a:rPr>
              <a:t>gegr</a:t>
            </a:r>
            <a:r>
              <a:rPr lang="en-US" sz="500" dirty="0">
                <a:latin typeface="Calibri" panose="020F0502020204030204" pitchFamily="34" charset="0"/>
                <a:ea typeface="Calibri" panose="020F0502020204030204" pitchFamily="34" charset="0"/>
                <a:cs typeface="Times New Roman" panose="02020603050405020304" pitchFamily="18" charset="0"/>
              </a:rPr>
              <a:t>. 1894), Berlin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http://www.znanijamira.ru/publ/nobel_laureat/ehmil_german_fisher/42-1-0-2119, Public Domain,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 </a:t>
            </a: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https://commons.wikimedia.org/w/index.php?curid=35759465</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81001" y="1066800"/>
            <a:ext cx="1828800" cy="2473657"/>
          </a:xfrm>
          <a:prstGeom prst="rect">
            <a:avLst/>
          </a:prstGeom>
        </p:spPr>
      </p:pic>
      <p:sp>
        <p:nvSpPr>
          <p:cNvPr id="5" name="Rectangle 4"/>
          <p:cNvSpPr/>
          <p:nvPr/>
        </p:nvSpPr>
        <p:spPr>
          <a:xfrm rot="5400000">
            <a:off x="6527470" y="6197931"/>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Fred the </a:t>
            </a:r>
            <a:r>
              <a:rPr lang="en-US" sz="500" dirty="0" err="1">
                <a:latin typeface="Calibri" panose="020F0502020204030204" pitchFamily="34" charset="0"/>
                <a:ea typeface="Calibri" panose="020F0502020204030204" pitchFamily="34" charset="0"/>
                <a:cs typeface="Times New Roman" panose="02020603050405020304" pitchFamily="18" charset="0"/>
              </a:rPr>
              <a:t>Oysteri</a:t>
            </a:r>
            <a:r>
              <a:rPr lang="en-US" sz="500" dirty="0">
                <a:latin typeface="Calibri" panose="020F0502020204030204" pitchFamily="34" charset="0"/>
                <a:ea typeface="Calibri" panose="020F0502020204030204" pitchFamily="34" charset="0"/>
                <a:cs typeface="Times New Roman" panose="02020603050405020304" pitchFamily="18" charset="0"/>
              </a:rPr>
              <a:t> The source code of this SVG is valid. This vector graphics image was created with</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Adobe Illustrator. - Own work, GFDL, </a:t>
            </a: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https://commons.wikimedia.org/w/index.php?curid=36301608</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rot="5400000">
            <a:off x="-2083131" y="6350330"/>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a:t>
            </a:r>
            <a:r>
              <a:rPr lang="en-US" sz="500" dirty="0" err="1">
                <a:latin typeface="Calibri" panose="020F0502020204030204" pitchFamily="34" charset="0"/>
                <a:ea typeface="Calibri" panose="020F0502020204030204" pitchFamily="34" charset="0"/>
                <a:cs typeface="Times New Roman" panose="02020603050405020304" pitchFamily="18" charset="0"/>
              </a:rPr>
              <a:t>daduNI</a:t>
            </a:r>
            <a:r>
              <a:rPr lang="en-US" sz="500" dirty="0">
                <a:latin typeface="Calibri" panose="020F0502020204030204" pitchFamily="34" charset="0"/>
                <a:ea typeface="Calibri" panose="020F0502020204030204" pitchFamily="34" charset="0"/>
                <a:cs typeface="Times New Roman" panose="02020603050405020304" pitchFamily="18" charset="0"/>
              </a:rPr>
              <a:t> - Nino </a:t>
            </a:r>
            <a:r>
              <a:rPr lang="en-US" sz="500" dirty="0" err="1">
                <a:latin typeface="Calibri" panose="020F0502020204030204" pitchFamily="34" charset="0"/>
                <a:ea typeface="Calibri" panose="020F0502020204030204" pitchFamily="34" charset="0"/>
                <a:cs typeface="Times New Roman" panose="02020603050405020304" pitchFamily="18" charset="0"/>
              </a:rPr>
              <a:t>Narozauli</a:t>
            </a:r>
            <a:r>
              <a:rPr lang="en-US" sz="500" dirty="0">
                <a:latin typeface="Calibri" panose="020F0502020204030204" pitchFamily="34" charset="0"/>
                <a:ea typeface="Calibri" panose="020F0502020204030204" pitchFamily="34" charset="0"/>
                <a:cs typeface="Times New Roman" panose="02020603050405020304" pitchFamily="18" charset="0"/>
              </a:rPr>
              <a:t> - how old is this door???, CC BY-SA 2.0,</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https://commons.wikimedia.org/w/index.php?curid=3401686</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609600" y="3556946"/>
            <a:ext cx="1371600" cy="2671576"/>
          </a:xfrm>
          <a:prstGeom prst="rect">
            <a:avLst/>
          </a:prstGeom>
        </p:spPr>
      </p:pic>
      <p:pic>
        <p:nvPicPr>
          <p:cNvPr id="15" name="Picture 14"/>
          <p:cNvPicPr>
            <a:picLocks noChangeAspect="1"/>
          </p:cNvPicPr>
          <p:nvPr/>
        </p:nvPicPr>
        <p:blipFill>
          <a:blip r:embed="rId6"/>
          <a:stretch>
            <a:fillRect/>
          </a:stretch>
        </p:blipFill>
        <p:spPr>
          <a:xfrm>
            <a:off x="762000" y="3709346"/>
            <a:ext cx="1371600" cy="2671576"/>
          </a:xfrm>
          <a:prstGeom prst="rect">
            <a:avLst/>
          </a:prstGeom>
        </p:spPr>
      </p:pic>
      <p:pic>
        <p:nvPicPr>
          <p:cNvPr id="16" name="Picture 15"/>
          <p:cNvPicPr>
            <a:picLocks noChangeAspect="1"/>
          </p:cNvPicPr>
          <p:nvPr/>
        </p:nvPicPr>
        <p:blipFill>
          <a:blip r:embed="rId6"/>
          <a:stretch>
            <a:fillRect/>
          </a:stretch>
        </p:blipFill>
        <p:spPr>
          <a:xfrm>
            <a:off x="914400" y="3861746"/>
            <a:ext cx="1371600" cy="2671576"/>
          </a:xfrm>
          <a:prstGeom prst="rect">
            <a:avLst/>
          </a:prstGeom>
        </p:spPr>
      </p:pic>
      <p:pic>
        <p:nvPicPr>
          <p:cNvPr id="17" name="Picture 16"/>
          <p:cNvPicPr>
            <a:picLocks noChangeAspect="1"/>
          </p:cNvPicPr>
          <p:nvPr/>
        </p:nvPicPr>
        <p:blipFill>
          <a:blip r:embed="rId6"/>
          <a:stretch>
            <a:fillRect/>
          </a:stretch>
        </p:blipFill>
        <p:spPr>
          <a:xfrm>
            <a:off x="1066800" y="4014146"/>
            <a:ext cx="1371600" cy="2671576"/>
          </a:xfrm>
          <a:prstGeom prst="rect">
            <a:avLst/>
          </a:prstGeom>
        </p:spPr>
      </p:pic>
      <p:pic>
        <p:nvPicPr>
          <p:cNvPr id="18" name="Picture 17"/>
          <p:cNvPicPr>
            <a:picLocks noChangeAspect="1"/>
          </p:cNvPicPr>
          <p:nvPr/>
        </p:nvPicPr>
        <p:blipFill>
          <a:blip r:embed="rId6"/>
          <a:stretch>
            <a:fillRect/>
          </a:stretch>
        </p:blipFill>
        <p:spPr>
          <a:xfrm>
            <a:off x="1219200" y="4166546"/>
            <a:ext cx="1371600" cy="2671576"/>
          </a:xfrm>
          <a:prstGeom prst="rect">
            <a:avLst/>
          </a:prstGeom>
        </p:spPr>
      </p:pic>
      <p:pic>
        <p:nvPicPr>
          <p:cNvPr id="19" name="Picture 18"/>
          <p:cNvPicPr>
            <a:picLocks noChangeAspect="1"/>
          </p:cNvPicPr>
          <p:nvPr/>
        </p:nvPicPr>
        <p:blipFill>
          <a:blip r:embed="rId6"/>
          <a:stretch>
            <a:fillRect/>
          </a:stretch>
        </p:blipFill>
        <p:spPr>
          <a:xfrm>
            <a:off x="1371600" y="4318946"/>
            <a:ext cx="1371600" cy="2671576"/>
          </a:xfrm>
          <a:prstGeom prst="rect">
            <a:avLst/>
          </a:prstGeom>
        </p:spPr>
      </p:pic>
      <p:pic>
        <p:nvPicPr>
          <p:cNvPr id="21" name="Picture 20"/>
          <p:cNvPicPr>
            <a:picLocks noChangeAspect="1"/>
          </p:cNvPicPr>
          <p:nvPr/>
        </p:nvPicPr>
        <p:blipFill>
          <a:blip r:embed="rId7"/>
          <a:stretch>
            <a:fillRect/>
          </a:stretch>
        </p:blipFill>
        <p:spPr>
          <a:xfrm>
            <a:off x="3733800" y="5105400"/>
            <a:ext cx="3505200" cy="1777565"/>
          </a:xfrm>
          <a:prstGeom prst="rect">
            <a:avLst/>
          </a:prstGeom>
        </p:spPr>
      </p:pic>
      <p:pic>
        <p:nvPicPr>
          <p:cNvPr id="22" name="Picture 21"/>
          <p:cNvPicPr>
            <a:picLocks noChangeAspect="1"/>
          </p:cNvPicPr>
          <p:nvPr/>
        </p:nvPicPr>
        <p:blipFill>
          <a:blip r:embed="rId6"/>
          <a:stretch>
            <a:fillRect/>
          </a:stretch>
        </p:blipFill>
        <p:spPr>
          <a:xfrm>
            <a:off x="1524000" y="4471346"/>
            <a:ext cx="1371600" cy="2671576"/>
          </a:xfrm>
          <a:prstGeom prst="rect">
            <a:avLst/>
          </a:prstGeom>
        </p:spPr>
      </p:pic>
      <p:pic>
        <p:nvPicPr>
          <p:cNvPr id="23" name="Picture 22"/>
          <p:cNvPicPr>
            <a:picLocks noChangeAspect="1"/>
          </p:cNvPicPr>
          <p:nvPr/>
        </p:nvPicPr>
        <p:blipFill>
          <a:blip r:embed="rId6"/>
          <a:stretch>
            <a:fillRect/>
          </a:stretch>
        </p:blipFill>
        <p:spPr>
          <a:xfrm>
            <a:off x="1676400" y="4623746"/>
            <a:ext cx="1371600" cy="2671576"/>
          </a:xfrm>
          <a:prstGeom prst="rect">
            <a:avLst/>
          </a:prstGeom>
        </p:spPr>
      </p:pic>
      <p:pic>
        <p:nvPicPr>
          <p:cNvPr id="24" name="Picture 23"/>
          <p:cNvPicPr>
            <a:picLocks noChangeAspect="1"/>
          </p:cNvPicPr>
          <p:nvPr/>
        </p:nvPicPr>
        <p:blipFill>
          <a:blip r:embed="rId6"/>
          <a:stretch>
            <a:fillRect/>
          </a:stretch>
        </p:blipFill>
        <p:spPr>
          <a:xfrm>
            <a:off x="1828800" y="4776146"/>
            <a:ext cx="1371600" cy="2671576"/>
          </a:xfrm>
          <a:prstGeom prst="rect">
            <a:avLst/>
          </a:prstGeom>
        </p:spPr>
      </p:pic>
      <p:pic>
        <p:nvPicPr>
          <p:cNvPr id="25" name="Picture 24"/>
          <p:cNvPicPr>
            <a:picLocks noChangeAspect="1"/>
          </p:cNvPicPr>
          <p:nvPr/>
        </p:nvPicPr>
        <p:blipFill>
          <a:blip r:embed="rId6"/>
          <a:stretch>
            <a:fillRect/>
          </a:stretch>
        </p:blipFill>
        <p:spPr>
          <a:xfrm>
            <a:off x="1981200" y="4928546"/>
            <a:ext cx="1371600" cy="2671576"/>
          </a:xfrm>
          <a:prstGeom prst="rect">
            <a:avLst/>
          </a:prstGeom>
        </p:spPr>
      </p:pic>
      <p:pic>
        <p:nvPicPr>
          <p:cNvPr id="26" name="Picture 25"/>
          <p:cNvPicPr>
            <a:picLocks noChangeAspect="1"/>
          </p:cNvPicPr>
          <p:nvPr/>
        </p:nvPicPr>
        <p:blipFill>
          <a:blip r:embed="rId6"/>
          <a:stretch>
            <a:fillRect/>
          </a:stretch>
        </p:blipFill>
        <p:spPr>
          <a:xfrm>
            <a:off x="2133600" y="5080946"/>
            <a:ext cx="1371600" cy="2671576"/>
          </a:xfrm>
          <a:prstGeom prst="rect">
            <a:avLst/>
          </a:prstGeom>
        </p:spPr>
      </p:pic>
      <p:pic>
        <p:nvPicPr>
          <p:cNvPr id="27" name="Picture 26"/>
          <p:cNvPicPr>
            <a:picLocks noChangeAspect="1"/>
          </p:cNvPicPr>
          <p:nvPr/>
        </p:nvPicPr>
        <p:blipFill>
          <a:blip r:embed="rId6"/>
          <a:stretch>
            <a:fillRect/>
          </a:stretch>
        </p:blipFill>
        <p:spPr>
          <a:xfrm>
            <a:off x="2286000" y="5233346"/>
            <a:ext cx="1371600" cy="2671576"/>
          </a:xfrm>
          <a:prstGeom prst="rect">
            <a:avLst/>
          </a:prstGeom>
        </p:spPr>
      </p:pic>
    </p:spTree>
    <p:extLst>
      <p:ext uri="{BB962C8B-B14F-4D97-AF65-F5344CB8AC3E}">
        <p14:creationId xmlns:p14="http://schemas.microsoft.com/office/powerpoint/2010/main" val="23000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500"/>
                                        <p:tgtEl>
                                          <p:spTgt spid="8195">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195">
                                            <p:txEl>
                                              <p:pRg st="3" end="3"/>
                                            </p:txEl>
                                          </p:spTgt>
                                        </p:tgtEl>
                                        <p:attrNameLst>
                                          <p:attrName>style.visibility</p:attrName>
                                        </p:attrNameLst>
                                      </p:cBhvr>
                                      <p:to>
                                        <p:strVal val="visible"/>
                                      </p:to>
                                    </p:set>
                                    <p:animEffect transition="in" filter="fade">
                                      <p:cBhvr>
                                        <p:cTn id="34"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6261"/>
            <a:ext cx="7467600" cy="1143000"/>
          </a:xfrm>
        </p:spPr>
        <p:txBody>
          <a:bodyPr>
            <a:normAutofit fontScale="90000"/>
          </a:bodyPr>
          <a:lstStyle/>
          <a:p>
            <a:pPr algn="l" eaLnBrk="1" fontAlgn="auto" hangingPunct="1">
              <a:spcAft>
                <a:spcPts val="0"/>
              </a:spcAft>
              <a:defRPr/>
            </a:pPr>
            <a:r>
              <a:rPr lang="en-US" sz="3600" dirty="0">
                <a:solidFill>
                  <a:schemeClr val="accent6">
                    <a:lumMod val="60000"/>
                    <a:lumOff val="40000"/>
                  </a:schemeClr>
                </a:solidFill>
                <a:latin typeface="Century Gothic" panose="020B0502020202020204" pitchFamily="34" charset="0"/>
              </a:rPr>
              <a:t>Effects of Concentration </a:t>
            </a:r>
            <a:r>
              <a:rPr lang="en-US" sz="3600" dirty="0">
                <a:solidFill>
                  <a:schemeClr val="tx1"/>
                </a:solidFill>
                <a:latin typeface="Century Gothic" panose="020B0502020202020204" pitchFamily="34" charset="0"/>
              </a:rPr>
              <a:t>of</a:t>
            </a:r>
            <a:r>
              <a:rPr lang="en-US" sz="3600" dirty="0">
                <a:solidFill>
                  <a:schemeClr val="accent6">
                    <a:lumMod val="60000"/>
                    <a:lumOff val="40000"/>
                  </a:schemeClr>
                </a:solidFill>
                <a:latin typeface="Century Gothic" panose="020B0502020202020204" pitchFamily="34" charset="0"/>
              </a:rPr>
              <a:t> </a:t>
            </a:r>
            <a:r>
              <a:rPr lang="en-US" sz="3600" dirty="0">
                <a:solidFill>
                  <a:srgbClr val="FFC000"/>
                </a:solidFill>
                <a:latin typeface="Century Gothic" panose="020B0502020202020204" pitchFamily="34" charset="0"/>
              </a:rPr>
              <a:t>Enzyme</a:t>
            </a:r>
          </a:p>
        </p:txBody>
      </p:sp>
      <p:sp>
        <p:nvSpPr>
          <p:cNvPr id="8195" name="Content Placeholder 2"/>
          <p:cNvSpPr>
            <a:spLocks noGrp="1"/>
          </p:cNvSpPr>
          <p:nvPr>
            <p:ph idx="1"/>
          </p:nvPr>
        </p:nvSpPr>
        <p:spPr>
          <a:xfrm>
            <a:off x="2413661" y="1130486"/>
            <a:ext cx="6629400" cy="4708525"/>
          </a:xfrm>
        </p:spPr>
        <p:txBody>
          <a:bodyPr/>
          <a:lstStyle/>
          <a:p>
            <a:pPr eaLnBrk="1" hangingPunct="1"/>
            <a:r>
              <a:rPr lang="en-US" altLang="en-US" sz="2400" dirty="0">
                <a:latin typeface="Century Gothic" panose="020B0502020202020204" pitchFamily="34" charset="0"/>
              </a:rPr>
              <a:t>How about having more </a:t>
            </a:r>
            <a:r>
              <a:rPr lang="en-US" altLang="en-US" sz="2400" dirty="0">
                <a:solidFill>
                  <a:srgbClr val="FFC000"/>
                </a:solidFill>
                <a:latin typeface="Century Gothic" panose="020B0502020202020204" pitchFamily="34" charset="0"/>
              </a:rPr>
              <a:t>keys (more enzymes)</a:t>
            </a:r>
            <a:r>
              <a:rPr lang="en-US" altLang="en-US" sz="2400" dirty="0">
                <a:latin typeface="Century Gothic" panose="020B0502020202020204" pitchFamily="34" charset="0"/>
              </a:rPr>
              <a:t>?</a:t>
            </a:r>
          </a:p>
          <a:p>
            <a:pPr eaLnBrk="1" hangingPunct="1"/>
            <a:r>
              <a:rPr lang="en-US" altLang="en-US" sz="2400" dirty="0">
                <a:latin typeface="Century Gothic" panose="020B0502020202020204" pitchFamily="34" charset="0"/>
              </a:rPr>
              <a:t>Say I give the entire class a </a:t>
            </a:r>
            <a:r>
              <a:rPr lang="en-US" altLang="en-US" sz="2400" dirty="0">
                <a:solidFill>
                  <a:srgbClr val="FFC000"/>
                </a:solidFill>
                <a:latin typeface="Century Gothic" panose="020B0502020202020204" pitchFamily="34" charset="0"/>
              </a:rPr>
              <a:t>key</a:t>
            </a:r>
            <a:r>
              <a:rPr lang="en-US" altLang="en-US" sz="2400" dirty="0">
                <a:latin typeface="Century Gothic" panose="020B0502020202020204" pitchFamily="34" charset="0"/>
              </a:rPr>
              <a:t> and we all go together to unlock the doors…</a:t>
            </a:r>
          </a:p>
          <a:p>
            <a:pPr eaLnBrk="1" hangingPunct="1"/>
            <a:r>
              <a:rPr lang="en-US" altLang="en-US" sz="2400" dirty="0">
                <a:latin typeface="Century Gothic" panose="020B0502020202020204" pitchFamily="34" charset="0"/>
              </a:rPr>
              <a:t>The more </a:t>
            </a:r>
            <a:r>
              <a:rPr lang="en-US" altLang="en-US" sz="2400" dirty="0">
                <a:solidFill>
                  <a:srgbClr val="FFC000"/>
                </a:solidFill>
                <a:latin typeface="Century Gothic" panose="020B0502020202020204" pitchFamily="34" charset="0"/>
              </a:rPr>
              <a:t>keys</a:t>
            </a:r>
            <a:r>
              <a:rPr lang="en-US" altLang="en-US" sz="2400" dirty="0">
                <a:latin typeface="Century Gothic" panose="020B0502020202020204" pitchFamily="34" charset="0"/>
              </a:rPr>
              <a:t> you have, the more </a:t>
            </a:r>
            <a:r>
              <a:rPr lang="en-US" altLang="en-US" sz="2400" dirty="0">
                <a:solidFill>
                  <a:srgbClr val="00B0F0"/>
                </a:solidFill>
                <a:latin typeface="Century Gothic" panose="020B0502020202020204" pitchFamily="34" charset="0"/>
              </a:rPr>
              <a:t>doors</a:t>
            </a:r>
            <a:r>
              <a:rPr lang="en-US" altLang="en-US" sz="2400" dirty="0">
                <a:latin typeface="Century Gothic" panose="020B0502020202020204" pitchFamily="34" charset="0"/>
              </a:rPr>
              <a:t> could be opened in the same amount of time!</a:t>
            </a:r>
          </a:p>
        </p:txBody>
      </p:sp>
      <p:sp>
        <p:nvSpPr>
          <p:cNvPr id="3" name="Rectangle 2"/>
          <p:cNvSpPr/>
          <p:nvPr/>
        </p:nvSpPr>
        <p:spPr>
          <a:xfrm rot="5400000">
            <a:off x="-861258" y="4274903"/>
            <a:ext cx="4572000" cy="339324"/>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Atelier Victoria (</a:t>
            </a:r>
            <a:r>
              <a:rPr lang="en-US" sz="500" dirty="0" err="1">
                <a:latin typeface="Calibri" panose="020F0502020204030204" pitchFamily="34" charset="0"/>
                <a:ea typeface="Calibri" panose="020F0502020204030204" pitchFamily="34" charset="0"/>
                <a:cs typeface="Times New Roman" panose="02020603050405020304" pitchFamily="18" charset="0"/>
              </a:rPr>
              <a:t>Inh</a:t>
            </a:r>
            <a:r>
              <a:rPr lang="en-US" sz="500" dirty="0">
                <a:latin typeface="Calibri" panose="020F0502020204030204" pitchFamily="34" charset="0"/>
                <a:ea typeface="Calibri" panose="020F0502020204030204" pitchFamily="34" charset="0"/>
                <a:cs typeface="Times New Roman" panose="02020603050405020304" pitchFamily="18" charset="0"/>
              </a:rPr>
              <a:t>. Paul </a:t>
            </a:r>
            <a:r>
              <a:rPr lang="en-US" sz="500" dirty="0" err="1">
                <a:latin typeface="Calibri" panose="020F0502020204030204" pitchFamily="34" charset="0"/>
                <a:ea typeface="Calibri" panose="020F0502020204030204" pitchFamily="34" charset="0"/>
                <a:cs typeface="Times New Roman" panose="02020603050405020304" pitchFamily="18" charset="0"/>
              </a:rPr>
              <a:t>Gericke</a:t>
            </a:r>
            <a:r>
              <a:rPr lang="en-US" sz="500" dirty="0">
                <a:latin typeface="Calibri" panose="020F0502020204030204" pitchFamily="34" charset="0"/>
                <a:ea typeface="Calibri" panose="020F0502020204030204" pitchFamily="34" charset="0"/>
                <a:cs typeface="Times New Roman" panose="02020603050405020304" pitchFamily="18" charset="0"/>
              </a:rPr>
              <a:t>, </a:t>
            </a:r>
            <a:r>
              <a:rPr lang="en-US" sz="500" dirty="0" err="1">
                <a:latin typeface="Calibri" panose="020F0502020204030204" pitchFamily="34" charset="0"/>
                <a:ea typeface="Calibri" panose="020F0502020204030204" pitchFamily="34" charset="0"/>
                <a:cs typeface="Times New Roman" panose="02020603050405020304" pitchFamily="18" charset="0"/>
              </a:rPr>
              <a:t>gegr</a:t>
            </a:r>
            <a:r>
              <a:rPr lang="en-US" sz="500" dirty="0">
                <a:latin typeface="Calibri" panose="020F0502020204030204" pitchFamily="34" charset="0"/>
                <a:ea typeface="Calibri" panose="020F0502020204030204" pitchFamily="34" charset="0"/>
                <a:cs typeface="Times New Roman" panose="02020603050405020304" pitchFamily="18" charset="0"/>
              </a:rPr>
              <a:t>. 1894), Berlin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http://www.znanijamira.ru/publ/nobel_laureat/ehmil_german_fisher/42-1-0-2119, Public Domain,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 </a:t>
            </a: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https://commons.wikimedia.org/w/index.php?curid=35759465</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81001" y="1066800"/>
            <a:ext cx="1828800" cy="2473657"/>
          </a:xfrm>
          <a:prstGeom prst="rect">
            <a:avLst/>
          </a:prstGeom>
        </p:spPr>
      </p:pic>
      <p:sp>
        <p:nvSpPr>
          <p:cNvPr id="5" name="Rectangle 4"/>
          <p:cNvSpPr/>
          <p:nvPr/>
        </p:nvSpPr>
        <p:spPr>
          <a:xfrm rot="5400000">
            <a:off x="6527470" y="6197931"/>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Fred the </a:t>
            </a:r>
            <a:r>
              <a:rPr lang="en-US" sz="500" dirty="0" err="1">
                <a:latin typeface="Calibri" panose="020F0502020204030204" pitchFamily="34" charset="0"/>
                <a:ea typeface="Calibri" panose="020F0502020204030204" pitchFamily="34" charset="0"/>
                <a:cs typeface="Times New Roman" panose="02020603050405020304" pitchFamily="18" charset="0"/>
              </a:rPr>
              <a:t>Oysteri</a:t>
            </a:r>
            <a:r>
              <a:rPr lang="en-US" sz="500" dirty="0">
                <a:latin typeface="Calibri" panose="020F0502020204030204" pitchFamily="34" charset="0"/>
                <a:ea typeface="Calibri" panose="020F0502020204030204" pitchFamily="34" charset="0"/>
                <a:cs typeface="Times New Roman" panose="02020603050405020304" pitchFamily="18" charset="0"/>
              </a:rPr>
              <a:t> The source code of this SVG is valid. This vector graphics image was created with</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Adobe Illustrator. - Own work, GFDL, </a:t>
            </a: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https://commons.wikimedia.org/w/index.php?curid=36301608</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2819400" y="4191000"/>
            <a:ext cx="3505200" cy="1777565"/>
          </a:xfrm>
          <a:prstGeom prst="rect">
            <a:avLst/>
          </a:prstGeom>
        </p:spPr>
      </p:pic>
      <p:sp>
        <p:nvSpPr>
          <p:cNvPr id="7" name="Rectangle 6"/>
          <p:cNvSpPr/>
          <p:nvPr/>
        </p:nvSpPr>
        <p:spPr>
          <a:xfrm rot="5400000">
            <a:off x="-2083131" y="6350330"/>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a:t>
            </a:r>
            <a:r>
              <a:rPr lang="en-US" sz="500" dirty="0" err="1">
                <a:latin typeface="Calibri" panose="020F0502020204030204" pitchFamily="34" charset="0"/>
                <a:ea typeface="Calibri" panose="020F0502020204030204" pitchFamily="34" charset="0"/>
                <a:cs typeface="Times New Roman" panose="02020603050405020304" pitchFamily="18" charset="0"/>
              </a:rPr>
              <a:t>daduNI</a:t>
            </a:r>
            <a:r>
              <a:rPr lang="en-US" sz="500" dirty="0">
                <a:latin typeface="Calibri" panose="020F0502020204030204" pitchFamily="34" charset="0"/>
                <a:ea typeface="Calibri" panose="020F0502020204030204" pitchFamily="34" charset="0"/>
                <a:cs typeface="Times New Roman" panose="02020603050405020304" pitchFamily="18" charset="0"/>
              </a:rPr>
              <a:t> - Nino </a:t>
            </a:r>
            <a:r>
              <a:rPr lang="en-US" sz="500" dirty="0" err="1">
                <a:latin typeface="Calibri" panose="020F0502020204030204" pitchFamily="34" charset="0"/>
                <a:ea typeface="Calibri" panose="020F0502020204030204" pitchFamily="34" charset="0"/>
                <a:cs typeface="Times New Roman" panose="02020603050405020304" pitchFamily="18" charset="0"/>
              </a:rPr>
              <a:t>Narozauli</a:t>
            </a:r>
            <a:r>
              <a:rPr lang="en-US" sz="500" dirty="0">
                <a:latin typeface="Calibri" panose="020F0502020204030204" pitchFamily="34" charset="0"/>
                <a:ea typeface="Calibri" panose="020F0502020204030204" pitchFamily="34" charset="0"/>
                <a:cs typeface="Times New Roman" panose="02020603050405020304" pitchFamily="18" charset="0"/>
              </a:rPr>
              <a:t> - how old is this door???, CC BY-SA 2.0,</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https://commons.wikimedia.org/w/index.php?curid=3401686</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7"/>
          <a:stretch>
            <a:fillRect/>
          </a:stretch>
        </p:blipFill>
        <p:spPr>
          <a:xfrm>
            <a:off x="609600" y="3556946"/>
            <a:ext cx="1371600" cy="2671576"/>
          </a:xfrm>
          <a:prstGeom prst="rect">
            <a:avLst/>
          </a:prstGeom>
        </p:spPr>
      </p:pic>
      <p:pic>
        <p:nvPicPr>
          <p:cNvPr id="10" name="Picture 9"/>
          <p:cNvPicPr>
            <a:picLocks noChangeAspect="1"/>
          </p:cNvPicPr>
          <p:nvPr/>
        </p:nvPicPr>
        <p:blipFill>
          <a:blip r:embed="rId7"/>
          <a:stretch>
            <a:fillRect/>
          </a:stretch>
        </p:blipFill>
        <p:spPr>
          <a:xfrm>
            <a:off x="762000" y="3709346"/>
            <a:ext cx="1371600" cy="2671576"/>
          </a:xfrm>
          <a:prstGeom prst="rect">
            <a:avLst/>
          </a:prstGeom>
        </p:spPr>
      </p:pic>
      <p:pic>
        <p:nvPicPr>
          <p:cNvPr id="11" name="Picture 10"/>
          <p:cNvPicPr>
            <a:picLocks noChangeAspect="1"/>
          </p:cNvPicPr>
          <p:nvPr/>
        </p:nvPicPr>
        <p:blipFill>
          <a:blip r:embed="rId7"/>
          <a:stretch>
            <a:fillRect/>
          </a:stretch>
        </p:blipFill>
        <p:spPr>
          <a:xfrm>
            <a:off x="914400" y="3861746"/>
            <a:ext cx="1371600" cy="2671576"/>
          </a:xfrm>
          <a:prstGeom prst="rect">
            <a:avLst/>
          </a:prstGeom>
        </p:spPr>
      </p:pic>
      <p:pic>
        <p:nvPicPr>
          <p:cNvPr id="12" name="Picture 11"/>
          <p:cNvPicPr>
            <a:picLocks noChangeAspect="1"/>
          </p:cNvPicPr>
          <p:nvPr/>
        </p:nvPicPr>
        <p:blipFill>
          <a:blip r:embed="rId7"/>
          <a:stretch>
            <a:fillRect/>
          </a:stretch>
        </p:blipFill>
        <p:spPr>
          <a:xfrm>
            <a:off x="1066800" y="4014146"/>
            <a:ext cx="1371600" cy="2671576"/>
          </a:xfrm>
          <a:prstGeom prst="rect">
            <a:avLst/>
          </a:prstGeom>
        </p:spPr>
      </p:pic>
      <p:pic>
        <p:nvPicPr>
          <p:cNvPr id="13" name="Picture 12"/>
          <p:cNvPicPr>
            <a:picLocks noChangeAspect="1"/>
          </p:cNvPicPr>
          <p:nvPr/>
        </p:nvPicPr>
        <p:blipFill>
          <a:blip r:embed="rId7"/>
          <a:stretch>
            <a:fillRect/>
          </a:stretch>
        </p:blipFill>
        <p:spPr>
          <a:xfrm>
            <a:off x="1219200" y="4166546"/>
            <a:ext cx="1371600" cy="2671576"/>
          </a:xfrm>
          <a:prstGeom prst="rect">
            <a:avLst/>
          </a:prstGeom>
        </p:spPr>
      </p:pic>
      <p:pic>
        <p:nvPicPr>
          <p:cNvPr id="14" name="Picture 13"/>
          <p:cNvPicPr>
            <a:picLocks noChangeAspect="1"/>
          </p:cNvPicPr>
          <p:nvPr/>
        </p:nvPicPr>
        <p:blipFill>
          <a:blip r:embed="rId5"/>
          <a:stretch>
            <a:fillRect/>
          </a:stretch>
        </p:blipFill>
        <p:spPr>
          <a:xfrm>
            <a:off x="2971800" y="4343400"/>
            <a:ext cx="3505200" cy="1777565"/>
          </a:xfrm>
          <a:prstGeom prst="rect">
            <a:avLst/>
          </a:prstGeom>
        </p:spPr>
      </p:pic>
      <p:pic>
        <p:nvPicPr>
          <p:cNvPr id="15" name="Picture 14"/>
          <p:cNvPicPr>
            <a:picLocks noChangeAspect="1"/>
          </p:cNvPicPr>
          <p:nvPr/>
        </p:nvPicPr>
        <p:blipFill>
          <a:blip r:embed="rId5"/>
          <a:stretch>
            <a:fillRect/>
          </a:stretch>
        </p:blipFill>
        <p:spPr>
          <a:xfrm>
            <a:off x="3124200" y="4495800"/>
            <a:ext cx="3505200" cy="1777565"/>
          </a:xfrm>
          <a:prstGeom prst="rect">
            <a:avLst/>
          </a:prstGeom>
        </p:spPr>
      </p:pic>
      <p:pic>
        <p:nvPicPr>
          <p:cNvPr id="16" name="Picture 15"/>
          <p:cNvPicPr>
            <a:picLocks noChangeAspect="1"/>
          </p:cNvPicPr>
          <p:nvPr/>
        </p:nvPicPr>
        <p:blipFill>
          <a:blip r:embed="rId5"/>
          <a:stretch>
            <a:fillRect/>
          </a:stretch>
        </p:blipFill>
        <p:spPr>
          <a:xfrm>
            <a:off x="3276600" y="4648200"/>
            <a:ext cx="3505200" cy="1777565"/>
          </a:xfrm>
          <a:prstGeom prst="rect">
            <a:avLst/>
          </a:prstGeom>
        </p:spPr>
      </p:pic>
      <p:pic>
        <p:nvPicPr>
          <p:cNvPr id="17" name="Picture 16"/>
          <p:cNvPicPr>
            <a:picLocks noChangeAspect="1"/>
          </p:cNvPicPr>
          <p:nvPr/>
        </p:nvPicPr>
        <p:blipFill>
          <a:blip r:embed="rId5"/>
          <a:stretch>
            <a:fillRect/>
          </a:stretch>
        </p:blipFill>
        <p:spPr>
          <a:xfrm>
            <a:off x="3429000" y="4800600"/>
            <a:ext cx="3505200" cy="1777565"/>
          </a:xfrm>
          <a:prstGeom prst="rect">
            <a:avLst/>
          </a:prstGeom>
        </p:spPr>
      </p:pic>
      <p:pic>
        <p:nvPicPr>
          <p:cNvPr id="18" name="Picture 17"/>
          <p:cNvPicPr>
            <a:picLocks noChangeAspect="1"/>
          </p:cNvPicPr>
          <p:nvPr/>
        </p:nvPicPr>
        <p:blipFill>
          <a:blip r:embed="rId5"/>
          <a:stretch>
            <a:fillRect/>
          </a:stretch>
        </p:blipFill>
        <p:spPr>
          <a:xfrm>
            <a:off x="3581400" y="4953000"/>
            <a:ext cx="3505200" cy="1777565"/>
          </a:xfrm>
          <a:prstGeom prst="rect">
            <a:avLst/>
          </a:prstGeom>
        </p:spPr>
      </p:pic>
      <p:pic>
        <p:nvPicPr>
          <p:cNvPr id="19" name="Picture 18"/>
          <p:cNvPicPr>
            <a:picLocks noChangeAspect="1"/>
          </p:cNvPicPr>
          <p:nvPr/>
        </p:nvPicPr>
        <p:blipFill>
          <a:blip r:embed="rId5"/>
          <a:stretch>
            <a:fillRect/>
          </a:stretch>
        </p:blipFill>
        <p:spPr>
          <a:xfrm>
            <a:off x="3733800" y="5105400"/>
            <a:ext cx="3505200" cy="1777565"/>
          </a:xfrm>
          <a:prstGeom prst="rect">
            <a:avLst/>
          </a:prstGeom>
        </p:spPr>
      </p:pic>
      <p:pic>
        <p:nvPicPr>
          <p:cNvPr id="20" name="Picture 19"/>
          <p:cNvPicPr>
            <a:picLocks noChangeAspect="1"/>
          </p:cNvPicPr>
          <p:nvPr/>
        </p:nvPicPr>
        <p:blipFill>
          <a:blip r:embed="rId7"/>
          <a:stretch>
            <a:fillRect/>
          </a:stretch>
        </p:blipFill>
        <p:spPr>
          <a:xfrm>
            <a:off x="1371600" y="4318946"/>
            <a:ext cx="1371600" cy="2671576"/>
          </a:xfrm>
          <a:prstGeom prst="rect">
            <a:avLst/>
          </a:prstGeom>
        </p:spPr>
      </p:pic>
      <p:pic>
        <p:nvPicPr>
          <p:cNvPr id="21" name="Picture 20"/>
          <p:cNvPicPr>
            <a:picLocks noChangeAspect="1"/>
          </p:cNvPicPr>
          <p:nvPr/>
        </p:nvPicPr>
        <p:blipFill>
          <a:blip r:embed="rId7"/>
          <a:stretch>
            <a:fillRect/>
          </a:stretch>
        </p:blipFill>
        <p:spPr>
          <a:xfrm>
            <a:off x="1524000" y="4471346"/>
            <a:ext cx="1371600" cy="2671576"/>
          </a:xfrm>
          <a:prstGeom prst="rect">
            <a:avLst/>
          </a:prstGeom>
        </p:spPr>
      </p:pic>
    </p:spTree>
    <p:extLst>
      <p:ext uri="{BB962C8B-B14F-4D97-AF65-F5344CB8AC3E}">
        <p14:creationId xmlns:p14="http://schemas.microsoft.com/office/powerpoint/2010/main" val="7790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nodeType="afterEffect">
                                  <p:stCondLst>
                                    <p:cond delay="50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nodeType="afterEffect">
                                  <p:stCondLst>
                                    <p:cond delay="500"/>
                                  </p:stCondLst>
                                  <p:childTnLst>
                                    <p:set>
                                      <p:cBhvr>
                                        <p:cTn id="35" dur="1" fill="hold">
                                          <p:stCondLst>
                                            <p:cond delay="0"/>
                                          </p:stCondLst>
                                        </p:cTn>
                                        <p:tgtEl>
                                          <p:spTgt spid="11"/>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nodeType="afterEffect">
                                  <p:stCondLst>
                                    <p:cond delay="50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nodeType="afterEffect">
                                  <p:stCondLst>
                                    <p:cond delay="50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childTnLst>
                                </p:cTn>
                              </p:par>
                            </p:childTnLst>
                          </p:cTn>
                        </p:par>
                        <p:par>
                          <p:cTn id="45" fill="hold">
                            <p:stCondLst>
                              <p:cond delay="5500"/>
                            </p:stCondLst>
                            <p:childTnLst>
                              <p:par>
                                <p:cTn id="46" presetID="1" presetClass="entr" presetSubtype="0" fill="hold" nodeType="afterEffect">
                                  <p:stCondLst>
                                    <p:cond delay="50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Autofit/>
          </a:bodyPr>
          <a:lstStyle/>
          <a:p>
            <a:pPr eaLnBrk="1" fontAlgn="auto" hangingPunct="1">
              <a:spcAft>
                <a:spcPts val="0"/>
              </a:spcAft>
              <a:defRPr/>
            </a:pPr>
            <a:r>
              <a:rPr lang="en-US" sz="3600" dirty="0">
                <a:solidFill>
                  <a:schemeClr val="tx1"/>
                </a:solidFill>
                <a:latin typeface="Century Gothic" panose="020B0502020202020204" pitchFamily="34" charset="0"/>
              </a:rPr>
              <a:t>‘Rate of Reaction’ influenced by </a:t>
            </a:r>
            <a:r>
              <a:rPr lang="en-US" sz="3600" dirty="0">
                <a:solidFill>
                  <a:schemeClr val="tx2">
                    <a:lumMod val="75000"/>
                  </a:schemeClr>
                </a:solidFill>
                <a:latin typeface="Century Gothic" panose="020B0502020202020204" pitchFamily="34" charset="0"/>
              </a:rPr>
              <a:t>Substrate</a:t>
            </a:r>
            <a:r>
              <a:rPr lang="en-US" sz="3600" dirty="0">
                <a:solidFill>
                  <a:schemeClr val="accent6">
                    <a:lumMod val="60000"/>
                    <a:lumOff val="40000"/>
                  </a:schemeClr>
                </a:solidFill>
                <a:latin typeface="Century Gothic" panose="020B0502020202020204" pitchFamily="34" charset="0"/>
              </a:rPr>
              <a:t> Concentrations</a:t>
            </a:r>
          </a:p>
        </p:txBody>
      </p:sp>
      <p:sp>
        <p:nvSpPr>
          <p:cNvPr id="8195" name="Content Placeholder 2"/>
          <p:cNvSpPr>
            <a:spLocks noGrp="1"/>
          </p:cNvSpPr>
          <p:nvPr>
            <p:ph idx="1"/>
          </p:nvPr>
        </p:nvSpPr>
        <p:spPr>
          <a:xfrm>
            <a:off x="76200" y="1676400"/>
            <a:ext cx="8763000" cy="4708525"/>
          </a:xfrm>
        </p:spPr>
        <p:txBody>
          <a:bodyPr>
            <a:normAutofit/>
          </a:bodyPr>
          <a:lstStyle/>
          <a:p>
            <a:pPr eaLnBrk="1" hangingPunct="1"/>
            <a:r>
              <a:rPr lang="en-US" altLang="en-US" sz="2400" dirty="0">
                <a:latin typeface="Century Gothic" panose="020B0502020202020204" pitchFamily="34" charset="0"/>
              </a:rPr>
              <a:t>If the substrate concentration for a given amount of enzymes is very low, the time for an enzyme to bind with the next substrate would be relatively long.</a:t>
            </a:r>
          </a:p>
          <a:p>
            <a:pPr lvl="1"/>
            <a:r>
              <a:rPr lang="en-US" altLang="en-US" sz="2000" dirty="0">
                <a:latin typeface="Century Gothic" panose="020B0502020202020204" pitchFamily="34" charset="0"/>
              </a:rPr>
              <a:t>aka. </a:t>
            </a:r>
            <a:r>
              <a:rPr lang="en-US" altLang="en-US" sz="2000" dirty="0">
                <a:solidFill>
                  <a:srgbClr val="00B0F0"/>
                </a:solidFill>
                <a:latin typeface="Century Gothic" panose="020B0502020202020204" pitchFamily="34" charset="0"/>
              </a:rPr>
              <a:t>doors </a:t>
            </a:r>
            <a:r>
              <a:rPr lang="en-US" altLang="en-US" sz="2000" dirty="0">
                <a:latin typeface="Century Gothic" panose="020B0502020202020204" pitchFamily="34" charset="0"/>
              </a:rPr>
              <a:t>are very far apart</a:t>
            </a:r>
            <a:endParaRPr lang="en-US" altLang="en-US" sz="2400" dirty="0">
              <a:latin typeface="Century Gothic" panose="020B0502020202020204" pitchFamily="34" charset="0"/>
            </a:endParaRPr>
          </a:p>
          <a:p>
            <a:pPr eaLnBrk="1" hangingPunct="1"/>
            <a:r>
              <a:rPr lang="en-US" altLang="en-US" sz="2400" dirty="0">
                <a:latin typeface="Century Gothic" panose="020B0502020202020204" pitchFamily="34" charset="0"/>
              </a:rPr>
              <a:t>Enzyme needs “to find” the next available substrate. </a:t>
            </a:r>
          </a:p>
        </p:txBody>
      </p:sp>
      <p:pic>
        <p:nvPicPr>
          <p:cNvPr id="4" name="Picture 3"/>
          <p:cNvPicPr>
            <a:picLocks noChangeAspect="1"/>
          </p:cNvPicPr>
          <p:nvPr/>
        </p:nvPicPr>
        <p:blipFill>
          <a:blip r:embed="rId2"/>
          <a:stretch>
            <a:fillRect/>
          </a:stretch>
        </p:blipFill>
        <p:spPr>
          <a:xfrm>
            <a:off x="304800" y="5029200"/>
            <a:ext cx="850466" cy="1656522"/>
          </a:xfrm>
          <a:prstGeom prst="rect">
            <a:avLst/>
          </a:prstGeom>
        </p:spPr>
      </p:pic>
      <p:pic>
        <p:nvPicPr>
          <p:cNvPr id="5" name="Picture 4"/>
          <p:cNvPicPr>
            <a:picLocks noChangeAspect="1"/>
          </p:cNvPicPr>
          <p:nvPr/>
        </p:nvPicPr>
        <p:blipFill>
          <a:blip r:embed="rId2"/>
          <a:stretch>
            <a:fillRect/>
          </a:stretch>
        </p:blipFill>
        <p:spPr>
          <a:xfrm>
            <a:off x="8167458" y="5029200"/>
            <a:ext cx="850466" cy="1656522"/>
          </a:xfrm>
          <a:prstGeom prst="rect">
            <a:avLst/>
          </a:prstGeom>
        </p:spPr>
      </p:pic>
      <p:pic>
        <p:nvPicPr>
          <p:cNvPr id="6" name="Picture 5"/>
          <p:cNvPicPr>
            <a:picLocks noChangeAspect="1"/>
          </p:cNvPicPr>
          <p:nvPr/>
        </p:nvPicPr>
        <p:blipFill>
          <a:blip r:embed="rId3"/>
          <a:stretch>
            <a:fillRect/>
          </a:stretch>
        </p:blipFill>
        <p:spPr>
          <a:xfrm>
            <a:off x="1219200" y="5562601"/>
            <a:ext cx="1730027" cy="651323"/>
          </a:xfrm>
          <a:prstGeom prst="round1Rect">
            <a:avLst/>
          </a:prstGeom>
        </p:spPr>
      </p:pic>
      <p:pic>
        <p:nvPicPr>
          <p:cNvPr id="7" name="Picture 6"/>
          <p:cNvPicPr>
            <a:picLocks noChangeAspect="1"/>
          </p:cNvPicPr>
          <p:nvPr/>
        </p:nvPicPr>
        <p:blipFill>
          <a:blip r:embed="rId3"/>
          <a:stretch>
            <a:fillRect/>
          </a:stretch>
        </p:blipFill>
        <p:spPr>
          <a:xfrm>
            <a:off x="1219200" y="5562600"/>
            <a:ext cx="1730027" cy="651323"/>
          </a:xfrm>
          <a:prstGeom prst="round1Rect">
            <a:avLst/>
          </a:prstGeom>
        </p:spPr>
      </p:pic>
    </p:spTree>
    <p:extLst>
      <p:ext uri="{BB962C8B-B14F-4D97-AF65-F5344CB8AC3E}">
        <p14:creationId xmlns:p14="http://schemas.microsoft.com/office/powerpoint/2010/main" val="39297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500"/>
                                        <p:tgtEl>
                                          <p:spTgt spid="8195">
                                            <p:txEl>
                                              <p:pRg st="2" end="2"/>
                                            </p:txEl>
                                          </p:spTgt>
                                        </p:tgtEl>
                                      </p:cBhvr>
                                    </p:animEffect>
                                  </p:childTnLst>
                                </p:cTn>
                              </p:par>
                              <p:par>
                                <p:cTn id="8" presetID="42" presetClass="path" presetSubtype="0" decel="50000" fill="hold" nodeType="withEffect">
                                  <p:stCondLst>
                                    <p:cond delay="0"/>
                                  </p:stCondLst>
                                  <p:childTnLst>
                                    <p:animMotion origin="layout" path="M -1.38889E-6 -4.81481E-6 L 0.57205 -0.003 " pathEditMode="fixed" rAng="0" ptsTypes="AA">
                                      <p:cBhvr>
                                        <p:cTn id="9" dur="3000" fill="hold"/>
                                        <p:tgtEl>
                                          <p:spTgt spid="7"/>
                                        </p:tgtEl>
                                        <p:attrNameLst>
                                          <p:attrName>ppt_x</p:attrName>
                                          <p:attrName>ppt_y</p:attrName>
                                        </p:attrNameLst>
                                      </p:cBhvr>
                                      <p:rCtr x="28594" y="-162"/>
                                    </p:animMotion>
                                  </p:childTnLst>
                                  <p:subTnLst>
                                    <p:set>
                                      <p:cBhvr override="childStyle">
                                        <p:cTn dur="1" fill="hold" display="0" masterRel="sameClick" afterEffect="1">
                                          <p:stCondLst>
                                            <p:cond evt="end" delay="0">
                                              <p:tn val="8"/>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Autofit/>
          </a:bodyPr>
          <a:lstStyle/>
          <a:p>
            <a:pPr eaLnBrk="1" fontAlgn="auto" hangingPunct="1">
              <a:spcAft>
                <a:spcPts val="0"/>
              </a:spcAft>
              <a:defRPr/>
            </a:pPr>
            <a:r>
              <a:rPr lang="en-US" sz="3600" dirty="0">
                <a:solidFill>
                  <a:schemeClr val="tx1"/>
                </a:solidFill>
                <a:latin typeface="Century Gothic" panose="020B0502020202020204" pitchFamily="34" charset="0"/>
              </a:rPr>
              <a:t>‘Rate of Reaction’ influenced by </a:t>
            </a:r>
            <a:r>
              <a:rPr lang="en-US" sz="3600" dirty="0">
                <a:solidFill>
                  <a:schemeClr val="tx2">
                    <a:lumMod val="75000"/>
                  </a:schemeClr>
                </a:solidFill>
                <a:latin typeface="Century Gothic" panose="020B0502020202020204" pitchFamily="34" charset="0"/>
              </a:rPr>
              <a:t>Substrate</a:t>
            </a:r>
            <a:r>
              <a:rPr lang="en-US" sz="3600" dirty="0">
                <a:solidFill>
                  <a:schemeClr val="accent6">
                    <a:lumMod val="60000"/>
                    <a:lumOff val="40000"/>
                  </a:schemeClr>
                </a:solidFill>
                <a:latin typeface="Century Gothic" panose="020B0502020202020204" pitchFamily="34" charset="0"/>
              </a:rPr>
              <a:t> Concentrations</a:t>
            </a:r>
          </a:p>
        </p:txBody>
      </p:sp>
      <p:sp>
        <p:nvSpPr>
          <p:cNvPr id="8195" name="Content Placeholder 2"/>
          <p:cNvSpPr>
            <a:spLocks noGrp="1"/>
          </p:cNvSpPr>
          <p:nvPr>
            <p:ph idx="1"/>
          </p:nvPr>
        </p:nvSpPr>
        <p:spPr>
          <a:xfrm>
            <a:off x="76200" y="1676400"/>
            <a:ext cx="8763000" cy="4708525"/>
          </a:xfrm>
        </p:spPr>
        <p:txBody>
          <a:bodyPr>
            <a:normAutofit/>
          </a:bodyPr>
          <a:lstStyle/>
          <a:p>
            <a:pPr eaLnBrk="1" hangingPunct="1"/>
            <a:r>
              <a:rPr lang="en-US" altLang="en-US" sz="2400" dirty="0">
                <a:latin typeface="Century Gothic" panose="020B0502020202020204" pitchFamily="34" charset="0"/>
              </a:rPr>
              <a:t>If the substrate concentration for a given amount of enzymes is very low, the time for an enzyme to bind with the next substrate would be relatively long.</a:t>
            </a:r>
          </a:p>
          <a:p>
            <a:pPr lvl="1"/>
            <a:r>
              <a:rPr lang="en-US" altLang="en-US" sz="2000" dirty="0">
                <a:latin typeface="Century Gothic" panose="020B0502020202020204" pitchFamily="34" charset="0"/>
              </a:rPr>
              <a:t>aka. </a:t>
            </a:r>
            <a:r>
              <a:rPr lang="en-US" altLang="en-US" sz="2000" dirty="0">
                <a:solidFill>
                  <a:srgbClr val="00B0F0"/>
                </a:solidFill>
                <a:latin typeface="Century Gothic" panose="020B0502020202020204" pitchFamily="34" charset="0"/>
              </a:rPr>
              <a:t>doors </a:t>
            </a:r>
            <a:r>
              <a:rPr lang="en-US" altLang="en-US" sz="2000" dirty="0">
                <a:latin typeface="Century Gothic" panose="020B0502020202020204" pitchFamily="34" charset="0"/>
              </a:rPr>
              <a:t>are very far apart</a:t>
            </a:r>
            <a:endParaRPr lang="en-US" altLang="en-US" sz="2400" dirty="0">
              <a:latin typeface="Century Gothic" panose="020B0502020202020204" pitchFamily="34" charset="0"/>
            </a:endParaRPr>
          </a:p>
          <a:p>
            <a:pPr eaLnBrk="1" hangingPunct="1"/>
            <a:r>
              <a:rPr lang="en-US" altLang="en-US" sz="2400" dirty="0">
                <a:latin typeface="Century Gothic" panose="020B0502020202020204" pitchFamily="34" charset="0"/>
              </a:rPr>
              <a:t>Enzyme needs “to find” the next available substrate. </a:t>
            </a:r>
          </a:p>
          <a:p>
            <a:pPr eaLnBrk="1" hangingPunct="1"/>
            <a:r>
              <a:rPr lang="en-US" altLang="en-US" sz="2400" dirty="0">
                <a:latin typeface="Century Gothic" panose="020B0502020202020204" pitchFamily="34" charset="0"/>
              </a:rPr>
              <a:t>Increasing the substrate concentration will decrease that </a:t>
            </a:r>
            <a:r>
              <a:rPr lang="en-US" altLang="en-US" sz="2400" i="1" dirty="0">
                <a:latin typeface="Century Gothic" panose="020B0502020202020204" pitchFamily="34" charset="0"/>
              </a:rPr>
              <a:t>‘search time’ </a:t>
            </a:r>
            <a:r>
              <a:rPr lang="en-US" altLang="en-US" sz="2400" dirty="0">
                <a:latin typeface="Century Gothic" panose="020B0502020202020204" pitchFamily="34" charset="0"/>
              </a:rPr>
              <a:t>– thereby increasing the rate of reaction. </a:t>
            </a:r>
          </a:p>
        </p:txBody>
      </p:sp>
      <p:pic>
        <p:nvPicPr>
          <p:cNvPr id="4" name="Picture 3"/>
          <p:cNvPicPr>
            <a:picLocks noChangeAspect="1"/>
          </p:cNvPicPr>
          <p:nvPr/>
        </p:nvPicPr>
        <p:blipFill>
          <a:blip r:embed="rId2"/>
          <a:stretch>
            <a:fillRect/>
          </a:stretch>
        </p:blipFill>
        <p:spPr>
          <a:xfrm>
            <a:off x="304800" y="5029200"/>
            <a:ext cx="850466" cy="1656522"/>
          </a:xfrm>
          <a:prstGeom prst="rect">
            <a:avLst/>
          </a:prstGeom>
        </p:spPr>
      </p:pic>
      <p:pic>
        <p:nvPicPr>
          <p:cNvPr id="5" name="Picture 4"/>
          <p:cNvPicPr>
            <a:picLocks noChangeAspect="1"/>
          </p:cNvPicPr>
          <p:nvPr/>
        </p:nvPicPr>
        <p:blipFill>
          <a:blip r:embed="rId2"/>
          <a:stretch>
            <a:fillRect/>
          </a:stretch>
        </p:blipFill>
        <p:spPr>
          <a:xfrm>
            <a:off x="8167458" y="5029200"/>
            <a:ext cx="850466" cy="1656522"/>
          </a:xfrm>
          <a:prstGeom prst="rect">
            <a:avLst/>
          </a:prstGeom>
        </p:spPr>
      </p:pic>
      <p:pic>
        <p:nvPicPr>
          <p:cNvPr id="6" name="Picture 5"/>
          <p:cNvPicPr>
            <a:picLocks noChangeAspect="1"/>
          </p:cNvPicPr>
          <p:nvPr/>
        </p:nvPicPr>
        <p:blipFill>
          <a:blip r:embed="rId3"/>
          <a:stretch>
            <a:fillRect/>
          </a:stretch>
        </p:blipFill>
        <p:spPr>
          <a:xfrm>
            <a:off x="1219200" y="5562601"/>
            <a:ext cx="1730027" cy="651323"/>
          </a:xfrm>
          <a:prstGeom prst="round1Rect">
            <a:avLst/>
          </a:prstGeom>
        </p:spPr>
      </p:pic>
      <p:pic>
        <p:nvPicPr>
          <p:cNvPr id="7" name="Picture 6"/>
          <p:cNvPicPr>
            <a:picLocks noChangeAspect="1"/>
          </p:cNvPicPr>
          <p:nvPr/>
        </p:nvPicPr>
        <p:blipFill>
          <a:blip r:embed="rId3"/>
          <a:stretch>
            <a:fillRect/>
          </a:stretch>
        </p:blipFill>
        <p:spPr>
          <a:xfrm>
            <a:off x="1219200" y="5562600"/>
            <a:ext cx="1730027" cy="651323"/>
          </a:xfrm>
          <a:prstGeom prst="round1Rect">
            <a:avLst/>
          </a:prstGeom>
        </p:spPr>
      </p:pic>
      <p:pic>
        <p:nvPicPr>
          <p:cNvPr id="8" name="Picture 7"/>
          <p:cNvPicPr>
            <a:picLocks noChangeAspect="1"/>
          </p:cNvPicPr>
          <p:nvPr/>
        </p:nvPicPr>
        <p:blipFill>
          <a:blip r:embed="rId2"/>
          <a:stretch>
            <a:fillRect/>
          </a:stretch>
        </p:blipFill>
        <p:spPr>
          <a:xfrm>
            <a:off x="4149030" y="5026188"/>
            <a:ext cx="850466" cy="1656522"/>
          </a:xfrm>
          <a:prstGeom prst="rect">
            <a:avLst/>
          </a:prstGeom>
        </p:spPr>
      </p:pic>
      <p:pic>
        <p:nvPicPr>
          <p:cNvPr id="9" name="Picture 8"/>
          <p:cNvPicPr>
            <a:picLocks noChangeAspect="1"/>
          </p:cNvPicPr>
          <p:nvPr/>
        </p:nvPicPr>
        <p:blipFill>
          <a:blip r:embed="rId2"/>
          <a:stretch>
            <a:fillRect/>
          </a:stretch>
        </p:blipFill>
        <p:spPr>
          <a:xfrm>
            <a:off x="5117379" y="5026188"/>
            <a:ext cx="850466" cy="1656522"/>
          </a:xfrm>
          <a:prstGeom prst="rect">
            <a:avLst/>
          </a:prstGeom>
        </p:spPr>
      </p:pic>
      <p:pic>
        <p:nvPicPr>
          <p:cNvPr id="10" name="Picture 9"/>
          <p:cNvPicPr>
            <a:picLocks noChangeAspect="1"/>
          </p:cNvPicPr>
          <p:nvPr/>
        </p:nvPicPr>
        <p:blipFill>
          <a:blip r:embed="rId2"/>
          <a:stretch>
            <a:fillRect/>
          </a:stretch>
        </p:blipFill>
        <p:spPr>
          <a:xfrm>
            <a:off x="6113437" y="5026188"/>
            <a:ext cx="850466" cy="1656522"/>
          </a:xfrm>
          <a:prstGeom prst="rect">
            <a:avLst/>
          </a:prstGeom>
        </p:spPr>
      </p:pic>
      <p:pic>
        <p:nvPicPr>
          <p:cNvPr id="11" name="Picture 10"/>
          <p:cNvPicPr>
            <a:picLocks noChangeAspect="1"/>
          </p:cNvPicPr>
          <p:nvPr/>
        </p:nvPicPr>
        <p:blipFill>
          <a:blip r:embed="rId2"/>
          <a:stretch>
            <a:fillRect/>
          </a:stretch>
        </p:blipFill>
        <p:spPr>
          <a:xfrm>
            <a:off x="7138268" y="5029200"/>
            <a:ext cx="850466" cy="1656522"/>
          </a:xfrm>
          <a:prstGeom prst="rect">
            <a:avLst/>
          </a:prstGeom>
        </p:spPr>
      </p:pic>
      <p:pic>
        <p:nvPicPr>
          <p:cNvPr id="13" name="Picture 12"/>
          <p:cNvPicPr>
            <a:picLocks noChangeAspect="1"/>
          </p:cNvPicPr>
          <p:nvPr/>
        </p:nvPicPr>
        <p:blipFill>
          <a:blip r:embed="rId3"/>
          <a:stretch>
            <a:fillRect/>
          </a:stretch>
        </p:blipFill>
        <p:spPr>
          <a:xfrm>
            <a:off x="1219200" y="5562599"/>
            <a:ext cx="1730027" cy="651323"/>
          </a:xfrm>
          <a:prstGeom prst="round1Rect">
            <a:avLst/>
          </a:prstGeom>
        </p:spPr>
      </p:pic>
      <p:pic>
        <p:nvPicPr>
          <p:cNvPr id="14" name="Picture 13"/>
          <p:cNvPicPr>
            <a:picLocks noChangeAspect="1"/>
          </p:cNvPicPr>
          <p:nvPr/>
        </p:nvPicPr>
        <p:blipFill>
          <a:blip r:embed="rId3"/>
          <a:stretch>
            <a:fillRect/>
          </a:stretch>
        </p:blipFill>
        <p:spPr>
          <a:xfrm>
            <a:off x="1219199" y="5563983"/>
            <a:ext cx="1730027" cy="651323"/>
          </a:xfrm>
          <a:prstGeom prst="round1Rect">
            <a:avLst/>
          </a:prstGeom>
        </p:spPr>
      </p:pic>
    </p:spTree>
    <p:extLst>
      <p:ext uri="{BB962C8B-B14F-4D97-AF65-F5344CB8AC3E}">
        <p14:creationId xmlns:p14="http://schemas.microsoft.com/office/powerpoint/2010/main" val="7283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1.38889E-6 -4.81481E-6 L 0.13229 -0.003 " pathEditMode="fixed" rAng="0" ptsTypes="AA">
                                      <p:cBhvr>
                                        <p:cTn id="6" dur="500" fill="hold"/>
                                        <p:tgtEl>
                                          <p:spTgt spid="7"/>
                                        </p:tgtEl>
                                        <p:attrNameLst>
                                          <p:attrName>ppt_x</p:attrName>
                                          <p:attrName>ppt_y</p:attrName>
                                        </p:attrNameLst>
                                      </p:cBhvr>
                                      <p:rCtr x="6615" y="-162"/>
                                    </p:animMotion>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52400" y="1752600"/>
            <a:ext cx="8763000" cy="4708525"/>
          </a:xfrm>
        </p:spPr>
        <p:txBody>
          <a:bodyPr/>
          <a:lstStyle/>
          <a:p>
            <a:pPr marL="136525" indent="0" eaLnBrk="1" hangingPunct="1">
              <a:buNone/>
            </a:pPr>
            <a:r>
              <a:rPr lang="en-US" altLang="en-US" sz="2000" dirty="0">
                <a:solidFill>
                  <a:schemeClr val="tx1">
                    <a:lumMod val="95000"/>
                  </a:schemeClr>
                </a:solidFill>
                <a:latin typeface="Century Gothic" panose="020B0502020202020204" pitchFamily="34" charset="0"/>
              </a:rPr>
              <a:t>Both, </a:t>
            </a:r>
            <a:r>
              <a:rPr lang="en-US" altLang="en-US" sz="2000" b="1" dirty="0">
                <a:solidFill>
                  <a:srgbClr val="FFC000"/>
                </a:solidFill>
                <a:latin typeface="Century Gothic" panose="020B0502020202020204" pitchFamily="34" charset="0"/>
              </a:rPr>
              <a:t>Enzyme Concentration </a:t>
            </a:r>
            <a:r>
              <a:rPr lang="en-US" altLang="en-US" sz="2000" dirty="0">
                <a:solidFill>
                  <a:schemeClr val="tx1">
                    <a:lumMod val="95000"/>
                  </a:schemeClr>
                </a:solidFill>
                <a:latin typeface="Century Gothic" panose="020B0502020202020204" pitchFamily="34" charset="0"/>
              </a:rPr>
              <a:t>as well as </a:t>
            </a:r>
            <a:r>
              <a:rPr lang="en-US" altLang="en-US" sz="2000" b="1" dirty="0">
                <a:solidFill>
                  <a:srgbClr val="00B0F0"/>
                </a:solidFill>
                <a:latin typeface="Century Gothic" panose="020B0502020202020204" pitchFamily="34" charset="0"/>
              </a:rPr>
              <a:t>Substrate Concentration </a:t>
            </a:r>
            <a:r>
              <a:rPr lang="en-US" altLang="en-US" sz="2000" dirty="0">
                <a:solidFill>
                  <a:schemeClr val="tx1">
                    <a:lumMod val="95000"/>
                  </a:schemeClr>
                </a:solidFill>
                <a:latin typeface="Century Gothic" panose="020B0502020202020204" pitchFamily="34" charset="0"/>
              </a:rPr>
              <a:t>influence the Rate of Reaction </a:t>
            </a:r>
          </a:p>
          <a:p>
            <a:pPr lvl="1"/>
            <a:r>
              <a:rPr lang="en-US" altLang="en-US" sz="2000" dirty="0">
                <a:solidFill>
                  <a:schemeClr val="tx1">
                    <a:lumMod val="95000"/>
                  </a:schemeClr>
                </a:solidFill>
                <a:latin typeface="Century Gothic" panose="020B0502020202020204" pitchFamily="34" charset="0"/>
              </a:rPr>
              <a:t>also called ‘reaction velocity’</a:t>
            </a:r>
          </a:p>
        </p:txBody>
      </p:sp>
      <p:pic>
        <p:nvPicPr>
          <p:cNvPr id="5" name="Picture 4"/>
          <p:cNvPicPr>
            <a:picLocks noChangeAspect="1"/>
          </p:cNvPicPr>
          <p:nvPr/>
        </p:nvPicPr>
        <p:blipFill>
          <a:blip r:embed="rId2"/>
          <a:stretch>
            <a:fillRect/>
          </a:stretch>
        </p:blipFill>
        <p:spPr>
          <a:xfrm>
            <a:off x="430876" y="3048000"/>
            <a:ext cx="3505200" cy="1777565"/>
          </a:xfrm>
          <a:prstGeom prst="rect">
            <a:avLst/>
          </a:prstGeom>
        </p:spPr>
      </p:pic>
      <p:pic>
        <p:nvPicPr>
          <p:cNvPr id="6" name="Picture 5"/>
          <p:cNvPicPr>
            <a:picLocks noChangeAspect="1"/>
          </p:cNvPicPr>
          <p:nvPr/>
        </p:nvPicPr>
        <p:blipFill>
          <a:blip r:embed="rId2"/>
          <a:stretch>
            <a:fillRect/>
          </a:stretch>
        </p:blipFill>
        <p:spPr>
          <a:xfrm>
            <a:off x="583276" y="3200400"/>
            <a:ext cx="3505200" cy="1777565"/>
          </a:xfrm>
          <a:prstGeom prst="rect">
            <a:avLst/>
          </a:prstGeom>
        </p:spPr>
      </p:pic>
      <p:pic>
        <p:nvPicPr>
          <p:cNvPr id="7" name="Picture 6"/>
          <p:cNvPicPr>
            <a:picLocks noChangeAspect="1"/>
          </p:cNvPicPr>
          <p:nvPr/>
        </p:nvPicPr>
        <p:blipFill>
          <a:blip r:embed="rId2"/>
          <a:stretch>
            <a:fillRect/>
          </a:stretch>
        </p:blipFill>
        <p:spPr>
          <a:xfrm>
            <a:off x="735676" y="3352800"/>
            <a:ext cx="3505200" cy="1777565"/>
          </a:xfrm>
          <a:prstGeom prst="rect">
            <a:avLst/>
          </a:prstGeom>
        </p:spPr>
      </p:pic>
      <p:pic>
        <p:nvPicPr>
          <p:cNvPr id="8" name="Picture 7"/>
          <p:cNvPicPr>
            <a:picLocks noChangeAspect="1"/>
          </p:cNvPicPr>
          <p:nvPr/>
        </p:nvPicPr>
        <p:blipFill>
          <a:blip r:embed="rId2"/>
          <a:stretch>
            <a:fillRect/>
          </a:stretch>
        </p:blipFill>
        <p:spPr>
          <a:xfrm>
            <a:off x="888076" y="3505200"/>
            <a:ext cx="3505200" cy="1777565"/>
          </a:xfrm>
          <a:prstGeom prst="rect">
            <a:avLst/>
          </a:prstGeom>
        </p:spPr>
      </p:pic>
      <p:pic>
        <p:nvPicPr>
          <p:cNvPr id="9" name="Picture 8"/>
          <p:cNvPicPr>
            <a:picLocks noChangeAspect="1"/>
          </p:cNvPicPr>
          <p:nvPr/>
        </p:nvPicPr>
        <p:blipFill>
          <a:blip r:embed="rId2"/>
          <a:stretch>
            <a:fillRect/>
          </a:stretch>
        </p:blipFill>
        <p:spPr>
          <a:xfrm>
            <a:off x="1119446" y="3772973"/>
            <a:ext cx="3505200" cy="1777565"/>
          </a:xfrm>
          <a:prstGeom prst="rect">
            <a:avLst/>
          </a:prstGeom>
        </p:spPr>
      </p:pic>
      <p:pic>
        <p:nvPicPr>
          <p:cNvPr id="10" name="Picture 9"/>
          <p:cNvPicPr>
            <a:picLocks noChangeAspect="1"/>
          </p:cNvPicPr>
          <p:nvPr/>
        </p:nvPicPr>
        <p:blipFill>
          <a:blip r:embed="rId2"/>
          <a:stretch>
            <a:fillRect/>
          </a:stretch>
        </p:blipFill>
        <p:spPr>
          <a:xfrm>
            <a:off x="1271846" y="3925373"/>
            <a:ext cx="3505200" cy="1777565"/>
          </a:xfrm>
          <a:prstGeom prst="rect">
            <a:avLst/>
          </a:prstGeom>
        </p:spPr>
      </p:pic>
      <p:pic>
        <p:nvPicPr>
          <p:cNvPr id="11" name="Picture 10"/>
          <p:cNvPicPr>
            <a:picLocks noChangeAspect="1"/>
          </p:cNvPicPr>
          <p:nvPr/>
        </p:nvPicPr>
        <p:blipFill>
          <a:blip r:embed="rId2"/>
          <a:stretch>
            <a:fillRect/>
          </a:stretch>
        </p:blipFill>
        <p:spPr>
          <a:xfrm>
            <a:off x="1424246" y="4077773"/>
            <a:ext cx="3505200" cy="1777565"/>
          </a:xfrm>
          <a:prstGeom prst="rect">
            <a:avLst/>
          </a:prstGeom>
        </p:spPr>
      </p:pic>
      <p:pic>
        <p:nvPicPr>
          <p:cNvPr id="12" name="Picture 11"/>
          <p:cNvPicPr>
            <a:picLocks noChangeAspect="1"/>
          </p:cNvPicPr>
          <p:nvPr/>
        </p:nvPicPr>
        <p:blipFill>
          <a:blip r:embed="rId2"/>
          <a:stretch>
            <a:fillRect/>
          </a:stretch>
        </p:blipFill>
        <p:spPr>
          <a:xfrm>
            <a:off x="1576646" y="4230173"/>
            <a:ext cx="3505200" cy="1777565"/>
          </a:xfrm>
          <a:prstGeom prst="rect">
            <a:avLst/>
          </a:prstGeom>
        </p:spPr>
      </p:pic>
      <p:pic>
        <p:nvPicPr>
          <p:cNvPr id="13" name="Picture 12"/>
          <p:cNvPicPr>
            <a:picLocks noChangeAspect="1"/>
          </p:cNvPicPr>
          <p:nvPr/>
        </p:nvPicPr>
        <p:blipFill>
          <a:blip r:embed="rId3"/>
          <a:stretch>
            <a:fillRect/>
          </a:stretch>
        </p:blipFill>
        <p:spPr>
          <a:xfrm>
            <a:off x="5243253" y="2437185"/>
            <a:ext cx="1371600" cy="2671576"/>
          </a:xfrm>
          <a:prstGeom prst="rect">
            <a:avLst/>
          </a:prstGeom>
        </p:spPr>
      </p:pic>
      <p:pic>
        <p:nvPicPr>
          <p:cNvPr id="14" name="Picture 13"/>
          <p:cNvPicPr>
            <a:picLocks noChangeAspect="1"/>
          </p:cNvPicPr>
          <p:nvPr/>
        </p:nvPicPr>
        <p:blipFill>
          <a:blip r:embed="rId3"/>
          <a:stretch>
            <a:fillRect/>
          </a:stretch>
        </p:blipFill>
        <p:spPr>
          <a:xfrm>
            <a:off x="5395653" y="2589585"/>
            <a:ext cx="1371600" cy="2671576"/>
          </a:xfrm>
          <a:prstGeom prst="rect">
            <a:avLst/>
          </a:prstGeom>
        </p:spPr>
      </p:pic>
      <p:pic>
        <p:nvPicPr>
          <p:cNvPr id="15" name="Picture 14"/>
          <p:cNvPicPr>
            <a:picLocks noChangeAspect="1"/>
          </p:cNvPicPr>
          <p:nvPr/>
        </p:nvPicPr>
        <p:blipFill>
          <a:blip r:embed="rId3"/>
          <a:stretch>
            <a:fillRect/>
          </a:stretch>
        </p:blipFill>
        <p:spPr>
          <a:xfrm>
            <a:off x="5548053" y="2741985"/>
            <a:ext cx="1371600" cy="2671576"/>
          </a:xfrm>
          <a:prstGeom prst="rect">
            <a:avLst/>
          </a:prstGeom>
        </p:spPr>
      </p:pic>
      <p:pic>
        <p:nvPicPr>
          <p:cNvPr id="16" name="Picture 15"/>
          <p:cNvPicPr>
            <a:picLocks noChangeAspect="1"/>
          </p:cNvPicPr>
          <p:nvPr/>
        </p:nvPicPr>
        <p:blipFill>
          <a:blip r:embed="rId3"/>
          <a:stretch>
            <a:fillRect/>
          </a:stretch>
        </p:blipFill>
        <p:spPr>
          <a:xfrm>
            <a:off x="5820988" y="2965240"/>
            <a:ext cx="1371600" cy="2671576"/>
          </a:xfrm>
          <a:prstGeom prst="rect">
            <a:avLst/>
          </a:prstGeom>
        </p:spPr>
      </p:pic>
      <p:pic>
        <p:nvPicPr>
          <p:cNvPr id="17" name="Picture 16"/>
          <p:cNvPicPr>
            <a:picLocks noChangeAspect="1"/>
          </p:cNvPicPr>
          <p:nvPr/>
        </p:nvPicPr>
        <p:blipFill>
          <a:blip r:embed="rId3"/>
          <a:stretch>
            <a:fillRect/>
          </a:stretch>
        </p:blipFill>
        <p:spPr>
          <a:xfrm>
            <a:off x="5973388" y="3117640"/>
            <a:ext cx="1371600" cy="2671576"/>
          </a:xfrm>
          <a:prstGeom prst="rect">
            <a:avLst/>
          </a:prstGeom>
        </p:spPr>
      </p:pic>
      <p:pic>
        <p:nvPicPr>
          <p:cNvPr id="18" name="Picture 17"/>
          <p:cNvPicPr>
            <a:picLocks noChangeAspect="1"/>
          </p:cNvPicPr>
          <p:nvPr/>
        </p:nvPicPr>
        <p:blipFill>
          <a:blip r:embed="rId3"/>
          <a:stretch>
            <a:fillRect/>
          </a:stretch>
        </p:blipFill>
        <p:spPr>
          <a:xfrm>
            <a:off x="6125788" y="3270040"/>
            <a:ext cx="1371600" cy="2671576"/>
          </a:xfrm>
          <a:prstGeom prst="rect">
            <a:avLst/>
          </a:prstGeom>
        </p:spPr>
      </p:pic>
      <p:pic>
        <p:nvPicPr>
          <p:cNvPr id="19" name="Picture 18"/>
          <p:cNvPicPr>
            <a:picLocks noChangeAspect="1"/>
          </p:cNvPicPr>
          <p:nvPr/>
        </p:nvPicPr>
        <p:blipFill>
          <a:blip r:embed="rId3"/>
          <a:stretch>
            <a:fillRect/>
          </a:stretch>
        </p:blipFill>
        <p:spPr>
          <a:xfrm>
            <a:off x="6363395" y="3536625"/>
            <a:ext cx="1371600" cy="2671576"/>
          </a:xfrm>
          <a:prstGeom prst="rect">
            <a:avLst/>
          </a:prstGeom>
        </p:spPr>
      </p:pic>
      <p:pic>
        <p:nvPicPr>
          <p:cNvPr id="20" name="Picture 19"/>
          <p:cNvPicPr>
            <a:picLocks noChangeAspect="1"/>
          </p:cNvPicPr>
          <p:nvPr/>
        </p:nvPicPr>
        <p:blipFill>
          <a:blip r:embed="rId3"/>
          <a:stretch>
            <a:fillRect/>
          </a:stretch>
        </p:blipFill>
        <p:spPr>
          <a:xfrm>
            <a:off x="6515795" y="3689025"/>
            <a:ext cx="1371600" cy="2671576"/>
          </a:xfrm>
          <a:prstGeom prst="rect">
            <a:avLst/>
          </a:prstGeom>
        </p:spPr>
      </p:pic>
      <p:pic>
        <p:nvPicPr>
          <p:cNvPr id="21" name="Picture 20"/>
          <p:cNvPicPr>
            <a:picLocks noChangeAspect="1"/>
          </p:cNvPicPr>
          <p:nvPr/>
        </p:nvPicPr>
        <p:blipFill>
          <a:blip r:embed="rId3"/>
          <a:stretch>
            <a:fillRect/>
          </a:stretch>
        </p:blipFill>
        <p:spPr>
          <a:xfrm>
            <a:off x="6668195" y="3841425"/>
            <a:ext cx="1371600" cy="2671576"/>
          </a:xfrm>
          <a:prstGeom prst="rect">
            <a:avLst/>
          </a:prstGeom>
        </p:spPr>
      </p:pic>
      <p:sp>
        <p:nvSpPr>
          <p:cNvPr id="23" name="Title 1"/>
          <p:cNvSpPr txBox="1">
            <a:spLocks/>
          </p:cNvSpPr>
          <p:nvPr/>
        </p:nvSpPr>
        <p:spPr>
          <a:xfrm>
            <a:off x="228600" y="304800"/>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fontAlgn="auto">
              <a:spcAft>
                <a:spcPts val="0"/>
              </a:spcAft>
              <a:defRPr/>
            </a:pPr>
            <a:r>
              <a:rPr lang="en-US" sz="3600" dirty="0">
                <a:solidFill>
                  <a:schemeClr val="tx1"/>
                </a:solidFill>
                <a:latin typeface="Century Gothic" panose="020B0502020202020204" pitchFamily="34" charset="0"/>
              </a:rPr>
              <a:t>Rate of Reaction influenced by </a:t>
            </a:r>
            <a:r>
              <a:rPr lang="en-US" sz="3600" dirty="0">
                <a:solidFill>
                  <a:srgbClr val="FFC000"/>
                </a:solidFill>
                <a:latin typeface="Century Gothic" panose="020B0502020202020204" pitchFamily="34" charset="0"/>
              </a:rPr>
              <a:t>Enzyme</a:t>
            </a:r>
            <a:r>
              <a:rPr lang="en-US" sz="3600" dirty="0">
                <a:solidFill>
                  <a:schemeClr val="accent6">
                    <a:lumMod val="60000"/>
                    <a:lumOff val="4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a:t>
            </a:r>
            <a:r>
              <a:rPr lang="en-US" sz="3600" dirty="0">
                <a:solidFill>
                  <a:schemeClr val="accent6">
                    <a:lumMod val="60000"/>
                    <a:lumOff val="40000"/>
                  </a:schemeClr>
                </a:solidFill>
                <a:latin typeface="Century Gothic" panose="020B0502020202020204" pitchFamily="34" charset="0"/>
              </a:rPr>
              <a:t> </a:t>
            </a:r>
            <a:r>
              <a:rPr lang="en-US" sz="3600" dirty="0">
                <a:solidFill>
                  <a:schemeClr val="tx2">
                    <a:lumMod val="50000"/>
                  </a:schemeClr>
                </a:solidFill>
                <a:latin typeface="Century Gothic" panose="020B0502020202020204" pitchFamily="34" charset="0"/>
              </a:rPr>
              <a:t>Substrate</a:t>
            </a:r>
            <a:r>
              <a:rPr lang="en-US" sz="3600" dirty="0">
                <a:solidFill>
                  <a:schemeClr val="accent6">
                    <a:lumMod val="60000"/>
                    <a:lumOff val="40000"/>
                  </a:schemeClr>
                </a:solidFill>
                <a:latin typeface="Century Gothic" panose="020B0502020202020204" pitchFamily="34" charset="0"/>
              </a:rPr>
              <a:t> Concentrations</a:t>
            </a:r>
          </a:p>
        </p:txBody>
      </p:sp>
    </p:spTree>
    <p:extLst>
      <p:ext uri="{BB962C8B-B14F-4D97-AF65-F5344CB8AC3E}">
        <p14:creationId xmlns:p14="http://schemas.microsoft.com/office/powerpoint/2010/main" val="29798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3379" y="78380"/>
            <a:ext cx="3304422" cy="6703419"/>
          </a:xfrm>
          <a:prstGeom prst="rect">
            <a:avLst/>
          </a:prstGeom>
        </p:spPr>
      </p:pic>
      <p:sp>
        <p:nvSpPr>
          <p:cNvPr id="2" name="Title 1"/>
          <p:cNvSpPr>
            <a:spLocks noGrp="1"/>
          </p:cNvSpPr>
          <p:nvPr>
            <p:ph type="title"/>
          </p:nvPr>
        </p:nvSpPr>
        <p:spPr>
          <a:xfrm>
            <a:off x="202603" y="78073"/>
            <a:ext cx="8229600" cy="1143000"/>
          </a:xfrm>
        </p:spPr>
        <p:txBody>
          <a:bodyPr>
            <a:normAutofit/>
          </a:bodyPr>
          <a:lstStyle/>
          <a:p>
            <a:pPr algn="l">
              <a:defRPr/>
            </a:pPr>
            <a:r>
              <a:rPr lang="en-US" sz="4000" dirty="0">
                <a:solidFill>
                  <a:schemeClr val="bg2">
                    <a:lumMod val="40000"/>
                    <a:lumOff val="60000"/>
                  </a:schemeClr>
                </a:solidFill>
                <a:latin typeface="Century Gothic" panose="020B0502020202020204" pitchFamily="34" charset="0"/>
              </a:rPr>
              <a:t>pH </a:t>
            </a:r>
            <a:r>
              <a:rPr lang="en-US" sz="4000" dirty="0">
                <a:solidFill>
                  <a:schemeClr val="tx1"/>
                </a:solidFill>
                <a:latin typeface="Century Gothic" panose="020B0502020202020204" pitchFamily="34" charset="0"/>
              </a:rPr>
              <a:t>&amp;</a:t>
            </a:r>
            <a:r>
              <a:rPr lang="en-US" sz="4000" dirty="0">
                <a:solidFill>
                  <a:schemeClr val="bg2">
                    <a:lumMod val="40000"/>
                    <a:lumOff val="60000"/>
                  </a:schemeClr>
                </a:solidFill>
                <a:latin typeface="Century Gothic" panose="020B0502020202020204" pitchFamily="34" charset="0"/>
              </a:rPr>
              <a:t> </a:t>
            </a:r>
            <a:r>
              <a:rPr lang="en-US" sz="4000" dirty="0">
                <a:solidFill>
                  <a:srgbClr val="FFC000"/>
                </a:solidFill>
                <a:latin typeface="Century Gothic" panose="020B0502020202020204" pitchFamily="34" charset="0"/>
              </a:rPr>
              <a:t>Enzyme Activity</a:t>
            </a:r>
          </a:p>
        </p:txBody>
      </p:sp>
      <p:sp>
        <p:nvSpPr>
          <p:cNvPr id="6" name="Slide Number Placeholder 5"/>
          <p:cNvSpPr>
            <a:spLocks noGrp="1"/>
          </p:cNvSpPr>
          <p:nvPr>
            <p:ph type="sldNum" sz="quarter" idx="12"/>
          </p:nvPr>
        </p:nvSpPr>
        <p:spPr/>
        <p:txBody>
          <a:bodyPr/>
          <a:lstStyle/>
          <a:p>
            <a:pPr>
              <a:defRPr/>
            </a:pPr>
            <a:fld id="{1C45B867-A698-4029-BF65-E00006A9F013}" type="slidenum">
              <a:rPr lang="en-US" smtClean="0"/>
              <a:pPr>
                <a:defRPr/>
              </a:pPr>
              <a:t>15</a:t>
            </a:fld>
            <a:endParaRPr lang="en-US"/>
          </a:p>
        </p:txBody>
      </p:sp>
      <p:sp>
        <p:nvSpPr>
          <p:cNvPr id="4" name="Oval 3"/>
          <p:cNvSpPr/>
          <p:nvPr/>
        </p:nvSpPr>
        <p:spPr>
          <a:xfrm>
            <a:off x="5691447" y="3025524"/>
            <a:ext cx="2667000" cy="762000"/>
          </a:xfrm>
          <a:prstGeom prst="ellipse">
            <a:avLst/>
          </a:prstGeom>
          <a:solidFill>
            <a:srgbClr val="FFFF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a:spLocks noGrp="1"/>
          </p:cNvSpPr>
          <p:nvPr>
            <p:ph idx="1"/>
          </p:nvPr>
        </p:nvSpPr>
        <p:spPr>
          <a:xfrm>
            <a:off x="165196" y="1052261"/>
            <a:ext cx="5105400" cy="4708525"/>
          </a:xfrm>
        </p:spPr>
        <p:txBody>
          <a:bodyPr/>
          <a:lstStyle/>
          <a:p>
            <a:r>
              <a:rPr lang="en-US" sz="2000" dirty="0">
                <a:latin typeface="Century Gothic" panose="020B0502020202020204" pitchFamily="34" charset="0"/>
              </a:rPr>
              <a:t>Potential of Hydrogen = pH</a:t>
            </a:r>
          </a:p>
          <a:p>
            <a:pPr lvl="1"/>
            <a:r>
              <a:rPr lang="en-US" sz="1800" dirty="0">
                <a:latin typeface="Century Gothic" panose="020B0502020202020204" pitchFamily="34" charset="0"/>
              </a:rPr>
              <a:t>How </a:t>
            </a:r>
            <a:r>
              <a:rPr lang="en-US" sz="1800" b="1" dirty="0">
                <a:solidFill>
                  <a:srgbClr val="F6A45A"/>
                </a:solidFill>
                <a:latin typeface="Century Gothic" panose="020B0502020202020204" pitchFamily="34" charset="0"/>
              </a:rPr>
              <a:t>acidic</a:t>
            </a:r>
            <a:r>
              <a:rPr lang="en-US" sz="1800" dirty="0">
                <a:latin typeface="Century Gothic" panose="020B0502020202020204" pitchFamily="34" charset="0"/>
              </a:rPr>
              <a:t> (excess H+) or </a:t>
            </a:r>
            <a:r>
              <a:rPr lang="en-US" sz="1800" b="1" dirty="0">
                <a:solidFill>
                  <a:srgbClr val="BE9FC9"/>
                </a:solidFill>
                <a:latin typeface="Century Gothic" panose="020B0502020202020204" pitchFamily="34" charset="0"/>
              </a:rPr>
              <a:t>basic </a:t>
            </a:r>
            <a:r>
              <a:rPr lang="en-US" sz="1800" dirty="0">
                <a:latin typeface="Century Gothic" panose="020B0502020202020204" pitchFamily="34" charset="0"/>
              </a:rPr>
              <a:t>(excess –OH) a solution is</a:t>
            </a:r>
          </a:p>
          <a:p>
            <a:pPr lvl="2"/>
            <a:endParaRPr lang="en-US" sz="2000" dirty="0">
              <a:latin typeface="Century Gothic" panose="020B0502020202020204" pitchFamily="34" charset="0"/>
            </a:endParaRPr>
          </a:p>
          <a:p>
            <a:r>
              <a:rPr lang="en-US" sz="2000" dirty="0">
                <a:solidFill>
                  <a:srgbClr val="F6A45A"/>
                </a:solidFill>
                <a:latin typeface="Century Gothic" panose="020B0502020202020204" pitchFamily="34" charset="0"/>
              </a:rPr>
              <a:t>1-6 #’s ACIDIC (extra H+)</a:t>
            </a:r>
          </a:p>
          <a:p>
            <a:pPr lvl="1"/>
            <a:r>
              <a:rPr lang="en-US" sz="1800" dirty="0">
                <a:solidFill>
                  <a:srgbClr val="F6A45A"/>
                </a:solidFill>
                <a:latin typeface="Century Gothic" panose="020B0502020202020204" pitchFamily="34" charset="0"/>
              </a:rPr>
              <a:t>Enzymes in our Stomach – work best in low pH (break down fats, proteins, carbs)</a:t>
            </a:r>
            <a:endParaRPr lang="en-US" sz="1800" dirty="0">
              <a:solidFill>
                <a:srgbClr val="8C3FC5"/>
              </a:solidFill>
              <a:latin typeface="Century Gothic" panose="020B0502020202020204" pitchFamily="34" charset="0"/>
            </a:endParaRPr>
          </a:p>
          <a:p>
            <a:r>
              <a:rPr lang="en-US" sz="2000" dirty="0">
                <a:latin typeface="Century Gothic" panose="020B0502020202020204" pitchFamily="34" charset="0"/>
              </a:rPr>
              <a:t>7 is NEUTRAL (equal –OH and H+)</a:t>
            </a:r>
          </a:p>
          <a:p>
            <a:pPr lvl="1"/>
            <a:r>
              <a:rPr lang="en-US" sz="1800" dirty="0">
                <a:latin typeface="Century Gothic" panose="020B0502020202020204" pitchFamily="34" charset="0"/>
              </a:rPr>
              <a:t>Blood must be between 7.35-7.45</a:t>
            </a:r>
          </a:p>
          <a:p>
            <a:pPr lvl="2"/>
            <a:r>
              <a:rPr lang="en-US" sz="1800" dirty="0">
                <a:latin typeface="Century Gothic" panose="020B0502020202020204" pitchFamily="34" charset="0"/>
              </a:rPr>
              <a:t>Enzymes in our blood work best at 7.4</a:t>
            </a:r>
            <a:endParaRPr lang="en-US" sz="2000" dirty="0">
              <a:latin typeface="Century Gothic" panose="020B0502020202020204" pitchFamily="34" charset="0"/>
            </a:endParaRPr>
          </a:p>
          <a:p>
            <a:r>
              <a:rPr lang="en-US" sz="2000" dirty="0">
                <a:solidFill>
                  <a:srgbClr val="BE9FC9"/>
                </a:solidFill>
                <a:latin typeface="Century Gothic" panose="020B0502020202020204" pitchFamily="34" charset="0"/>
              </a:rPr>
              <a:t>8-14 #’s ALKALINE (extra –OH)</a:t>
            </a:r>
          </a:p>
          <a:p>
            <a:pPr lvl="1"/>
            <a:r>
              <a:rPr lang="en-US" sz="1800" dirty="0">
                <a:solidFill>
                  <a:srgbClr val="BE9FC9"/>
                </a:solidFill>
                <a:latin typeface="Century Gothic" panose="020B0502020202020204" pitchFamily="34" charset="0"/>
              </a:rPr>
              <a:t>Enzymes in small intestine – work best in higher pH (neutralize the acid from digestion)</a:t>
            </a: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1734681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884CDF-5B33-49CD-8455-EC598442D8C6}"/>
              </a:ext>
            </a:extLst>
          </p:cNvPr>
          <p:cNvPicPr>
            <a:picLocks noChangeAspect="1"/>
          </p:cNvPicPr>
          <p:nvPr/>
        </p:nvPicPr>
        <p:blipFill rotWithShape="1">
          <a:blip r:embed="rId2">
            <a:extLst>
              <a:ext uri="{28A0092B-C50C-407E-A947-70E740481C1C}">
                <a14:useLocalDpi xmlns:a14="http://schemas.microsoft.com/office/drawing/2010/main" val="0"/>
              </a:ext>
            </a:extLst>
          </a:blip>
          <a:srcRect r="27056"/>
          <a:stretch/>
        </p:blipFill>
        <p:spPr>
          <a:xfrm>
            <a:off x="1048190" y="2974761"/>
            <a:ext cx="6279808" cy="3756729"/>
          </a:xfrm>
          <a:prstGeom prst="rect">
            <a:avLst/>
          </a:prstGeom>
        </p:spPr>
      </p:pic>
      <p:sp>
        <p:nvSpPr>
          <p:cNvPr id="7172" name="TextBox 6"/>
          <p:cNvSpPr txBox="1">
            <a:spLocks noChangeArrowheads="1"/>
          </p:cNvSpPr>
          <p:nvPr/>
        </p:nvSpPr>
        <p:spPr bwMode="auto">
          <a:xfrm>
            <a:off x="76200" y="1121410"/>
            <a:ext cx="93726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en-US" sz="2400" dirty="0">
                <a:latin typeface="Century Gothic" panose="020B0502020202020204" pitchFamily="34" charset="0"/>
              </a:rPr>
              <a:t>Each enzyme is derived from a particular environment:</a:t>
            </a:r>
            <a:endParaRPr lang="en-US" altLang="en-US" sz="1600" dirty="0">
              <a:latin typeface="Century Gothic" panose="020B0502020202020204" pitchFamily="34" charset="0"/>
            </a:endParaRPr>
          </a:p>
          <a:p>
            <a:pPr marL="1085850" lvl="1" indent="-342900" eaLnBrk="1" hangingPunct="1">
              <a:buFont typeface="Arial" panose="020B0604020202020204" pitchFamily="34" charset="0"/>
              <a:buChar char="•"/>
            </a:pPr>
            <a:r>
              <a:rPr lang="en-US" altLang="en-US" sz="2000" dirty="0">
                <a:latin typeface="Century Gothic" panose="020B0502020202020204" pitchFamily="34" charset="0"/>
              </a:rPr>
              <a:t>Where it’s found gives you clues to what conditions it will work best in (*</a:t>
            </a:r>
            <a:r>
              <a:rPr lang="en-US" altLang="en-US" sz="2000" dirty="0">
                <a:solidFill>
                  <a:srgbClr val="FFFF00"/>
                </a:solidFill>
                <a:latin typeface="Century Gothic" panose="020B0502020202020204" pitchFamily="34" charset="0"/>
              </a:rPr>
              <a:t>optimal condition</a:t>
            </a:r>
            <a:r>
              <a:rPr lang="en-US" altLang="en-US" sz="2000" dirty="0">
                <a:latin typeface="Century Gothic" panose="020B0502020202020204" pitchFamily="34" charset="0"/>
              </a:rPr>
              <a:t>*)</a:t>
            </a:r>
          </a:p>
          <a:p>
            <a:pPr marL="1085850" lvl="1" indent="-342900" eaLnBrk="1" hangingPunct="1">
              <a:buFont typeface="Arial" panose="020B0604020202020204" pitchFamily="34" charset="0"/>
              <a:buChar char="•"/>
            </a:pPr>
            <a:r>
              <a:rPr lang="en-US" altLang="en-US" sz="2000" dirty="0">
                <a:latin typeface="Century Gothic" panose="020B0502020202020204" pitchFamily="34" charset="0"/>
              </a:rPr>
              <a:t>Deviations away from optimal will decrease how well the enzyme functions, and at some point no longer work (*</a:t>
            </a:r>
            <a:r>
              <a:rPr lang="en-US" altLang="en-US" sz="2000" dirty="0">
                <a:solidFill>
                  <a:srgbClr val="92D050"/>
                </a:solidFill>
                <a:latin typeface="Century Gothic" panose="020B0502020202020204" pitchFamily="34" charset="0"/>
              </a:rPr>
              <a:t>past threshold</a:t>
            </a:r>
            <a:r>
              <a:rPr lang="en-US" altLang="en-US" sz="2000" dirty="0">
                <a:latin typeface="Century Gothic" panose="020B0502020202020204" pitchFamily="34" charset="0"/>
              </a:rPr>
              <a:t>)</a:t>
            </a:r>
          </a:p>
          <a:p>
            <a:pPr marL="1085850" lvl="1" indent="-342900" eaLnBrk="1" hangingPunct="1">
              <a:buFont typeface="Arial" panose="020B0604020202020204" pitchFamily="34" charset="0"/>
              <a:buChar char="•"/>
            </a:pPr>
            <a:endParaRPr lang="en-US" altLang="en-US" sz="2000" dirty="0">
              <a:latin typeface="Century Gothic" panose="020B0502020202020204" pitchFamily="34" charset="0"/>
            </a:endParaRPr>
          </a:p>
        </p:txBody>
      </p:sp>
      <p:sp>
        <p:nvSpPr>
          <p:cNvPr id="2" name="Rectangle 1"/>
          <p:cNvSpPr/>
          <p:nvPr/>
        </p:nvSpPr>
        <p:spPr>
          <a:xfrm rot="5400000">
            <a:off x="-2000204" y="3876895"/>
            <a:ext cx="4572000" cy="171009"/>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http://image.slidesharecdn.com/enzymesanddigestion-111011101326-phpapp02/95/enzymes-and-digestion-19-728.jpg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a:spLocks noChangeArrowheads="1"/>
          </p:cNvSpPr>
          <p:nvPr/>
        </p:nvSpPr>
        <p:spPr bwMode="auto">
          <a:xfrm>
            <a:off x="533400" y="401458"/>
            <a:ext cx="7742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rPr>
              <a:t>Temp</a:t>
            </a:r>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solidFill>
                  <a:srgbClr val="BE9FC9"/>
                </a:solidFill>
                <a:effectLst>
                  <a:outerShdw blurRad="38100" dist="38100" dir="2700000" algn="tl">
                    <a:srgbClr val="000000">
                      <a:alpha val="43137"/>
                    </a:srgbClr>
                  </a:outerShdw>
                </a:effectLst>
                <a:latin typeface="Century Gothic" panose="020B0502020202020204" pitchFamily="34" charset="0"/>
              </a:rPr>
              <a:t>pH</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effectLst>
                  <a:outerShdw blurRad="38100" dist="38100" dir="2700000" algn="tl">
                    <a:srgbClr val="000000">
                      <a:alpha val="43137"/>
                    </a:srgbClr>
                  </a:outerShdw>
                </a:effectLst>
                <a:latin typeface="Century Gothic" panose="020B0502020202020204" pitchFamily="34" charset="0"/>
              </a:rPr>
              <a:t>effects on</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Enzymes</a:t>
            </a:r>
          </a:p>
        </p:txBody>
      </p:sp>
      <p:sp>
        <p:nvSpPr>
          <p:cNvPr id="7" name="TextBox 6"/>
          <p:cNvSpPr txBox="1"/>
          <p:nvPr/>
        </p:nvSpPr>
        <p:spPr>
          <a:xfrm>
            <a:off x="251145" y="6671651"/>
            <a:ext cx="6625532" cy="215444"/>
          </a:xfrm>
          <a:prstGeom prst="rect">
            <a:avLst/>
          </a:prstGeom>
          <a:noFill/>
        </p:spPr>
        <p:txBody>
          <a:bodyPr wrap="none" rtlCol="0">
            <a:spAutoFit/>
          </a:bodyPr>
          <a:lstStyle/>
          <a:p>
            <a:r>
              <a:rPr lang="en-US" sz="800" dirty="0">
                <a:solidFill>
                  <a:schemeClr val="bg1">
                    <a:lumMod val="75000"/>
                    <a:lumOff val="25000"/>
                  </a:schemeClr>
                </a:solidFill>
              </a:rPr>
              <a:t>http://images.slideplayer.com/36/10667951/slides/slide_23.jpghttp://www.factzoo.com/sites/all/img/invertebrates/alaskan-crab-in-the-deep.jpg</a:t>
            </a:r>
          </a:p>
        </p:txBody>
      </p:sp>
      <p:sp>
        <p:nvSpPr>
          <p:cNvPr id="22" name="Arrow: Down 21">
            <a:extLst>
              <a:ext uri="{FF2B5EF4-FFF2-40B4-BE49-F238E27FC236}">
                <a16:creationId xmlns:a16="http://schemas.microsoft.com/office/drawing/2014/main" id="{79154BF5-D3AB-4431-A90F-846746C82115}"/>
              </a:ext>
            </a:extLst>
          </p:cNvPr>
          <p:cNvSpPr/>
          <p:nvPr/>
        </p:nvSpPr>
        <p:spPr>
          <a:xfrm>
            <a:off x="3793625" y="2267561"/>
            <a:ext cx="762000" cy="590669"/>
          </a:xfrm>
          <a:prstGeom prst="downArrow">
            <a:avLst/>
          </a:prstGeom>
          <a:ln>
            <a:solidFill>
              <a:srgbClr val="F4E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6B71FABB-6F72-47B8-8FDD-6063EA75C86E}"/>
              </a:ext>
            </a:extLst>
          </p:cNvPr>
          <p:cNvSpPr/>
          <p:nvPr/>
        </p:nvSpPr>
        <p:spPr>
          <a:xfrm rot="20577391">
            <a:off x="5100280" y="3928034"/>
            <a:ext cx="432112" cy="1073637"/>
          </a:xfrm>
          <a:prstGeom prst="downArrow">
            <a:avLst>
              <a:gd name="adj1" fmla="val 50000"/>
              <a:gd name="adj2" fmla="val 50209"/>
            </a:avLst>
          </a:prstGeom>
          <a:solidFill>
            <a:srgbClr val="92D050"/>
          </a:solidFill>
          <a:ln>
            <a:solidFill>
              <a:srgbClr val="F4E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Down 24">
            <a:extLst>
              <a:ext uri="{FF2B5EF4-FFF2-40B4-BE49-F238E27FC236}">
                <a16:creationId xmlns:a16="http://schemas.microsoft.com/office/drawing/2014/main" id="{4D69EDF4-5CCB-452A-8C68-25D1B1C130EF}"/>
              </a:ext>
            </a:extLst>
          </p:cNvPr>
          <p:cNvSpPr/>
          <p:nvPr/>
        </p:nvSpPr>
        <p:spPr>
          <a:xfrm rot="2169140">
            <a:off x="2542735" y="3974015"/>
            <a:ext cx="432112" cy="1203253"/>
          </a:xfrm>
          <a:prstGeom prst="downArrow">
            <a:avLst>
              <a:gd name="adj1" fmla="val 50000"/>
              <a:gd name="adj2" fmla="val 50209"/>
            </a:avLst>
          </a:prstGeom>
          <a:solidFill>
            <a:srgbClr val="92D050"/>
          </a:solidFill>
          <a:ln>
            <a:solidFill>
              <a:srgbClr val="F4E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8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884CDF-5B33-49CD-8455-EC598442D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59" y="4113205"/>
            <a:ext cx="5948516" cy="2595716"/>
          </a:xfrm>
          <a:prstGeom prst="rect">
            <a:avLst/>
          </a:prstGeom>
        </p:spPr>
      </p:pic>
      <p:sp>
        <p:nvSpPr>
          <p:cNvPr id="7172" name="TextBox 6"/>
          <p:cNvSpPr txBox="1">
            <a:spLocks noChangeArrowheads="1"/>
          </p:cNvSpPr>
          <p:nvPr/>
        </p:nvSpPr>
        <p:spPr bwMode="auto">
          <a:xfrm>
            <a:off x="76200" y="1121410"/>
            <a:ext cx="90678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en-US" sz="2400" u="sng" dirty="0">
                <a:latin typeface="Century Gothic" panose="020B0502020202020204" pitchFamily="34" charset="0"/>
              </a:rPr>
              <a:t>Each enzyme is specific to its ‘optimal’ </a:t>
            </a:r>
            <a:r>
              <a:rPr lang="en-US" altLang="en-US" sz="2400" u="sng" dirty="0">
                <a:solidFill>
                  <a:schemeClr val="tx2">
                    <a:lumMod val="50000"/>
                  </a:schemeClr>
                </a:solidFill>
                <a:latin typeface="Century Gothic" panose="020B0502020202020204" pitchFamily="34" charset="0"/>
              </a:rPr>
              <a:t>temp</a:t>
            </a:r>
            <a:r>
              <a:rPr lang="en-US" altLang="en-US" sz="2400" u="sng" dirty="0">
                <a:latin typeface="Century Gothic" panose="020B0502020202020204" pitchFamily="34" charset="0"/>
              </a:rPr>
              <a:t> &amp; </a:t>
            </a:r>
            <a:r>
              <a:rPr lang="en-US" altLang="en-US" sz="2400" u="sng" dirty="0">
                <a:solidFill>
                  <a:srgbClr val="BE9FC9"/>
                </a:solidFill>
                <a:latin typeface="Century Gothic" panose="020B0502020202020204" pitchFamily="34" charset="0"/>
              </a:rPr>
              <a:t>pH</a:t>
            </a:r>
            <a:r>
              <a:rPr lang="en-US" altLang="en-US" sz="2400" u="sng" dirty="0">
                <a:latin typeface="Century Gothic" panose="020B0502020202020204" pitchFamily="34" charset="0"/>
              </a:rPr>
              <a:t>:</a:t>
            </a:r>
          </a:p>
          <a:p>
            <a:pPr marL="1085850" lvl="1" indent="-342900" eaLnBrk="1" hangingPunct="1">
              <a:buFont typeface="Arial" panose="020B0604020202020204" pitchFamily="34" charset="0"/>
              <a:buChar char="•"/>
            </a:pPr>
            <a:endParaRPr lang="en-US" altLang="en-US" dirty="0">
              <a:latin typeface="Century Gothic" panose="020B0502020202020204" pitchFamily="34" charset="0"/>
            </a:endParaRPr>
          </a:p>
          <a:p>
            <a:pPr algn="ctr" eaLnBrk="1" hangingPunct="1"/>
            <a:r>
              <a:rPr lang="en-US" altLang="en-US" sz="2000" dirty="0">
                <a:latin typeface="Century Gothic" panose="020B0502020202020204" pitchFamily="34" charset="0"/>
              </a:rPr>
              <a:t>Cold water crab digestive enzyme may have lower </a:t>
            </a:r>
            <a:r>
              <a:rPr lang="en-US" altLang="en-US" sz="2000" dirty="0" smtClean="0">
                <a:latin typeface="Century Gothic" panose="020B0502020202020204" pitchFamily="34" charset="0"/>
              </a:rPr>
              <a:t>   </a:t>
            </a:r>
          </a:p>
          <a:p>
            <a:pPr algn="ctr" eaLnBrk="1" hangingPunct="1"/>
            <a:r>
              <a:rPr lang="en-US" altLang="en-US" sz="2000" dirty="0" smtClean="0">
                <a:solidFill>
                  <a:schemeClr val="accent2">
                    <a:lumMod val="75000"/>
                  </a:schemeClr>
                </a:solidFill>
                <a:latin typeface="Century Gothic" panose="020B0502020202020204" pitchFamily="34" charset="0"/>
              </a:rPr>
              <a:t>‘</a:t>
            </a:r>
            <a:r>
              <a:rPr lang="en-US" altLang="en-US" sz="2000" b="1" i="1" dirty="0">
                <a:solidFill>
                  <a:schemeClr val="accent2">
                    <a:lumMod val="75000"/>
                  </a:schemeClr>
                </a:solidFill>
                <a:latin typeface="Century Gothic" panose="020B0502020202020204" pitchFamily="34" charset="0"/>
              </a:rPr>
              <a:t>optimal temp</a:t>
            </a:r>
            <a:r>
              <a:rPr lang="en-US" altLang="en-US" sz="2000" b="1" i="1" dirty="0" smtClean="0">
                <a:solidFill>
                  <a:srgbClr val="E4A2F3"/>
                </a:solidFill>
                <a:latin typeface="Century Gothic" panose="020B0502020202020204" pitchFamily="34" charset="0"/>
              </a:rPr>
              <a:t>’</a:t>
            </a:r>
            <a:r>
              <a:rPr lang="en-US" altLang="en-US" sz="2000" b="1" i="1" dirty="0" smtClean="0">
                <a:latin typeface="Century Gothic" panose="020B0502020202020204" pitchFamily="34" charset="0"/>
              </a:rPr>
              <a:t>/</a:t>
            </a:r>
            <a:r>
              <a:rPr lang="en-US" altLang="en-US" sz="2000" b="1" i="1" dirty="0" smtClean="0">
                <a:solidFill>
                  <a:srgbClr val="E4A2F3"/>
                </a:solidFill>
                <a:latin typeface="Century Gothic" panose="020B0502020202020204" pitchFamily="34" charset="0"/>
              </a:rPr>
              <a:t>‘optimal pH’ </a:t>
            </a:r>
          </a:p>
          <a:p>
            <a:pPr algn="ctr" eaLnBrk="1" hangingPunct="1"/>
            <a:r>
              <a:rPr lang="en-US" altLang="en-US" sz="2000" b="1" i="1" dirty="0">
                <a:solidFill>
                  <a:srgbClr val="E4A2F3"/>
                </a:solidFill>
                <a:latin typeface="Century Gothic" panose="020B0502020202020204" pitchFamily="34" charset="0"/>
              </a:rPr>
              <a:t>	</a:t>
            </a:r>
            <a:r>
              <a:rPr lang="en-US" altLang="en-US" sz="2000" dirty="0" smtClean="0">
                <a:latin typeface="Century Gothic" panose="020B0502020202020204" pitchFamily="34" charset="0"/>
              </a:rPr>
              <a:t>vs</a:t>
            </a:r>
            <a:r>
              <a:rPr lang="en-US" altLang="en-US" sz="2000" dirty="0">
                <a:latin typeface="Century Gothic" panose="020B0502020202020204" pitchFamily="34" charset="0"/>
              </a:rPr>
              <a:t>. digestive enzyme found in hot springs bacteria</a:t>
            </a:r>
            <a:r>
              <a:rPr lang="en-US" altLang="en-US" sz="2800" dirty="0" smtClean="0">
                <a:latin typeface="Century Gothic" panose="020B0502020202020204" pitchFamily="34" charset="0"/>
              </a:rPr>
              <a:t>.</a:t>
            </a:r>
          </a:p>
          <a:p>
            <a:pPr lvl="1" indent="0" algn="ctr" eaLnBrk="1" hangingPunct="1"/>
            <a:endParaRPr lang="en-US" altLang="en-US" sz="2800" dirty="0">
              <a:latin typeface="Century Gothic" panose="020B0502020202020204" pitchFamily="34" charset="0"/>
            </a:endParaRPr>
          </a:p>
          <a:p>
            <a:pPr eaLnBrk="1" hangingPunct="1"/>
            <a:r>
              <a:rPr lang="en-US" altLang="en-US" sz="2000" dirty="0" smtClean="0">
                <a:latin typeface="Century Gothic" panose="020B0502020202020204" pitchFamily="34" charset="0"/>
              </a:rPr>
              <a:t>Crab enzyme won’t function in Hot Springs environment and vice versa.</a:t>
            </a:r>
            <a:endParaRPr lang="en-US" altLang="en-US" sz="2000" dirty="0">
              <a:latin typeface="Century Gothic" panose="020B0502020202020204" pitchFamily="34" charset="0"/>
            </a:endParaRPr>
          </a:p>
          <a:p>
            <a:pPr marL="1085850" lvl="1" indent="-342900" eaLnBrk="1" hangingPunct="1">
              <a:buFont typeface="Arial" panose="020B0604020202020204" pitchFamily="34" charset="0"/>
              <a:buChar char="•"/>
            </a:pPr>
            <a:endParaRPr lang="en-US" altLang="en-US" sz="2400" dirty="0">
              <a:latin typeface="Century Gothic" panose="020B0502020202020204" pitchFamily="34" charset="0"/>
            </a:endParaRPr>
          </a:p>
          <a:p>
            <a:pPr marL="1085850" lvl="1" indent="-342900" eaLnBrk="1" hangingPunct="1">
              <a:buFont typeface="Arial" panose="020B0604020202020204" pitchFamily="34" charset="0"/>
              <a:buChar char="•"/>
            </a:pPr>
            <a:endParaRPr lang="en-US" altLang="en-US" sz="2000" dirty="0">
              <a:latin typeface="Century Gothic" panose="020B0502020202020204" pitchFamily="34" charset="0"/>
            </a:endParaRPr>
          </a:p>
        </p:txBody>
      </p:sp>
      <p:sp>
        <p:nvSpPr>
          <p:cNvPr id="2" name="Rectangle 1"/>
          <p:cNvSpPr/>
          <p:nvPr/>
        </p:nvSpPr>
        <p:spPr>
          <a:xfrm rot="5400000">
            <a:off x="-2000204" y="3876895"/>
            <a:ext cx="4572000" cy="171009"/>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http://image.slidesharecdn.com/enzymesanddigestion-111011101326-phpapp02/95/enzymes-and-digestion-19-728.jpg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a:spLocks noChangeArrowheads="1"/>
          </p:cNvSpPr>
          <p:nvPr/>
        </p:nvSpPr>
        <p:spPr bwMode="auto">
          <a:xfrm>
            <a:off x="533400" y="401458"/>
            <a:ext cx="7742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rPr>
              <a:t>Temp</a:t>
            </a:r>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solidFill>
                  <a:srgbClr val="BE9FC9"/>
                </a:solidFill>
                <a:effectLst>
                  <a:outerShdw blurRad="38100" dist="38100" dir="2700000" algn="tl">
                    <a:srgbClr val="000000">
                      <a:alpha val="43137"/>
                    </a:srgbClr>
                  </a:outerShdw>
                </a:effectLst>
                <a:latin typeface="Century Gothic" panose="020B0502020202020204" pitchFamily="34" charset="0"/>
              </a:rPr>
              <a:t>pH</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effectLst>
                  <a:outerShdw blurRad="38100" dist="38100" dir="2700000" algn="tl">
                    <a:srgbClr val="000000">
                      <a:alpha val="43137"/>
                    </a:srgbClr>
                  </a:outerShdw>
                </a:effectLst>
                <a:latin typeface="Century Gothic" panose="020B0502020202020204" pitchFamily="34" charset="0"/>
              </a:rPr>
              <a:t>effects on</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Enzymes</a:t>
            </a:r>
          </a:p>
        </p:txBody>
      </p:sp>
      <p:sp>
        <p:nvSpPr>
          <p:cNvPr id="7" name="TextBox 6"/>
          <p:cNvSpPr txBox="1"/>
          <p:nvPr/>
        </p:nvSpPr>
        <p:spPr>
          <a:xfrm>
            <a:off x="251145" y="6671651"/>
            <a:ext cx="6625532" cy="215444"/>
          </a:xfrm>
          <a:prstGeom prst="rect">
            <a:avLst/>
          </a:prstGeom>
          <a:noFill/>
        </p:spPr>
        <p:txBody>
          <a:bodyPr wrap="none" rtlCol="0">
            <a:spAutoFit/>
          </a:bodyPr>
          <a:lstStyle/>
          <a:p>
            <a:r>
              <a:rPr lang="en-US" sz="800" dirty="0">
                <a:solidFill>
                  <a:schemeClr val="bg1">
                    <a:lumMod val="75000"/>
                    <a:lumOff val="25000"/>
                  </a:schemeClr>
                </a:solidFill>
              </a:rPr>
              <a:t>http://images.slideplayer.com/36/10667951/slides/slide_23.jpghttp://www.factzoo.com/sites/all/img/invertebrates/alaskan-crab-in-the-deep.jpg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44" y="4282315"/>
            <a:ext cx="1068646" cy="756118"/>
          </a:xfrm>
          <a:prstGeom prst="rect">
            <a:avLst/>
          </a:prstGeom>
        </p:spPr>
      </p:pic>
      <p:sp>
        <p:nvSpPr>
          <p:cNvPr id="3" name="Rectangle 2"/>
          <p:cNvSpPr/>
          <p:nvPr/>
        </p:nvSpPr>
        <p:spPr>
          <a:xfrm>
            <a:off x="1905000" y="6096000"/>
            <a:ext cx="3124200" cy="1747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29233" y="6217438"/>
            <a:ext cx="489236" cy="307777"/>
          </a:xfrm>
          <a:prstGeom prst="rect">
            <a:avLst/>
          </a:prstGeom>
          <a:noFill/>
        </p:spPr>
        <p:txBody>
          <a:bodyPr wrap="none" rtlCol="0">
            <a:spAutoFit/>
          </a:bodyPr>
          <a:lstStyle/>
          <a:p>
            <a:r>
              <a:rPr lang="en-US" sz="1400" b="1" dirty="0">
                <a:solidFill>
                  <a:srgbClr val="000059"/>
                </a:solidFill>
                <a:latin typeface="Cambria Math" panose="02040503050406030204" pitchFamily="18"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pH</a:t>
            </a:r>
          </a:p>
        </p:txBody>
      </p:sp>
      <p:grpSp>
        <p:nvGrpSpPr>
          <p:cNvPr id="9" name="Group 8"/>
          <p:cNvGrpSpPr/>
          <p:nvPr/>
        </p:nvGrpSpPr>
        <p:grpSpPr>
          <a:xfrm>
            <a:off x="247717" y="4113205"/>
            <a:ext cx="5948516" cy="2595716"/>
            <a:chOff x="1295400" y="3759590"/>
            <a:chExt cx="5948516" cy="2595716"/>
          </a:xfrm>
        </p:grpSpPr>
        <p:pic>
          <p:nvPicPr>
            <p:cNvPr id="6" name="Picture 5">
              <a:extLst>
                <a:ext uri="{FF2B5EF4-FFF2-40B4-BE49-F238E27FC236}">
                  <a16:creationId xmlns:a16="http://schemas.microsoft.com/office/drawing/2014/main" id="{5FE179BE-0891-43EF-9408-6D79CD805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759590"/>
              <a:ext cx="5948516" cy="2595716"/>
            </a:xfrm>
            <a:prstGeom prst="rect">
              <a:avLst/>
            </a:prstGeom>
          </p:spPr>
        </p:pic>
        <p:sp>
          <p:nvSpPr>
            <p:cNvPr id="15" name="TextBox 14"/>
            <p:cNvSpPr txBox="1"/>
            <p:nvPr/>
          </p:nvSpPr>
          <p:spPr>
            <a:xfrm>
              <a:off x="4160194" y="5860514"/>
              <a:ext cx="489236" cy="307777"/>
            </a:xfrm>
            <a:prstGeom prst="rect">
              <a:avLst/>
            </a:prstGeom>
            <a:noFill/>
          </p:spPr>
          <p:txBody>
            <a:bodyPr wrap="none" rtlCol="0">
              <a:spAutoFit/>
            </a:bodyPr>
            <a:lstStyle/>
            <a:p>
              <a:r>
                <a:rPr lang="en-US" sz="1400" b="1" dirty="0">
                  <a:solidFill>
                    <a:srgbClr val="000059"/>
                  </a:solidFill>
                  <a:latin typeface="Cambria Math" panose="02040503050406030204" pitchFamily="18"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pH</a:t>
              </a:r>
            </a:p>
          </p:txBody>
        </p:sp>
      </p:grpSp>
      <p:pic>
        <p:nvPicPr>
          <p:cNvPr id="14" name="Picture 13">
            <a:extLst>
              <a:ext uri="{FF2B5EF4-FFF2-40B4-BE49-F238E27FC236}">
                <a16:creationId xmlns:a16="http://schemas.microsoft.com/office/drawing/2014/main" id="{75488108-11AD-454A-B610-55EE6960E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295194"/>
            <a:ext cx="1068646" cy="756118"/>
          </a:xfrm>
          <a:prstGeom prst="rect">
            <a:avLst/>
          </a:prstGeom>
        </p:spPr>
      </p:pic>
      <p:sp>
        <p:nvSpPr>
          <p:cNvPr id="12" name="Arrow: Down 21">
            <a:extLst>
              <a:ext uri="{FF2B5EF4-FFF2-40B4-BE49-F238E27FC236}">
                <a16:creationId xmlns:a16="http://schemas.microsoft.com/office/drawing/2014/main" id="{79154BF5-D3AB-4431-A90F-846746C82115}"/>
              </a:ext>
            </a:extLst>
          </p:cNvPr>
          <p:cNvSpPr/>
          <p:nvPr/>
        </p:nvSpPr>
        <p:spPr>
          <a:xfrm>
            <a:off x="2963536" y="3834555"/>
            <a:ext cx="331393" cy="1919711"/>
          </a:xfrm>
          <a:prstGeom prst="downArrow">
            <a:avLst/>
          </a:prstGeom>
          <a:ln>
            <a:solidFill>
              <a:srgbClr val="F4E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403166" y="3810798"/>
            <a:ext cx="3670069" cy="2605242"/>
            <a:chOff x="1048190" y="2974761"/>
            <a:chExt cx="6279808" cy="3756729"/>
          </a:xfrm>
        </p:grpSpPr>
        <p:pic>
          <p:nvPicPr>
            <p:cNvPr id="7" name="Picture 6">
              <a:extLst>
                <a:ext uri="{FF2B5EF4-FFF2-40B4-BE49-F238E27FC236}">
                  <a16:creationId xmlns:a16="http://schemas.microsoft.com/office/drawing/2014/main" id="{83884CDF-5B33-49CD-8455-EC598442D8C6}"/>
                </a:ext>
              </a:extLst>
            </p:cNvPr>
            <p:cNvPicPr>
              <a:picLocks noChangeAspect="1"/>
            </p:cNvPicPr>
            <p:nvPr/>
          </p:nvPicPr>
          <p:blipFill rotWithShape="1">
            <a:blip r:embed="rId2">
              <a:extLst>
                <a:ext uri="{28A0092B-C50C-407E-A947-70E740481C1C}">
                  <a14:useLocalDpi xmlns:a14="http://schemas.microsoft.com/office/drawing/2010/main" val="0"/>
                </a:ext>
              </a:extLst>
            </a:blip>
            <a:srcRect r="27056"/>
            <a:stretch/>
          </p:blipFill>
          <p:spPr>
            <a:xfrm>
              <a:off x="1048190" y="2974761"/>
              <a:ext cx="6279808" cy="3756729"/>
            </a:xfrm>
            <a:prstGeom prst="rect">
              <a:avLst/>
            </a:prstGeom>
          </p:spPr>
        </p:pic>
        <p:sp>
          <p:nvSpPr>
            <p:cNvPr id="8" name="Arrow: Down 23">
              <a:extLst>
                <a:ext uri="{FF2B5EF4-FFF2-40B4-BE49-F238E27FC236}">
                  <a16:creationId xmlns:a16="http://schemas.microsoft.com/office/drawing/2014/main" id="{6B71FABB-6F72-47B8-8FDD-6063EA75C86E}"/>
                </a:ext>
              </a:extLst>
            </p:cNvPr>
            <p:cNvSpPr/>
            <p:nvPr/>
          </p:nvSpPr>
          <p:spPr>
            <a:xfrm>
              <a:off x="5554966" y="4632020"/>
              <a:ext cx="432113" cy="1073637"/>
            </a:xfrm>
            <a:prstGeom prst="downArrow">
              <a:avLst>
                <a:gd name="adj1" fmla="val 50000"/>
                <a:gd name="adj2" fmla="val 50209"/>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24">
              <a:extLst>
                <a:ext uri="{FF2B5EF4-FFF2-40B4-BE49-F238E27FC236}">
                  <a16:creationId xmlns:a16="http://schemas.microsoft.com/office/drawing/2014/main" id="{4D69EDF4-5CCB-452A-8C68-25D1B1C130EF}"/>
                </a:ext>
              </a:extLst>
            </p:cNvPr>
            <p:cNvSpPr/>
            <p:nvPr/>
          </p:nvSpPr>
          <p:spPr>
            <a:xfrm rot="2549398">
              <a:off x="1957275" y="4537408"/>
              <a:ext cx="432113" cy="1203253"/>
            </a:xfrm>
            <a:prstGeom prst="downArrow">
              <a:avLst>
                <a:gd name="adj1" fmla="val 50000"/>
                <a:gd name="adj2" fmla="val 50209"/>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72" name="TextBox 6"/>
          <p:cNvSpPr txBox="1">
            <a:spLocks noChangeArrowheads="1"/>
          </p:cNvSpPr>
          <p:nvPr/>
        </p:nvSpPr>
        <p:spPr bwMode="auto">
          <a:xfrm>
            <a:off x="457200" y="1354261"/>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chemeClr val="accent2">
                    <a:lumMod val="20000"/>
                    <a:lumOff val="80000"/>
                  </a:schemeClr>
                </a:solidFill>
                <a:latin typeface="Century Gothic" panose="020B0502020202020204" pitchFamily="34" charset="0"/>
              </a:rPr>
              <a:t>If the enzyme and substrate are exposed to a non-optimal environment, say too </a:t>
            </a:r>
            <a:r>
              <a:rPr lang="en-US" altLang="en-US" sz="2400" dirty="0">
                <a:solidFill>
                  <a:schemeClr val="tx2">
                    <a:lumMod val="50000"/>
                  </a:schemeClr>
                </a:solidFill>
                <a:latin typeface="Century Gothic" panose="020B0502020202020204" pitchFamily="34" charset="0"/>
              </a:rPr>
              <a:t>hot</a:t>
            </a:r>
            <a:r>
              <a:rPr lang="en-US" altLang="en-US" sz="2400" dirty="0">
                <a:solidFill>
                  <a:schemeClr val="accent2">
                    <a:lumMod val="20000"/>
                    <a:lumOff val="80000"/>
                  </a:schemeClr>
                </a:solidFill>
                <a:latin typeface="Century Gothic" panose="020B0502020202020204" pitchFamily="34" charset="0"/>
              </a:rPr>
              <a:t> or too drastic </a:t>
            </a:r>
            <a:r>
              <a:rPr lang="en-US" altLang="en-US" sz="2400" dirty="0">
                <a:solidFill>
                  <a:schemeClr val="bg2">
                    <a:lumMod val="40000"/>
                    <a:lumOff val="60000"/>
                  </a:schemeClr>
                </a:solidFill>
                <a:latin typeface="Century Gothic" panose="020B0502020202020204" pitchFamily="34" charset="0"/>
              </a:rPr>
              <a:t>pH change</a:t>
            </a:r>
            <a:r>
              <a:rPr lang="en-US" altLang="en-US" sz="2400" dirty="0">
                <a:solidFill>
                  <a:schemeClr val="accent2">
                    <a:lumMod val="20000"/>
                    <a:lumOff val="80000"/>
                  </a:schemeClr>
                </a:solidFill>
                <a:latin typeface="Century Gothic" panose="020B0502020202020204" pitchFamily="34" charset="0"/>
              </a:rPr>
              <a:t>, weak bonds can be broken causing the active site of the substrate or the enzyme shape itself to change form, or become “denatured”, thus they cannot bond together to drive the reaction.</a:t>
            </a:r>
            <a:endParaRPr lang="en-US" altLang="en-US" sz="1200" dirty="0">
              <a:solidFill>
                <a:schemeClr val="accent2">
                  <a:lumMod val="20000"/>
                  <a:lumOff val="80000"/>
                </a:schemeClr>
              </a:solidFill>
              <a:latin typeface="Century Gothic" panose="020B0502020202020204" pitchFamily="34" charset="0"/>
            </a:endParaRPr>
          </a:p>
        </p:txBody>
      </p:sp>
      <p:sp>
        <p:nvSpPr>
          <p:cNvPr id="2" name="Rectangle 1"/>
          <p:cNvSpPr/>
          <p:nvPr/>
        </p:nvSpPr>
        <p:spPr>
          <a:xfrm rot="5400000">
            <a:off x="-2000204" y="3876895"/>
            <a:ext cx="4572000" cy="171009"/>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http://image.slidesharecdn.com/enzymesanddigestion-111011101326-phpapp02/95/enzymes-and-digestion-19-728.jpg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341" t="51465" r="10439" b="10440"/>
          <a:stretch/>
        </p:blipFill>
        <p:spPr>
          <a:xfrm>
            <a:off x="3429000" y="3916636"/>
            <a:ext cx="4704570" cy="1675601"/>
          </a:xfrm>
          <a:prstGeom prst="rect">
            <a:avLst/>
          </a:prstGeom>
          <a:ln>
            <a:solidFill>
              <a:schemeClr val="accent3">
                <a:lumMod val="50000"/>
              </a:schemeClr>
            </a:solidFill>
          </a:ln>
        </p:spPr>
      </p:pic>
      <p:sp>
        <p:nvSpPr>
          <p:cNvPr id="6" name="TextBox 6"/>
          <p:cNvSpPr txBox="1">
            <a:spLocks noChangeArrowheads="1"/>
          </p:cNvSpPr>
          <p:nvPr/>
        </p:nvSpPr>
        <p:spPr bwMode="auto">
          <a:xfrm>
            <a:off x="559663" y="498162"/>
            <a:ext cx="7742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chemeClr val="tx2">
                    <a:lumMod val="50000"/>
                  </a:schemeClr>
                </a:solidFill>
                <a:effectLst>
                  <a:outerShdw blurRad="50800" dist="38100" dir="8100000" algn="tr" rotWithShape="0">
                    <a:prstClr val="black">
                      <a:alpha val="40000"/>
                    </a:prstClr>
                  </a:outerShdw>
                </a:effectLst>
                <a:latin typeface="Century Gothic" panose="020B0502020202020204" pitchFamily="34" charset="0"/>
              </a:rPr>
              <a:t>Temp</a:t>
            </a:r>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pH </a:t>
            </a:r>
            <a:r>
              <a:rPr lang="en-US" altLang="en-US" sz="4000" b="1" dirty="0">
                <a:effectLst>
                  <a:outerShdw blurRad="38100" dist="38100" dir="2700000" algn="tl">
                    <a:srgbClr val="000000">
                      <a:alpha val="43137"/>
                    </a:srgbClr>
                  </a:outerShdw>
                </a:effectLst>
                <a:latin typeface="Century Gothic" panose="020B0502020202020204" pitchFamily="34" charset="0"/>
              </a:rPr>
              <a:t>effects on</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Enzymes</a:t>
            </a:r>
          </a:p>
        </p:txBody>
      </p:sp>
    </p:spTree>
    <p:extLst>
      <p:ext uri="{BB962C8B-B14F-4D97-AF65-F5344CB8AC3E}">
        <p14:creationId xmlns:p14="http://schemas.microsoft.com/office/powerpoint/2010/main" val="655234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762000" y="3270993"/>
            <a:ext cx="81534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3" name="Content Placeholder 2"/>
          <p:cNvSpPr>
            <a:spLocks noGrp="1"/>
          </p:cNvSpPr>
          <p:nvPr>
            <p:ph idx="1"/>
          </p:nvPr>
        </p:nvSpPr>
        <p:spPr>
          <a:xfrm>
            <a:off x="304800" y="1295400"/>
            <a:ext cx="8229600" cy="4953693"/>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sz="2400" dirty="0">
                <a:latin typeface="Century Gothic" panose="020B0502020202020204" pitchFamily="34" charset="0"/>
              </a:rPr>
              <a:t>Hydrogen peroxide is a dangerous product of metabolic processes in cells</a:t>
            </a:r>
          </a:p>
          <a:p>
            <a:pPr marL="868680" lvl="1" indent="-283464" eaLnBrk="1" fontAlgn="auto" hangingPunct="1">
              <a:spcAft>
                <a:spcPts val="0"/>
              </a:spcAft>
              <a:buFont typeface="Wingdings 2"/>
              <a:buChar char=""/>
              <a:defRPr/>
            </a:pPr>
            <a:r>
              <a:rPr lang="en-US" sz="2000" dirty="0">
                <a:latin typeface="Century Gothic" panose="020B0502020202020204" pitchFamily="34" charset="0"/>
              </a:rPr>
              <a:t>The enzyme, catalase (found in peroxisomes), is used by cells to rapidly catalyze the decomposition of hydrogen peroxide to less reactive oxygen and water</a:t>
            </a:r>
            <a:br>
              <a:rPr lang="en-US" sz="2000" dirty="0">
                <a:latin typeface="Century Gothic" panose="020B0502020202020204" pitchFamily="34" charset="0"/>
              </a:rPr>
            </a:br>
            <a:r>
              <a:rPr lang="en-US" sz="2000" dirty="0">
                <a:latin typeface="Century Gothic" panose="020B0502020202020204" pitchFamily="34" charset="0"/>
              </a:rPr>
              <a:t/>
            </a:r>
            <a:br>
              <a:rPr lang="en-US" sz="2000" dirty="0">
                <a:latin typeface="Century Gothic" panose="020B0502020202020204" pitchFamily="34" charset="0"/>
              </a:rPr>
            </a:br>
            <a:endParaRPr lang="en-US" sz="2000" dirty="0">
              <a:latin typeface="Century Gothic" panose="020B0502020202020204" pitchFamily="34" charset="0"/>
            </a:endParaRPr>
          </a:p>
          <a:p>
            <a:pPr marL="868680" lvl="1" indent="-283464" eaLnBrk="1" fontAlgn="auto" hangingPunct="1">
              <a:spcAft>
                <a:spcPts val="0"/>
              </a:spcAft>
              <a:buFont typeface="Wingdings 2"/>
              <a:buChar char=""/>
              <a:defRPr/>
            </a:pPr>
            <a:endParaRPr lang="en-US" dirty="0">
              <a:latin typeface="Century Gothic" panose="020B0502020202020204" pitchFamily="34" charset="0"/>
            </a:endParaRPr>
          </a:p>
          <a:p>
            <a:pPr marL="548640" indent="-411480" eaLnBrk="1" fontAlgn="auto" hangingPunct="1">
              <a:spcAft>
                <a:spcPts val="0"/>
              </a:spcAft>
              <a:buClr>
                <a:schemeClr val="tx1">
                  <a:shade val="95000"/>
                </a:schemeClr>
              </a:buClr>
              <a:buFont typeface="Wingdings 2"/>
              <a:buChar char=""/>
              <a:defRPr/>
            </a:pPr>
            <a:endParaRPr lang="en-US" sz="1800" dirty="0">
              <a:latin typeface="Century Gothic" panose="020B0502020202020204" pitchFamily="34" charset="0"/>
            </a:endParaRPr>
          </a:p>
          <a:p>
            <a:pPr marL="548640" indent="-411480" eaLnBrk="1" fontAlgn="auto" hangingPunct="1">
              <a:spcAft>
                <a:spcPts val="0"/>
              </a:spcAft>
              <a:buClr>
                <a:schemeClr val="tx1">
                  <a:shade val="95000"/>
                </a:schemeClr>
              </a:buClr>
              <a:buFont typeface="Wingdings 2"/>
              <a:buChar char=""/>
              <a:defRPr/>
            </a:pPr>
            <a:r>
              <a:rPr lang="en-US" sz="1800" dirty="0" smtClean="0">
                <a:latin typeface="Century Gothic" panose="020B0502020202020204" pitchFamily="34" charset="0"/>
              </a:rPr>
              <a:t>Test if these 4 </a:t>
            </a:r>
            <a:r>
              <a:rPr lang="en-US" sz="1800" dirty="0">
                <a:latin typeface="Century Gothic" panose="020B0502020202020204" pitchFamily="34" charset="0"/>
              </a:rPr>
              <a:t>things can alter enzyme efficiency (rate of reaction</a:t>
            </a:r>
            <a:r>
              <a:rPr lang="en-US" sz="1800" dirty="0" smtClean="0">
                <a:latin typeface="Century Gothic" panose="020B0502020202020204" pitchFamily="34" charset="0"/>
              </a:rPr>
              <a:t>):</a:t>
            </a:r>
            <a:endParaRPr lang="en-US" sz="1800" dirty="0">
              <a:latin typeface="Century Gothic" panose="020B0502020202020204" pitchFamily="34" charset="0"/>
            </a:endParaRPr>
          </a:p>
          <a:p>
            <a:pPr marL="868680" lvl="1" indent="-283464" fontAlgn="auto">
              <a:spcAft>
                <a:spcPts val="0"/>
              </a:spcAft>
              <a:buFont typeface="Wingdings 2"/>
              <a:buChar char=""/>
              <a:defRPr/>
            </a:pPr>
            <a:r>
              <a:rPr lang="en-US" sz="1800" dirty="0" smtClean="0">
                <a:solidFill>
                  <a:srgbClr val="FFFF00"/>
                </a:solidFill>
                <a:latin typeface="Century Gothic" panose="020B0502020202020204" pitchFamily="34" charset="0"/>
              </a:rPr>
              <a:t>Specificity</a:t>
            </a:r>
          </a:p>
          <a:p>
            <a:pPr marL="868680" lvl="1" indent="-283464" fontAlgn="auto">
              <a:spcAft>
                <a:spcPts val="0"/>
              </a:spcAft>
              <a:buFont typeface="Wingdings 2"/>
              <a:buChar char=""/>
              <a:defRPr/>
            </a:pPr>
            <a:r>
              <a:rPr lang="en-US" sz="1800" dirty="0" smtClean="0">
                <a:solidFill>
                  <a:schemeClr val="accent6">
                    <a:lumMod val="60000"/>
                    <a:lumOff val="40000"/>
                  </a:schemeClr>
                </a:solidFill>
                <a:latin typeface="Century Gothic" panose="020B0502020202020204" pitchFamily="34" charset="0"/>
              </a:rPr>
              <a:t>Concentration</a:t>
            </a:r>
            <a:r>
              <a:rPr lang="en-US" sz="1800" dirty="0" smtClean="0">
                <a:latin typeface="Century Gothic" panose="020B0502020202020204" pitchFamily="34" charset="0"/>
              </a:rPr>
              <a:t> </a:t>
            </a:r>
          </a:p>
          <a:p>
            <a:pPr marL="868680" lvl="1" indent="-283464" fontAlgn="auto">
              <a:spcAft>
                <a:spcPts val="0"/>
              </a:spcAft>
              <a:buFont typeface="Wingdings 2"/>
              <a:buChar char=""/>
              <a:defRPr/>
            </a:pPr>
            <a:r>
              <a:rPr lang="en-US" sz="1800" dirty="0" smtClean="0">
                <a:solidFill>
                  <a:schemeClr val="tx2">
                    <a:lumMod val="50000"/>
                  </a:schemeClr>
                </a:solidFill>
                <a:latin typeface="Century Gothic" panose="020B0502020202020204" pitchFamily="34" charset="0"/>
              </a:rPr>
              <a:t>Temperature</a:t>
            </a:r>
            <a:endParaRPr lang="en-US" sz="1800" dirty="0">
              <a:solidFill>
                <a:schemeClr val="tx2">
                  <a:lumMod val="50000"/>
                </a:schemeClr>
              </a:solidFill>
              <a:latin typeface="Century Gothic" panose="020B0502020202020204" pitchFamily="34" charset="0"/>
            </a:endParaRPr>
          </a:p>
          <a:p>
            <a:pPr marL="868680" lvl="1" indent="-283464" eaLnBrk="1" fontAlgn="auto" hangingPunct="1">
              <a:spcAft>
                <a:spcPts val="0"/>
              </a:spcAft>
              <a:buFont typeface="Wingdings 2"/>
              <a:buChar char=""/>
              <a:defRPr/>
            </a:pPr>
            <a:r>
              <a:rPr lang="en-US" sz="1800" dirty="0" smtClean="0">
                <a:solidFill>
                  <a:schemeClr val="bg2">
                    <a:lumMod val="40000"/>
                    <a:lumOff val="60000"/>
                  </a:schemeClr>
                </a:solidFill>
                <a:latin typeface="Century Gothic" panose="020B0502020202020204" pitchFamily="34" charset="0"/>
              </a:rPr>
              <a:t>pH </a:t>
            </a:r>
            <a:endParaRPr lang="en-US" sz="1800" dirty="0">
              <a:solidFill>
                <a:schemeClr val="bg2">
                  <a:lumMod val="40000"/>
                  <a:lumOff val="60000"/>
                </a:schemeClr>
              </a:solidFill>
              <a:latin typeface="Century Gothic" panose="020B0502020202020204" pitchFamily="34" charset="0"/>
            </a:endParaRPr>
          </a:p>
        </p:txBody>
      </p:sp>
      <p:sp>
        <p:nvSpPr>
          <p:cNvPr id="5" name="Rectangle 7"/>
          <p:cNvSpPr>
            <a:spLocks noChangeArrowheads="1"/>
          </p:cNvSpPr>
          <p:nvPr/>
        </p:nvSpPr>
        <p:spPr bwMode="auto">
          <a:xfrm>
            <a:off x="1245235" y="3506010"/>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
        <p:nvSpPr>
          <p:cNvPr id="2" name="Title 1"/>
          <p:cNvSpPr>
            <a:spLocks noGrp="1"/>
          </p:cNvSpPr>
          <p:nvPr>
            <p:ph type="title"/>
          </p:nvPr>
        </p:nvSpPr>
        <p:spPr>
          <a:xfrm>
            <a:off x="533400" y="304800"/>
            <a:ext cx="8229600" cy="1143000"/>
          </a:xfrm>
        </p:spPr>
        <p:txBody>
          <a:bodyPr/>
          <a:lstStyle/>
          <a:p>
            <a:pPr algn="l" eaLnBrk="1" fontAlgn="auto" hangingPunct="1">
              <a:spcAft>
                <a:spcPts val="0"/>
              </a:spcAft>
              <a:defRPr/>
            </a:pPr>
            <a:r>
              <a:rPr lang="en-US" dirty="0">
                <a:solidFill>
                  <a:schemeClr val="bg2">
                    <a:lumMod val="60000"/>
                    <a:lumOff val="40000"/>
                  </a:schemeClr>
                </a:solidFill>
                <a:latin typeface="Century Gothic" panose="020B0502020202020204" pitchFamily="34" charset="0"/>
              </a:rPr>
              <a:t>What does </a:t>
            </a:r>
            <a:r>
              <a:rPr lang="en-US" dirty="0">
                <a:solidFill>
                  <a:srgbClr val="FFC000"/>
                </a:solidFill>
                <a:latin typeface="Century Gothic" panose="020B0502020202020204" pitchFamily="34" charset="0"/>
              </a:rPr>
              <a:t>CATALASE</a:t>
            </a:r>
            <a:r>
              <a:rPr lang="en-US" dirty="0">
                <a:solidFill>
                  <a:srgbClr val="00B0F0"/>
                </a:solidFill>
                <a:latin typeface="Century Gothic" panose="020B0502020202020204" pitchFamily="34" charset="0"/>
              </a:rPr>
              <a:t> </a:t>
            </a:r>
            <a:r>
              <a:rPr lang="en-US" dirty="0">
                <a:solidFill>
                  <a:schemeClr val="bg2">
                    <a:lumMod val="60000"/>
                    <a:lumOff val="40000"/>
                  </a:schemeClr>
                </a:solidFill>
                <a:latin typeface="Century Gothic" panose="020B0502020202020204" pitchFamily="34" charset="0"/>
              </a:rPr>
              <a:t>do?</a:t>
            </a:r>
          </a:p>
        </p:txBody>
      </p:sp>
      <p:sp>
        <p:nvSpPr>
          <p:cNvPr id="6" name="Right Arrow 5"/>
          <p:cNvSpPr/>
          <p:nvPr/>
        </p:nvSpPr>
        <p:spPr>
          <a:xfrm>
            <a:off x="2514600" y="3541622"/>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4207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27" presetClass="emph" presetSubtype="0" repeatCount="10000" fill="remove" grpId="0" nodeType="withEffect">
                                  <p:stCondLst>
                                    <p:cond delay="0"/>
                                  </p:stCondLst>
                                  <p:childTnLst>
                                    <p:animClr clrSpc="rgb" dir="cw">
                                      <p:cBhvr override="childStyle">
                                        <p:cTn id="21" dur="250" autoRev="1" fill="remove"/>
                                        <p:tgtEl>
                                          <p:spTgt spid="6"/>
                                        </p:tgtEl>
                                        <p:attrNameLst>
                                          <p:attrName>style.color</p:attrName>
                                        </p:attrNameLst>
                                      </p:cBhvr>
                                      <p:to>
                                        <a:schemeClr val="bg1"/>
                                      </p:to>
                                    </p:animClr>
                                    <p:animClr clrSpc="rgb" dir="cw">
                                      <p:cBhvr>
                                        <p:cTn id="22" dur="250" autoRev="1" fill="remove"/>
                                        <p:tgtEl>
                                          <p:spTgt spid="6"/>
                                        </p:tgtEl>
                                        <p:attrNameLst>
                                          <p:attrName>fillcolor</p:attrName>
                                        </p:attrNameLst>
                                      </p:cBhvr>
                                      <p:to>
                                        <a:schemeClr val="bg1"/>
                                      </p:to>
                                    </p:animClr>
                                    <p:set>
                                      <p:cBhvr>
                                        <p:cTn id="23" dur="250" autoRev="1" fill="remove"/>
                                        <p:tgtEl>
                                          <p:spTgt spid="6"/>
                                        </p:tgtEl>
                                        <p:attrNameLst>
                                          <p:attrName>fill.type</p:attrName>
                                        </p:attrNameLst>
                                      </p:cBhvr>
                                      <p:to>
                                        <p:strVal val="solid"/>
                                      </p:to>
                                    </p:set>
                                    <p:set>
                                      <p:cBhvr>
                                        <p:cTn id="24"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Subtitle 2"/>
          <p:cNvSpPr>
            <a:spLocks noGrp="1"/>
          </p:cNvSpPr>
          <p:nvPr>
            <p:ph type="subTitle" idx="1"/>
          </p:nvPr>
        </p:nvSpPr>
        <p:spPr/>
        <p:txBody>
          <a:bodyPr/>
          <a:lstStyle/>
          <a:p>
            <a:pPr algn="l" eaLnBrk="1" hangingPunct="1"/>
            <a:r>
              <a:rPr lang="en-US" altLang="en-US" dirty="0">
                <a:latin typeface="Comic Sans MS" pitchFamily="66" charset="0"/>
              </a:rPr>
              <a:t> </a:t>
            </a:r>
          </a:p>
        </p:txBody>
      </p:sp>
      <p:sp>
        <p:nvSpPr>
          <p:cNvPr id="2" name="TextBox 1"/>
          <p:cNvSpPr txBox="1"/>
          <p:nvPr/>
        </p:nvSpPr>
        <p:spPr>
          <a:xfrm>
            <a:off x="4114800" y="870072"/>
            <a:ext cx="3164649" cy="461665"/>
          </a:xfrm>
          <a:prstGeom prst="rect">
            <a:avLst/>
          </a:prstGeom>
          <a:noFill/>
        </p:spPr>
        <p:txBody>
          <a:bodyPr wrap="none" rtlCol="0">
            <a:spAutoFit/>
          </a:bodyPr>
          <a:lstStyle/>
          <a:p>
            <a:r>
              <a:rPr lang="en-US" sz="2400" dirty="0">
                <a:latin typeface="Century Gothic" panose="020B0502020202020204" pitchFamily="34" charset="0"/>
              </a:rPr>
              <a:t>Exercise 5, pg. </a:t>
            </a:r>
            <a:r>
              <a:rPr lang="en-US" sz="2400" dirty="0" smtClean="0">
                <a:latin typeface="Century Gothic" panose="020B0502020202020204" pitchFamily="34" charset="0"/>
              </a:rPr>
              <a:t>55-66</a:t>
            </a:r>
            <a:endParaRPr lang="en-US" sz="2400" dirty="0">
              <a:latin typeface="Century Gothic" panose="020B0502020202020204" pitchFamily="34" charset="0"/>
            </a:endParaRPr>
          </a:p>
        </p:txBody>
      </p:sp>
      <p:sp>
        <p:nvSpPr>
          <p:cNvPr id="3" name="TextBox 2"/>
          <p:cNvSpPr txBox="1"/>
          <p:nvPr/>
        </p:nvSpPr>
        <p:spPr>
          <a:xfrm>
            <a:off x="228600" y="1828800"/>
            <a:ext cx="8686800" cy="3970318"/>
          </a:xfrm>
          <a:prstGeom prst="rect">
            <a:avLst/>
          </a:prstGeom>
          <a:noFill/>
        </p:spPr>
        <p:txBody>
          <a:bodyPr wrap="square" rtlCol="0">
            <a:spAutoFit/>
          </a:bodyPr>
          <a:lstStyle/>
          <a:p>
            <a:r>
              <a:rPr lang="en-US" sz="2800" u="sng" dirty="0">
                <a:solidFill>
                  <a:srgbClr val="8995E0"/>
                </a:solidFill>
                <a:effectLst>
                  <a:outerShdw blurRad="38100" dist="38100" dir="2700000" algn="tl">
                    <a:srgbClr val="000000">
                      <a:alpha val="43137"/>
                    </a:srgbClr>
                  </a:outerShdw>
                </a:effectLst>
                <a:latin typeface="Century Gothic" panose="020B0502020202020204" pitchFamily="34" charset="0"/>
              </a:rPr>
              <a:t>Lab Objectives:</a:t>
            </a:r>
          </a:p>
          <a:p>
            <a:endParaRPr lang="en-US" sz="2800" u="sng" dirty="0">
              <a:effectLst>
                <a:outerShdw blurRad="38100" dist="38100" dir="2700000" algn="tl">
                  <a:srgbClr val="000000">
                    <a:alpha val="43137"/>
                  </a:srgbClr>
                </a:outerShdw>
              </a:effectLst>
              <a:latin typeface="Century Gothic" panose="020B0502020202020204" pitchFamily="34" charset="0"/>
            </a:endParaRPr>
          </a:p>
          <a:p>
            <a:pPr marL="285750" indent="-285750">
              <a:buFontTx/>
              <a:buChar char="-"/>
            </a:pPr>
            <a:r>
              <a:rPr lang="en-US" sz="2800" dirty="0">
                <a:latin typeface="Century Gothic" panose="020B0502020202020204" pitchFamily="34" charset="0"/>
              </a:rPr>
              <a:t>Describe how enzymes function</a:t>
            </a:r>
          </a:p>
          <a:p>
            <a:pPr marL="285750" indent="-285750">
              <a:buFontTx/>
              <a:buChar char="-"/>
            </a:pPr>
            <a:endParaRPr lang="en-US" sz="2800" dirty="0">
              <a:latin typeface="Century Gothic" panose="020B0502020202020204" pitchFamily="34" charset="0"/>
            </a:endParaRPr>
          </a:p>
          <a:p>
            <a:pPr marL="285750" indent="-285750">
              <a:buFontTx/>
              <a:buChar char="-"/>
            </a:pPr>
            <a:r>
              <a:rPr lang="en-US" sz="2800" dirty="0">
                <a:latin typeface="Century Gothic" panose="020B0502020202020204" pitchFamily="34" charset="0"/>
              </a:rPr>
              <a:t>Understand the role of the active site in enzyme specificity and activity</a:t>
            </a:r>
          </a:p>
          <a:p>
            <a:pPr marL="285750" indent="-285750">
              <a:buFontTx/>
              <a:buChar char="-"/>
            </a:pPr>
            <a:endParaRPr lang="en-US" sz="2800" dirty="0">
              <a:latin typeface="Century Gothic" panose="020B0502020202020204" pitchFamily="34" charset="0"/>
            </a:endParaRPr>
          </a:p>
          <a:p>
            <a:pPr marL="285750" indent="-285750">
              <a:buFontTx/>
              <a:buChar char="-"/>
            </a:pPr>
            <a:r>
              <a:rPr lang="en-US" sz="2800" dirty="0">
                <a:latin typeface="Century Gothic" panose="020B0502020202020204" pitchFamily="34" charset="0"/>
              </a:rPr>
              <a:t>Understand the effect of temperature, concentration, and pH on enzyme activity</a:t>
            </a:r>
          </a:p>
        </p:txBody>
      </p:sp>
      <p:sp>
        <p:nvSpPr>
          <p:cNvPr id="7" name="Title 1"/>
          <p:cNvSpPr txBox="1">
            <a:spLocks/>
          </p:cNvSpPr>
          <p:nvPr/>
        </p:nvSpPr>
        <p:spPr>
          <a:xfrm>
            <a:off x="533400" y="228600"/>
            <a:ext cx="8229600" cy="11430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fontAlgn="base" hangingPunct="1">
              <a:spcBef>
                <a:spcPct val="0"/>
              </a:spcBef>
              <a:spcAft>
                <a:spcPct val="0"/>
              </a:spcAft>
              <a:defRPr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fontAlgn="auto">
              <a:spcAft>
                <a:spcPts val="0"/>
              </a:spcAft>
              <a:defRPr/>
            </a:pPr>
            <a:r>
              <a:rPr lang="en-US" dirty="0" err="1">
                <a:solidFill>
                  <a:srgbClr val="FFC000"/>
                </a:solidFill>
                <a:latin typeface="Century Gothic" panose="020B0502020202020204" pitchFamily="34" charset="0"/>
              </a:rPr>
              <a:t>ENZYmes</a:t>
            </a:r>
            <a:endParaRPr lang="en-US"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24560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solidFill>
                  <a:srgbClr val="00B0F0"/>
                </a:solidFill>
                <a:latin typeface="Century Gothic" panose="020B0502020202020204" pitchFamily="34" charset="0"/>
              </a:rPr>
              <a:t>How will we see if </a:t>
            </a:r>
            <a:r>
              <a:rPr lang="en-US" dirty="0">
                <a:solidFill>
                  <a:srgbClr val="FFC000"/>
                </a:solidFill>
                <a:latin typeface="Century Gothic" panose="020B0502020202020204" pitchFamily="34" charset="0"/>
              </a:rPr>
              <a:t>catalase </a:t>
            </a:r>
            <a:r>
              <a:rPr lang="en-US" dirty="0">
                <a:solidFill>
                  <a:srgbClr val="00B0F0"/>
                </a:solidFill>
                <a:latin typeface="Century Gothic" panose="020B0502020202020204" pitchFamily="34" charset="0"/>
              </a:rPr>
              <a:t>is working?</a:t>
            </a:r>
          </a:p>
        </p:txBody>
      </p:sp>
      <p:sp>
        <p:nvSpPr>
          <p:cNvPr id="10243" name="Content Placeholder 2"/>
          <p:cNvSpPr>
            <a:spLocks noGrp="1"/>
          </p:cNvSpPr>
          <p:nvPr>
            <p:ph idx="1"/>
          </p:nvPr>
        </p:nvSpPr>
        <p:spPr>
          <a:xfrm>
            <a:off x="787731" y="1723188"/>
            <a:ext cx="8229600" cy="4708525"/>
          </a:xfrm>
        </p:spPr>
        <p:txBody>
          <a:bodyPr/>
          <a:lstStyle/>
          <a:p>
            <a:pPr marL="136525" indent="0">
              <a:buNone/>
            </a:pPr>
            <a:r>
              <a:rPr lang="en-US" altLang="en-US" sz="2400" dirty="0">
                <a:latin typeface="Century Gothic" panose="020B0502020202020204" pitchFamily="34" charset="0"/>
              </a:rPr>
              <a:t>Bubbles!... But where do they come from?</a:t>
            </a:r>
          </a:p>
        </p:txBody>
      </p:sp>
      <p:pic>
        <p:nvPicPr>
          <p:cNvPr id="4" name="Picture 3"/>
          <p:cNvPicPr>
            <a:picLocks noChangeAspect="1"/>
          </p:cNvPicPr>
          <p:nvPr/>
        </p:nvPicPr>
        <p:blipFill>
          <a:blip r:embed="rId2"/>
          <a:stretch>
            <a:fillRect/>
          </a:stretch>
        </p:blipFill>
        <p:spPr>
          <a:xfrm>
            <a:off x="7543800" y="481220"/>
            <a:ext cx="1266825" cy="6343650"/>
          </a:xfrm>
          <a:prstGeom prst="rect">
            <a:avLst/>
          </a:prstGeom>
        </p:spPr>
      </p:pic>
      <p:sp>
        <p:nvSpPr>
          <p:cNvPr id="5" name="Rectangle 4"/>
          <p:cNvSpPr/>
          <p:nvPr/>
        </p:nvSpPr>
        <p:spPr>
          <a:xfrm rot="5400000">
            <a:off x="6731331" y="2616531"/>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pixabay.com, CC0 Public Domain,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https://pixabay.com/en/test-tube-boiling-blue-bubbles-31062/</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6"/>
          <p:cNvSpPr>
            <a:spLocks noChangeArrowheads="1"/>
          </p:cNvSpPr>
          <p:nvPr/>
        </p:nvSpPr>
        <p:spPr bwMode="auto">
          <a:xfrm>
            <a:off x="972590" y="2114535"/>
            <a:ext cx="81534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Hydrogen Peroxide</a:t>
            </a:r>
            <a:r>
              <a:rPr lang="en-US" altLang="en-US" sz="1400" dirty="0">
                <a:latin typeface="Arial" pitchFamily="34" charset="0"/>
                <a:cs typeface="Times New Roman" pitchFamily="18" charset="0"/>
              </a:rPr>
              <a:t>		Oxygen	Water</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10" name="Right Arrow 9"/>
          <p:cNvSpPr/>
          <p:nvPr/>
        </p:nvSpPr>
        <p:spPr>
          <a:xfrm>
            <a:off x="3048000" y="2382820"/>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7"/>
          <p:cNvSpPr>
            <a:spLocks noChangeArrowheads="1"/>
          </p:cNvSpPr>
          <p:nvPr/>
        </p:nvSpPr>
        <p:spPr bwMode="auto">
          <a:xfrm>
            <a:off x="1752600" y="2326267"/>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grpSp>
        <p:nvGrpSpPr>
          <p:cNvPr id="12" name="Group 11"/>
          <p:cNvGrpSpPr/>
          <p:nvPr/>
        </p:nvGrpSpPr>
        <p:grpSpPr>
          <a:xfrm>
            <a:off x="491093" y="3115570"/>
            <a:ext cx="6935581" cy="3594998"/>
            <a:chOff x="515789" y="3071781"/>
            <a:chExt cx="6935581" cy="3594998"/>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89" y="3071781"/>
              <a:ext cx="6935581" cy="3594998"/>
            </a:xfrm>
            <a:prstGeom prst="rect">
              <a:avLst/>
            </a:prstGeom>
          </p:spPr>
        </p:pic>
        <p:sp>
          <p:nvSpPr>
            <p:cNvPr id="7" name="Rectangle 6"/>
            <p:cNvSpPr/>
            <p:nvPr/>
          </p:nvSpPr>
          <p:spPr>
            <a:xfrm>
              <a:off x="3657600" y="6400800"/>
              <a:ext cx="1030343" cy="211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Calibri" panose="020F0502020204030204" pitchFamily="34" charset="0"/>
                <a:cs typeface="Arial" panose="020B0604020202020204" pitchFamily="34" charset="0"/>
              </a:endParaRPr>
            </a:p>
          </p:txBody>
        </p:sp>
        <p:sp>
          <p:nvSpPr>
            <p:cNvPr id="8" name="Rectangle 7"/>
            <p:cNvSpPr/>
            <p:nvPr/>
          </p:nvSpPr>
          <p:spPr>
            <a:xfrm>
              <a:off x="3694624" y="6243200"/>
              <a:ext cx="986617" cy="369332"/>
            </a:xfrm>
            <a:prstGeom prst="rect">
              <a:avLst/>
            </a:prstGeom>
          </p:spPr>
          <p:txBody>
            <a:bodyPr wrap="none">
              <a:spAutoFit/>
            </a:bodyPr>
            <a:lstStyle/>
            <a:p>
              <a:pPr algn="ctr"/>
              <a:r>
                <a:rPr lang="en-US" dirty="0">
                  <a:solidFill>
                    <a:schemeClr val="bg1"/>
                  </a:solidFill>
                  <a:latin typeface="Calibri" panose="020F0502020204030204" pitchFamily="34" charset="0"/>
                  <a:cs typeface="Arial" panose="020B0604020202020204" pitchFamily="34" charset="0"/>
                </a:rPr>
                <a:t>Catalase</a:t>
              </a:r>
            </a:p>
          </p:txBody>
        </p:sp>
      </p:grpSp>
      <p:sp>
        <p:nvSpPr>
          <p:cNvPr id="13" name="Oval 12"/>
          <p:cNvSpPr/>
          <p:nvPr/>
        </p:nvSpPr>
        <p:spPr>
          <a:xfrm>
            <a:off x="4509080" y="2141894"/>
            <a:ext cx="1021365" cy="11358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8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solidFill>
                  <a:srgbClr val="00B0F0"/>
                </a:solidFill>
                <a:latin typeface="Century Gothic" panose="020B0502020202020204" pitchFamily="34" charset="0"/>
              </a:rPr>
              <a:t>How will we see if </a:t>
            </a:r>
            <a:r>
              <a:rPr lang="en-US" dirty="0">
                <a:solidFill>
                  <a:srgbClr val="FFC000"/>
                </a:solidFill>
                <a:latin typeface="Century Gothic" panose="020B0502020202020204" pitchFamily="34" charset="0"/>
              </a:rPr>
              <a:t>catalase </a:t>
            </a:r>
            <a:r>
              <a:rPr lang="en-US" dirty="0">
                <a:solidFill>
                  <a:srgbClr val="00B0F0"/>
                </a:solidFill>
                <a:latin typeface="Century Gothic" panose="020B0502020202020204" pitchFamily="34" charset="0"/>
              </a:rPr>
              <a:t>is working?</a:t>
            </a:r>
          </a:p>
        </p:txBody>
      </p:sp>
      <p:sp>
        <p:nvSpPr>
          <p:cNvPr id="10243" name="Content Placeholder 2"/>
          <p:cNvSpPr>
            <a:spLocks noGrp="1"/>
          </p:cNvSpPr>
          <p:nvPr>
            <p:ph idx="1"/>
          </p:nvPr>
        </p:nvSpPr>
        <p:spPr>
          <a:xfrm>
            <a:off x="787731" y="1723188"/>
            <a:ext cx="8229600" cy="4708525"/>
          </a:xfrm>
        </p:spPr>
        <p:txBody>
          <a:bodyPr/>
          <a:lstStyle/>
          <a:p>
            <a:pPr marL="136525" indent="0">
              <a:buNone/>
            </a:pPr>
            <a:r>
              <a:rPr lang="en-US" altLang="en-US" sz="2400" dirty="0">
                <a:latin typeface="Century Gothic" panose="020B0502020202020204" pitchFamily="34" charset="0"/>
              </a:rPr>
              <a:t>Bubbles!... But where do they come from?</a:t>
            </a:r>
          </a:p>
        </p:txBody>
      </p:sp>
      <p:sp>
        <p:nvSpPr>
          <p:cNvPr id="10245" name="TextBox 3"/>
          <p:cNvSpPr txBox="1">
            <a:spLocks noChangeArrowheads="1"/>
          </p:cNvSpPr>
          <p:nvPr/>
        </p:nvSpPr>
        <p:spPr bwMode="auto">
          <a:xfrm>
            <a:off x="836332" y="4029900"/>
            <a:ext cx="66274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dirty="0">
                <a:latin typeface="Century Gothic" panose="020B0502020202020204" pitchFamily="34" charset="0"/>
              </a:rPr>
              <a:t>Remember, bubbles will only form when catalase is effectively breaking down hydrogen peroxide into water and oxygen</a:t>
            </a:r>
          </a:p>
        </p:txBody>
      </p:sp>
      <p:sp>
        <p:nvSpPr>
          <p:cNvPr id="3" name="Rectangle 2"/>
          <p:cNvSpPr/>
          <p:nvPr/>
        </p:nvSpPr>
        <p:spPr>
          <a:xfrm>
            <a:off x="380999" y="3071781"/>
            <a:ext cx="6324600" cy="830997"/>
          </a:xfrm>
          <a:prstGeom prst="rect">
            <a:avLst/>
          </a:prstGeom>
        </p:spPr>
        <p:txBody>
          <a:bodyPr wrap="square">
            <a:spAutoFit/>
          </a:bodyPr>
          <a:lstStyle/>
          <a:p>
            <a:pPr lvl="1"/>
            <a:r>
              <a:rPr lang="en-US" altLang="en-US" sz="2400" dirty="0">
                <a:latin typeface="Century Gothic" panose="020B0502020202020204" pitchFamily="34" charset="0"/>
              </a:rPr>
              <a:t>Resulting from the production of oxygen (O</a:t>
            </a:r>
            <a:r>
              <a:rPr lang="en-US" altLang="en-US" sz="2400" baseline="-25000" dirty="0">
                <a:latin typeface="Century Gothic" panose="020B0502020202020204" pitchFamily="34" charset="0"/>
              </a:rPr>
              <a:t>2</a:t>
            </a:r>
            <a:r>
              <a:rPr lang="en-US" altLang="en-US" sz="2400" dirty="0">
                <a:latin typeface="Century Gothic" panose="020B0502020202020204" pitchFamily="34" charset="0"/>
              </a:rPr>
              <a:t> - a gas)</a:t>
            </a:r>
          </a:p>
        </p:txBody>
      </p:sp>
      <p:pic>
        <p:nvPicPr>
          <p:cNvPr id="4" name="Picture 3"/>
          <p:cNvPicPr>
            <a:picLocks noChangeAspect="1"/>
          </p:cNvPicPr>
          <p:nvPr/>
        </p:nvPicPr>
        <p:blipFill>
          <a:blip r:embed="rId2"/>
          <a:stretch>
            <a:fillRect/>
          </a:stretch>
        </p:blipFill>
        <p:spPr>
          <a:xfrm>
            <a:off x="7543800" y="481220"/>
            <a:ext cx="1266825" cy="6343650"/>
          </a:xfrm>
          <a:prstGeom prst="rect">
            <a:avLst/>
          </a:prstGeom>
        </p:spPr>
      </p:pic>
      <p:sp>
        <p:nvSpPr>
          <p:cNvPr id="5" name="Rectangle 4"/>
          <p:cNvSpPr/>
          <p:nvPr/>
        </p:nvSpPr>
        <p:spPr>
          <a:xfrm rot="5400000">
            <a:off x="6731331" y="2616531"/>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pixabay.com, CC0 Public Domain,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https://pixabay.com/en/test-tube-boiling-blue-bubbles-31062/</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6"/>
          <p:cNvSpPr>
            <a:spLocks noChangeArrowheads="1"/>
          </p:cNvSpPr>
          <p:nvPr/>
        </p:nvSpPr>
        <p:spPr bwMode="auto">
          <a:xfrm>
            <a:off x="972590" y="2114535"/>
            <a:ext cx="81534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Hydrogen Peroxide</a:t>
            </a:r>
            <a:r>
              <a:rPr lang="en-US" altLang="en-US" sz="1400" dirty="0">
                <a:latin typeface="Arial" pitchFamily="34" charset="0"/>
                <a:cs typeface="Times New Roman" pitchFamily="18" charset="0"/>
              </a:rPr>
              <a:t>		Oxygen	Water</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10" name="Right Arrow 9"/>
          <p:cNvSpPr/>
          <p:nvPr/>
        </p:nvSpPr>
        <p:spPr>
          <a:xfrm>
            <a:off x="3048000" y="2382820"/>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7"/>
          <p:cNvSpPr>
            <a:spLocks noChangeArrowheads="1"/>
          </p:cNvSpPr>
          <p:nvPr/>
        </p:nvSpPr>
        <p:spPr bwMode="auto">
          <a:xfrm>
            <a:off x="1752600" y="2326267"/>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grpSp>
        <p:nvGrpSpPr>
          <p:cNvPr id="15" name="Group 14"/>
          <p:cNvGrpSpPr/>
          <p:nvPr/>
        </p:nvGrpSpPr>
        <p:grpSpPr>
          <a:xfrm>
            <a:off x="491093" y="5486400"/>
            <a:ext cx="6935581" cy="1224168"/>
            <a:chOff x="515789" y="5442611"/>
            <a:chExt cx="6935581" cy="1224168"/>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65948"/>
            <a:stretch/>
          </p:blipFill>
          <p:spPr>
            <a:xfrm>
              <a:off x="515789" y="5442611"/>
              <a:ext cx="6935581" cy="1224168"/>
            </a:xfrm>
            <a:prstGeom prst="rect">
              <a:avLst/>
            </a:prstGeom>
          </p:spPr>
        </p:pic>
        <p:sp>
          <p:nvSpPr>
            <p:cNvPr id="17" name="Rectangle 16"/>
            <p:cNvSpPr/>
            <p:nvPr/>
          </p:nvSpPr>
          <p:spPr>
            <a:xfrm>
              <a:off x="3657600" y="6400800"/>
              <a:ext cx="1030343" cy="211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Calibri" panose="020F0502020204030204" pitchFamily="34" charset="0"/>
                <a:cs typeface="Arial" panose="020B0604020202020204" pitchFamily="34" charset="0"/>
              </a:endParaRPr>
            </a:p>
          </p:txBody>
        </p:sp>
        <p:sp>
          <p:nvSpPr>
            <p:cNvPr id="18" name="Rectangle 17"/>
            <p:cNvSpPr/>
            <p:nvPr/>
          </p:nvSpPr>
          <p:spPr>
            <a:xfrm>
              <a:off x="3694624" y="6243200"/>
              <a:ext cx="986617" cy="369332"/>
            </a:xfrm>
            <a:prstGeom prst="rect">
              <a:avLst/>
            </a:prstGeom>
          </p:spPr>
          <p:txBody>
            <a:bodyPr wrap="none">
              <a:spAutoFit/>
            </a:bodyPr>
            <a:lstStyle/>
            <a:p>
              <a:pPr algn="ctr"/>
              <a:r>
                <a:rPr lang="en-US" dirty="0">
                  <a:solidFill>
                    <a:schemeClr val="bg1"/>
                  </a:solidFill>
                  <a:latin typeface="Calibri" panose="020F0502020204030204" pitchFamily="34" charset="0"/>
                  <a:cs typeface="Arial" panose="020B0604020202020204" pitchFamily="34" charset="0"/>
                </a:rPr>
                <a:t>Catalase</a:t>
              </a:r>
            </a:p>
          </p:txBody>
        </p:sp>
      </p:grpSp>
    </p:spTree>
    <p:extLst>
      <p:ext uri="{BB962C8B-B14F-4D97-AF65-F5344CB8AC3E}">
        <p14:creationId xmlns:p14="http://schemas.microsoft.com/office/powerpoint/2010/main" val="167334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a:t>
            </a:r>
            <a:r>
              <a:rPr lang="en-US" dirty="0">
                <a:solidFill>
                  <a:schemeClr val="accent1">
                    <a:lumMod val="50000"/>
                  </a:schemeClr>
                </a:solidFill>
                <a:latin typeface="Comic Sans MS" pitchFamily="66" charset="0"/>
              </a:rPr>
              <a:t> Water </a:t>
            </a:r>
            <a:r>
              <a:rPr lang="en-US" dirty="0">
                <a:latin typeface="Comic Sans MS" pitchFamily="66" charset="0"/>
              </a:rPr>
              <a:t>+ </a:t>
            </a:r>
            <a:r>
              <a:rPr lang="en-US" dirty="0">
                <a:solidFill>
                  <a:schemeClr val="tx2"/>
                </a:solidFill>
                <a:latin typeface="Comic Sans MS" pitchFamily="66" charset="0"/>
              </a:rPr>
              <a:t>H202</a:t>
            </a:r>
            <a:endParaRPr lang="en-US" dirty="0">
              <a:solidFill>
                <a:schemeClr val="accent1">
                  <a:lumMod val="5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20" name="Straight Connector 19"/>
          <p:cNvCxnSpPr/>
          <p:nvPr/>
        </p:nvCxnSpPr>
        <p:spPr>
          <a:xfrm>
            <a:off x="3933574" y="3611406"/>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23974" y="3459006"/>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8" name="Rectangle 47"/>
          <p:cNvSpPr/>
          <p:nvPr/>
        </p:nvSpPr>
        <p:spPr>
          <a:xfrm>
            <a:off x="497378" y="5753008"/>
            <a:ext cx="8060220" cy="923330"/>
          </a:xfrm>
          <a:prstGeom prst="rect">
            <a:avLst/>
          </a:prstGeom>
        </p:spPr>
        <p:txBody>
          <a:bodyPr wrap="none">
            <a:spAutoFit/>
          </a:bodyPr>
          <a:lstStyle/>
          <a:p>
            <a:pPr marL="342900" indent="-342900">
              <a:buAutoNum type="arabicPeriod"/>
            </a:pPr>
            <a:r>
              <a:rPr lang="en-US" dirty="0">
                <a:latin typeface="Comic Sans MS" pitchFamily="66" charset="0"/>
              </a:rPr>
              <a:t>Label, measure, and mark three tubes accordingly</a:t>
            </a:r>
          </a:p>
          <a:p>
            <a:pPr marL="342900" indent="-342900">
              <a:buAutoNum type="arabicPeriod"/>
            </a:pPr>
            <a:r>
              <a:rPr lang="en-US" dirty="0">
                <a:latin typeface="Comic Sans MS" pitchFamily="66" charset="0"/>
              </a:rPr>
              <a:t>Add “first reagent” to 0.5 cm mark in respective tubes</a:t>
            </a:r>
          </a:p>
          <a:p>
            <a:r>
              <a:rPr lang="en-US" dirty="0">
                <a:latin typeface="Comic Sans MS" pitchFamily="66" charset="0"/>
              </a:rPr>
              <a:t>3. Add</a:t>
            </a:r>
            <a:r>
              <a:rPr lang="en-US" dirty="0">
                <a:solidFill>
                  <a:schemeClr val="tx2"/>
                </a:solidFill>
                <a:latin typeface="Comic Sans MS" pitchFamily="66" charset="0"/>
              </a:rPr>
              <a:t> “</a:t>
            </a:r>
            <a:r>
              <a:rPr lang="en-US" dirty="0">
                <a:latin typeface="Comic Sans MS" pitchFamily="66" charset="0"/>
              </a:rPr>
              <a:t>second reagent” to 2.5 cm mark and swirl  - record bubble height</a:t>
            </a:r>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rgbClr val="FFC000"/>
                </a:solidFill>
                <a:latin typeface="Comic Sans MS" pitchFamily="66" charset="0"/>
              </a:rPr>
              <a:t>Cat </a:t>
            </a:r>
            <a:r>
              <a:rPr lang="en-US" dirty="0">
                <a:solidFill>
                  <a:schemeClr val="tx2"/>
                </a:solidFill>
                <a:latin typeface="Comic Sans MS" pitchFamily="66" charset="0"/>
              </a:rPr>
              <a:t>+ H202</a:t>
            </a:r>
            <a:endParaRPr lang="en-US" dirty="0">
              <a:solidFill>
                <a:srgbClr val="FFC000"/>
              </a:solidFill>
              <a:latin typeface="Comic Sans MS" pitchFamily="66" charset="0"/>
            </a:endParaRPr>
          </a:p>
        </p:txBody>
      </p:sp>
      <p:sp>
        <p:nvSpPr>
          <p:cNvPr id="50" name="Rectangle 49"/>
          <p:cNvSpPr/>
          <p:nvPr/>
        </p:nvSpPr>
        <p:spPr>
          <a:xfrm>
            <a:off x="5886204" y="1978992"/>
            <a:ext cx="2347534" cy="369332"/>
          </a:xfrm>
          <a:prstGeom prst="rect">
            <a:avLst/>
          </a:prstGeom>
        </p:spPr>
        <p:txBody>
          <a:bodyPr wrap="square">
            <a:spAutoFit/>
          </a:bodyPr>
          <a:lstStyle/>
          <a:p>
            <a:pPr algn="ctr"/>
            <a:r>
              <a:rPr lang="en-US" dirty="0">
                <a:latin typeface="Comic Sans MS" pitchFamily="66" charset="0"/>
              </a:rPr>
              <a:t>1c. </a:t>
            </a:r>
            <a:r>
              <a:rPr lang="en-US" dirty="0">
                <a:solidFill>
                  <a:srgbClr val="FFC000"/>
                </a:solidFill>
                <a:latin typeface="Comic Sans MS" pitchFamily="66" charset="0"/>
              </a:rPr>
              <a:t>Cat</a:t>
            </a:r>
            <a:r>
              <a:rPr lang="en-US" dirty="0">
                <a:latin typeface="Comic Sans MS" pitchFamily="66" charset="0"/>
              </a:rPr>
              <a:t> + </a:t>
            </a:r>
            <a:r>
              <a:rPr lang="en-US" dirty="0">
                <a:solidFill>
                  <a:schemeClr val="accent6">
                    <a:lumMod val="60000"/>
                    <a:lumOff val="40000"/>
                  </a:schemeClr>
                </a:solidFill>
                <a:latin typeface="Comic Sans MS" pitchFamily="66" charset="0"/>
              </a:rPr>
              <a:t>Sucrose</a:t>
            </a:r>
            <a:endParaRPr lang="en-US" dirty="0">
              <a:solidFill>
                <a:srgbClr val="FFC000"/>
              </a:solidFill>
              <a:latin typeface="Comic Sans MS" pitchFamily="66" charset="0"/>
            </a:endParaRPr>
          </a:p>
        </p:txBody>
      </p:sp>
      <p:sp>
        <p:nvSpPr>
          <p:cNvPr id="52" name="Rounded Rectangle 51"/>
          <p:cNvSpPr/>
          <p:nvPr/>
        </p:nvSpPr>
        <p:spPr>
          <a:xfrm>
            <a:off x="1295400" y="3622408"/>
            <a:ext cx="609600" cy="1145182"/>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57650" y="3619737"/>
            <a:ext cx="609600" cy="1126258"/>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3638912"/>
            <a:ext cx="609600" cy="110527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88937" y="4801731"/>
            <a:ext cx="609600" cy="19748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65734" y="4796385"/>
            <a:ext cx="609600" cy="197484"/>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4779194"/>
            <a:ext cx="609600" cy="215004"/>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602771" y="364400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93171" y="3491603"/>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34" name="Title 1"/>
          <p:cNvSpPr>
            <a:spLocks noGrp="1"/>
          </p:cNvSpPr>
          <p:nvPr>
            <p:ph type="title"/>
          </p:nvPr>
        </p:nvSpPr>
        <p:spPr>
          <a:xfrm>
            <a:off x="560181" y="33293"/>
            <a:ext cx="8634872" cy="944562"/>
          </a:xfrm>
        </p:spPr>
        <p:txBody>
          <a:bodyPr>
            <a:noAutofit/>
          </a:bodyPr>
          <a:lstStyle/>
          <a:p>
            <a:pPr algn="l">
              <a:defRPr/>
            </a:pPr>
            <a:r>
              <a:rPr lang="en-US" sz="3600" dirty="0">
                <a:solidFill>
                  <a:srgbClr val="FFFF00"/>
                </a:solidFill>
                <a:latin typeface="Century Gothic" panose="020B0502020202020204" pitchFamily="34" charset="0"/>
              </a:rPr>
              <a:t>Specificity</a:t>
            </a:r>
            <a:r>
              <a:rPr lang="en-US" sz="3600" dirty="0">
                <a:solidFill>
                  <a:schemeClr val="tx2">
                    <a:lumMod val="5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rgbClr val="FFFF00"/>
                </a:solidFill>
                <a:latin typeface="Century Gothic" panose="020B0502020202020204" pitchFamily="34" charset="0"/>
              </a:rPr>
              <a:t>(</a:t>
            </a:r>
            <a:r>
              <a:rPr lang="en-US" sz="1800" dirty="0" smtClean="0">
                <a:solidFill>
                  <a:srgbClr val="FFFF00"/>
                </a:solidFill>
                <a:latin typeface="Century Gothic" panose="020B0502020202020204" pitchFamily="34" charset="0"/>
              </a:rPr>
              <a:t>pg.58)</a:t>
            </a:r>
            <a:endParaRPr lang="en-US" sz="1800"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17777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 presetClass="entr" presetSubtype="0" fill="hold" nodeType="withEffect">
                                  <p:stCondLst>
                                    <p:cond delay="0"/>
                                  </p:stCondLst>
                                  <p:childTnLst>
                                    <p:set>
                                      <p:cBhvr>
                                        <p:cTn id="22" dur="1" fill="hold">
                                          <p:stCondLst>
                                            <p:cond delay="0"/>
                                          </p:stCondLst>
                                        </p:cTn>
                                        <p:tgtEl>
                                          <p:spTgt spid="48">
                                            <p:txEl>
                                              <p:pRg st="1" end="1"/>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 presetClass="entr" presetSubtype="0" fill="hold" nodeType="withEffect">
                                  <p:stCondLst>
                                    <p:cond delay="0"/>
                                  </p:stCondLst>
                                  <p:childTnLst>
                                    <p:set>
                                      <p:cBhvr>
                                        <p:cTn id="41"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9" grpId="0"/>
      <p:bldP spid="50" grpId="0"/>
      <p:bldP spid="52" grpId="0" animBg="1"/>
      <p:bldP spid="53" grpId="0" animBg="1"/>
      <p:bldP spid="54"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a:t>
            </a:r>
            <a:r>
              <a:rPr lang="en-US" dirty="0">
                <a:solidFill>
                  <a:schemeClr val="accent1">
                    <a:lumMod val="50000"/>
                  </a:schemeClr>
                </a:solidFill>
                <a:latin typeface="Comic Sans MS" pitchFamily="66" charset="0"/>
              </a:rPr>
              <a:t> Water </a:t>
            </a:r>
            <a:r>
              <a:rPr lang="en-US" dirty="0">
                <a:latin typeface="Comic Sans MS" pitchFamily="66" charset="0"/>
              </a:rPr>
              <a:t>+ </a:t>
            </a:r>
            <a:r>
              <a:rPr lang="en-US" dirty="0">
                <a:solidFill>
                  <a:schemeClr val="tx2"/>
                </a:solidFill>
                <a:latin typeface="Comic Sans MS" pitchFamily="66" charset="0"/>
              </a:rPr>
              <a:t>H202</a:t>
            </a:r>
            <a:endParaRPr lang="en-US" dirty="0">
              <a:solidFill>
                <a:schemeClr val="accent1">
                  <a:lumMod val="5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20" name="Straight Connector 19"/>
          <p:cNvCxnSpPr/>
          <p:nvPr/>
        </p:nvCxnSpPr>
        <p:spPr>
          <a:xfrm>
            <a:off x="3933574" y="3611406"/>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23974" y="3459006"/>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rgbClr val="FFC000"/>
                </a:solidFill>
                <a:latin typeface="Comic Sans MS" pitchFamily="66" charset="0"/>
              </a:rPr>
              <a:t>Cat </a:t>
            </a:r>
            <a:r>
              <a:rPr lang="en-US" dirty="0">
                <a:solidFill>
                  <a:schemeClr val="tx2"/>
                </a:solidFill>
                <a:latin typeface="Comic Sans MS" pitchFamily="66" charset="0"/>
              </a:rPr>
              <a:t>+ H202</a:t>
            </a:r>
            <a:endParaRPr lang="en-US" dirty="0">
              <a:solidFill>
                <a:srgbClr val="FFC000"/>
              </a:solidFill>
              <a:latin typeface="Comic Sans MS" pitchFamily="66" charset="0"/>
            </a:endParaRPr>
          </a:p>
        </p:txBody>
      </p:sp>
      <p:sp>
        <p:nvSpPr>
          <p:cNvPr id="50" name="Rectangle 49"/>
          <p:cNvSpPr/>
          <p:nvPr/>
        </p:nvSpPr>
        <p:spPr>
          <a:xfrm>
            <a:off x="5886204" y="1978992"/>
            <a:ext cx="2347534" cy="369332"/>
          </a:xfrm>
          <a:prstGeom prst="rect">
            <a:avLst/>
          </a:prstGeom>
        </p:spPr>
        <p:txBody>
          <a:bodyPr wrap="square">
            <a:spAutoFit/>
          </a:bodyPr>
          <a:lstStyle/>
          <a:p>
            <a:pPr algn="ctr"/>
            <a:r>
              <a:rPr lang="en-US" dirty="0">
                <a:latin typeface="Comic Sans MS" pitchFamily="66" charset="0"/>
              </a:rPr>
              <a:t>1c. </a:t>
            </a:r>
            <a:r>
              <a:rPr lang="en-US" dirty="0">
                <a:solidFill>
                  <a:srgbClr val="FFC000"/>
                </a:solidFill>
                <a:latin typeface="Comic Sans MS" pitchFamily="66" charset="0"/>
              </a:rPr>
              <a:t>Cat</a:t>
            </a:r>
            <a:r>
              <a:rPr lang="en-US" dirty="0">
                <a:latin typeface="Comic Sans MS" pitchFamily="66" charset="0"/>
              </a:rPr>
              <a:t> + </a:t>
            </a:r>
            <a:r>
              <a:rPr lang="en-US" dirty="0">
                <a:solidFill>
                  <a:schemeClr val="accent6">
                    <a:lumMod val="60000"/>
                    <a:lumOff val="40000"/>
                  </a:schemeClr>
                </a:solidFill>
                <a:latin typeface="Comic Sans MS" pitchFamily="66" charset="0"/>
              </a:rPr>
              <a:t>Sucrose</a:t>
            </a:r>
            <a:endParaRPr lang="en-US" dirty="0">
              <a:solidFill>
                <a:srgbClr val="FFC000"/>
              </a:solidFill>
              <a:latin typeface="Comic Sans MS" pitchFamily="66" charset="0"/>
            </a:endParaRPr>
          </a:p>
        </p:txBody>
      </p:sp>
      <p:sp>
        <p:nvSpPr>
          <p:cNvPr id="52" name="Rounded Rectangle 51"/>
          <p:cNvSpPr/>
          <p:nvPr/>
        </p:nvSpPr>
        <p:spPr>
          <a:xfrm>
            <a:off x="1295400" y="3622408"/>
            <a:ext cx="609600" cy="1145182"/>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57650" y="3619737"/>
            <a:ext cx="609600" cy="1126258"/>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3638912"/>
            <a:ext cx="609600" cy="110527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88937" y="4801731"/>
            <a:ext cx="609600" cy="19748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65734" y="4796385"/>
            <a:ext cx="609600" cy="197484"/>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4779194"/>
            <a:ext cx="609600" cy="215004"/>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602771" y="364400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93171" y="3491603"/>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34" name="Title 1"/>
          <p:cNvSpPr>
            <a:spLocks noGrp="1"/>
          </p:cNvSpPr>
          <p:nvPr>
            <p:ph type="title"/>
          </p:nvPr>
        </p:nvSpPr>
        <p:spPr>
          <a:xfrm>
            <a:off x="560181" y="33293"/>
            <a:ext cx="8634872" cy="944562"/>
          </a:xfrm>
        </p:spPr>
        <p:txBody>
          <a:bodyPr>
            <a:noAutofit/>
          </a:bodyPr>
          <a:lstStyle/>
          <a:p>
            <a:pPr algn="l">
              <a:defRPr/>
            </a:pPr>
            <a:r>
              <a:rPr lang="en-US" sz="3600" dirty="0">
                <a:solidFill>
                  <a:srgbClr val="FFFF00"/>
                </a:solidFill>
                <a:latin typeface="Century Gothic" panose="020B0502020202020204" pitchFamily="34" charset="0"/>
              </a:rPr>
              <a:t>Specificity</a:t>
            </a:r>
            <a:r>
              <a:rPr lang="en-US" sz="3600" dirty="0">
                <a:solidFill>
                  <a:schemeClr val="tx2">
                    <a:lumMod val="5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rgbClr val="FFFF00"/>
                </a:solidFill>
                <a:latin typeface="Century Gothic" panose="020B0502020202020204" pitchFamily="34" charset="0"/>
              </a:rPr>
              <a:t>(</a:t>
            </a:r>
            <a:r>
              <a:rPr lang="en-US" sz="1800" dirty="0" smtClean="0">
                <a:solidFill>
                  <a:srgbClr val="FFFF00"/>
                </a:solidFill>
                <a:latin typeface="Century Gothic" panose="020B0502020202020204" pitchFamily="34" charset="0"/>
              </a:rPr>
              <a:t>pg.58)</a:t>
            </a:r>
            <a:endParaRPr lang="en-US" sz="1800" dirty="0">
              <a:solidFill>
                <a:srgbClr val="FFFF00"/>
              </a:solidFill>
              <a:latin typeface="Century Gothic" panose="020B0502020202020204" pitchFamily="34" charset="0"/>
            </a:endParaRPr>
          </a:p>
        </p:txBody>
      </p:sp>
      <p:sp>
        <p:nvSpPr>
          <p:cNvPr id="35" name="Rectangle 7"/>
          <p:cNvSpPr>
            <a:spLocks noChangeArrowheads="1"/>
          </p:cNvSpPr>
          <p:nvPr/>
        </p:nvSpPr>
        <p:spPr bwMode="auto">
          <a:xfrm>
            <a:off x="2337934" y="5734384"/>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
        <p:nvSpPr>
          <p:cNvPr id="36" name="Rectangle 6"/>
          <p:cNvSpPr>
            <a:spLocks noChangeArrowheads="1"/>
          </p:cNvSpPr>
          <p:nvPr/>
        </p:nvSpPr>
        <p:spPr bwMode="auto">
          <a:xfrm>
            <a:off x="1904688" y="5495064"/>
            <a:ext cx="8153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37" name="Right Arrow 36"/>
          <p:cNvSpPr/>
          <p:nvPr/>
        </p:nvSpPr>
        <p:spPr>
          <a:xfrm>
            <a:off x="3554241" y="5816981"/>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i="1" dirty="0">
                <a:solidFill>
                  <a:schemeClr val="tx2">
                    <a:lumMod val="25000"/>
                  </a:schemeClr>
                </a:solidFill>
              </a:rPr>
              <a:t>“Enzyme”</a:t>
            </a:r>
          </a:p>
        </p:txBody>
      </p:sp>
      <p:sp>
        <p:nvSpPr>
          <p:cNvPr id="2" name="TextBox 1"/>
          <p:cNvSpPr txBox="1"/>
          <p:nvPr/>
        </p:nvSpPr>
        <p:spPr>
          <a:xfrm>
            <a:off x="3124978" y="874850"/>
            <a:ext cx="2440092" cy="584775"/>
          </a:xfrm>
          <a:prstGeom prst="rect">
            <a:avLst/>
          </a:prstGeom>
          <a:noFill/>
        </p:spPr>
        <p:txBody>
          <a:bodyPr wrap="none" rtlCol="0">
            <a:spAutoFit/>
          </a:bodyPr>
          <a:lstStyle/>
          <a:p>
            <a:r>
              <a:rPr lang="en-US" sz="3200" dirty="0"/>
              <a:t>Hypothesis?</a:t>
            </a:r>
          </a:p>
        </p:txBody>
      </p:sp>
      <p:sp>
        <p:nvSpPr>
          <p:cNvPr id="3" name="Oval 2"/>
          <p:cNvSpPr/>
          <p:nvPr/>
        </p:nvSpPr>
        <p:spPr>
          <a:xfrm>
            <a:off x="356443" y="1393392"/>
            <a:ext cx="2401491" cy="4278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8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 </a:t>
            </a:r>
            <a:r>
              <a:rPr lang="en-US" dirty="0">
                <a:solidFill>
                  <a:srgbClr val="FFC000"/>
                </a:solidFill>
                <a:latin typeface="Comic Sans MS" pitchFamily="66" charset="0"/>
              </a:rPr>
              <a:t>1.0 cm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41540" y="454813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31940" y="4395733"/>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0" name="Straight Connector 19"/>
          <p:cNvCxnSpPr/>
          <p:nvPr/>
        </p:nvCxnSpPr>
        <p:spPr>
          <a:xfrm>
            <a:off x="3919098" y="339154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09498" y="3239145"/>
            <a:ext cx="615874" cy="261610"/>
          </a:xfrm>
          <a:prstGeom prst="rect">
            <a:avLst/>
          </a:prstGeom>
        </p:spPr>
        <p:txBody>
          <a:bodyPr wrap="none">
            <a:spAutoFit/>
          </a:bodyPr>
          <a:lstStyle/>
          <a:p>
            <a:r>
              <a:rPr lang="en-US" sz="1100" dirty="0">
                <a:latin typeface="Comic Sans MS" pitchFamily="66" charset="0"/>
              </a:rPr>
              <a:t>3.0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618939" y="4302822"/>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09339" y="4150422"/>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8" name="Rectangle 47"/>
          <p:cNvSpPr/>
          <p:nvPr/>
        </p:nvSpPr>
        <p:spPr>
          <a:xfrm>
            <a:off x="331972" y="5397158"/>
            <a:ext cx="8812028" cy="1200329"/>
          </a:xfrm>
          <a:prstGeom prst="rect">
            <a:avLst/>
          </a:prstGeom>
        </p:spPr>
        <p:txBody>
          <a:bodyPr wrap="none">
            <a:spAutoFit/>
          </a:bodyPr>
          <a:lstStyle/>
          <a:p>
            <a:pPr marL="342900" indent="-342900">
              <a:buAutoNum type="arabicPeriod"/>
            </a:pPr>
            <a:endParaRPr lang="en-US" dirty="0">
              <a:latin typeface="Comic Sans MS" pitchFamily="66" charset="0"/>
            </a:endParaRPr>
          </a:p>
          <a:p>
            <a:pPr marL="342900" indent="-342900">
              <a:buAutoNum type="arabicPeriod"/>
            </a:pPr>
            <a:r>
              <a:rPr lang="en-US" dirty="0">
                <a:latin typeface="Comic Sans MS" pitchFamily="66" charset="0"/>
              </a:rPr>
              <a:t>Label, measure, and mark three tubes accordingly</a:t>
            </a:r>
          </a:p>
          <a:p>
            <a:pPr marL="342900" indent="-342900">
              <a:buFontTx/>
              <a:buAutoNum type="arabicPeriod"/>
            </a:pPr>
            <a:r>
              <a:rPr lang="en-US" dirty="0">
                <a:latin typeface="Comic Sans MS" pitchFamily="66" charset="0"/>
              </a:rPr>
              <a:t>Add different amounts of </a:t>
            </a:r>
            <a:r>
              <a:rPr lang="en-US" dirty="0">
                <a:solidFill>
                  <a:srgbClr val="FFC000"/>
                </a:solidFill>
                <a:latin typeface="Comic Sans MS" pitchFamily="66" charset="0"/>
              </a:rPr>
              <a:t>Catalase</a:t>
            </a:r>
            <a:r>
              <a:rPr lang="en-US" dirty="0">
                <a:latin typeface="Comic Sans MS" pitchFamily="66" charset="0"/>
              </a:rPr>
              <a:t> to specified marks in respective tubes </a:t>
            </a:r>
          </a:p>
          <a:p>
            <a:pPr marL="342900" indent="-342900">
              <a:buAutoNum type="arabicPeriod"/>
            </a:pPr>
            <a:r>
              <a:rPr lang="en-US" dirty="0">
                <a:latin typeface="Comic Sans MS" pitchFamily="66" charset="0"/>
              </a:rPr>
              <a:t>Add 2.0 cm of </a:t>
            </a:r>
            <a:r>
              <a:rPr lang="en-US" dirty="0">
                <a:solidFill>
                  <a:schemeClr val="tx2"/>
                </a:solidFill>
                <a:latin typeface="Comic Sans MS" pitchFamily="66" charset="0"/>
              </a:rPr>
              <a:t>H</a:t>
            </a:r>
            <a:r>
              <a:rPr lang="en-US" baseline="-25000" dirty="0">
                <a:solidFill>
                  <a:schemeClr val="tx2"/>
                </a:solidFill>
                <a:latin typeface="Comic Sans MS" pitchFamily="66" charset="0"/>
              </a:rPr>
              <a:t>2</a:t>
            </a:r>
            <a:r>
              <a:rPr lang="en-US" dirty="0">
                <a:solidFill>
                  <a:schemeClr val="tx2"/>
                </a:solidFill>
                <a:latin typeface="Comic Sans MS" pitchFamily="66" charset="0"/>
              </a:rPr>
              <a:t>O</a:t>
            </a:r>
            <a:r>
              <a:rPr lang="en-US" baseline="-25000" dirty="0">
                <a:solidFill>
                  <a:schemeClr val="tx2"/>
                </a:solidFill>
                <a:latin typeface="Comic Sans MS" pitchFamily="66" charset="0"/>
              </a:rPr>
              <a:t>2</a:t>
            </a:r>
            <a:r>
              <a:rPr lang="en-US" dirty="0">
                <a:latin typeface="Comic Sans MS" pitchFamily="66" charset="0"/>
              </a:rPr>
              <a:t> to pre measured marks and swirl  - record bubble height</a:t>
            </a:r>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rgbClr val="FFC000"/>
                </a:solidFill>
                <a:latin typeface="Comic Sans MS" pitchFamily="66" charset="0"/>
              </a:rPr>
              <a:t>0.5 cm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15865" y="1990389"/>
            <a:ext cx="2347534" cy="369332"/>
          </a:xfrm>
          <a:prstGeom prst="rect">
            <a:avLst/>
          </a:prstGeom>
        </p:spPr>
        <p:txBody>
          <a:bodyPr wrap="square">
            <a:spAutoFit/>
          </a:bodyPr>
          <a:lstStyle/>
          <a:p>
            <a:pPr algn="ctr"/>
            <a:r>
              <a:rPr lang="en-US" dirty="0">
                <a:latin typeface="Comic Sans MS" pitchFamily="66" charset="0"/>
              </a:rPr>
              <a:t>1c. </a:t>
            </a:r>
            <a:r>
              <a:rPr lang="en-US" dirty="0">
                <a:solidFill>
                  <a:srgbClr val="FFC000"/>
                </a:solidFill>
                <a:latin typeface="Comic Sans MS" pitchFamily="66" charset="0"/>
              </a:rPr>
              <a:t>1.5 cm</a:t>
            </a:r>
            <a:r>
              <a:rPr lang="en-US" dirty="0">
                <a:solidFill>
                  <a:schemeClr val="accent6">
                    <a:lumMod val="60000"/>
                    <a:lumOff val="40000"/>
                  </a:schemeClr>
                </a:solidFill>
                <a:latin typeface="Comic Sans MS" pitchFamily="66" charset="0"/>
              </a:rPr>
              <a:t> </a:t>
            </a:r>
            <a:r>
              <a:rPr lang="en-US" dirty="0">
                <a:latin typeface="Comic Sans MS" pitchFamily="66" charset="0"/>
              </a:rPr>
              <a:t>Cat</a:t>
            </a:r>
            <a:endParaRPr lang="en-US" dirty="0">
              <a:solidFill>
                <a:schemeClr val="tx2">
                  <a:lumMod val="90000"/>
                </a:schemeClr>
              </a:solidFill>
              <a:latin typeface="Comic Sans MS" pitchFamily="66" charset="0"/>
            </a:endParaRPr>
          </a:p>
        </p:txBody>
      </p:sp>
      <p:sp>
        <p:nvSpPr>
          <p:cNvPr id="52" name="Rounded Rectangle 51"/>
          <p:cNvSpPr/>
          <p:nvPr/>
        </p:nvSpPr>
        <p:spPr>
          <a:xfrm>
            <a:off x="1295400" y="4786979"/>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63924" y="4544236"/>
            <a:ext cx="609600" cy="46845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4302822"/>
            <a:ext cx="609600" cy="7057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95400" y="3626483"/>
            <a:ext cx="609600" cy="1143000"/>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73818" y="3401236"/>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47539" y="3120782"/>
            <a:ext cx="609600" cy="1182039"/>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596497" y="31207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86897" y="2968383"/>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32" name="Title 1"/>
          <p:cNvSpPr txBox="1">
            <a:spLocks/>
          </p:cNvSpPr>
          <p:nvPr/>
        </p:nvSpPr>
        <p:spPr>
          <a:xfrm>
            <a:off x="588465" y="325523"/>
            <a:ext cx="8634872" cy="9445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a:defRPr/>
            </a:pPr>
            <a:r>
              <a:rPr lang="en-US" sz="3600" dirty="0">
                <a:solidFill>
                  <a:schemeClr val="accent6">
                    <a:lumMod val="60000"/>
                    <a:lumOff val="40000"/>
                  </a:schemeClr>
                </a:solidFill>
                <a:latin typeface="Century Gothic" panose="020B0502020202020204" pitchFamily="34" charset="0"/>
              </a:rPr>
              <a:t>Concentration</a:t>
            </a:r>
            <a:r>
              <a:rPr lang="en-US" sz="3600" dirty="0">
                <a:solidFill>
                  <a:schemeClr val="tx2">
                    <a:lumMod val="5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chemeClr val="accent6">
                    <a:lumMod val="60000"/>
                    <a:lumOff val="40000"/>
                  </a:schemeClr>
                </a:solidFill>
                <a:latin typeface="Century Gothic" panose="020B0502020202020204" pitchFamily="34" charset="0"/>
              </a:rPr>
              <a:t>(pg. </a:t>
            </a:r>
            <a:r>
              <a:rPr lang="en-US" sz="1800" dirty="0" smtClean="0">
                <a:solidFill>
                  <a:schemeClr val="accent6">
                    <a:lumMod val="60000"/>
                    <a:lumOff val="40000"/>
                  </a:schemeClr>
                </a:solidFill>
                <a:latin typeface="Century Gothic" panose="020B0502020202020204" pitchFamily="34" charset="0"/>
              </a:rPr>
              <a:t>60)</a:t>
            </a:r>
            <a:endParaRPr lang="en-US" sz="1800" dirty="0">
              <a:solidFill>
                <a:schemeClr val="accent6">
                  <a:lumMod val="60000"/>
                  <a:lumOff val="40000"/>
                </a:schemeClr>
              </a:solidFill>
              <a:latin typeface="Century Gothic" panose="020B0502020202020204" pitchFamily="34" charset="0"/>
            </a:endParaRPr>
          </a:p>
        </p:txBody>
      </p:sp>
    </p:spTree>
    <p:extLst>
      <p:ext uri="{BB962C8B-B14F-4D97-AF65-F5344CB8AC3E}">
        <p14:creationId xmlns:p14="http://schemas.microsoft.com/office/powerpoint/2010/main" val="80616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 presetClass="entr" presetSubtype="0" fill="hold" nodeType="withEffect">
                                  <p:stCondLst>
                                    <p:cond delay="0"/>
                                  </p:stCondLst>
                                  <p:childTnLst>
                                    <p:set>
                                      <p:cBhvr>
                                        <p:cTn id="28"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 presetClass="entr" presetSubtype="0" fill="hold" nodeType="withEffect">
                                  <p:stCondLst>
                                    <p:cond delay="0"/>
                                  </p:stCondLst>
                                  <p:childTnLst>
                                    <p:set>
                                      <p:cBhvr>
                                        <p:cTn id="41"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9" grpId="0"/>
      <p:bldP spid="50" grpId="0"/>
      <p:bldP spid="52" grpId="0" animBg="1"/>
      <p:bldP spid="53" grpId="0" animBg="1"/>
      <p:bldP spid="54" grpId="0" animBg="1"/>
      <p:bldP spid="58" grpId="0" animBg="1"/>
      <p:bldP spid="59" grpId="0" animBg="1"/>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 </a:t>
            </a:r>
            <a:r>
              <a:rPr lang="en-US" dirty="0">
                <a:solidFill>
                  <a:srgbClr val="FFC000"/>
                </a:solidFill>
                <a:latin typeface="Comic Sans MS" pitchFamily="66" charset="0"/>
              </a:rPr>
              <a:t>1.0 cm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41540" y="454813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31940" y="4395733"/>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0" name="Straight Connector 19"/>
          <p:cNvCxnSpPr/>
          <p:nvPr/>
        </p:nvCxnSpPr>
        <p:spPr>
          <a:xfrm>
            <a:off x="3919098" y="339154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09498" y="3239145"/>
            <a:ext cx="615874" cy="261610"/>
          </a:xfrm>
          <a:prstGeom prst="rect">
            <a:avLst/>
          </a:prstGeom>
        </p:spPr>
        <p:txBody>
          <a:bodyPr wrap="none">
            <a:spAutoFit/>
          </a:bodyPr>
          <a:lstStyle/>
          <a:p>
            <a:r>
              <a:rPr lang="en-US" sz="1100" dirty="0">
                <a:latin typeface="Comic Sans MS" pitchFamily="66" charset="0"/>
              </a:rPr>
              <a:t>3.0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618939" y="4302822"/>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09339" y="4150422"/>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rgbClr val="FFC000"/>
                </a:solidFill>
                <a:latin typeface="Comic Sans MS" pitchFamily="66" charset="0"/>
              </a:rPr>
              <a:t>0.5 cm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15865" y="1990389"/>
            <a:ext cx="2347534" cy="369332"/>
          </a:xfrm>
          <a:prstGeom prst="rect">
            <a:avLst/>
          </a:prstGeom>
        </p:spPr>
        <p:txBody>
          <a:bodyPr wrap="square">
            <a:spAutoFit/>
          </a:bodyPr>
          <a:lstStyle/>
          <a:p>
            <a:pPr algn="ctr"/>
            <a:r>
              <a:rPr lang="en-US" dirty="0">
                <a:latin typeface="Comic Sans MS" pitchFamily="66" charset="0"/>
              </a:rPr>
              <a:t>1c. </a:t>
            </a:r>
            <a:r>
              <a:rPr lang="en-US" dirty="0">
                <a:solidFill>
                  <a:srgbClr val="FFC000"/>
                </a:solidFill>
                <a:latin typeface="Comic Sans MS" pitchFamily="66" charset="0"/>
              </a:rPr>
              <a:t>1.5 cm</a:t>
            </a:r>
            <a:r>
              <a:rPr lang="en-US" dirty="0">
                <a:solidFill>
                  <a:schemeClr val="accent6">
                    <a:lumMod val="60000"/>
                    <a:lumOff val="40000"/>
                  </a:schemeClr>
                </a:solidFill>
                <a:latin typeface="Comic Sans MS" pitchFamily="66" charset="0"/>
              </a:rPr>
              <a:t> </a:t>
            </a:r>
            <a:r>
              <a:rPr lang="en-US" dirty="0">
                <a:latin typeface="Comic Sans MS" pitchFamily="66" charset="0"/>
              </a:rPr>
              <a:t>Cat</a:t>
            </a:r>
            <a:endParaRPr lang="en-US" dirty="0">
              <a:solidFill>
                <a:schemeClr val="tx2">
                  <a:lumMod val="90000"/>
                </a:schemeClr>
              </a:solidFill>
              <a:latin typeface="Comic Sans MS" pitchFamily="66" charset="0"/>
            </a:endParaRPr>
          </a:p>
        </p:txBody>
      </p:sp>
      <p:sp>
        <p:nvSpPr>
          <p:cNvPr id="52" name="Rounded Rectangle 51"/>
          <p:cNvSpPr/>
          <p:nvPr/>
        </p:nvSpPr>
        <p:spPr>
          <a:xfrm>
            <a:off x="1295400" y="4786979"/>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63924" y="4544236"/>
            <a:ext cx="609600" cy="46845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4302822"/>
            <a:ext cx="609600" cy="7057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95400" y="3626483"/>
            <a:ext cx="609600" cy="1143000"/>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73818" y="3401236"/>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47539" y="3120782"/>
            <a:ext cx="609600" cy="1182039"/>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596497" y="31207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86897" y="2968383"/>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32" name="Title 1"/>
          <p:cNvSpPr txBox="1">
            <a:spLocks/>
          </p:cNvSpPr>
          <p:nvPr/>
        </p:nvSpPr>
        <p:spPr>
          <a:xfrm>
            <a:off x="588465" y="325523"/>
            <a:ext cx="8634872" cy="9445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a:defRPr/>
            </a:pPr>
            <a:r>
              <a:rPr lang="en-US" sz="3600" dirty="0">
                <a:solidFill>
                  <a:schemeClr val="accent6">
                    <a:lumMod val="60000"/>
                    <a:lumOff val="40000"/>
                  </a:schemeClr>
                </a:solidFill>
                <a:latin typeface="Century Gothic" panose="020B0502020202020204" pitchFamily="34" charset="0"/>
              </a:rPr>
              <a:t>Concentration</a:t>
            </a:r>
            <a:r>
              <a:rPr lang="en-US" sz="3600" dirty="0">
                <a:solidFill>
                  <a:schemeClr val="tx2">
                    <a:lumMod val="5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chemeClr val="accent6">
                    <a:lumMod val="60000"/>
                    <a:lumOff val="40000"/>
                  </a:schemeClr>
                </a:solidFill>
                <a:latin typeface="Century Gothic" panose="020B0502020202020204" pitchFamily="34" charset="0"/>
              </a:rPr>
              <a:t>(pg. </a:t>
            </a:r>
            <a:r>
              <a:rPr lang="en-US" sz="1800" dirty="0" smtClean="0">
                <a:solidFill>
                  <a:schemeClr val="accent6">
                    <a:lumMod val="60000"/>
                    <a:lumOff val="40000"/>
                  </a:schemeClr>
                </a:solidFill>
                <a:latin typeface="Century Gothic" panose="020B0502020202020204" pitchFamily="34" charset="0"/>
              </a:rPr>
              <a:t>60)</a:t>
            </a:r>
            <a:endParaRPr lang="en-US" sz="1800" dirty="0">
              <a:solidFill>
                <a:schemeClr val="accent6">
                  <a:lumMod val="60000"/>
                  <a:lumOff val="40000"/>
                </a:schemeClr>
              </a:solidFill>
              <a:latin typeface="Century Gothic" panose="020B0502020202020204" pitchFamily="34" charset="0"/>
            </a:endParaRPr>
          </a:p>
        </p:txBody>
      </p:sp>
      <p:sp>
        <p:nvSpPr>
          <p:cNvPr id="34" name="Rectangle 6"/>
          <p:cNvSpPr>
            <a:spLocks noChangeArrowheads="1"/>
          </p:cNvSpPr>
          <p:nvPr/>
        </p:nvSpPr>
        <p:spPr bwMode="auto">
          <a:xfrm>
            <a:off x="1898537" y="5521844"/>
            <a:ext cx="8153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35" name="Rectangle 7"/>
          <p:cNvSpPr>
            <a:spLocks noChangeArrowheads="1"/>
          </p:cNvSpPr>
          <p:nvPr/>
        </p:nvSpPr>
        <p:spPr bwMode="auto">
          <a:xfrm>
            <a:off x="2337934" y="5734384"/>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
        <p:nvSpPr>
          <p:cNvPr id="36" name="Right Arrow 35"/>
          <p:cNvSpPr/>
          <p:nvPr/>
        </p:nvSpPr>
        <p:spPr>
          <a:xfrm>
            <a:off x="3554241" y="5816981"/>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i="1" dirty="0">
                <a:solidFill>
                  <a:schemeClr val="tx2">
                    <a:lumMod val="25000"/>
                  </a:schemeClr>
                </a:solidFill>
              </a:rPr>
              <a:t>“Enzyme”</a:t>
            </a:r>
          </a:p>
        </p:txBody>
      </p:sp>
      <p:sp>
        <p:nvSpPr>
          <p:cNvPr id="37" name="TextBox 36"/>
          <p:cNvSpPr txBox="1"/>
          <p:nvPr/>
        </p:nvSpPr>
        <p:spPr>
          <a:xfrm>
            <a:off x="3156252" y="999410"/>
            <a:ext cx="2440092" cy="584775"/>
          </a:xfrm>
          <a:prstGeom prst="rect">
            <a:avLst/>
          </a:prstGeom>
          <a:noFill/>
        </p:spPr>
        <p:txBody>
          <a:bodyPr wrap="none" rtlCol="0">
            <a:spAutoFit/>
          </a:bodyPr>
          <a:lstStyle/>
          <a:p>
            <a:r>
              <a:rPr lang="en-US" sz="3200" dirty="0"/>
              <a:t>Hypothesis?</a:t>
            </a:r>
          </a:p>
        </p:txBody>
      </p:sp>
      <p:sp>
        <p:nvSpPr>
          <p:cNvPr id="38" name="Oval 37"/>
          <p:cNvSpPr/>
          <p:nvPr/>
        </p:nvSpPr>
        <p:spPr>
          <a:xfrm>
            <a:off x="5852951" y="1413460"/>
            <a:ext cx="2401491" cy="4278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8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37"/>
                                        </p:tgtEl>
                                      </p:cBhvr>
                                    </p:animEffect>
                                    <p:animScale>
                                      <p:cBhvr>
                                        <p:cTn id="7" dur="250" autoRev="1" fill="hold"/>
                                        <p:tgtEl>
                                          <p:spTgt spid="3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 </a:t>
            </a:r>
            <a:r>
              <a:rPr lang="en-US" dirty="0">
                <a:solidFill>
                  <a:schemeClr val="tx2"/>
                </a:solidFill>
                <a:latin typeface="Comic Sans MS" pitchFamily="66" charset="0"/>
              </a:rPr>
              <a:t>Body temp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20" name="Straight Connector 19"/>
          <p:cNvCxnSpPr/>
          <p:nvPr/>
        </p:nvCxnSpPr>
        <p:spPr>
          <a:xfrm>
            <a:off x="3933574" y="3611406"/>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23974" y="3459006"/>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8" name="Rectangle 47"/>
          <p:cNvSpPr/>
          <p:nvPr/>
        </p:nvSpPr>
        <p:spPr>
          <a:xfrm>
            <a:off x="497378" y="5753008"/>
            <a:ext cx="7385355" cy="923330"/>
          </a:xfrm>
          <a:prstGeom prst="rect">
            <a:avLst/>
          </a:prstGeom>
        </p:spPr>
        <p:txBody>
          <a:bodyPr wrap="none">
            <a:spAutoFit/>
          </a:bodyPr>
          <a:lstStyle/>
          <a:p>
            <a:pPr marL="342900" indent="-342900">
              <a:buAutoNum type="arabicPeriod"/>
            </a:pPr>
            <a:r>
              <a:rPr lang="en-US" dirty="0">
                <a:latin typeface="Comic Sans MS" pitchFamily="66" charset="0"/>
              </a:rPr>
              <a:t>Label, measure, and mark three tubes accordingly</a:t>
            </a:r>
          </a:p>
          <a:p>
            <a:pPr marL="342900" indent="-342900">
              <a:buAutoNum type="arabicPeriod"/>
            </a:pPr>
            <a:r>
              <a:rPr lang="en-US" dirty="0">
                <a:latin typeface="Comic Sans MS" pitchFamily="66" charset="0"/>
              </a:rPr>
              <a:t>Add different temp </a:t>
            </a:r>
            <a:r>
              <a:rPr lang="en-US" dirty="0">
                <a:solidFill>
                  <a:srgbClr val="FFC000"/>
                </a:solidFill>
                <a:latin typeface="Comic Sans MS" pitchFamily="66" charset="0"/>
              </a:rPr>
              <a:t>Catalase</a:t>
            </a:r>
            <a:r>
              <a:rPr lang="en-US" dirty="0">
                <a:latin typeface="Comic Sans MS" pitchFamily="66" charset="0"/>
              </a:rPr>
              <a:t> to 0.5 cm mark in respective tubes</a:t>
            </a:r>
          </a:p>
          <a:p>
            <a:r>
              <a:rPr lang="en-US" dirty="0">
                <a:latin typeface="Comic Sans MS" pitchFamily="66" charset="0"/>
              </a:rPr>
              <a:t>3. Add </a:t>
            </a:r>
            <a:r>
              <a:rPr lang="en-US" dirty="0">
                <a:solidFill>
                  <a:schemeClr val="tx2"/>
                </a:solidFill>
                <a:latin typeface="Comic Sans MS" pitchFamily="66" charset="0"/>
              </a:rPr>
              <a:t>H</a:t>
            </a:r>
            <a:r>
              <a:rPr lang="en-US" baseline="-25000" dirty="0">
                <a:solidFill>
                  <a:schemeClr val="tx2"/>
                </a:solidFill>
                <a:latin typeface="Comic Sans MS" pitchFamily="66" charset="0"/>
              </a:rPr>
              <a:t>2</a:t>
            </a:r>
            <a:r>
              <a:rPr lang="en-US" dirty="0">
                <a:solidFill>
                  <a:schemeClr val="tx2"/>
                </a:solidFill>
                <a:latin typeface="Comic Sans MS" pitchFamily="66" charset="0"/>
              </a:rPr>
              <a:t>O</a:t>
            </a:r>
            <a:r>
              <a:rPr lang="en-US" baseline="-25000" dirty="0">
                <a:solidFill>
                  <a:schemeClr val="tx2"/>
                </a:solidFill>
                <a:latin typeface="Comic Sans MS" pitchFamily="66" charset="0"/>
              </a:rPr>
              <a:t>2</a:t>
            </a:r>
            <a:r>
              <a:rPr lang="en-US" dirty="0">
                <a:latin typeface="Comic Sans MS" pitchFamily="66" charset="0"/>
              </a:rPr>
              <a:t> to 2.5 cm mark and swirl  - record bubble height</a:t>
            </a:r>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chemeClr val="tx2">
                    <a:lumMod val="50000"/>
                  </a:schemeClr>
                </a:solidFill>
                <a:latin typeface="Comic Sans MS" pitchFamily="66" charset="0"/>
              </a:rPr>
              <a:t>ICED</a:t>
            </a:r>
            <a:r>
              <a:rPr lang="en-US" dirty="0">
                <a:latin typeface="Comic Sans MS" pitchFamily="66" charset="0"/>
              </a:rPr>
              <a:t> Cat</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15865" y="1979579"/>
            <a:ext cx="2347534" cy="369332"/>
          </a:xfrm>
          <a:prstGeom prst="rect">
            <a:avLst/>
          </a:prstGeom>
        </p:spPr>
        <p:txBody>
          <a:bodyPr wrap="square">
            <a:spAutoFit/>
          </a:bodyPr>
          <a:lstStyle/>
          <a:p>
            <a:pPr algn="ctr"/>
            <a:r>
              <a:rPr lang="en-US" dirty="0">
                <a:latin typeface="Comic Sans MS" pitchFamily="66" charset="0"/>
              </a:rPr>
              <a:t>1c. </a:t>
            </a:r>
            <a:r>
              <a:rPr lang="en-US" dirty="0">
                <a:solidFill>
                  <a:schemeClr val="accent6">
                    <a:lumMod val="60000"/>
                    <a:lumOff val="40000"/>
                  </a:schemeClr>
                </a:solidFill>
                <a:latin typeface="Comic Sans MS" pitchFamily="66" charset="0"/>
              </a:rPr>
              <a:t>Pre-Boiled </a:t>
            </a:r>
            <a:r>
              <a:rPr lang="en-US" dirty="0">
                <a:latin typeface="Comic Sans MS" pitchFamily="66" charset="0"/>
              </a:rPr>
              <a:t>Cat</a:t>
            </a:r>
            <a:endParaRPr lang="en-US" dirty="0">
              <a:solidFill>
                <a:schemeClr val="tx2">
                  <a:lumMod val="90000"/>
                </a:schemeClr>
              </a:solidFill>
              <a:latin typeface="Comic Sans MS" pitchFamily="66" charset="0"/>
            </a:endParaRPr>
          </a:p>
        </p:txBody>
      </p:sp>
      <p:sp>
        <p:nvSpPr>
          <p:cNvPr id="52" name="Rounded Rectangle 51"/>
          <p:cNvSpPr/>
          <p:nvPr/>
        </p:nvSpPr>
        <p:spPr>
          <a:xfrm>
            <a:off x="1295400" y="3622408"/>
            <a:ext cx="609600" cy="1145182"/>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65734" y="3612538"/>
            <a:ext cx="609600" cy="1126258"/>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3638912"/>
            <a:ext cx="609600" cy="1105279"/>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88937" y="4801731"/>
            <a:ext cx="609600" cy="197483"/>
          </a:xfrm>
          <a:prstGeom prst="roundRect">
            <a:avLst/>
          </a:prstGeom>
          <a:solidFill>
            <a:schemeClr val="accent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65734" y="4796385"/>
            <a:ext cx="609600" cy="197484"/>
          </a:xfrm>
          <a:prstGeom prst="round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4779194"/>
            <a:ext cx="609600" cy="215004"/>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602771" y="364400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93171" y="3491603"/>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32" name="Title 1"/>
          <p:cNvSpPr txBox="1">
            <a:spLocks/>
          </p:cNvSpPr>
          <p:nvPr/>
        </p:nvSpPr>
        <p:spPr>
          <a:xfrm>
            <a:off x="588465" y="325523"/>
            <a:ext cx="8634872" cy="9445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a:defRPr/>
            </a:pPr>
            <a:r>
              <a:rPr lang="en-US" sz="3600" dirty="0">
                <a:solidFill>
                  <a:schemeClr val="tx2">
                    <a:lumMod val="50000"/>
                  </a:schemeClr>
                </a:solidFill>
                <a:latin typeface="Century Gothic" panose="020B0502020202020204" pitchFamily="34" charset="0"/>
              </a:rPr>
              <a:t>Temperature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chemeClr val="tx2">
                    <a:lumMod val="50000"/>
                  </a:schemeClr>
                </a:solidFill>
                <a:latin typeface="Century Gothic" panose="020B0502020202020204" pitchFamily="34" charset="0"/>
              </a:rPr>
              <a:t>(</a:t>
            </a:r>
            <a:r>
              <a:rPr lang="en-US" sz="1800" dirty="0" smtClean="0">
                <a:solidFill>
                  <a:schemeClr val="tx2">
                    <a:lumMod val="50000"/>
                  </a:schemeClr>
                </a:solidFill>
                <a:latin typeface="Century Gothic" panose="020B0502020202020204" pitchFamily="34" charset="0"/>
              </a:rPr>
              <a:t>pg.62)</a:t>
            </a:r>
            <a:endParaRPr lang="en-US" sz="1800"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63714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 presetClass="entr" presetSubtype="0" fill="hold" nodeType="withEffect">
                                  <p:stCondLst>
                                    <p:cond delay="0"/>
                                  </p:stCondLst>
                                  <p:childTnLst>
                                    <p:set>
                                      <p:cBhvr>
                                        <p:cTn id="22" dur="1" fill="hold">
                                          <p:stCondLst>
                                            <p:cond delay="0"/>
                                          </p:stCondLst>
                                        </p:cTn>
                                        <p:tgtEl>
                                          <p:spTgt spid="48">
                                            <p:txEl>
                                              <p:pRg st="1" end="1"/>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 presetClass="entr" presetSubtype="0" fill="hold" nodeType="withEffect">
                                  <p:stCondLst>
                                    <p:cond delay="0"/>
                                  </p:stCondLst>
                                  <p:childTnLst>
                                    <p:set>
                                      <p:cBhvr>
                                        <p:cTn id="41"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9" grpId="0"/>
      <p:bldP spid="50" grpId="0"/>
      <p:bldP spid="52" grpId="0" animBg="1"/>
      <p:bldP spid="53" grpId="0" animBg="1"/>
      <p:bldP spid="54" grpId="0" animBg="1"/>
      <p:bldP spid="58" grpId="0" animBg="1"/>
      <p:bldP spid="59" grpId="0" animBg="1"/>
      <p:bldP spid="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 </a:t>
            </a:r>
            <a:r>
              <a:rPr lang="en-US" dirty="0">
                <a:solidFill>
                  <a:schemeClr val="tx2"/>
                </a:solidFill>
                <a:latin typeface="Comic Sans MS" pitchFamily="66" charset="0"/>
              </a:rPr>
              <a:t>Body temp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20" name="Straight Connector 19"/>
          <p:cNvCxnSpPr/>
          <p:nvPr/>
        </p:nvCxnSpPr>
        <p:spPr>
          <a:xfrm>
            <a:off x="3933574" y="3611406"/>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23974" y="3459006"/>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chemeClr val="tx2">
                    <a:lumMod val="50000"/>
                  </a:schemeClr>
                </a:solidFill>
                <a:latin typeface="Comic Sans MS" pitchFamily="66" charset="0"/>
              </a:rPr>
              <a:t>ICED</a:t>
            </a:r>
            <a:r>
              <a:rPr lang="en-US" dirty="0">
                <a:latin typeface="Comic Sans MS" pitchFamily="66" charset="0"/>
              </a:rPr>
              <a:t> Cat</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15865" y="1979579"/>
            <a:ext cx="2347534" cy="369332"/>
          </a:xfrm>
          <a:prstGeom prst="rect">
            <a:avLst/>
          </a:prstGeom>
        </p:spPr>
        <p:txBody>
          <a:bodyPr wrap="square">
            <a:spAutoFit/>
          </a:bodyPr>
          <a:lstStyle/>
          <a:p>
            <a:pPr algn="ctr"/>
            <a:r>
              <a:rPr lang="en-US" dirty="0">
                <a:latin typeface="Comic Sans MS" pitchFamily="66" charset="0"/>
              </a:rPr>
              <a:t>1c. </a:t>
            </a:r>
            <a:r>
              <a:rPr lang="en-US" dirty="0">
                <a:solidFill>
                  <a:schemeClr val="accent6">
                    <a:lumMod val="60000"/>
                    <a:lumOff val="40000"/>
                  </a:schemeClr>
                </a:solidFill>
                <a:latin typeface="Comic Sans MS" pitchFamily="66" charset="0"/>
              </a:rPr>
              <a:t>Pre-Boiled </a:t>
            </a:r>
            <a:r>
              <a:rPr lang="en-US" dirty="0">
                <a:latin typeface="Comic Sans MS" pitchFamily="66" charset="0"/>
              </a:rPr>
              <a:t>Cat</a:t>
            </a:r>
            <a:endParaRPr lang="en-US" dirty="0">
              <a:solidFill>
                <a:schemeClr val="tx2">
                  <a:lumMod val="90000"/>
                </a:schemeClr>
              </a:solidFill>
              <a:latin typeface="Comic Sans MS" pitchFamily="66" charset="0"/>
            </a:endParaRPr>
          </a:p>
        </p:txBody>
      </p:sp>
      <p:sp>
        <p:nvSpPr>
          <p:cNvPr id="52" name="Rounded Rectangle 51"/>
          <p:cNvSpPr/>
          <p:nvPr/>
        </p:nvSpPr>
        <p:spPr>
          <a:xfrm>
            <a:off x="1295400" y="3622408"/>
            <a:ext cx="609600" cy="1145182"/>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65734" y="3612538"/>
            <a:ext cx="609600" cy="1126258"/>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3638912"/>
            <a:ext cx="609600" cy="1105279"/>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88937" y="4801731"/>
            <a:ext cx="609600" cy="197483"/>
          </a:xfrm>
          <a:prstGeom prst="roundRect">
            <a:avLst/>
          </a:prstGeom>
          <a:solidFill>
            <a:schemeClr val="accent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65734" y="4796385"/>
            <a:ext cx="609600" cy="197484"/>
          </a:xfrm>
          <a:prstGeom prst="round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4779194"/>
            <a:ext cx="609600" cy="215004"/>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602771" y="364400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93171" y="3491603"/>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32" name="Title 1"/>
          <p:cNvSpPr txBox="1">
            <a:spLocks/>
          </p:cNvSpPr>
          <p:nvPr/>
        </p:nvSpPr>
        <p:spPr>
          <a:xfrm>
            <a:off x="588465" y="325523"/>
            <a:ext cx="8634872" cy="9445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a:defRPr/>
            </a:pPr>
            <a:r>
              <a:rPr lang="en-US" sz="3600" dirty="0">
                <a:solidFill>
                  <a:schemeClr val="tx2">
                    <a:lumMod val="50000"/>
                  </a:schemeClr>
                </a:solidFill>
                <a:latin typeface="Century Gothic" panose="020B0502020202020204" pitchFamily="34" charset="0"/>
              </a:rPr>
              <a:t>Temperature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chemeClr val="tx2">
                    <a:lumMod val="50000"/>
                  </a:schemeClr>
                </a:solidFill>
                <a:latin typeface="Century Gothic" panose="020B0502020202020204" pitchFamily="34" charset="0"/>
              </a:rPr>
              <a:t>(</a:t>
            </a:r>
            <a:r>
              <a:rPr lang="en-US" sz="1800" dirty="0" smtClean="0">
                <a:solidFill>
                  <a:schemeClr val="tx2">
                    <a:lumMod val="50000"/>
                  </a:schemeClr>
                </a:solidFill>
                <a:latin typeface="Century Gothic" panose="020B0502020202020204" pitchFamily="34" charset="0"/>
              </a:rPr>
              <a:t>pg.62)</a:t>
            </a:r>
            <a:endParaRPr lang="en-US" sz="1800" dirty="0">
              <a:solidFill>
                <a:schemeClr val="tx2">
                  <a:lumMod val="50000"/>
                </a:schemeClr>
              </a:solidFill>
              <a:latin typeface="Century Gothic" panose="020B0502020202020204" pitchFamily="34" charset="0"/>
            </a:endParaRPr>
          </a:p>
        </p:txBody>
      </p:sp>
      <p:sp>
        <p:nvSpPr>
          <p:cNvPr id="34" name="Rectangle 6"/>
          <p:cNvSpPr>
            <a:spLocks noChangeArrowheads="1"/>
          </p:cNvSpPr>
          <p:nvPr/>
        </p:nvSpPr>
        <p:spPr bwMode="auto">
          <a:xfrm>
            <a:off x="1898537" y="5521844"/>
            <a:ext cx="8153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35" name="Right Arrow 34"/>
          <p:cNvSpPr/>
          <p:nvPr/>
        </p:nvSpPr>
        <p:spPr>
          <a:xfrm>
            <a:off x="3554241" y="5816981"/>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i="1" dirty="0">
                <a:solidFill>
                  <a:schemeClr val="tx2">
                    <a:lumMod val="25000"/>
                  </a:schemeClr>
                </a:solidFill>
              </a:rPr>
              <a:t>“Enzyme”</a:t>
            </a:r>
          </a:p>
        </p:txBody>
      </p:sp>
      <p:sp>
        <p:nvSpPr>
          <p:cNvPr id="36" name="Rectangle 7"/>
          <p:cNvSpPr>
            <a:spLocks noChangeArrowheads="1"/>
          </p:cNvSpPr>
          <p:nvPr/>
        </p:nvSpPr>
        <p:spPr bwMode="auto">
          <a:xfrm>
            <a:off x="2337934" y="5734384"/>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
        <p:nvSpPr>
          <p:cNvPr id="37" name="TextBox 36"/>
          <p:cNvSpPr txBox="1"/>
          <p:nvPr/>
        </p:nvSpPr>
        <p:spPr>
          <a:xfrm>
            <a:off x="3082965" y="1039875"/>
            <a:ext cx="2440092" cy="584775"/>
          </a:xfrm>
          <a:prstGeom prst="rect">
            <a:avLst/>
          </a:prstGeom>
          <a:noFill/>
        </p:spPr>
        <p:txBody>
          <a:bodyPr wrap="none" rtlCol="0">
            <a:spAutoFit/>
          </a:bodyPr>
          <a:lstStyle/>
          <a:p>
            <a:r>
              <a:rPr lang="en-US" sz="3200" dirty="0"/>
              <a:t>Hypothesis?</a:t>
            </a:r>
          </a:p>
        </p:txBody>
      </p:sp>
      <p:sp>
        <p:nvSpPr>
          <p:cNvPr id="38" name="Oval 37"/>
          <p:cNvSpPr/>
          <p:nvPr/>
        </p:nvSpPr>
        <p:spPr>
          <a:xfrm>
            <a:off x="2844247" y="1583166"/>
            <a:ext cx="2908257" cy="3897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2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37"/>
                                        </p:tgtEl>
                                      </p:cBhvr>
                                    </p:animEffect>
                                    <p:animScale>
                                      <p:cBhvr>
                                        <p:cTn id="7" dur="250" autoRev="1" fill="hold"/>
                                        <p:tgtEl>
                                          <p:spTgt spid="3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244397" y="1627403"/>
            <a:ext cx="2322123" cy="646331"/>
          </a:xfrm>
          <a:prstGeom prst="rect">
            <a:avLst/>
          </a:prstGeom>
        </p:spPr>
        <p:txBody>
          <a:bodyPr wrap="square">
            <a:spAutoFit/>
          </a:bodyPr>
          <a:lstStyle/>
          <a:p>
            <a:pPr algn="ctr"/>
            <a:r>
              <a:rPr lang="en-US" dirty="0">
                <a:latin typeface="Comic Sans MS" pitchFamily="66" charset="0"/>
              </a:rPr>
              <a:t>2b. Use DI water @ pH 7</a:t>
            </a: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191000"/>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11" name="Straight Connector 10"/>
          <p:cNvCxnSpPr/>
          <p:nvPr/>
        </p:nvCxnSpPr>
        <p:spPr>
          <a:xfrm>
            <a:off x="114300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13" name="Straight Connector 12"/>
          <p:cNvCxnSpPr/>
          <p:nvPr/>
        </p:nvCxnSpPr>
        <p:spPr>
          <a:xfrm>
            <a:off x="114300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191000"/>
            <a:ext cx="615874"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0" name="Straight Connector 19"/>
          <p:cNvCxnSpPr/>
          <p:nvPr/>
        </p:nvCxnSpPr>
        <p:spPr>
          <a:xfrm>
            <a:off x="390525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9565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22" name="Straight Connector 21"/>
          <p:cNvCxnSpPr/>
          <p:nvPr/>
        </p:nvCxnSpPr>
        <p:spPr>
          <a:xfrm>
            <a:off x="390525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9565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191000"/>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9" name="Straight Connector 28"/>
          <p:cNvCxnSpPr/>
          <p:nvPr/>
        </p:nvCxnSpPr>
        <p:spPr>
          <a:xfrm>
            <a:off x="670560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09600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31" name="Straight Connector 30"/>
          <p:cNvCxnSpPr/>
          <p:nvPr/>
        </p:nvCxnSpPr>
        <p:spPr>
          <a:xfrm>
            <a:off x="670560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9600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3" name="Rectangle 42"/>
          <p:cNvSpPr/>
          <p:nvPr/>
        </p:nvSpPr>
        <p:spPr>
          <a:xfrm>
            <a:off x="-5587" y="5361461"/>
            <a:ext cx="3805850" cy="369332"/>
          </a:xfrm>
          <a:prstGeom prst="rect">
            <a:avLst/>
          </a:prstGeom>
        </p:spPr>
        <p:txBody>
          <a:bodyPr wrap="none">
            <a:spAutoFit/>
          </a:bodyPr>
          <a:lstStyle/>
          <a:p>
            <a:r>
              <a:rPr lang="en-US" dirty="0">
                <a:latin typeface="Comic Sans MS" pitchFamily="66" charset="0"/>
              </a:rPr>
              <a:t>Label all three test tubes, </a:t>
            </a:r>
            <a:r>
              <a:rPr lang="en-US" i="1" dirty="0">
                <a:latin typeface="Comic Sans MS" pitchFamily="66" charset="0"/>
              </a:rPr>
              <a:t>then…</a:t>
            </a:r>
          </a:p>
        </p:txBody>
      </p:sp>
      <p:sp>
        <p:nvSpPr>
          <p:cNvPr id="48" name="Rectangle 47"/>
          <p:cNvSpPr/>
          <p:nvPr/>
        </p:nvSpPr>
        <p:spPr>
          <a:xfrm>
            <a:off x="2514600" y="5580676"/>
            <a:ext cx="6715300" cy="1200329"/>
          </a:xfrm>
          <a:prstGeom prst="rect">
            <a:avLst/>
          </a:prstGeom>
        </p:spPr>
        <p:txBody>
          <a:bodyPr wrap="none">
            <a:spAutoFit/>
          </a:bodyPr>
          <a:lstStyle/>
          <a:p>
            <a:r>
              <a:rPr lang="en-US" dirty="0">
                <a:latin typeface="Comic Sans MS" pitchFamily="66" charset="0"/>
              </a:rPr>
              <a:t>1. Add </a:t>
            </a:r>
            <a:r>
              <a:rPr lang="en-US" dirty="0">
                <a:solidFill>
                  <a:schemeClr val="tx2">
                    <a:lumMod val="50000"/>
                  </a:schemeClr>
                </a:solidFill>
                <a:latin typeface="Comic Sans MS" pitchFamily="66" charset="0"/>
              </a:rPr>
              <a:t>water</a:t>
            </a:r>
            <a:r>
              <a:rPr lang="en-US" dirty="0">
                <a:latin typeface="Comic Sans MS" pitchFamily="66" charset="0"/>
              </a:rPr>
              <a:t> to 1.0 cm mark</a:t>
            </a:r>
          </a:p>
          <a:p>
            <a:r>
              <a:rPr lang="en-US" dirty="0">
                <a:latin typeface="Comic Sans MS" pitchFamily="66" charset="0"/>
              </a:rPr>
              <a:t>2. ADJUST pH!!!  (see above illustration)</a:t>
            </a:r>
          </a:p>
          <a:p>
            <a:r>
              <a:rPr lang="en-US" dirty="0">
                <a:latin typeface="Comic Sans MS" pitchFamily="66" charset="0"/>
              </a:rPr>
              <a:t>3. Add </a:t>
            </a:r>
            <a:r>
              <a:rPr lang="en-US" dirty="0">
                <a:solidFill>
                  <a:srgbClr val="FFC000"/>
                </a:solidFill>
                <a:latin typeface="Comic Sans MS" pitchFamily="66" charset="0"/>
              </a:rPr>
              <a:t>Catalase</a:t>
            </a:r>
            <a:r>
              <a:rPr lang="en-US" dirty="0">
                <a:latin typeface="Comic Sans MS" pitchFamily="66" charset="0"/>
              </a:rPr>
              <a:t> to 1.5 cm mark</a:t>
            </a:r>
          </a:p>
          <a:p>
            <a:r>
              <a:rPr lang="en-US" dirty="0">
                <a:latin typeface="Comic Sans MS" pitchFamily="66" charset="0"/>
              </a:rPr>
              <a:t>4. Add </a:t>
            </a:r>
            <a:r>
              <a:rPr lang="en-US" dirty="0">
                <a:solidFill>
                  <a:schemeClr val="tx2"/>
                </a:solidFill>
                <a:latin typeface="Comic Sans MS" pitchFamily="66" charset="0"/>
              </a:rPr>
              <a:t>H</a:t>
            </a:r>
            <a:r>
              <a:rPr lang="en-US" baseline="-25000" dirty="0">
                <a:solidFill>
                  <a:schemeClr val="tx2"/>
                </a:solidFill>
                <a:latin typeface="Comic Sans MS" pitchFamily="66" charset="0"/>
              </a:rPr>
              <a:t>2</a:t>
            </a:r>
            <a:r>
              <a:rPr lang="en-US" dirty="0">
                <a:solidFill>
                  <a:schemeClr val="tx2"/>
                </a:solidFill>
                <a:latin typeface="Comic Sans MS" pitchFamily="66" charset="0"/>
              </a:rPr>
              <a:t>O</a:t>
            </a:r>
            <a:r>
              <a:rPr lang="en-US" baseline="-25000" dirty="0">
                <a:solidFill>
                  <a:schemeClr val="tx2"/>
                </a:solidFill>
                <a:latin typeface="Comic Sans MS" pitchFamily="66" charset="0"/>
              </a:rPr>
              <a:t>2</a:t>
            </a:r>
            <a:r>
              <a:rPr lang="en-US" dirty="0">
                <a:latin typeface="Comic Sans MS" pitchFamily="66" charset="0"/>
              </a:rPr>
              <a:t> to 3.5 cm mark and swirl  -record bubble height</a:t>
            </a:r>
          </a:p>
        </p:txBody>
      </p:sp>
      <p:sp>
        <p:nvSpPr>
          <p:cNvPr id="49" name="Rectangle 48"/>
          <p:cNvSpPr/>
          <p:nvPr/>
        </p:nvSpPr>
        <p:spPr>
          <a:xfrm>
            <a:off x="533400" y="1672679"/>
            <a:ext cx="2286000" cy="646331"/>
          </a:xfrm>
          <a:prstGeom prst="rect">
            <a:avLst/>
          </a:prstGeom>
        </p:spPr>
        <p:txBody>
          <a:bodyPr wrap="square">
            <a:spAutoFit/>
          </a:bodyPr>
          <a:lstStyle/>
          <a:p>
            <a:r>
              <a:rPr lang="en-US" dirty="0">
                <a:latin typeface="Comic Sans MS" pitchFamily="66" charset="0"/>
              </a:rPr>
              <a:t>2a. Adjust to pH 3</a:t>
            </a:r>
          </a:p>
          <a:p>
            <a:pPr algn="ctr"/>
            <a:r>
              <a:rPr lang="en-US" dirty="0">
                <a:latin typeface="Comic Sans MS" pitchFamily="66" charset="0"/>
              </a:rPr>
              <a:t>By adding </a:t>
            </a:r>
            <a:r>
              <a:rPr lang="en-US" dirty="0" err="1">
                <a:solidFill>
                  <a:schemeClr val="accent6">
                    <a:lumMod val="60000"/>
                    <a:lumOff val="40000"/>
                  </a:schemeClr>
                </a:solidFill>
                <a:latin typeface="Comic Sans MS" pitchFamily="66" charset="0"/>
              </a:rPr>
              <a:t>HCl</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91517" y="1631671"/>
            <a:ext cx="2347534" cy="646331"/>
          </a:xfrm>
          <a:prstGeom prst="rect">
            <a:avLst/>
          </a:prstGeom>
        </p:spPr>
        <p:txBody>
          <a:bodyPr wrap="square">
            <a:spAutoFit/>
          </a:bodyPr>
          <a:lstStyle/>
          <a:p>
            <a:pPr algn="ctr"/>
            <a:r>
              <a:rPr lang="en-US" dirty="0">
                <a:latin typeface="Comic Sans MS" pitchFamily="66" charset="0"/>
              </a:rPr>
              <a:t>2c. Adjust to pH 11</a:t>
            </a:r>
          </a:p>
          <a:p>
            <a:pPr algn="ctr"/>
            <a:r>
              <a:rPr lang="en-US" dirty="0">
                <a:latin typeface="Comic Sans MS" pitchFamily="66" charset="0"/>
              </a:rPr>
              <a:t>By adding </a:t>
            </a:r>
            <a:r>
              <a:rPr lang="en-US" dirty="0" err="1">
                <a:solidFill>
                  <a:schemeClr val="tx2">
                    <a:lumMod val="90000"/>
                  </a:schemeClr>
                </a:solidFill>
                <a:latin typeface="Comic Sans MS" pitchFamily="66" charset="0"/>
              </a:rPr>
              <a:t>NaOH</a:t>
            </a:r>
            <a:endParaRPr lang="en-US" dirty="0">
              <a:solidFill>
                <a:schemeClr val="tx2">
                  <a:lumMod val="90000"/>
                </a:schemeClr>
              </a:solidFill>
              <a:latin typeface="Comic Sans MS" pitchFamily="66" charset="0"/>
            </a:endParaRPr>
          </a:p>
        </p:txBody>
      </p:sp>
      <p:sp>
        <p:nvSpPr>
          <p:cNvPr id="52" name="Rounded Rectangle 51"/>
          <p:cNvSpPr/>
          <p:nvPr/>
        </p:nvSpPr>
        <p:spPr>
          <a:xfrm>
            <a:off x="1303473" y="4098336"/>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55565" y="4112150"/>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4107475"/>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295400" y="4329779"/>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056359" y="4341258"/>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0" y="4329779"/>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954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386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ardrop 62"/>
          <p:cNvSpPr/>
          <p:nvPr/>
        </p:nvSpPr>
        <p:spPr>
          <a:xfrm rot="17365849">
            <a:off x="7072456" y="4493288"/>
            <a:ext cx="152400" cy="7620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ardrop 63"/>
          <p:cNvSpPr/>
          <p:nvPr/>
        </p:nvSpPr>
        <p:spPr>
          <a:xfrm rot="17365849">
            <a:off x="7084647" y="4745124"/>
            <a:ext cx="143720" cy="9591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ardrop 64"/>
          <p:cNvSpPr/>
          <p:nvPr/>
        </p:nvSpPr>
        <p:spPr>
          <a:xfrm rot="17365849">
            <a:off x="1514619" y="4731897"/>
            <a:ext cx="152400" cy="7620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ardrop 65"/>
          <p:cNvSpPr/>
          <p:nvPr/>
        </p:nvSpPr>
        <p:spPr>
          <a:xfrm rot="17365849">
            <a:off x="1526810" y="4440773"/>
            <a:ext cx="143720" cy="9591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p:cNvSpPr>
            <a:spLocks noGrp="1"/>
          </p:cNvSpPr>
          <p:nvPr>
            <p:ph type="title"/>
          </p:nvPr>
        </p:nvSpPr>
        <p:spPr>
          <a:xfrm>
            <a:off x="202603" y="78073"/>
            <a:ext cx="8229600" cy="1143000"/>
          </a:xfrm>
        </p:spPr>
        <p:txBody>
          <a:bodyPr>
            <a:normAutofit/>
          </a:bodyPr>
          <a:lstStyle/>
          <a:p>
            <a:pPr algn="l">
              <a:defRPr/>
            </a:pPr>
            <a:r>
              <a:rPr lang="en-US" sz="3600" dirty="0" err="1">
                <a:solidFill>
                  <a:schemeClr val="bg2">
                    <a:lumMod val="40000"/>
                    <a:lumOff val="60000"/>
                  </a:schemeClr>
                </a:solidFill>
                <a:latin typeface="Century Gothic" panose="020B0502020202020204" pitchFamily="34" charset="0"/>
              </a:rPr>
              <a:t>ph</a:t>
            </a:r>
            <a:r>
              <a:rPr lang="en-US" sz="3600" dirty="0">
                <a:solidFill>
                  <a:schemeClr val="bg2">
                    <a:lumMod val="40000"/>
                    <a:lumOff val="6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a:t>
            </a:r>
            <a:r>
              <a:rPr lang="en-US" sz="3600" dirty="0">
                <a:solidFill>
                  <a:schemeClr val="bg2">
                    <a:lumMod val="40000"/>
                    <a:lumOff val="60000"/>
                  </a:schemeClr>
                </a:solidFill>
                <a:latin typeface="Century Gothic" panose="020B0502020202020204" pitchFamily="34" charset="0"/>
              </a:rPr>
              <a:t> </a:t>
            </a:r>
            <a:r>
              <a:rPr lang="en-US" sz="3600" dirty="0">
                <a:solidFill>
                  <a:srgbClr val="FFC000"/>
                </a:solidFill>
                <a:latin typeface="Century Gothic" panose="020B0502020202020204" pitchFamily="34" charset="0"/>
              </a:rPr>
              <a:t>Enzyme Activity </a:t>
            </a:r>
            <a:r>
              <a:rPr lang="en-US" sz="1800" dirty="0">
                <a:solidFill>
                  <a:schemeClr val="bg2">
                    <a:lumMod val="40000"/>
                    <a:lumOff val="60000"/>
                  </a:schemeClr>
                </a:solidFill>
                <a:latin typeface="Century Gothic" panose="020B0502020202020204" pitchFamily="34" charset="0"/>
              </a:rPr>
              <a:t>(pg. </a:t>
            </a:r>
            <a:r>
              <a:rPr lang="en-US" sz="1800" dirty="0" smtClean="0">
                <a:solidFill>
                  <a:schemeClr val="bg2">
                    <a:lumMod val="40000"/>
                    <a:lumOff val="60000"/>
                  </a:schemeClr>
                </a:solidFill>
                <a:latin typeface="Century Gothic" panose="020B0502020202020204" pitchFamily="34" charset="0"/>
              </a:rPr>
              <a:t>64)</a:t>
            </a:r>
            <a:endParaRPr lang="en-US" sz="1800" b="0"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427948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 presetClass="entr" presetSubtype="0" fill="hold" nodeType="withEffect">
                                  <p:stCondLst>
                                    <p:cond delay="0"/>
                                  </p:stCondLst>
                                  <p:childTnLst>
                                    <p:set>
                                      <p:cBhvr>
                                        <p:cTn id="20"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 presetClass="entr" presetSubtype="0" fill="hold" nodeType="withEffect">
                                  <p:stCondLst>
                                    <p:cond delay="0"/>
                                  </p:stCondLst>
                                  <p:childTnLst>
                                    <p:set>
                                      <p:cBhvr>
                                        <p:cTn id="41" dur="1" fill="hold">
                                          <p:stCondLst>
                                            <p:cond delay="0"/>
                                          </p:stCondLst>
                                        </p:cTn>
                                        <p:tgtEl>
                                          <p:spTgt spid="48">
                                            <p:txEl>
                                              <p:pRg st="1" end="1"/>
                                            </p:txEl>
                                          </p:spTgt>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 presetClass="exit" presetSubtype="0" fill="hold" grpId="1" nodeType="withEffect">
                                  <p:stCondLst>
                                    <p:cond delay="0"/>
                                  </p:stCondLst>
                                  <p:childTnLst>
                                    <p:set>
                                      <p:cBhvr>
                                        <p:cTn id="54" dur="1" fill="hold">
                                          <p:stCondLst>
                                            <p:cond delay="0"/>
                                          </p:stCondLst>
                                        </p:cTn>
                                        <p:tgtEl>
                                          <p:spTgt spid="6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6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6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xEl>
                                              <p:pRg st="2" end="2"/>
                                            </p:txEl>
                                          </p:spTgt>
                                        </p:tgtEl>
                                        <p:attrNameLst>
                                          <p:attrName>style.visibility</p:attrName>
                                        </p:attrNameLst>
                                      </p:cBhvr>
                                      <p:to>
                                        <p:strVal val="visible"/>
                                      </p:to>
                                    </p:se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8">
                                            <p:txEl>
                                              <p:pRg st="3" end="3"/>
                                            </p:txEl>
                                          </p:spTgt>
                                        </p:tgtEl>
                                        <p:attrNameLst>
                                          <p:attrName>style.visibility</p:attrName>
                                        </p:attrNameLst>
                                      </p:cBhvr>
                                      <p:to>
                                        <p:strVal val="visible"/>
                                      </p:to>
                                    </p:set>
                                  </p:childTnLst>
                                </p:cTn>
                              </p:par>
                              <p:par>
                                <p:cTn id="78" presetID="10" presetClass="entr" presetSubtype="0"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3" grpId="0"/>
      <p:bldP spid="48" grpId="0"/>
      <p:bldP spid="49" grpId="0"/>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3" grpId="0" animBg="1"/>
      <p:bldP spid="63" grpId="1" animBg="1"/>
      <p:bldP spid="64" grpId="0" animBg="1"/>
      <p:bldP spid="64" grpId="1" animBg="1"/>
      <p:bldP spid="65" grpId="0" animBg="1"/>
      <p:bldP spid="65" grpId="1" animBg="1"/>
      <p:bldP spid="66" grpId="0" animBg="1"/>
      <p:bldP spid="66"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244397" y="1627403"/>
            <a:ext cx="2322123" cy="646331"/>
          </a:xfrm>
          <a:prstGeom prst="rect">
            <a:avLst/>
          </a:prstGeom>
        </p:spPr>
        <p:txBody>
          <a:bodyPr wrap="square">
            <a:spAutoFit/>
          </a:bodyPr>
          <a:lstStyle/>
          <a:p>
            <a:pPr algn="ctr"/>
            <a:r>
              <a:rPr lang="en-US" dirty="0">
                <a:latin typeface="Comic Sans MS" pitchFamily="66" charset="0"/>
              </a:rPr>
              <a:t>2b. Use DI water @ pH 7</a:t>
            </a: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191000"/>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11" name="Straight Connector 10"/>
          <p:cNvCxnSpPr/>
          <p:nvPr/>
        </p:nvCxnSpPr>
        <p:spPr>
          <a:xfrm>
            <a:off x="114300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13" name="Straight Connector 12"/>
          <p:cNvCxnSpPr/>
          <p:nvPr/>
        </p:nvCxnSpPr>
        <p:spPr>
          <a:xfrm>
            <a:off x="114300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191000"/>
            <a:ext cx="615874"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0" name="Straight Connector 19"/>
          <p:cNvCxnSpPr/>
          <p:nvPr/>
        </p:nvCxnSpPr>
        <p:spPr>
          <a:xfrm>
            <a:off x="390525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9565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22" name="Straight Connector 21"/>
          <p:cNvCxnSpPr/>
          <p:nvPr/>
        </p:nvCxnSpPr>
        <p:spPr>
          <a:xfrm>
            <a:off x="390525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9565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191000"/>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9" name="Straight Connector 28"/>
          <p:cNvCxnSpPr/>
          <p:nvPr/>
        </p:nvCxnSpPr>
        <p:spPr>
          <a:xfrm>
            <a:off x="670560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09600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31" name="Straight Connector 30"/>
          <p:cNvCxnSpPr/>
          <p:nvPr/>
        </p:nvCxnSpPr>
        <p:spPr>
          <a:xfrm>
            <a:off x="670560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9600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9" name="Rectangle 48"/>
          <p:cNvSpPr/>
          <p:nvPr/>
        </p:nvSpPr>
        <p:spPr>
          <a:xfrm>
            <a:off x="533400" y="1672679"/>
            <a:ext cx="2286000" cy="646331"/>
          </a:xfrm>
          <a:prstGeom prst="rect">
            <a:avLst/>
          </a:prstGeom>
        </p:spPr>
        <p:txBody>
          <a:bodyPr wrap="square">
            <a:spAutoFit/>
          </a:bodyPr>
          <a:lstStyle/>
          <a:p>
            <a:r>
              <a:rPr lang="en-US" dirty="0">
                <a:latin typeface="Comic Sans MS" pitchFamily="66" charset="0"/>
              </a:rPr>
              <a:t>2a. Adjust to pH 3</a:t>
            </a:r>
          </a:p>
          <a:p>
            <a:pPr algn="ctr"/>
            <a:r>
              <a:rPr lang="en-US" dirty="0">
                <a:latin typeface="Comic Sans MS" pitchFamily="66" charset="0"/>
              </a:rPr>
              <a:t>By adding </a:t>
            </a:r>
            <a:r>
              <a:rPr lang="en-US" dirty="0" err="1">
                <a:solidFill>
                  <a:schemeClr val="accent6">
                    <a:lumMod val="60000"/>
                    <a:lumOff val="40000"/>
                  </a:schemeClr>
                </a:solidFill>
                <a:latin typeface="Comic Sans MS" pitchFamily="66" charset="0"/>
              </a:rPr>
              <a:t>HCl</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91517" y="1631671"/>
            <a:ext cx="2347534" cy="646331"/>
          </a:xfrm>
          <a:prstGeom prst="rect">
            <a:avLst/>
          </a:prstGeom>
        </p:spPr>
        <p:txBody>
          <a:bodyPr wrap="square">
            <a:spAutoFit/>
          </a:bodyPr>
          <a:lstStyle/>
          <a:p>
            <a:pPr algn="ctr"/>
            <a:r>
              <a:rPr lang="en-US" dirty="0">
                <a:latin typeface="Comic Sans MS" pitchFamily="66" charset="0"/>
              </a:rPr>
              <a:t>2c. Adjust to pH 11</a:t>
            </a:r>
          </a:p>
          <a:p>
            <a:pPr algn="ctr"/>
            <a:r>
              <a:rPr lang="en-US" dirty="0">
                <a:latin typeface="Comic Sans MS" pitchFamily="66" charset="0"/>
              </a:rPr>
              <a:t>By adding </a:t>
            </a:r>
            <a:r>
              <a:rPr lang="en-US" dirty="0" err="1">
                <a:solidFill>
                  <a:schemeClr val="tx2">
                    <a:lumMod val="90000"/>
                  </a:schemeClr>
                </a:solidFill>
                <a:latin typeface="Comic Sans MS" pitchFamily="66" charset="0"/>
              </a:rPr>
              <a:t>NaOH</a:t>
            </a:r>
            <a:endParaRPr lang="en-US" dirty="0">
              <a:solidFill>
                <a:schemeClr val="tx2">
                  <a:lumMod val="90000"/>
                </a:schemeClr>
              </a:solidFill>
              <a:latin typeface="Comic Sans MS" pitchFamily="66" charset="0"/>
            </a:endParaRPr>
          </a:p>
        </p:txBody>
      </p:sp>
      <p:sp>
        <p:nvSpPr>
          <p:cNvPr id="52" name="Rounded Rectangle 51"/>
          <p:cNvSpPr/>
          <p:nvPr/>
        </p:nvSpPr>
        <p:spPr>
          <a:xfrm>
            <a:off x="1303473" y="4098336"/>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55565" y="4112150"/>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4107475"/>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295400" y="4329779"/>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056359" y="4341258"/>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0" y="4329779"/>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954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386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ardrop 62"/>
          <p:cNvSpPr/>
          <p:nvPr/>
        </p:nvSpPr>
        <p:spPr>
          <a:xfrm rot="17365849">
            <a:off x="7072456" y="4493288"/>
            <a:ext cx="152400" cy="7620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ardrop 63"/>
          <p:cNvSpPr/>
          <p:nvPr/>
        </p:nvSpPr>
        <p:spPr>
          <a:xfrm rot="17365849">
            <a:off x="7084647" y="4745124"/>
            <a:ext cx="143720" cy="9591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ardrop 64"/>
          <p:cNvSpPr/>
          <p:nvPr/>
        </p:nvSpPr>
        <p:spPr>
          <a:xfrm rot="17365849">
            <a:off x="1514619" y="4731897"/>
            <a:ext cx="152400" cy="7620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ardrop 65"/>
          <p:cNvSpPr/>
          <p:nvPr/>
        </p:nvSpPr>
        <p:spPr>
          <a:xfrm rot="17365849">
            <a:off x="1526810" y="4440773"/>
            <a:ext cx="143720" cy="9591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p:cNvSpPr>
            <a:spLocks noGrp="1"/>
          </p:cNvSpPr>
          <p:nvPr>
            <p:ph type="title"/>
          </p:nvPr>
        </p:nvSpPr>
        <p:spPr>
          <a:xfrm>
            <a:off x="202603" y="78073"/>
            <a:ext cx="8229600" cy="1143000"/>
          </a:xfrm>
        </p:spPr>
        <p:txBody>
          <a:bodyPr>
            <a:normAutofit/>
          </a:bodyPr>
          <a:lstStyle/>
          <a:p>
            <a:pPr algn="l">
              <a:defRPr/>
            </a:pPr>
            <a:r>
              <a:rPr lang="en-US" sz="3600" dirty="0" err="1">
                <a:solidFill>
                  <a:schemeClr val="bg2">
                    <a:lumMod val="40000"/>
                    <a:lumOff val="60000"/>
                  </a:schemeClr>
                </a:solidFill>
                <a:latin typeface="Century Gothic" panose="020B0502020202020204" pitchFamily="34" charset="0"/>
              </a:rPr>
              <a:t>ph</a:t>
            </a:r>
            <a:r>
              <a:rPr lang="en-US" sz="3600" dirty="0">
                <a:solidFill>
                  <a:schemeClr val="bg2">
                    <a:lumMod val="40000"/>
                    <a:lumOff val="6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a:t>
            </a:r>
            <a:r>
              <a:rPr lang="en-US" sz="3600" dirty="0">
                <a:solidFill>
                  <a:schemeClr val="bg2">
                    <a:lumMod val="40000"/>
                    <a:lumOff val="60000"/>
                  </a:schemeClr>
                </a:solidFill>
                <a:latin typeface="Century Gothic" panose="020B0502020202020204" pitchFamily="34" charset="0"/>
              </a:rPr>
              <a:t> </a:t>
            </a:r>
            <a:r>
              <a:rPr lang="en-US" sz="3600" dirty="0">
                <a:solidFill>
                  <a:srgbClr val="FFC000"/>
                </a:solidFill>
                <a:latin typeface="Century Gothic" panose="020B0502020202020204" pitchFamily="34" charset="0"/>
              </a:rPr>
              <a:t>Enzyme Activity </a:t>
            </a:r>
            <a:r>
              <a:rPr lang="en-US" sz="1800" dirty="0">
                <a:solidFill>
                  <a:schemeClr val="bg2">
                    <a:lumMod val="40000"/>
                    <a:lumOff val="60000"/>
                  </a:schemeClr>
                </a:solidFill>
                <a:latin typeface="Century Gothic" panose="020B0502020202020204" pitchFamily="34" charset="0"/>
              </a:rPr>
              <a:t>(pg. </a:t>
            </a:r>
            <a:r>
              <a:rPr lang="en-US" sz="1800" dirty="0" smtClean="0">
                <a:solidFill>
                  <a:schemeClr val="bg2">
                    <a:lumMod val="40000"/>
                    <a:lumOff val="60000"/>
                  </a:schemeClr>
                </a:solidFill>
                <a:latin typeface="Century Gothic" panose="020B0502020202020204" pitchFamily="34" charset="0"/>
              </a:rPr>
              <a:t>64)</a:t>
            </a:r>
            <a:endParaRPr lang="en-US" sz="1800" dirty="0">
              <a:solidFill>
                <a:schemeClr val="bg2">
                  <a:lumMod val="40000"/>
                  <a:lumOff val="60000"/>
                </a:schemeClr>
              </a:solidFill>
              <a:latin typeface="Century Gothic" panose="020B0502020202020204" pitchFamily="34" charset="0"/>
            </a:endParaRPr>
          </a:p>
        </p:txBody>
      </p:sp>
      <p:sp>
        <p:nvSpPr>
          <p:cNvPr id="68" name="Rectangle 6"/>
          <p:cNvSpPr>
            <a:spLocks noChangeArrowheads="1"/>
          </p:cNvSpPr>
          <p:nvPr/>
        </p:nvSpPr>
        <p:spPr bwMode="auto">
          <a:xfrm>
            <a:off x="1898537" y="5521844"/>
            <a:ext cx="8153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69" name="Right Arrow 68"/>
          <p:cNvSpPr/>
          <p:nvPr/>
        </p:nvSpPr>
        <p:spPr>
          <a:xfrm>
            <a:off x="3554241" y="5816981"/>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i="1" dirty="0">
                <a:solidFill>
                  <a:schemeClr val="tx2">
                    <a:lumMod val="25000"/>
                  </a:schemeClr>
                </a:solidFill>
              </a:rPr>
              <a:t>“Enzyme”</a:t>
            </a:r>
          </a:p>
        </p:txBody>
      </p:sp>
      <p:sp>
        <p:nvSpPr>
          <p:cNvPr id="70" name="TextBox 69"/>
          <p:cNvSpPr txBox="1"/>
          <p:nvPr/>
        </p:nvSpPr>
        <p:spPr>
          <a:xfrm>
            <a:off x="3156252" y="999410"/>
            <a:ext cx="2440092" cy="584775"/>
          </a:xfrm>
          <a:prstGeom prst="rect">
            <a:avLst/>
          </a:prstGeom>
          <a:noFill/>
        </p:spPr>
        <p:txBody>
          <a:bodyPr wrap="none" rtlCol="0">
            <a:spAutoFit/>
          </a:bodyPr>
          <a:lstStyle/>
          <a:p>
            <a:r>
              <a:rPr lang="en-US" sz="3200" dirty="0"/>
              <a:t>Hypothesis?</a:t>
            </a:r>
          </a:p>
        </p:txBody>
      </p:sp>
      <p:sp>
        <p:nvSpPr>
          <p:cNvPr id="71" name="Oval 70"/>
          <p:cNvSpPr/>
          <p:nvPr/>
        </p:nvSpPr>
        <p:spPr>
          <a:xfrm>
            <a:off x="2810451" y="1279831"/>
            <a:ext cx="3195122" cy="4147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
          <p:cNvSpPr>
            <a:spLocks noChangeArrowheads="1"/>
          </p:cNvSpPr>
          <p:nvPr/>
        </p:nvSpPr>
        <p:spPr bwMode="auto">
          <a:xfrm>
            <a:off x="2337934" y="5734384"/>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9105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70"/>
                                        </p:tgtEl>
                                      </p:cBhvr>
                                    </p:animEffect>
                                    <p:animScale>
                                      <p:cBhvr>
                                        <p:cTn id="7" dur="250" autoRev="1" fill="hold"/>
                                        <p:tgtEl>
                                          <p:spTgt spid="7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algn="l" eaLnBrk="1" fontAlgn="auto" hangingPunct="1">
              <a:spcAft>
                <a:spcPts val="0"/>
              </a:spcAft>
              <a:defRPr/>
            </a:pPr>
            <a:r>
              <a:rPr lang="en-US" dirty="0">
                <a:solidFill>
                  <a:schemeClr val="bg2">
                    <a:lumMod val="60000"/>
                    <a:lumOff val="40000"/>
                  </a:schemeClr>
                </a:solidFill>
                <a:latin typeface="Century Gothic" panose="020B0502020202020204" pitchFamily="34" charset="0"/>
              </a:rPr>
              <a:t>Metabolism</a:t>
            </a:r>
          </a:p>
        </p:txBody>
      </p:sp>
      <p:sp>
        <p:nvSpPr>
          <p:cNvPr id="5123" name="Content Placeholder 2"/>
          <p:cNvSpPr>
            <a:spLocks noGrp="1"/>
          </p:cNvSpPr>
          <p:nvPr>
            <p:ph idx="1"/>
          </p:nvPr>
        </p:nvSpPr>
        <p:spPr>
          <a:xfrm>
            <a:off x="304800" y="1143000"/>
            <a:ext cx="8686800" cy="4708525"/>
          </a:xfrm>
        </p:spPr>
        <p:txBody>
          <a:bodyPr/>
          <a:lstStyle/>
          <a:p>
            <a:pPr marL="136525" indent="0" eaLnBrk="1" hangingPunct="1">
              <a:buNone/>
            </a:pPr>
            <a:r>
              <a:rPr lang="en-US" altLang="en-US" dirty="0">
                <a:latin typeface="Century Gothic" panose="020B0502020202020204" pitchFamily="34" charset="0"/>
              </a:rPr>
              <a:t>All the chemical reactions that occur in a cell</a:t>
            </a:r>
          </a:p>
          <a:p>
            <a:pPr eaLnBrk="1" hangingPunct="1"/>
            <a:endParaRPr lang="en-US" altLang="en-US" dirty="0">
              <a:latin typeface="Century Gothic" panose="020B0502020202020204" pitchFamily="34" charset="0"/>
            </a:endParaRPr>
          </a:p>
          <a:p>
            <a:pPr marL="136525" indent="0">
              <a:buNone/>
            </a:pPr>
            <a:r>
              <a:rPr lang="en-US" altLang="en-US" dirty="0">
                <a:latin typeface="Century Gothic" panose="020B0502020202020204" pitchFamily="34" charset="0"/>
              </a:rPr>
              <a:t>A  +   B -------------------------------------- </a:t>
            </a:r>
            <a:r>
              <a:rPr lang="en-US" altLang="en-US" b="1" dirty="0">
                <a:latin typeface="Century Gothic" panose="020B0502020202020204" pitchFamily="34" charset="0"/>
                <a:sym typeface="Wingdings" panose="05000000000000000000" pitchFamily="2" charset="2"/>
              </a:rPr>
              <a:t></a:t>
            </a:r>
            <a:r>
              <a:rPr lang="en-US" altLang="en-US" b="1" dirty="0">
                <a:solidFill>
                  <a:srgbClr val="FFC000"/>
                </a:solidFill>
                <a:latin typeface="Century Gothic" panose="020B0502020202020204" pitchFamily="34" charset="0"/>
                <a:sym typeface="Wingdings 3" pitchFamily="18" charset="2"/>
              </a:rPr>
              <a:t>  </a:t>
            </a:r>
            <a:r>
              <a:rPr lang="en-US" altLang="en-US" dirty="0">
                <a:latin typeface="Century Gothic" panose="020B0502020202020204" pitchFamily="34" charset="0"/>
                <a:sym typeface="Wingdings 3" pitchFamily="18" charset="2"/>
              </a:rPr>
              <a:t>C  +  D</a:t>
            </a:r>
          </a:p>
          <a:p>
            <a:pPr marL="585788" lvl="1" indent="0" eaLnBrk="1" hangingPunct="1">
              <a:lnSpc>
                <a:spcPts val="1000"/>
              </a:lnSpc>
              <a:buNone/>
            </a:pPr>
            <a:r>
              <a:rPr lang="en-US" altLang="en-US" sz="1400" dirty="0">
                <a:latin typeface="Century Gothic" panose="020B0502020202020204" pitchFamily="34" charset="0"/>
                <a:sym typeface="Wingdings 3" pitchFamily="18" charset="2"/>
              </a:rPr>
              <a:t> Reactants</a:t>
            </a:r>
            <a:r>
              <a:rPr lang="en-US" altLang="en-US" dirty="0">
                <a:latin typeface="Century Gothic" panose="020B0502020202020204" pitchFamily="34" charset="0"/>
                <a:sym typeface="Wingdings 3" pitchFamily="18" charset="2"/>
              </a:rPr>
              <a:t>	                        			        </a:t>
            </a:r>
            <a:r>
              <a:rPr lang="en-US" altLang="en-US" sz="1400" dirty="0">
                <a:latin typeface="Century Gothic" panose="020B0502020202020204" pitchFamily="34" charset="0"/>
                <a:sym typeface="Wingdings 3" pitchFamily="18" charset="2"/>
              </a:rPr>
              <a:t>Products</a:t>
            </a:r>
          </a:p>
          <a:p>
            <a:pPr marL="585788" lvl="1" indent="0" eaLnBrk="1" hangingPunct="1">
              <a:lnSpc>
                <a:spcPts val="1000"/>
              </a:lnSpc>
              <a:buNone/>
            </a:pPr>
            <a:r>
              <a:rPr lang="en-US" altLang="en-US" sz="1400" dirty="0">
                <a:latin typeface="Century Gothic" panose="020B0502020202020204" pitchFamily="34" charset="0"/>
                <a:sym typeface="Wingdings 3" pitchFamily="18" charset="2"/>
              </a:rPr>
              <a:t> Substrate</a:t>
            </a:r>
          </a:p>
          <a:p>
            <a:pPr marL="585788" lvl="1" indent="0" eaLnBrk="1" hangingPunct="1">
              <a:lnSpc>
                <a:spcPts val="1000"/>
              </a:lnSpc>
              <a:buNone/>
            </a:pPr>
            <a:endParaRPr lang="en-US" altLang="en-US" sz="1400" dirty="0">
              <a:latin typeface="Century Gothic" panose="020B0502020202020204" pitchFamily="34" charset="0"/>
              <a:sym typeface="Wingdings 3" pitchFamily="18" charset="2"/>
            </a:endParaRPr>
          </a:p>
          <a:p>
            <a:pPr marL="265113" indent="0">
              <a:buNone/>
            </a:pPr>
            <a:r>
              <a:rPr lang="en-US" altLang="en-US" sz="2400" dirty="0">
                <a:latin typeface="Century Gothic" panose="020B0502020202020204" pitchFamily="34" charset="0"/>
                <a:sym typeface="Wingdings 3" pitchFamily="18" charset="2"/>
              </a:rPr>
              <a:t>These reactions can </a:t>
            </a:r>
            <a:r>
              <a:rPr lang="en-US" altLang="en-US" sz="2400" dirty="0">
                <a:solidFill>
                  <a:srgbClr val="FF0000"/>
                </a:solidFill>
                <a:latin typeface="Century Gothic" panose="020B0502020202020204" pitchFamily="34" charset="0"/>
                <a:sym typeface="Wingdings 3" pitchFamily="18" charset="2"/>
              </a:rPr>
              <a:t>take a long time, </a:t>
            </a:r>
            <a:r>
              <a:rPr lang="en-US" altLang="en-US" sz="2400" dirty="0">
                <a:latin typeface="Century Gothic" panose="020B0502020202020204" pitchFamily="34" charset="0"/>
                <a:sym typeface="Wingdings 3" pitchFamily="18" charset="2"/>
              </a:rPr>
              <a:t>so … </a:t>
            </a:r>
          </a:p>
          <a:p>
            <a:pPr marL="265113" indent="0">
              <a:buNone/>
            </a:pPr>
            <a:r>
              <a:rPr lang="en-US" altLang="en-US" sz="2400" dirty="0">
                <a:latin typeface="Century Gothic" panose="020B0502020202020204" pitchFamily="34" charset="0"/>
                <a:sym typeface="Wingdings 3" pitchFamily="18" charset="2"/>
              </a:rPr>
              <a:t>an </a:t>
            </a:r>
            <a:r>
              <a:rPr lang="en-US" altLang="en-US" sz="2400" b="1" i="1" dirty="0">
                <a:solidFill>
                  <a:srgbClr val="FFC000"/>
                </a:solidFill>
                <a:effectLst>
                  <a:outerShdw blurRad="38100" dist="38100" dir="2700000" algn="tl">
                    <a:srgbClr val="000000">
                      <a:alpha val="43137"/>
                    </a:srgbClr>
                  </a:outerShdw>
                </a:effectLst>
                <a:latin typeface="Century Gothic" panose="020B0502020202020204" pitchFamily="34" charset="0"/>
                <a:sym typeface="Wingdings 3" pitchFamily="18" charset="2"/>
              </a:rPr>
              <a:t>enzyme</a:t>
            </a:r>
            <a:r>
              <a:rPr lang="en-US" altLang="en-US" sz="2400" dirty="0">
                <a:latin typeface="Century Gothic" panose="020B0502020202020204" pitchFamily="34" charset="0"/>
                <a:sym typeface="Wingdings 3" pitchFamily="18" charset="2"/>
              </a:rPr>
              <a:t> is needed </a:t>
            </a:r>
            <a:r>
              <a:rPr lang="en-US" altLang="en-US" sz="2400" dirty="0">
                <a:solidFill>
                  <a:srgbClr val="FFC000"/>
                </a:solidFill>
                <a:latin typeface="Century Gothic" panose="020B0502020202020204" pitchFamily="34" charset="0"/>
                <a:sym typeface="Wingdings 3" pitchFamily="18" charset="2"/>
              </a:rPr>
              <a:t>to speed up </a:t>
            </a:r>
            <a:r>
              <a:rPr lang="en-US" altLang="en-US" sz="2400" dirty="0">
                <a:latin typeface="Century Gothic" panose="020B0502020202020204" pitchFamily="34" charset="0"/>
                <a:sym typeface="Wingdings 3" pitchFamily="18" charset="2"/>
              </a:rPr>
              <a:t>the reaction and/or </a:t>
            </a:r>
            <a:r>
              <a:rPr lang="en-US" altLang="en-US" sz="2400" dirty="0">
                <a:solidFill>
                  <a:srgbClr val="FFC000"/>
                </a:solidFill>
                <a:latin typeface="Century Gothic" panose="020B0502020202020204" pitchFamily="34" charset="0"/>
                <a:sym typeface="Wingdings 3" pitchFamily="18" charset="2"/>
              </a:rPr>
              <a:t>to lower the activation energy </a:t>
            </a:r>
            <a:r>
              <a:rPr lang="en-US" altLang="en-US" sz="2400" dirty="0">
                <a:latin typeface="Century Gothic" panose="020B0502020202020204" pitchFamily="34" charset="0"/>
                <a:sym typeface="Wingdings 3" pitchFamily="18" charset="2"/>
              </a:rPr>
              <a:t>needed to jumpstart the reaction  </a:t>
            </a:r>
            <a:r>
              <a:rPr lang="en-US" altLang="en-US" sz="1800" i="1" dirty="0">
                <a:solidFill>
                  <a:schemeClr val="tx1">
                    <a:lumMod val="50000"/>
                  </a:schemeClr>
                </a:solidFill>
                <a:latin typeface="Century Gothic" panose="020B0502020202020204" pitchFamily="34" charset="0"/>
                <a:sym typeface="Wingdings 3" pitchFamily="18" charset="2"/>
              </a:rPr>
              <a:t>(police escort in the HOV lane)</a:t>
            </a:r>
          </a:p>
          <a:p>
            <a:pPr marL="585788" lvl="1" indent="0" eaLnBrk="1" hangingPunct="1">
              <a:buNone/>
            </a:pPr>
            <a:endParaRPr lang="en-US" altLang="en-US" dirty="0">
              <a:latin typeface="Century Gothic" panose="020B0502020202020204" pitchFamily="34" charset="0"/>
              <a:sym typeface="Wingdings 3" pitchFamily="18" charset="2"/>
            </a:endParaRPr>
          </a:p>
          <a:p>
            <a:pPr marL="136525" indent="0">
              <a:buNone/>
            </a:pPr>
            <a:r>
              <a:rPr lang="en-US" altLang="en-US" dirty="0">
                <a:latin typeface="Century Gothic" panose="020B0502020202020204" pitchFamily="34" charset="0"/>
              </a:rPr>
              <a:t>A  +   B  </a:t>
            </a:r>
            <a:r>
              <a:rPr lang="en-US" altLang="en-US" b="1" dirty="0">
                <a:solidFill>
                  <a:srgbClr val="FFC000"/>
                </a:solidFill>
                <a:latin typeface="Century Gothic" panose="020B0502020202020204" pitchFamily="34" charset="0"/>
                <a:sym typeface="Wingdings 3" pitchFamily="18" charset="2"/>
              </a:rPr>
              <a:t>------</a:t>
            </a:r>
            <a:r>
              <a:rPr lang="en-US" altLang="en-US" b="1" dirty="0">
                <a:solidFill>
                  <a:srgbClr val="FFC000"/>
                </a:solidFill>
                <a:latin typeface="Century Gothic" panose="020B0502020202020204" pitchFamily="34" charset="0"/>
                <a:sym typeface="Wingdings" panose="05000000000000000000" pitchFamily="2" charset="2"/>
              </a:rPr>
              <a:t></a:t>
            </a:r>
            <a:r>
              <a:rPr lang="en-US" altLang="en-US" dirty="0">
                <a:latin typeface="Century Gothic" panose="020B0502020202020204" pitchFamily="34" charset="0"/>
                <a:sym typeface="Wingdings 3" pitchFamily="18" charset="2"/>
              </a:rPr>
              <a:t>  C  +  D</a:t>
            </a:r>
          </a:p>
          <a:p>
            <a:pPr marL="585788" lvl="1" indent="0">
              <a:lnSpc>
                <a:spcPts val="900"/>
              </a:lnSpc>
              <a:buNone/>
            </a:pPr>
            <a:r>
              <a:rPr lang="en-US" altLang="en-US" sz="1400" dirty="0">
                <a:latin typeface="Century Gothic" panose="020B0502020202020204" pitchFamily="34" charset="0"/>
                <a:sym typeface="Wingdings 3" pitchFamily="18" charset="2"/>
              </a:rPr>
              <a:t> Reactants</a:t>
            </a:r>
            <a:r>
              <a:rPr lang="en-US" altLang="en-US" dirty="0">
                <a:latin typeface="Century Gothic" panose="020B0502020202020204" pitchFamily="34" charset="0"/>
                <a:sym typeface="Wingdings 3" pitchFamily="18" charset="2"/>
              </a:rPr>
              <a:t>		     </a:t>
            </a:r>
            <a:r>
              <a:rPr lang="en-US" altLang="en-US" sz="1400" dirty="0">
                <a:latin typeface="Century Gothic" panose="020B0502020202020204" pitchFamily="34" charset="0"/>
                <a:sym typeface="Wingdings 3" pitchFamily="18" charset="2"/>
              </a:rPr>
              <a:t>Products</a:t>
            </a:r>
          </a:p>
          <a:p>
            <a:pPr marL="585788" lvl="1" indent="0">
              <a:lnSpc>
                <a:spcPts val="900"/>
              </a:lnSpc>
              <a:buNone/>
            </a:pPr>
            <a:r>
              <a:rPr lang="en-US" altLang="en-US" sz="1400" dirty="0">
                <a:latin typeface="Century Gothic" panose="020B0502020202020204" pitchFamily="34" charset="0"/>
                <a:sym typeface="Wingdings 3" pitchFamily="18" charset="2"/>
              </a:rPr>
              <a:t> Substrate</a:t>
            </a:r>
          </a:p>
          <a:p>
            <a:pPr marL="265113" indent="0">
              <a:buNone/>
            </a:pPr>
            <a:endParaRPr lang="en-US" altLang="en-US" dirty="0">
              <a:latin typeface="Century Gothic" panose="020B0502020202020204" pitchFamily="34" charset="0"/>
              <a:sym typeface="Wingdings 3" pitchFamily="18" charset="2"/>
            </a:endParaRPr>
          </a:p>
        </p:txBody>
      </p:sp>
      <p:sp>
        <p:nvSpPr>
          <p:cNvPr id="3" name="Rectangle 2"/>
          <p:cNvSpPr/>
          <p:nvPr/>
        </p:nvSpPr>
        <p:spPr>
          <a:xfrm>
            <a:off x="1752600" y="2133600"/>
            <a:ext cx="5181600" cy="523220"/>
          </a:xfrm>
          <a:prstGeom prst="rect">
            <a:avLst/>
          </a:prstGeom>
        </p:spPr>
        <p:txBody>
          <a:bodyPr wrap="square">
            <a:spAutoFit/>
          </a:bodyPr>
          <a:lstStyle/>
          <a:p>
            <a:r>
              <a:rPr lang="en-US" altLang="en-US" sz="2800" dirty="0">
                <a:solidFill>
                  <a:srgbClr val="FF0000"/>
                </a:solidFill>
                <a:latin typeface="Century Gothic" panose="020B0502020202020204" pitchFamily="34" charset="0"/>
              </a:rPr>
              <a:t>-------------------------------------- </a:t>
            </a:r>
            <a:r>
              <a:rPr lang="en-US" altLang="en-US" sz="2800" b="1" dirty="0">
                <a:solidFill>
                  <a:srgbClr val="FF0000"/>
                </a:solidFill>
                <a:latin typeface="Century Gothic" panose="020B0502020202020204" pitchFamily="34" charset="0"/>
                <a:sym typeface="Wingdings" panose="05000000000000000000" pitchFamily="2" charset="2"/>
              </a:rPr>
              <a:t></a:t>
            </a:r>
            <a:endParaRPr lang="en-US" sz="2800" dirty="0">
              <a:solidFill>
                <a:srgbClr val="FF0000"/>
              </a:solidFill>
            </a:endParaRPr>
          </a:p>
        </p:txBody>
      </p:sp>
    </p:spTree>
    <p:extLst>
      <p:ext uri="{BB962C8B-B14F-4D97-AF65-F5344CB8AC3E}">
        <p14:creationId xmlns:p14="http://schemas.microsoft.com/office/powerpoint/2010/main" val="1513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endCondLst>
                                    <p:cond evt="onNext" delay="0">
                                      <p:tgtEl>
                                        <p:sldTgt/>
                                      </p:tgtEl>
                                    </p:cond>
                                  </p:end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iterate type="wd">
                                    <p:tmAbs val="500"/>
                                  </p:iterate>
                                  <p:childTnLst>
                                    <p:set>
                                      <p:cBhvr>
                                        <p:cTn id="9"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123">
                                            <p:txEl>
                                              <p:pRg st="9" end="9"/>
                                            </p:txEl>
                                          </p:spTgt>
                                        </p:tgtEl>
                                        <p:attrNameLst>
                                          <p:attrName>style.visibility</p:attrName>
                                        </p:attrNameLst>
                                      </p:cBhvr>
                                      <p:to>
                                        <p:strVal val="visible"/>
                                      </p:to>
                                    </p:set>
                                    <p:animEffect transition="in" filter="wipe(left)">
                                      <p:cBhvr>
                                        <p:cTn id="18" dur="500"/>
                                        <p:tgtEl>
                                          <p:spTgt spid="5123">
                                            <p:txEl>
                                              <p:pRg st="9" end="9"/>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5123">
                                            <p:txEl>
                                              <p:pRg st="10" end="10"/>
                                            </p:txEl>
                                          </p:spTgt>
                                        </p:tgtEl>
                                        <p:attrNameLst>
                                          <p:attrName>style.visibility</p:attrName>
                                        </p:attrNameLst>
                                      </p:cBhvr>
                                      <p:to>
                                        <p:strVal val="visible"/>
                                      </p:to>
                                    </p:set>
                                    <p:animEffect transition="in" filter="wipe(left)">
                                      <p:cBhvr>
                                        <p:cTn id="21" dur="500"/>
                                        <p:tgtEl>
                                          <p:spTgt spid="5123">
                                            <p:txEl>
                                              <p:pRg st="10" end="1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123">
                                            <p:txEl>
                                              <p:pRg st="11" end="11"/>
                                            </p:txEl>
                                          </p:spTgt>
                                        </p:tgtEl>
                                        <p:attrNameLst>
                                          <p:attrName>style.visibility</p:attrName>
                                        </p:attrNameLst>
                                      </p:cBhvr>
                                      <p:to>
                                        <p:strVal val="visible"/>
                                      </p:to>
                                    </p:set>
                                    <p:animEffect transition="in" filter="wipe(down)">
                                      <p:cBhvr>
                                        <p:cTn id="24" dur="500"/>
                                        <p:tgtEl>
                                          <p:spTgt spid="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178495" y="5029200"/>
            <a:ext cx="6670105" cy="1393842"/>
          </a:xfrm>
          <a:prstGeom prst="rect">
            <a:avLst/>
          </a:prstGeom>
          <a:solidFill>
            <a:srgbClr val="00005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p:cNvSpPr>
            <a:spLocks noGrp="1"/>
          </p:cNvSpPr>
          <p:nvPr>
            <p:ph type="title"/>
          </p:nvPr>
        </p:nvSpPr>
        <p:spPr>
          <a:xfrm>
            <a:off x="320040" y="361892"/>
            <a:ext cx="8229600" cy="762000"/>
          </a:xfrm>
        </p:spPr>
        <p:txBody>
          <a:bodyPr numCol="1">
            <a:normAutofit/>
          </a:bodyPr>
          <a:lstStyle/>
          <a:p>
            <a:pPr eaLnBrk="1" hangingPunct="1"/>
            <a:r>
              <a:rPr lang="en-US" dirty="0" smtClean="0">
                <a:solidFill>
                  <a:schemeClr val="tx1"/>
                </a:solidFill>
                <a:latin typeface="Century Gothic" panose="020B0502020202020204" pitchFamily="34" charset="0"/>
              </a:rPr>
              <a:t>Activities</a:t>
            </a:r>
            <a:endParaRPr lang="en-US"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228600" y="1032156"/>
            <a:ext cx="9387840" cy="3048000"/>
          </a:xfrm>
        </p:spPr>
        <p:txBody>
          <a:bodyPr numCol="1">
            <a:noAutofit/>
          </a:bodyPr>
          <a:lstStyle/>
          <a:p>
            <a:pPr marL="339789" lvl="1" indent="0" eaLnBrk="1" hangingPunct="1">
              <a:spcAft>
                <a:spcPts val="0"/>
              </a:spcAft>
              <a:buNone/>
              <a:defRPr/>
            </a:pPr>
            <a:r>
              <a:rPr lang="en-US" dirty="0" smtClean="0">
                <a:solidFill>
                  <a:srgbClr val="FFFF00"/>
                </a:solidFill>
                <a:latin typeface="Century Gothic" panose="020B0502020202020204" pitchFamily="34" charset="0"/>
              </a:rPr>
              <a:t>A</a:t>
            </a:r>
            <a:r>
              <a:rPr lang="en-US" dirty="0">
                <a:solidFill>
                  <a:srgbClr val="FFFF00"/>
                </a:solidFill>
                <a:latin typeface="Century Gothic" panose="020B0502020202020204" pitchFamily="34" charset="0"/>
              </a:rPr>
              <a:t>:  	“To Do” page </a:t>
            </a:r>
            <a:r>
              <a:rPr lang="en-US" dirty="0" smtClean="0">
                <a:solidFill>
                  <a:srgbClr val="FFFF00"/>
                </a:solidFill>
                <a:latin typeface="Century Gothic" panose="020B0502020202020204" pitchFamily="34" charset="0"/>
              </a:rPr>
              <a:t>58 </a:t>
            </a:r>
            <a:r>
              <a:rPr lang="en-US" dirty="0">
                <a:solidFill>
                  <a:srgbClr val="FFFF00"/>
                </a:solidFill>
                <a:latin typeface="Century Gothic" panose="020B0502020202020204" pitchFamily="34" charset="0"/>
              </a:rPr>
              <a:t>Enzyme Specificity </a:t>
            </a:r>
            <a:br>
              <a:rPr lang="en-US" dirty="0">
                <a:solidFill>
                  <a:srgbClr val="FFFF00"/>
                </a:solidFill>
                <a:latin typeface="Century Gothic" panose="020B0502020202020204" pitchFamily="34" charset="0"/>
              </a:rPr>
            </a:br>
            <a:r>
              <a:rPr lang="en-US" dirty="0">
                <a:solidFill>
                  <a:srgbClr val="FFFF00"/>
                </a:solidFill>
                <a:latin typeface="Century Gothic" panose="020B0502020202020204" pitchFamily="34" charset="0"/>
              </a:rPr>
              <a:t>		</a:t>
            </a:r>
            <a:endParaRPr lang="en-US" dirty="0" smtClean="0">
              <a:solidFill>
                <a:srgbClr val="FFFF00"/>
              </a:solidFill>
              <a:latin typeface="Century Gothic" panose="020B0502020202020204" pitchFamily="34" charset="0"/>
            </a:endParaRPr>
          </a:p>
          <a:p>
            <a:pPr marL="339789" lvl="1" indent="0">
              <a:spcAft>
                <a:spcPts val="0"/>
              </a:spcAft>
              <a:buNone/>
              <a:defRPr/>
            </a:pPr>
            <a:r>
              <a:rPr lang="en-US" dirty="0" smtClean="0">
                <a:solidFill>
                  <a:schemeClr val="accent6">
                    <a:lumMod val="60000"/>
                    <a:lumOff val="40000"/>
                  </a:schemeClr>
                </a:solidFill>
                <a:latin typeface="Century Gothic" panose="020B0502020202020204" pitchFamily="34" charset="0"/>
              </a:rPr>
              <a:t>B: </a:t>
            </a:r>
            <a:r>
              <a:rPr lang="en-US" dirty="0">
                <a:solidFill>
                  <a:schemeClr val="accent6">
                    <a:lumMod val="60000"/>
                    <a:lumOff val="40000"/>
                  </a:schemeClr>
                </a:solidFill>
                <a:latin typeface="Century Gothic" panose="020B0502020202020204" pitchFamily="34" charset="0"/>
              </a:rPr>
              <a:t>	“To Do” page 60 Enzyme </a:t>
            </a:r>
            <a:r>
              <a:rPr lang="en-US" dirty="0" smtClean="0">
                <a:solidFill>
                  <a:schemeClr val="accent6">
                    <a:lumMod val="60000"/>
                    <a:lumOff val="40000"/>
                  </a:schemeClr>
                </a:solidFill>
                <a:latin typeface="Century Gothic" panose="020B0502020202020204" pitchFamily="34" charset="0"/>
              </a:rPr>
              <a:t>Concentration</a:t>
            </a:r>
          </a:p>
          <a:p>
            <a:pPr marL="339789" lvl="1" indent="0">
              <a:spcAft>
                <a:spcPts val="0"/>
              </a:spcAft>
              <a:buNone/>
              <a:defRPr/>
            </a:pPr>
            <a:endParaRPr lang="en-US" dirty="0">
              <a:solidFill>
                <a:schemeClr val="accent6">
                  <a:lumMod val="60000"/>
                  <a:lumOff val="40000"/>
                </a:schemeClr>
              </a:solidFill>
              <a:latin typeface="Century Gothic" panose="020B0502020202020204" pitchFamily="34" charset="0"/>
            </a:endParaRPr>
          </a:p>
          <a:p>
            <a:pPr marL="339789" lvl="1" indent="0" eaLnBrk="1" hangingPunct="1">
              <a:spcAft>
                <a:spcPts val="0"/>
              </a:spcAft>
              <a:buNone/>
              <a:defRPr/>
            </a:pPr>
            <a:r>
              <a:rPr lang="en-US" dirty="0">
                <a:solidFill>
                  <a:schemeClr val="tx2">
                    <a:lumMod val="50000"/>
                  </a:schemeClr>
                </a:solidFill>
                <a:latin typeface="Century Gothic" panose="020B0502020202020204" pitchFamily="34" charset="0"/>
              </a:rPr>
              <a:t>C</a:t>
            </a:r>
            <a:r>
              <a:rPr lang="en-US" dirty="0" smtClean="0">
                <a:solidFill>
                  <a:schemeClr val="tx2">
                    <a:lumMod val="50000"/>
                  </a:schemeClr>
                </a:solidFill>
                <a:latin typeface="Century Gothic" panose="020B0502020202020204" pitchFamily="34" charset="0"/>
              </a:rPr>
              <a:t>: </a:t>
            </a:r>
            <a:r>
              <a:rPr lang="en-US" dirty="0">
                <a:solidFill>
                  <a:schemeClr val="tx2">
                    <a:lumMod val="50000"/>
                  </a:schemeClr>
                </a:solidFill>
                <a:latin typeface="Century Gothic" panose="020B0502020202020204" pitchFamily="34" charset="0"/>
              </a:rPr>
              <a:t>	“To Do” page </a:t>
            </a:r>
            <a:r>
              <a:rPr lang="en-US" dirty="0" smtClean="0">
                <a:solidFill>
                  <a:schemeClr val="tx2">
                    <a:lumMod val="50000"/>
                  </a:schemeClr>
                </a:solidFill>
                <a:latin typeface="Century Gothic" panose="020B0502020202020204" pitchFamily="34" charset="0"/>
              </a:rPr>
              <a:t>62 Temperature</a:t>
            </a:r>
            <a:endParaRPr lang="en-US" dirty="0">
              <a:solidFill>
                <a:schemeClr val="tx2">
                  <a:lumMod val="50000"/>
                </a:schemeClr>
              </a:solidFill>
              <a:latin typeface="Century Gothic" panose="020B0502020202020204" pitchFamily="34" charset="0"/>
            </a:endParaRPr>
          </a:p>
          <a:p>
            <a:pPr marL="339789" lvl="1" indent="0" eaLnBrk="1" hangingPunct="1">
              <a:spcAft>
                <a:spcPts val="0"/>
              </a:spcAft>
              <a:buNone/>
              <a:defRPr/>
            </a:pPr>
            <a:endParaRPr lang="en-US" dirty="0">
              <a:solidFill>
                <a:schemeClr val="accent6">
                  <a:lumMod val="60000"/>
                  <a:lumOff val="40000"/>
                </a:schemeClr>
              </a:solidFill>
              <a:latin typeface="Century Gothic" panose="020B0502020202020204" pitchFamily="34" charset="0"/>
            </a:endParaRPr>
          </a:p>
          <a:p>
            <a:pPr marL="339789" lvl="1" indent="0" eaLnBrk="1" hangingPunct="1">
              <a:spcAft>
                <a:spcPts val="0"/>
              </a:spcAft>
              <a:buNone/>
              <a:defRPr/>
            </a:pPr>
            <a:r>
              <a:rPr lang="en-US" dirty="0" smtClean="0">
                <a:solidFill>
                  <a:srgbClr val="CFAFE7"/>
                </a:solidFill>
                <a:latin typeface="Century Gothic" panose="020B0502020202020204" pitchFamily="34" charset="0"/>
              </a:rPr>
              <a:t>D</a:t>
            </a:r>
            <a:r>
              <a:rPr lang="en-US" dirty="0">
                <a:solidFill>
                  <a:srgbClr val="CFAFE7"/>
                </a:solidFill>
                <a:latin typeface="Century Gothic" panose="020B0502020202020204" pitchFamily="34" charset="0"/>
              </a:rPr>
              <a:t>: 	“To Do” page </a:t>
            </a:r>
            <a:r>
              <a:rPr lang="en-US" dirty="0" smtClean="0">
                <a:solidFill>
                  <a:srgbClr val="CFAFE7"/>
                </a:solidFill>
                <a:latin typeface="Century Gothic" panose="020B0502020202020204" pitchFamily="34" charset="0"/>
              </a:rPr>
              <a:t>64 </a:t>
            </a:r>
            <a:r>
              <a:rPr lang="en-US" dirty="0">
                <a:solidFill>
                  <a:srgbClr val="CFAFE7"/>
                </a:solidFill>
                <a:latin typeface="Century Gothic" panose="020B0502020202020204" pitchFamily="34" charset="0"/>
              </a:rPr>
              <a:t>pH </a:t>
            </a:r>
            <a:endParaRPr lang="en-US" dirty="0" smtClean="0">
              <a:solidFill>
                <a:srgbClr val="CFAFE7"/>
              </a:solidFill>
              <a:latin typeface="Century Gothic" panose="020B0502020202020204" pitchFamily="34" charset="0"/>
            </a:endParaRPr>
          </a:p>
          <a:p>
            <a:pPr marL="796989" lvl="1" indent="-457200" eaLnBrk="1" hangingPunct="1">
              <a:spcAft>
                <a:spcPts val="0"/>
              </a:spcAft>
              <a:defRPr/>
            </a:pPr>
            <a:endParaRPr lang="en-US" dirty="0">
              <a:solidFill>
                <a:srgbClr val="CFAFE7"/>
              </a:solidFill>
              <a:latin typeface="Century Gothic" panose="020B0502020202020204" pitchFamily="34" charset="0"/>
            </a:endParaRPr>
          </a:p>
          <a:p>
            <a:pPr marL="339789" lvl="1" indent="0">
              <a:spcAft>
                <a:spcPts val="0"/>
              </a:spcAft>
              <a:buNone/>
              <a:defRPr/>
            </a:pPr>
            <a:r>
              <a:rPr lang="en-US" dirty="0" smtClean="0">
                <a:latin typeface="Century Gothic" panose="020B0502020202020204" pitchFamily="34" charset="0"/>
              </a:rPr>
              <a:t>E</a:t>
            </a:r>
            <a:r>
              <a:rPr lang="en-US" dirty="0">
                <a:latin typeface="Century Gothic" panose="020B0502020202020204" pitchFamily="34" charset="0"/>
              </a:rPr>
              <a:t>:	</a:t>
            </a:r>
            <a:r>
              <a:rPr lang="en-US" b="1" i="1" u="sng" dirty="0" smtClean="0">
                <a:latin typeface="Century Gothic" panose="020B0502020202020204" pitchFamily="34" charset="0"/>
              </a:rPr>
              <a:t>Return to </a:t>
            </a:r>
            <a:r>
              <a:rPr lang="en-US" b="1" i="1" u="sng" dirty="0" err="1" smtClean="0">
                <a:latin typeface="Century Gothic" panose="020B0502020202020204" pitchFamily="34" charset="0"/>
              </a:rPr>
              <a:t>seats:combine</a:t>
            </a:r>
            <a:r>
              <a:rPr lang="en-US" b="1" i="1" u="sng" dirty="0" smtClean="0">
                <a:latin typeface="Century Gothic" panose="020B0502020202020204" pitchFamily="34" charset="0"/>
              </a:rPr>
              <a:t> class data for your LAB REPORT!</a:t>
            </a:r>
            <a:endParaRPr lang="en-US" b="1" i="1" u="sng" dirty="0">
              <a:latin typeface="Century Gothic" panose="020B0502020202020204" pitchFamily="34" charset="0"/>
            </a:endParaRPr>
          </a:p>
          <a:p>
            <a:pPr marL="796989" lvl="1" indent="-457200" eaLnBrk="1" hangingPunct="1">
              <a:spcAft>
                <a:spcPts val="0"/>
              </a:spcAft>
              <a:defRPr/>
            </a:pPr>
            <a:endParaRPr lang="en-US" dirty="0">
              <a:solidFill>
                <a:srgbClr val="CFAFE7"/>
              </a:solidFill>
              <a:latin typeface="Century Gothic" panose="020B0502020202020204" pitchFamily="34" charset="0"/>
            </a:endParaRPr>
          </a:p>
        </p:txBody>
      </p:sp>
      <p:sp>
        <p:nvSpPr>
          <p:cNvPr id="2" name="TextBox 1"/>
          <p:cNvSpPr txBox="1"/>
          <p:nvPr/>
        </p:nvSpPr>
        <p:spPr>
          <a:xfrm>
            <a:off x="4369788" y="5257800"/>
            <a:ext cx="184731" cy="461665"/>
          </a:xfrm>
          <a:prstGeom prst="rect">
            <a:avLst/>
          </a:prstGeom>
          <a:noFill/>
        </p:spPr>
        <p:txBody>
          <a:bodyPr wrap="none" rtlCol="0">
            <a:spAutoFit/>
          </a:bodyPr>
          <a:lstStyle/>
          <a:p>
            <a:pPr algn="ctr"/>
            <a:endParaRPr lang="en-US" sz="2400" i="1" dirty="0"/>
          </a:p>
        </p:txBody>
      </p:sp>
      <p:grpSp>
        <p:nvGrpSpPr>
          <p:cNvPr id="6" name="Group 5"/>
          <p:cNvGrpSpPr/>
          <p:nvPr/>
        </p:nvGrpSpPr>
        <p:grpSpPr>
          <a:xfrm>
            <a:off x="1178495" y="5243254"/>
            <a:ext cx="6421255" cy="950721"/>
            <a:chOff x="1178495" y="5243254"/>
            <a:chExt cx="6421255" cy="950721"/>
          </a:xfrm>
        </p:grpSpPr>
        <p:sp>
          <p:nvSpPr>
            <p:cNvPr id="5" name="5-Point Star 4"/>
            <p:cNvSpPr/>
            <p:nvPr/>
          </p:nvSpPr>
          <p:spPr>
            <a:xfrm rot="938829">
              <a:off x="6613749" y="5244955"/>
              <a:ext cx="986001" cy="949020"/>
            </a:xfrm>
            <a:prstGeom prst="star5">
              <a:avLst>
                <a:gd name="adj" fmla="val 28226"/>
                <a:gd name="hf" fmla="val 105146"/>
                <a:gd name="vf" fmla="val 110557"/>
              </a:avLst>
            </a:prstGeom>
            <a:solidFill>
              <a:srgbClr val="FFFF00"/>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anose="020F0502020204030204" pitchFamily="34" charset="0"/>
                </a:rPr>
                <a:t>cm</a:t>
              </a:r>
            </a:p>
          </p:txBody>
        </p:sp>
        <p:sp>
          <p:nvSpPr>
            <p:cNvPr id="4" name="TextBox 3"/>
            <p:cNvSpPr txBox="1"/>
            <p:nvPr/>
          </p:nvSpPr>
          <p:spPr>
            <a:xfrm>
              <a:off x="1178495" y="5243254"/>
              <a:ext cx="5596404" cy="769441"/>
            </a:xfrm>
            <a:prstGeom prst="rect">
              <a:avLst/>
            </a:prstGeom>
            <a:noFill/>
          </p:spPr>
          <p:txBody>
            <a:bodyPr wrap="none" rtlCol="0">
              <a:spAutoFit/>
            </a:bodyPr>
            <a:lstStyle/>
            <a:p>
              <a:pPr algn="ctr"/>
              <a:r>
                <a:rPr lang="en-US" sz="2400" i="1" dirty="0" smtClean="0">
                  <a:solidFill>
                    <a:srgbClr val="FFFF00"/>
                  </a:solidFill>
                </a:rPr>
                <a:t>Lab Manual Fix</a:t>
              </a:r>
              <a:r>
                <a:rPr lang="en-US" sz="2400" i="1" dirty="0" smtClean="0">
                  <a:solidFill>
                    <a:srgbClr val="FF0000"/>
                  </a:solidFill>
                </a:rPr>
                <a:t>: </a:t>
              </a:r>
            </a:p>
            <a:p>
              <a:pPr algn="ctr"/>
              <a:r>
                <a:rPr lang="en-US" sz="2000" i="1" dirty="0" smtClean="0">
                  <a:solidFill>
                    <a:srgbClr val="FF0066"/>
                  </a:solidFill>
                </a:rPr>
                <a:t>Do not record in mm, Measure and RECORD in</a:t>
              </a:r>
              <a:endParaRPr lang="en-US" sz="2000" i="1" dirty="0">
                <a:solidFill>
                  <a:srgbClr val="FF0066"/>
                </a:solidFill>
              </a:endParaRPr>
            </a:p>
          </p:txBody>
        </p:sp>
      </p:grpSp>
    </p:spTree>
    <p:extLst>
      <p:ext uri="{BB962C8B-B14F-4D97-AF65-F5344CB8AC3E}">
        <p14:creationId xmlns:p14="http://schemas.microsoft.com/office/powerpoint/2010/main" val="3761938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a:solidFill>
                  <a:schemeClr val="bg2">
                    <a:lumMod val="60000"/>
                    <a:lumOff val="40000"/>
                  </a:schemeClr>
                </a:solidFill>
                <a:latin typeface="Century Gothic" panose="020B0502020202020204" pitchFamily="34" charset="0"/>
              </a:rPr>
              <a:t>What are </a:t>
            </a:r>
            <a:r>
              <a:rPr lang="en-US" dirty="0">
                <a:solidFill>
                  <a:srgbClr val="FFC000"/>
                </a:solidFill>
                <a:latin typeface="Century Gothic" panose="020B0502020202020204" pitchFamily="34" charset="0"/>
              </a:rPr>
              <a:t>Enzymes</a:t>
            </a:r>
            <a:r>
              <a:rPr lang="en-US" dirty="0">
                <a:solidFill>
                  <a:schemeClr val="bg2">
                    <a:lumMod val="60000"/>
                    <a:lumOff val="40000"/>
                  </a:schemeClr>
                </a:solidFill>
                <a:latin typeface="Century Gothic" panose="020B0502020202020204" pitchFamily="34" charset="0"/>
              </a:rPr>
              <a:t>?</a:t>
            </a:r>
          </a:p>
        </p:txBody>
      </p:sp>
      <p:sp>
        <p:nvSpPr>
          <p:cNvPr id="3" name="Content Placeholder 2"/>
          <p:cNvSpPr>
            <a:spLocks noGrp="1"/>
          </p:cNvSpPr>
          <p:nvPr>
            <p:ph idx="1"/>
          </p:nvPr>
        </p:nvSpPr>
        <p:spPr>
          <a:xfrm>
            <a:off x="228600" y="1143000"/>
            <a:ext cx="9144000" cy="5562600"/>
          </a:xfrm>
        </p:spPr>
        <p:txBody>
          <a:bodyPr>
            <a:normAutofit/>
          </a:bodyPr>
          <a:lstStyle/>
          <a:p>
            <a:pPr marL="480060" indent="-342900" fontAlgn="auto">
              <a:spcAft>
                <a:spcPts val="0"/>
              </a:spcAft>
              <a:buClr>
                <a:schemeClr val="tx1">
                  <a:shade val="95000"/>
                </a:schemeClr>
              </a:buClr>
              <a:defRPr/>
            </a:pPr>
            <a:r>
              <a:rPr lang="en-US" sz="2000" dirty="0">
                <a:latin typeface="Century Gothic" panose="020B0502020202020204" pitchFamily="34" charset="0"/>
              </a:rPr>
              <a:t>Organic catalysts that speed up metabolic reactions</a:t>
            </a:r>
          </a:p>
          <a:p>
            <a:pPr marL="928116" lvl="1" indent="-342900" fontAlgn="auto">
              <a:spcAft>
                <a:spcPts val="0"/>
              </a:spcAft>
              <a:defRPr/>
            </a:pPr>
            <a:r>
              <a:rPr lang="en-US" sz="2000" dirty="0">
                <a:latin typeface="Century Gothic" panose="020B0502020202020204" pitchFamily="34" charset="0"/>
              </a:rPr>
              <a:t>Enzymes are </a:t>
            </a:r>
            <a:r>
              <a:rPr lang="en-US" sz="2000" b="1" u="sng" dirty="0">
                <a:latin typeface="Century Gothic" panose="020B0502020202020204" pitchFamily="34" charset="0"/>
              </a:rPr>
              <a:t>NOT</a:t>
            </a:r>
            <a:r>
              <a:rPr lang="en-US" sz="2000" dirty="0">
                <a:latin typeface="Century Gothic" panose="020B0502020202020204" pitchFamily="34" charset="0"/>
              </a:rPr>
              <a:t> consumed during a reaction </a:t>
            </a:r>
          </a:p>
          <a:p>
            <a:pPr marL="928116" lvl="1" indent="-342900" fontAlgn="auto">
              <a:spcAft>
                <a:spcPts val="0"/>
              </a:spcAft>
              <a:defRPr/>
            </a:pPr>
            <a:r>
              <a:rPr lang="en-US" sz="2000" dirty="0">
                <a:latin typeface="Century Gothic" panose="020B0502020202020204" pitchFamily="34" charset="0"/>
              </a:rPr>
              <a:t>Reaction takes place at the ‘active site’ </a:t>
            </a:r>
          </a:p>
          <a:p>
            <a:pPr marL="480060" indent="-342900" fontAlgn="auto">
              <a:spcAft>
                <a:spcPts val="0"/>
              </a:spcAft>
              <a:buClr>
                <a:schemeClr val="tx1">
                  <a:shade val="95000"/>
                </a:schemeClr>
              </a:buClr>
              <a:defRPr/>
            </a:pPr>
            <a:r>
              <a:rPr lang="en-US" sz="2000" dirty="0">
                <a:latin typeface="Century Gothic" panose="020B0502020202020204" pitchFamily="34" charset="0"/>
              </a:rPr>
              <a:t>They are </a:t>
            </a:r>
            <a:r>
              <a:rPr lang="en-US" sz="2000" u="sng" dirty="0">
                <a:latin typeface="Century Gothic" panose="020B0502020202020204" pitchFamily="34" charset="0"/>
              </a:rPr>
              <a:t>proteins</a:t>
            </a:r>
          </a:p>
          <a:p>
            <a:pPr marL="928116" lvl="1" indent="-342900" fontAlgn="auto">
              <a:spcAft>
                <a:spcPts val="0"/>
              </a:spcAft>
              <a:defRPr/>
            </a:pPr>
            <a:r>
              <a:rPr lang="en-US" sz="2000" dirty="0">
                <a:latin typeface="Century Gothic" panose="020B0502020202020204" pitchFamily="34" charset="0"/>
              </a:rPr>
              <a:t>So they can be affected by environmental stress </a:t>
            </a:r>
            <a:r>
              <a:rPr lang="en-US" sz="1600" dirty="0">
                <a:latin typeface="Century Gothic" panose="020B0502020202020204" pitchFamily="34" charset="0"/>
              </a:rPr>
              <a:t>(think </a:t>
            </a:r>
            <a:r>
              <a:rPr lang="en-US" sz="1600" dirty="0">
                <a:solidFill>
                  <a:schemeClr val="bg2">
                    <a:lumMod val="40000"/>
                    <a:lumOff val="60000"/>
                  </a:schemeClr>
                </a:solidFill>
                <a:latin typeface="Century Gothic" panose="020B0502020202020204" pitchFamily="34" charset="0"/>
              </a:rPr>
              <a:t>pH</a:t>
            </a:r>
            <a:r>
              <a:rPr lang="en-US" sz="1600" dirty="0">
                <a:latin typeface="Century Gothic" panose="020B0502020202020204" pitchFamily="34" charset="0"/>
              </a:rPr>
              <a:t> &amp; </a:t>
            </a:r>
            <a:r>
              <a:rPr lang="en-US" sz="1600" dirty="0">
                <a:solidFill>
                  <a:schemeClr val="tx2">
                    <a:lumMod val="50000"/>
                  </a:schemeClr>
                </a:solidFill>
                <a:latin typeface="Century Gothic" panose="020B0502020202020204" pitchFamily="34" charset="0"/>
              </a:rPr>
              <a:t>temp)</a:t>
            </a:r>
          </a:p>
          <a:p>
            <a:pPr marL="480060" indent="-342900" fontAlgn="auto">
              <a:spcAft>
                <a:spcPts val="0"/>
              </a:spcAft>
              <a:buClr>
                <a:schemeClr val="tx1">
                  <a:shade val="95000"/>
                </a:schemeClr>
              </a:buClr>
              <a:defRPr/>
            </a:pPr>
            <a:r>
              <a:rPr lang="en-US" sz="2000" dirty="0">
                <a:latin typeface="Century Gothic" panose="020B0502020202020204" pitchFamily="34" charset="0"/>
              </a:rPr>
              <a:t>Enzymes are </a:t>
            </a:r>
            <a:r>
              <a:rPr lang="en-US" sz="2000" dirty="0">
                <a:solidFill>
                  <a:srgbClr val="FFFF00"/>
                </a:solidFill>
                <a:latin typeface="Century Gothic" panose="020B0502020202020204" pitchFamily="34" charset="0"/>
              </a:rPr>
              <a:t>specific</a:t>
            </a:r>
            <a:r>
              <a:rPr lang="en-US" sz="2000" dirty="0">
                <a:latin typeface="Century Gothic" panose="020B0502020202020204" pitchFamily="34" charset="0"/>
              </a:rPr>
              <a:t> and speed up </a:t>
            </a:r>
            <a:r>
              <a:rPr lang="en-US" sz="2000" u="sng" dirty="0">
                <a:latin typeface="Century Gothic" panose="020B0502020202020204" pitchFamily="34" charset="0"/>
              </a:rPr>
              <a:t>only one type </a:t>
            </a:r>
            <a:r>
              <a:rPr lang="en-US" sz="2000" dirty="0">
                <a:latin typeface="Century Gothic" panose="020B0502020202020204" pitchFamily="34" charset="0"/>
              </a:rPr>
              <a:t>of reaction</a:t>
            </a:r>
          </a:p>
          <a:p>
            <a:pPr marL="480060" indent="-342900" fontAlgn="auto">
              <a:spcAft>
                <a:spcPts val="0"/>
              </a:spcAft>
              <a:buClr>
                <a:schemeClr val="tx1">
                  <a:shade val="95000"/>
                </a:schemeClr>
              </a:buClr>
              <a:defRPr/>
            </a:pPr>
            <a:r>
              <a:rPr lang="en-US" sz="2000" dirty="0">
                <a:latin typeface="Century Gothic" panose="020B0502020202020204" pitchFamily="34" charset="0"/>
              </a:rPr>
              <a:t>Names for enzymes will generally end in </a:t>
            </a:r>
            <a:r>
              <a:rPr lang="en-US" sz="2000" dirty="0">
                <a:solidFill>
                  <a:srgbClr val="FFC000"/>
                </a:solidFill>
                <a:latin typeface="Century Gothic" panose="020B0502020202020204" pitchFamily="34" charset="0"/>
              </a:rPr>
              <a:t>–</a:t>
            </a:r>
            <a:r>
              <a:rPr lang="en-US" sz="2000" dirty="0" err="1">
                <a:solidFill>
                  <a:srgbClr val="FFC000"/>
                </a:solidFill>
                <a:latin typeface="Century Gothic" panose="020B0502020202020204" pitchFamily="34" charset="0"/>
              </a:rPr>
              <a:t>ase</a:t>
            </a:r>
            <a:endParaRPr lang="en-US" sz="2000" dirty="0">
              <a:latin typeface="Century Gothic" panose="020B0502020202020204" pitchFamily="34" charset="0"/>
            </a:endParaRPr>
          </a:p>
          <a:p>
            <a:pPr marL="800735" lvl="1" indent="-342900" fontAlgn="auto">
              <a:spcAft>
                <a:spcPts val="0"/>
              </a:spcAft>
              <a:buClr>
                <a:schemeClr val="tx1">
                  <a:shade val="95000"/>
                </a:schemeClr>
              </a:buClr>
              <a:defRPr/>
            </a:pPr>
            <a:r>
              <a:rPr lang="en-US" sz="1800" dirty="0">
                <a:solidFill>
                  <a:srgbClr val="FFC000"/>
                </a:solidFill>
                <a:latin typeface="Century Gothic" panose="020B0502020202020204" pitchFamily="34" charset="0"/>
              </a:rPr>
              <a:t>Lipase</a:t>
            </a:r>
            <a:r>
              <a:rPr lang="en-US" sz="1800" dirty="0">
                <a:latin typeface="Century Gothic" panose="020B0502020202020204" pitchFamily="34" charset="0"/>
              </a:rPr>
              <a:t> – breaks down fats  </a:t>
            </a:r>
            <a:r>
              <a:rPr lang="en-US" sz="1400" i="1" dirty="0">
                <a:latin typeface="Century Gothic" panose="020B0502020202020204" pitchFamily="34" charset="0"/>
              </a:rPr>
              <a:t>(laundry </a:t>
            </a:r>
            <a:r>
              <a:rPr lang="en-US" sz="1400" i="1" dirty="0" smtClean="0">
                <a:latin typeface="Century Gothic" panose="020B0502020202020204" pitchFamily="34" charset="0"/>
              </a:rPr>
              <a:t>detergent)</a:t>
            </a:r>
            <a:endParaRPr lang="en-US" sz="1400" i="1" dirty="0">
              <a:latin typeface="Century Gothic" panose="020B0502020202020204" pitchFamily="34" charset="0"/>
            </a:endParaRPr>
          </a:p>
          <a:p>
            <a:pPr marL="800735" lvl="1" indent="-342900" fontAlgn="auto">
              <a:spcAft>
                <a:spcPts val="0"/>
              </a:spcAft>
              <a:buClr>
                <a:schemeClr val="tx1">
                  <a:shade val="95000"/>
                </a:schemeClr>
              </a:buClr>
              <a:defRPr/>
            </a:pPr>
            <a:r>
              <a:rPr lang="en-US" sz="1800" dirty="0">
                <a:solidFill>
                  <a:srgbClr val="FFC000"/>
                </a:solidFill>
                <a:latin typeface="Century Gothic" panose="020B0502020202020204" pitchFamily="34" charset="0"/>
              </a:rPr>
              <a:t>Protease</a:t>
            </a:r>
            <a:r>
              <a:rPr lang="en-US" sz="1800" dirty="0">
                <a:latin typeface="Century Gothic" panose="020B0502020202020204" pitchFamily="34" charset="0"/>
              </a:rPr>
              <a:t> – breaks down proteins </a:t>
            </a:r>
            <a:r>
              <a:rPr lang="en-US" sz="1400" i="1" dirty="0">
                <a:latin typeface="Century Gothic" panose="020B0502020202020204" pitchFamily="34" charset="0"/>
              </a:rPr>
              <a:t>(baby formula)</a:t>
            </a:r>
          </a:p>
          <a:p>
            <a:pPr marL="800735" lvl="1" indent="-342900" fontAlgn="auto">
              <a:spcAft>
                <a:spcPts val="0"/>
              </a:spcAft>
              <a:buClr>
                <a:schemeClr val="tx1">
                  <a:shade val="95000"/>
                </a:schemeClr>
              </a:buClr>
              <a:defRPr/>
            </a:pPr>
            <a:r>
              <a:rPr lang="en-US" sz="1800" dirty="0">
                <a:solidFill>
                  <a:srgbClr val="FFC000"/>
                </a:solidFill>
                <a:latin typeface="Century Gothic" panose="020B0502020202020204" pitchFamily="34" charset="0"/>
              </a:rPr>
              <a:t>Carbohydrase</a:t>
            </a:r>
            <a:r>
              <a:rPr lang="en-US" sz="1800" dirty="0">
                <a:latin typeface="Century Gothic" panose="020B0502020202020204" pitchFamily="34" charset="0"/>
              </a:rPr>
              <a:t> – breaks down carbohydrates </a:t>
            </a:r>
            <a:r>
              <a:rPr lang="en-US" sz="1400" i="1" dirty="0" smtClean="0">
                <a:latin typeface="Century Gothic" panose="020B0502020202020204" pitchFamily="34" charset="0"/>
              </a:rPr>
              <a:t>(lactose free milk)</a:t>
            </a:r>
            <a:endParaRPr lang="en-US" sz="1400" i="1" dirty="0">
              <a:latin typeface="Century Gothic" panose="020B0502020202020204" pitchFamily="34" charset="0"/>
            </a:endParaRPr>
          </a:p>
          <a:p>
            <a:pPr marL="721741" indent="-457200" fontAlgn="auto">
              <a:spcAft>
                <a:spcPts val="0"/>
              </a:spcAft>
              <a:defRPr/>
            </a:pPr>
            <a:endParaRPr lang="en-US" sz="2400" dirty="0">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054009"/>
            <a:ext cx="2705100" cy="12581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25" y="5033324"/>
            <a:ext cx="2794045" cy="12995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5054009"/>
            <a:ext cx="2731770" cy="1270591"/>
          </a:xfrm>
          <a:prstGeom prst="rect">
            <a:avLst/>
          </a:prstGeom>
        </p:spPr>
      </p:pic>
      <p:sp>
        <p:nvSpPr>
          <p:cNvPr id="4" name="Oval 3"/>
          <p:cNvSpPr/>
          <p:nvPr/>
        </p:nvSpPr>
        <p:spPr>
          <a:xfrm>
            <a:off x="762000" y="3810000"/>
            <a:ext cx="152400" cy="152400"/>
          </a:xfrm>
          <a:prstGeom prst="ellipse">
            <a:avLst/>
          </a:prstGeom>
          <a:solidFill>
            <a:srgbClr val="F4E927"/>
          </a:solidFill>
          <a:ln>
            <a:solidFill>
              <a:srgbClr val="F4E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000" y="4114800"/>
            <a:ext cx="152400" cy="152400"/>
          </a:xfrm>
          <a:prstGeom prst="ellipse">
            <a:avLst/>
          </a:prstGeom>
          <a:solidFill>
            <a:srgbClr val="455DA5"/>
          </a:solidFill>
          <a:ln>
            <a:solidFill>
              <a:srgbClr val="455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0" y="4446743"/>
            <a:ext cx="152400" cy="152400"/>
          </a:xfrm>
          <a:prstGeom prst="ellipse">
            <a:avLst/>
          </a:prstGeom>
          <a:solidFill>
            <a:srgbClr val="F15655"/>
          </a:solidFill>
          <a:ln>
            <a:solidFill>
              <a:srgbClr val="F1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388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 y="914400"/>
            <a:ext cx="8915400" cy="6370975"/>
          </a:xfrm>
          <a:prstGeom prst="rect">
            <a:avLst/>
          </a:prstGeom>
        </p:spPr>
        <p:txBody>
          <a:bodyPr wrap="square">
            <a:spAutoFit/>
          </a:bodyPr>
          <a:lstStyle/>
          <a:p>
            <a:pPr marL="137160" eaLnBrk="1" fontAlgn="auto" hangingPunct="1">
              <a:spcAft>
                <a:spcPts val="0"/>
              </a:spcAft>
              <a:buClr>
                <a:schemeClr val="tx1">
                  <a:shade val="95000"/>
                </a:schemeClr>
              </a:buClr>
              <a:defRPr/>
            </a:pPr>
            <a:r>
              <a:rPr lang="en-US" sz="2400" dirty="0">
                <a:latin typeface="Century Gothic" panose="020B0502020202020204" pitchFamily="34" charset="0"/>
              </a:rPr>
              <a:t>Things that can alter enzyme efficiency (rate of reaction):</a:t>
            </a:r>
          </a:p>
          <a:p>
            <a:pPr marL="137160" eaLnBrk="1" fontAlgn="auto" hangingPunct="1">
              <a:spcAft>
                <a:spcPts val="0"/>
              </a:spcAft>
              <a:buClr>
                <a:schemeClr val="tx1">
                  <a:shade val="95000"/>
                </a:schemeClr>
              </a:buClr>
              <a:defRPr/>
            </a:pPr>
            <a:endParaRPr lang="en-US" sz="2400" dirty="0">
              <a:latin typeface="Century Gothic" panose="020B0502020202020204" pitchFamily="34" charset="0"/>
            </a:endParaRPr>
          </a:p>
          <a:p>
            <a:pPr marL="868680" lvl="1" indent="-283464" fontAlgn="auto">
              <a:spcAft>
                <a:spcPts val="0"/>
              </a:spcAft>
              <a:buFont typeface="Wingdings 2"/>
              <a:buChar char=""/>
              <a:defRPr/>
            </a:pPr>
            <a:r>
              <a:rPr lang="en-US" sz="2400" b="1" dirty="0">
                <a:solidFill>
                  <a:srgbClr val="FFFF00"/>
                </a:solidFill>
                <a:latin typeface="Century Gothic" panose="020B0502020202020204" pitchFamily="34" charset="0"/>
              </a:rPr>
              <a:t>Specificity: </a:t>
            </a:r>
            <a:r>
              <a:rPr lang="en-US" sz="2400" dirty="0">
                <a:latin typeface="Century Gothic" panose="020B0502020202020204" pitchFamily="34" charset="0"/>
              </a:rPr>
              <a:t>Having the (specific) substrate for the enzyme to react with  </a:t>
            </a:r>
            <a:r>
              <a:rPr lang="en-US" i="1" dirty="0">
                <a:solidFill>
                  <a:schemeClr val="tx1">
                    <a:lumMod val="50000"/>
                  </a:schemeClr>
                </a:solidFill>
                <a:latin typeface="Century Gothic" panose="020B0502020202020204" pitchFamily="34" charset="0"/>
              </a:rPr>
              <a:t>(BFF)</a:t>
            </a:r>
          </a:p>
          <a:p>
            <a:pPr marL="868680" lvl="1" indent="-283464" fontAlgn="auto">
              <a:spcAft>
                <a:spcPts val="0"/>
              </a:spcAft>
              <a:buFont typeface="Wingdings 2"/>
              <a:buChar char=""/>
              <a:defRPr/>
            </a:pPr>
            <a:endParaRPr lang="en-US" sz="2400" dirty="0">
              <a:latin typeface="Century Gothic" panose="020B0502020202020204" pitchFamily="34" charset="0"/>
            </a:endParaRPr>
          </a:p>
          <a:p>
            <a:pPr marL="868680" lvl="1" indent="-283464" fontAlgn="auto">
              <a:spcAft>
                <a:spcPts val="0"/>
              </a:spcAft>
              <a:buFont typeface="Wingdings 2"/>
              <a:buChar char=""/>
              <a:defRPr/>
            </a:pPr>
            <a:r>
              <a:rPr lang="en-US" sz="2400" b="1" dirty="0">
                <a:solidFill>
                  <a:schemeClr val="accent6">
                    <a:lumMod val="60000"/>
                    <a:lumOff val="40000"/>
                  </a:schemeClr>
                </a:solidFill>
                <a:latin typeface="Century Gothic" panose="020B0502020202020204" pitchFamily="34" charset="0"/>
              </a:rPr>
              <a:t>Concentration: </a:t>
            </a:r>
            <a:r>
              <a:rPr lang="en-US" sz="2400" dirty="0">
                <a:latin typeface="Century Gothic" panose="020B0502020202020204" pitchFamily="34" charset="0"/>
              </a:rPr>
              <a:t>Having the right amount of enzyme and substrate </a:t>
            </a:r>
            <a:r>
              <a:rPr lang="en-US" sz="2000" i="1" dirty="0">
                <a:solidFill>
                  <a:schemeClr val="tx1">
                    <a:lumMod val="50000"/>
                  </a:schemeClr>
                </a:solidFill>
                <a:latin typeface="Century Gothic" panose="020B0502020202020204" pitchFamily="34" charset="0"/>
              </a:rPr>
              <a:t>(quantity limitations)</a:t>
            </a:r>
          </a:p>
          <a:p>
            <a:pPr marL="868680" lvl="1" indent="-283464" fontAlgn="auto">
              <a:spcAft>
                <a:spcPts val="0"/>
              </a:spcAft>
              <a:buFont typeface="Wingdings 2"/>
              <a:buChar char=""/>
              <a:defRPr/>
            </a:pPr>
            <a:endParaRPr lang="en-US" sz="2400" dirty="0">
              <a:latin typeface="Century Gothic" panose="020B0502020202020204" pitchFamily="34" charset="0"/>
            </a:endParaRPr>
          </a:p>
          <a:p>
            <a:pPr marL="868680" lvl="1" indent="-283464" eaLnBrk="1" fontAlgn="auto" hangingPunct="1">
              <a:spcAft>
                <a:spcPts val="0"/>
              </a:spcAft>
              <a:buFont typeface="Wingdings 2"/>
              <a:buChar char=""/>
              <a:defRPr/>
            </a:pPr>
            <a:r>
              <a:rPr lang="en-US" sz="2400" b="1" dirty="0">
                <a:solidFill>
                  <a:schemeClr val="tx2">
                    <a:lumMod val="50000"/>
                  </a:schemeClr>
                </a:solidFill>
                <a:latin typeface="Century Gothic" panose="020B0502020202020204" pitchFamily="34" charset="0"/>
              </a:rPr>
              <a:t>Temperature: </a:t>
            </a:r>
            <a:r>
              <a:rPr lang="en-US" sz="2400" dirty="0">
                <a:latin typeface="Century Gothic" panose="020B0502020202020204" pitchFamily="34" charset="0"/>
              </a:rPr>
              <a:t>Having the optimal temperature for the enzyme to work in  </a:t>
            </a:r>
            <a:r>
              <a:rPr lang="en-US" i="1" dirty="0">
                <a:solidFill>
                  <a:schemeClr val="tx1">
                    <a:lumMod val="50000"/>
                  </a:schemeClr>
                </a:solidFill>
                <a:latin typeface="Century Gothic" panose="020B0502020202020204" pitchFamily="34" charset="0"/>
              </a:rPr>
              <a:t>(where did it come from)</a:t>
            </a:r>
            <a:endParaRPr lang="en-US" sz="2400" dirty="0">
              <a:solidFill>
                <a:schemeClr val="accent6">
                  <a:lumMod val="60000"/>
                  <a:lumOff val="40000"/>
                </a:schemeClr>
              </a:solidFill>
              <a:latin typeface="Century Gothic" panose="020B0502020202020204" pitchFamily="34" charset="0"/>
            </a:endParaRPr>
          </a:p>
          <a:p>
            <a:pPr marL="868680" lvl="1" indent="-283464" fontAlgn="auto">
              <a:spcAft>
                <a:spcPts val="0"/>
              </a:spcAft>
              <a:buFont typeface="Wingdings 2"/>
              <a:buChar char=""/>
              <a:defRPr/>
            </a:pPr>
            <a:endParaRPr lang="en-US" sz="2400" dirty="0">
              <a:latin typeface="Century Gothic" panose="020B0502020202020204" pitchFamily="34" charset="0"/>
            </a:endParaRPr>
          </a:p>
          <a:p>
            <a:pPr marL="868680" lvl="1" indent="-283464" fontAlgn="auto">
              <a:spcAft>
                <a:spcPts val="0"/>
              </a:spcAft>
              <a:buFont typeface="Wingdings 2"/>
              <a:buChar char=""/>
              <a:defRPr/>
            </a:pPr>
            <a:r>
              <a:rPr lang="en-US" sz="2400" b="1" dirty="0">
                <a:solidFill>
                  <a:srgbClr val="8588DC"/>
                </a:solidFill>
                <a:latin typeface="Century Gothic" panose="020B0502020202020204" pitchFamily="34" charset="0"/>
              </a:rPr>
              <a:t>pH:  </a:t>
            </a:r>
            <a:r>
              <a:rPr lang="en-US" sz="2400" dirty="0">
                <a:latin typeface="Century Gothic" panose="020B0502020202020204" pitchFamily="34" charset="0"/>
              </a:rPr>
              <a:t>Having the optimal pH environment for the enzyme to work in </a:t>
            </a:r>
            <a:r>
              <a:rPr lang="en-US" i="1" dirty="0">
                <a:solidFill>
                  <a:schemeClr val="tx1">
                    <a:lumMod val="50000"/>
                  </a:schemeClr>
                </a:solidFill>
                <a:latin typeface="Century Gothic" panose="020B0502020202020204" pitchFamily="34" charset="0"/>
              </a:rPr>
              <a:t>(what makes it cozy)</a:t>
            </a:r>
          </a:p>
          <a:p>
            <a:pPr marL="868680" lvl="1" indent="-283464" eaLnBrk="1" fontAlgn="auto" hangingPunct="1">
              <a:spcAft>
                <a:spcPts val="0"/>
              </a:spcAft>
              <a:buFont typeface="Wingdings 2"/>
              <a:buChar char=""/>
              <a:defRPr/>
            </a:pPr>
            <a:endParaRPr lang="en-US" sz="2400" dirty="0">
              <a:latin typeface="Century Gothic" panose="020B0502020202020204" pitchFamily="34" charset="0"/>
            </a:endParaRPr>
          </a:p>
          <a:p>
            <a:pPr marL="868680" lvl="1" indent="-283464" eaLnBrk="1" fontAlgn="auto" hangingPunct="1">
              <a:spcAft>
                <a:spcPts val="0"/>
              </a:spcAft>
              <a:buFont typeface="Wingdings 2"/>
              <a:buChar char=""/>
              <a:defRPr/>
            </a:pPr>
            <a:endParaRPr lang="en-US" sz="2400" dirty="0">
              <a:solidFill>
                <a:srgbClr val="8588DC"/>
              </a:solidFill>
              <a:latin typeface="Century Gothic" panose="020B0502020202020204" pitchFamily="34" charset="0"/>
            </a:endParaRPr>
          </a:p>
          <a:p>
            <a:pPr marL="868680" lvl="1" indent="-283464" eaLnBrk="1" fontAlgn="auto" hangingPunct="1">
              <a:spcAft>
                <a:spcPts val="0"/>
              </a:spcAft>
              <a:buFont typeface="Wingdings 2"/>
              <a:buChar char=""/>
              <a:defRPr/>
            </a:pPr>
            <a:endParaRPr lang="en-US" sz="2400" dirty="0">
              <a:solidFill>
                <a:schemeClr val="accent6">
                  <a:lumMod val="60000"/>
                  <a:lumOff val="40000"/>
                </a:schemeClr>
              </a:solidFill>
              <a:latin typeface="Century Gothic" panose="020B0502020202020204" pitchFamily="34" charset="0"/>
            </a:endParaRPr>
          </a:p>
          <a:p>
            <a:pPr marL="868680" lvl="1" indent="-283464" eaLnBrk="1" fontAlgn="auto" hangingPunct="1">
              <a:spcAft>
                <a:spcPts val="0"/>
              </a:spcAft>
              <a:buFont typeface="Wingdings 2"/>
              <a:buChar char=""/>
              <a:defRPr/>
            </a:pPr>
            <a:endParaRPr lang="en-US" sz="2400" dirty="0">
              <a:solidFill>
                <a:srgbClr val="00B0F0"/>
              </a:solidFill>
              <a:latin typeface="Century Gothic" panose="020B0502020202020204" pitchFamily="34" charset="0"/>
            </a:endParaRPr>
          </a:p>
        </p:txBody>
      </p:sp>
      <p:sp>
        <p:nvSpPr>
          <p:cNvPr id="7" name="Title 1"/>
          <p:cNvSpPr>
            <a:spLocks noGrp="1"/>
          </p:cNvSpPr>
          <p:nvPr>
            <p:ph type="title"/>
          </p:nvPr>
        </p:nvSpPr>
        <p:spPr>
          <a:xfrm>
            <a:off x="381000" y="0"/>
            <a:ext cx="8229600" cy="1143000"/>
          </a:xfrm>
        </p:spPr>
        <p:txBody>
          <a:bodyPr>
            <a:normAutofit fontScale="90000"/>
          </a:bodyPr>
          <a:lstStyle/>
          <a:p>
            <a:pPr algn="l" eaLnBrk="1" fontAlgn="auto" hangingPunct="1">
              <a:spcAft>
                <a:spcPts val="0"/>
              </a:spcAft>
              <a:defRPr/>
            </a:pPr>
            <a:r>
              <a:rPr lang="en-US" dirty="0">
                <a:solidFill>
                  <a:srgbClr val="FFC000"/>
                </a:solidFill>
                <a:latin typeface="Century Gothic" panose="020B0502020202020204" pitchFamily="34" charset="0"/>
              </a:rPr>
              <a:t>Enzymes</a:t>
            </a:r>
            <a:r>
              <a:rPr lang="en-US" dirty="0">
                <a:solidFill>
                  <a:schemeClr val="bg2">
                    <a:lumMod val="60000"/>
                    <a:lumOff val="40000"/>
                  </a:schemeClr>
                </a:solidFill>
                <a:latin typeface="Century Gothic" panose="020B0502020202020204" pitchFamily="34" charset="0"/>
              </a:rPr>
              <a:t> </a:t>
            </a:r>
            <a:r>
              <a:rPr lang="en-US" dirty="0">
                <a:solidFill>
                  <a:schemeClr val="tx1"/>
                </a:solidFill>
                <a:latin typeface="Century Gothic" panose="020B0502020202020204" pitchFamily="34" charset="0"/>
              </a:rPr>
              <a:t>= proteins that speed </a:t>
            </a:r>
            <a:r>
              <a:rPr lang="en-US" dirty="0" err="1">
                <a:solidFill>
                  <a:schemeClr val="tx1"/>
                </a:solidFill>
                <a:latin typeface="Century Gothic" panose="020B0502020202020204" pitchFamily="34" charset="0"/>
              </a:rPr>
              <a:t>rxns</a:t>
            </a:r>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43799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232314" y="1143000"/>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chemeClr val="accent2">
                    <a:lumMod val="20000"/>
                    <a:lumOff val="80000"/>
                  </a:schemeClr>
                </a:solidFill>
                <a:latin typeface="Century Gothic" panose="020B0502020202020204" pitchFamily="34" charset="0"/>
              </a:rPr>
              <a:t>Example of catabolic reaction </a:t>
            </a:r>
            <a:r>
              <a:rPr lang="en-US" altLang="en-US" sz="1400" dirty="0">
                <a:solidFill>
                  <a:schemeClr val="accent2">
                    <a:lumMod val="20000"/>
                    <a:lumOff val="80000"/>
                  </a:schemeClr>
                </a:solidFill>
                <a:latin typeface="Century Gothic" panose="020B0502020202020204" pitchFamily="34" charset="0"/>
              </a:rPr>
              <a:t>(breakdown of sub) </a:t>
            </a:r>
            <a:r>
              <a:rPr lang="en-US" altLang="en-US" sz="2400" dirty="0">
                <a:solidFill>
                  <a:schemeClr val="accent2">
                    <a:lumMod val="20000"/>
                    <a:lumOff val="80000"/>
                  </a:schemeClr>
                </a:solidFill>
                <a:latin typeface="Century Gothic" panose="020B0502020202020204" pitchFamily="34" charset="0"/>
              </a:rPr>
              <a:t>involving an enzyme; </a:t>
            </a: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r>
              <a:rPr lang="en-US" altLang="en-US" sz="2400" dirty="0">
                <a:solidFill>
                  <a:schemeClr val="accent2">
                    <a:lumMod val="20000"/>
                    <a:lumOff val="80000"/>
                  </a:schemeClr>
                </a:solidFill>
                <a:latin typeface="Century Gothic" panose="020B0502020202020204" pitchFamily="34" charset="0"/>
              </a:rPr>
              <a:t>Enzymes can also be involved in synthesis </a:t>
            </a:r>
            <a:r>
              <a:rPr lang="en-US" altLang="en-US" sz="1400" dirty="0">
                <a:solidFill>
                  <a:schemeClr val="accent2">
                    <a:lumMod val="20000"/>
                    <a:lumOff val="80000"/>
                  </a:schemeClr>
                </a:solidFill>
                <a:latin typeface="Century Gothic" panose="020B0502020202020204" pitchFamily="34" charset="0"/>
              </a:rPr>
              <a:t>(combining subs)</a:t>
            </a:r>
            <a:r>
              <a:rPr lang="en-US" altLang="en-US" sz="2400" dirty="0">
                <a:solidFill>
                  <a:schemeClr val="accent2">
                    <a:lumMod val="20000"/>
                    <a:lumOff val="80000"/>
                  </a:schemeClr>
                </a:solidFill>
                <a:latin typeface="Century Gothic" panose="020B0502020202020204" pitchFamily="34" charset="0"/>
              </a:rPr>
              <a:t> reactions</a:t>
            </a:r>
          </a:p>
        </p:txBody>
      </p:sp>
      <p:sp>
        <p:nvSpPr>
          <p:cNvPr id="2" name="Rectangle 1"/>
          <p:cNvSpPr/>
          <p:nvPr/>
        </p:nvSpPr>
        <p:spPr>
          <a:xfrm rot="5400000">
            <a:off x="-1930731" y="4138703"/>
            <a:ext cx="4572000" cy="256993"/>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TimVickers</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en:Image:Induced_fit_diagram.png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[Public domain], via Wikimedia Commons</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https://upload.wikimedia.org/wikipedia/commons/c/c0/Induced_fit_diagram.png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69" y="2209800"/>
            <a:ext cx="8587409" cy="3352800"/>
          </a:xfrm>
          <a:prstGeom prst="rect">
            <a:avLst/>
          </a:prstGeom>
        </p:spPr>
      </p:pic>
      <p:sp>
        <p:nvSpPr>
          <p:cNvPr id="6" name="Title 1"/>
          <p:cNvSpPr>
            <a:spLocks noGrp="1"/>
          </p:cNvSpPr>
          <p:nvPr>
            <p:ph type="title"/>
          </p:nvPr>
        </p:nvSpPr>
        <p:spPr>
          <a:xfrm>
            <a:off x="356654" y="152400"/>
            <a:ext cx="8229600" cy="1143000"/>
          </a:xfrm>
        </p:spPr>
        <p:txBody>
          <a:bodyPr/>
          <a:lstStyle/>
          <a:p>
            <a:pPr algn="l" eaLnBrk="1" fontAlgn="auto" hangingPunct="1">
              <a:spcAft>
                <a:spcPts val="0"/>
              </a:spcAft>
              <a:defRPr/>
            </a:pPr>
            <a:r>
              <a:rPr lang="en-US" dirty="0">
                <a:solidFill>
                  <a:schemeClr val="bg2">
                    <a:lumMod val="60000"/>
                    <a:lumOff val="40000"/>
                  </a:schemeClr>
                </a:solidFill>
                <a:latin typeface="Century Gothic" panose="020B0502020202020204" pitchFamily="34" charset="0"/>
              </a:rPr>
              <a:t>Types of </a:t>
            </a:r>
            <a:r>
              <a:rPr lang="en-US" dirty="0">
                <a:solidFill>
                  <a:srgbClr val="FFC000"/>
                </a:solidFill>
                <a:latin typeface="Century Gothic" panose="020B0502020202020204" pitchFamily="34" charset="0"/>
              </a:rPr>
              <a:t>Enzyme </a:t>
            </a:r>
            <a:r>
              <a:rPr lang="en-US" dirty="0">
                <a:solidFill>
                  <a:schemeClr val="bg2">
                    <a:lumMod val="60000"/>
                    <a:lumOff val="40000"/>
                  </a:schemeClr>
                </a:solidFill>
                <a:latin typeface="Century Gothic" panose="020B0502020202020204" pitchFamily="34" charset="0"/>
              </a:rPr>
              <a:t>reactions:</a:t>
            </a:r>
          </a:p>
        </p:txBody>
      </p:sp>
    </p:spTree>
    <p:extLst>
      <p:ext uri="{BB962C8B-B14F-4D97-AF65-F5344CB8AC3E}">
        <p14:creationId xmlns:p14="http://schemas.microsoft.com/office/powerpoint/2010/main" val="2232967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381000" y="1143000"/>
            <a:ext cx="82296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00"/>
                </a:solidFill>
                <a:latin typeface="Century Gothic" panose="020B0502020202020204" pitchFamily="34" charset="0"/>
              </a:rPr>
              <a:t>Specificity</a:t>
            </a:r>
            <a:r>
              <a:rPr lang="en-US" altLang="en-US" sz="2400" dirty="0">
                <a:latin typeface="Century Gothic" panose="020B0502020202020204" pitchFamily="34" charset="0"/>
              </a:rPr>
              <a:t> is important for enzymatic reactions because of the </a:t>
            </a:r>
            <a:r>
              <a:rPr lang="en-US" altLang="en-US" sz="2400" b="1" dirty="0">
                <a:ln w="3175">
                  <a:solidFill>
                    <a:schemeClr val="tx1"/>
                  </a:solidFill>
                </a:ln>
                <a:latin typeface="Century Gothic" panose="020B0502020202020204" pitchFamily="34" charset="0"/>
              </a:rPr>
              <a:t>“ACTIVE SITE” </a:t>
            </a:r>
            <a:r>
              <a:rPr lang="en-US" altLang="en-US" sz="2400" dirty="0">
                <a:latin typeface="Century Gothic" panose="020B0502020202020204" pitchFamily="34" charset="0"/>
              </a:rPr>
              <a:t>adherence factor!  </a:t>
            </a: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1200" dirty="0">
              <a:solidFill>
                <a:schemeClr val="accent2">
                  <a:lumMod val="20000"/>
                  <a:lumOff val="80000"/>
                </a:schemeClr>
              </a:solidFill>
              <a:latin typeface="Century Gothic" panose="020B0502020202020204" pitchFamily="34" charset="0"/>
            </a:endParaRPr>
          </a:p>
        </p:txBody>
      </p: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ackgroundRemoval t="0" b="99087" l="1017" r="97966"/>
                    </a14:imgEffect>
                  </a14:imgLayer>
                </a14:imgProps>
              </a:ext>
              <a:ext uri="{28A0092B-C50C-407E-A947-70E740481C1C}">
                <a14:useLocalDpi xmlns:a14="http://schemas.microsoft.com/office/drawing/2010/main" val="0"/>
              </a:ext>
            </a:extLst>
          </a:blip>
          <a:stretch>
            <a:fillRect/>
          </a:stretch>
        </p:blipFill>
        <p:spPr>
          <a:xfrm>
            <a:off x="1113300" y="3366564"/>
            <a:ext cx="2327772" cy="1686973"/>
          </a:xfrm>
          <a:prstGeom prst="rect">
            <a:avLst/>
          </a:prstGeom>
        </p:spPr>
      </p:pic>
      <p:sp>
        <p:nvSpPr>
          <p:cNvPr id="2" name="Rectangle 1"/>
          <p:cNvSpPr/>
          <p:nvPr/>
        </p:nvSpPr>
        <p:spPr>
          <a:xfrm rot="5400000">
            <a:off x="-2048096" y="4104899"/>
            <a:ext cx="4572000" cy="171009"/>
          </a:xfrm>
          <a:prstGeom prst="rect">
            <a:avLst/>
          </a:prstGeom>
        </p:spPr>
        <p:txBody>
          <a:bodyPr>
            <a:spAutoFit/>
          </a:bodyPr>
          <a:lstStyle/>
          <a:p>
            <a:pPr marL="0" marR="0">
              <a:lnSpc>
                <a:spcPct val="107000"/>
              </a:lnSpc>
              <a:spcBef>
                <a:spcPts val="0"/>
              </a:spcBef>
              <a:spcAft>
                <a:spcPts val="800"/>
              </a:spcAft>
            </a:pPr>
            <a:r>
              <a:rPr lang="en-US" sz="50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http://2.bp.blogspot.com/-_Yfec28lZKs/U-4VXAOdfpI/AAAAAAAATCE/97meLiwRvGA/s1600/lock%2Band%2Bkey.png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a:spLocks noChangeArrowheads="1"/>
          </p:cNvSpPr>
          <p:nvPr/>
        </p:nvSpPr>
        <p:spPr bwMode="auto">
          <a:xfrm>
            <a:off x="381000" y="381000"/>
            <a:ext cx="547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Specificity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 Enzymes</a:t>
            </a: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5556" b="100000" l="9375" r="94643"/>
                    </a14:imgEffect>
                  </a14:imgLayer>
                </a14:imgProps>
              </a:ext>
              <a:ext uri="{28A0092B-C50C-407E-A947-70E740481C1C}">
                <a14:useLocalDpi xmlns:a14="http://schemas.microsoft.com/office/drawing/2010/main" val="0"/>
              </a:ext>
            </a:extLst>
          </a:blip>
          <a:stretch>
            <a:fillRect/>
          </a:stretch>
        </p:blipFill>
        <p:spPr>
          <a:xfrm>
            <a:off x="1295400" y="2174333"/>
            <a:ext cx="1752600" cy="768246"/>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ackgroundRemoval t="3614" b="100000" l="0" r="100000">
                        <a14:foregroundMark x1="31532" y1="15663" x2="31532" y2="15663"/>
                        <a14:foregroundMark x1="63964" y1="15663" x2="63964" y2="15663"/>
                      </a14:backgroundRemoval>
                    </a14:imgEffect>
                  </a14:imgLayer>
                </a14:imgProps>
              </a:ext>
              <a:ext uri="{28A0092B-C50C-407E-A947-70E740481C1C}">
                <a14:useLocalDpi xmlns:a14="http://schemas.microsoft.com/office/drawing/2010/main" val="0"/>
              </a:ext>
            </a:extLst>
          </a:blip>
          <a:stretch>
            <a:fillRect/>
          </a:stretch>
        </p:blipFill>
        <p:spPr>
          <a:xfrm>
            <a:off x="1524000" y="3581400"/>
            <a:ext cx="1325203" cy="985184"/>
          </a:xfrm>
          <a:prstGeom prst="rect">
            <a:avLst/>
          </a:prstGeom>
        </p:spPr>
      </p:pic>
    </p:spTree>
    <p:extLst>
      <p:ext uri="{BB962C8B-B14F-4D97-AF65-F5344CB8AC3E}">
        <p14:creationId xmlns:p14="http://schemas.microsoft.com/office/powerpoint/2010/main" val="40470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28000" fill="hold" nodeType="withEffect">
                                  <p:stCondLst>
                                    <p:cond delay="0"/>
                                  </p:stCondLst>
                                  <p:childTnLst>
                                    <p:animMotion origin="layout" path="M -0.00417 1.85185E-6 L 0 0.14907 " pathEditMode="relative" rAng="0" ptsTypes="AA">
                                      <p:cBhvr>
                                        <p:cTn id="6" dur="2000" fill="hold"/>
                                        <p:tgtEl>
                                          <p:spTgt spid="15"/>
                                        </p:tgtEl>
                                        <p:attrNameLst>
                                          <p:attrName>ppt_x</p:attrName>
                                          <p:attrName>ppt_y</p:attrName>
                                        </p:attrNameLst>
                                      </p:cBhvr>
                                      <p:rCtr x="208" y="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381000" y="1143000"/>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00"/>
                </a:solidFill>
                <a:latin typeface="Century Gothic" panose="020B0502020202020204" pitchFamily="34" charset="0"/>
              </a:rPr>
              <a:t>Specificity</a:t>
            </a:r>
            <a:r>
              <a:rPr lang="en-US" altLang="en-US" sz="2400" dirty="0">
                <a:latin typeface="Century Gothic" panose="020B0502020202020204" pitchFamily="34" charset="0"/>
              </a:rPr>
              <a:t> is important for enzymatic reactions because of the </a:t>
            </a:r>
            <a:r>
              <a:rPr lang="en-US" altLang="en-US" sz="2400" b="1" dirty="0">
                <a:ln w="3175">
                  <a:solidFill>
                    <a:schemeClr val="tx1"/>
                  </a:solidFill>
                </a:ln>
                <a:solidFill>
                  <a:srgbClr val="0D7D7D"/>
                </a:solidFill>
                <a:latin typeface="Century Gothic" panose="020B0502020202020204" pitchFamily="34" charset="0"/>
              </a:rPr>
              <a:t>“ACTIVE </a:t>
            </a:r>
            <a:r>
              <a:rPr lang="en-US" altLang="en-US" sz="2400" b="1" dirty="0">
                <a:ln w="3175">
                  <a:solidFill>
                    <a:schemeClr val="tx1"/>
                  </a:solidFill>
                </a:ln>
                <a:solidFill>
                  <a:srgbClr val="FF0000"/>
                </a:solidFill>
                <a:latin typeface="Century Gothic" panose="020B0502020202020204" pitchFamily="34" charset="0"/>
              </a:rPr>
              <a:t>SITE” </a:t>
            </a:r>
            <a:r>
              <a:rPr lang="en-US" altLang="en-US" sz="2400" dirty="0">
                <a:latin typeface="Century Gothic" panose="020B0502020202020204" pitchFamily="34" charset="0"/>
              </a:rPr>
              <a:t>adherence factor!  </a:t>
            </a: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r>
              <a:rPr lang="en-US" altLang="en-US" sz="2400" dirty="0">
                <a:solidFill>
                  <a:schemeClr val="accent2">
                    <a:lumMod val="20000"/>
                    <a:lumOff val="80000"/>
                  </a:schemeClr>
                </a:solidFill>
                <a:latin typeface="Century Gothic" panose="020B0502020202020204" pitchFamily="34" charset="0"/>
              </a:rPr>
              <a:t>If the enzyme cannot sit perfectly in the active site, the reaction will not occur </a:t>
            </a:r>
            <a:r>
              <a:rPr lang="en-US" altLang="en-US" sz="1200" dirty="0">
                <a:solidFill>
                  <a:schemeClr val="accent2">
                    <a:lumMod val="20000"/>
                    <a:lumOff val="80000"/>
                  </a:schemeClr>
                </a:solidFill>
                <a:latin typeface="Century Gothic" panose="020B0502020202020204" pitchFamily="34" charset="0"/>
              </a:rPr>
              <a:t>(or it will but not as fast or easily as with the enzyme)</a:t>
            </a:r>
          </a:p>
        </p:txBody>
      </p: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ackgroundRemoval t="0" b="99087" l="1017" r="97966"/>
                    </a14:imgEffect>
                  </a14:imgLayer>
                </a14:imgProps>
              </a:ext>
              <a:ext uri="{28A0092B-C50C-407E-A947-70E740481C1C}">
                <a14:useLocalDpi xmlns:a14="http://schemas.microsoft.com/office/drawing/2010/main" val="0"/>
              </a:ext>
            </a:extLst>
          </a:blip>
          <a:stretch>
            <a:fillRect/>
          </a:stretch>
        </p:blipFill>
        <p:spPr>
          <a:xfrm>
            <a:off x="1113300" y="3366564"/>
            <a:ext cx="2327772" cy="1686973"/>
          </a:xfrm>
          <a:prstGeom prst="rect">
            <a:avLst/>
          </a:prstGeom>
        </p:spPr>
      </p:pic>
      <p:sp>
        <p:nvSpPr>
          <p:cNvPr id="2" name="Rectangle 1"/>
          <p:cNvSpPr/>
          <p:nvPr/>
        </p:nvSpPr>
        <p:spPr>
          <a:xfrm rot="5400000">
            <a:off x="-2048096" y="4104899"/>
            <a:ext cx="4572000" cy="171009"/>
          </a:xfrm>
          <a:prstGeom prst="rect">
            <a:avLst/>
          </a:prstGeom>
        </p:spPr>
        <p:txBody>
          <a:bodyPr>
            <a:spAutoFit/>
          </a:bodyPr>
          <a:lstStyle/>
          <a:p>
            <a:pPr marL="0" marR="0">
              <a:lnSpc>
                <a:spcPct val="107000"/>
              </a:lnSpc>
              <a:spcBef>
                <a:spcPts val="0"/>
              </a:spcBef>
              <a:spcAft>
                <a:spcPts val="800"/>
              </a:spcAft>
            </a:pPr>
            <a:r>
              <a:rPr lang="en-US" sz="50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http://2.bp.blogspot.com/-_Yfec28lZKs/U-4VXAOdfpI/AAAAAAAATCE/97meLiwRvGA/s1600/lock%2Band%2Bkey.png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a:spLocks noChangeArrowheads="1"/>
          </p:cNvSpPr>
          <p:nvPr/>
        </p:nvSpPr>
        <p:spPr bwMode="auto">
          <a:xfrm>
            <a:off x="381000" y="381000"/>
            <a:ext cx="547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Specificity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 Enzymes</a:t>
            </a: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154" r="100000"/>
                    </a14:imgEffect>
                  </a14:imgLayer>
                </a14:imgProps>
              </a:ext>
              <a:ext uri="{28A0092B-C50C-407E-A947-70E740481C1C}">
                <a14:useLocalDpi xmlns:a14="http://schemas.microsoft.com/office/drawing/2010/main" val="0"/>
              </a:ext>
            </a:extLst>
          </a:blip>
          <a:stretch>
            <a:fillRect/>
          </a:stretch>
        </p:blipFill>
        <p:spPr>
          <a:xfrm>
            <a:off x="4782522" y="3052861"/>
            <a:ext cx="2139696" cy="2000676"/>
          </a:xfrm>
          <a:prstGeom prst="rect">
            <a:avLst/>
          </a:prstGeom>
        </p:spPr>
      </p:pic>
      <p:pic>
        <p:nvPicPr>
          <p:cNvPr id="19" name="Picture 18"/>
          <p:cNvPicPr>
            <a:picLocks noChangeAspect="1"/>
          </p:cNvPicPr>
          <p:nvPr/>
        </p:nvPicPr>
        <p:blipFill>
          <a:blip r:embed="rId6" cstate="print">
            <a:extLst>
              <a:ext uri="{BEBA8EAE-BF5A-486C-A8C5-ECC9F3942E4B}">
                <a14:imgProps xmlns:a14="http://schemas.microsoft.com/office/drawing/2010/main">
                  <a14:imgLayer r:embed="rId7">
                    <a14:imgEffect>
                      <a14:backgroundRemoval t="5556" b="100000" l="9375" r="94643"/>
                    </a14:imgEffect>
                  </a14:imgLayer>
                </a14:imgProps>
              </a:ext>
              <a:ext uri="{28A0092B-C50C-407E-A947-70E740481C1C}">
                <a14:useLocalDpi xmlns:a14="http://schemas.microsoft.com/office/drawing/2010/main" val="0"/>
              </a:ext>
            </a:extLst>
          </a:blip>
          <a:stretch>
            <a:fillRect/>
          </a:stretch>
        </p:blipFill>
        <p:spPr>
          <a:xfrm>
            <a:off x="4648200" y="2156322"/>
            <a:ext cx="1905000" cy="768246"/>
          </a:xfrm>
          <a:prstGeom prst="rect">
            <a:avLst/>
          </a:prstGeom>
        </p:spPr>
      </p:pic>
      <p:pic>
        <p:nvPicPr>
          <p:cNvPr id="4" name="Picture 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295400" y="3203372"/>
            <a:ext cx="1805940" cy="759027"/>
          </a:xfrm>
          <a:prstGeom prst="rect">
            <a:avLst/>
          </a:prstGeom>
        </p:spPr>
      </p:pic>
      <p:pic>
        <p:nvPicPr>
          <p:cNvPr id="12" name="Picture 11"/>
          <p:cNvPicPr>
            <a:picLocks noChangeAspect="1"/>
          </p:cNvPicPr>
          <p:nvPr/>
        </p:nvPicPr>
        <p:blipFill>
          <a:blip r:embed="rId6" cstate="print">
            <a:extLst>
              <a:ext uri="{BEBA8EAE-BF5A-486C-A8C5-ECC9F3942E4B}">
                <a14:imgProps xmlns:a14="http://schemas.microsoft.com/office/drawing/2010/main">
                  <a14:imgLayer r:embed="rId7">
                    <a14:imgEffect>
                      <a14:backgroundRemoval t="5556" b="100000" l="9375" r="94643"/>
                    </a14:imgEffect>
                  </a14:imgLayer>
                </a14:imgProps>
              </a:ext>
              <a:ext uri="{28A0092B-C50C-407E-A947-70E740481C1C}">
                <a14:useLocalDpi xmlns:a14="http://schemas.microsoft.com/office/drawing/2010/main" val="0"/>
              </a:ext>
            </a:extLst>
          </a:blip>
          <a:stretch>
            <a:fillRect/>
          </a:stretch>
        </p:blipFill>
        <p:spPr>
          <a:xfrm>
            <a:off x="1322070" y="3203372"/>
            <a:ext cx="1752600" cy="768246"/>
          </a:xfrm>
          <a:prstGeom prst="rect">
            <a:avLst/>
          </a:prstGeom>
        </p:spPr>
      </p:pic>
      <p:pic>
        <p:nvPicPr>
          <p:cNvPr id="6" name="Picture 5"/>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9245" y1="51852" x2="29245" y2="51852"/>
                        <a14:foregroundMark x1="59434" y1="46914" x2="59434" y2="46914"/>
                        <a14:foregroundMark x1="76415" y1="18519" x2="76415" y2="18519"/>
                        <a14:foregroundMark x1="25472" y1="13580" x2="25472" y2="13580"/>
                        <a14:foregroundMark x1="50943" y1="92593" x2="50943" y2="92593"/>
                        <a14:foregroundMark x1="59434" y1="86420" x2="59434" y2="86420"/>
                        <a14:backgroundMark x1="27358" y1="79012" x2="27358" y2="79012"/>
                        <a14:backgroundMark x1="25472" y1="70370" x2="25472" y2="70370"/>
                        <a14:backgroundMark x1="25472" y1="70370" x2="25472" y2="70370"/>
                        <a14:backgroundMark x1="14151" y1="71605" x2="14151" y2="71605"/>
                        <a14:backgroundMark x1="13208" y1="71605" x2="13208" y2="71605"/>
                        <a14:backgroundMark x1="5660" y1="62963" x2="5660" y2="62963"/>
                        <a14:backgroundMark x1="3774" y1="60494" x2="3774" y2="60494"/>
                        <a14:backgroundMark x1="41509" y1="80247" x2="41509" y2="80247"/>
                        <a14:backgroundMark x1="95283" y1="62963" x2="95283" y2="62963"/>
                        <a14:backgroundMark x1="61321" y1="95062" x2="61321" y2="95062"/>
                      </a14:backgroundRemoval>
                    </a14:imgEffect>
                  </a14:imgLayer>
                </a14:imgProps>
              </a:ext>
              <a:ext uri="{28A0092B-C50C-407E-A947-70E740481C1C}">
                <a14:useLocalDpi xmlns:a14="http://schemas.microsoft.com/office/drawing/2010/main" val="0"/>
              </a:ext>
            </a:extLst>
          </a:blip>
          <a:stretch>
            <a:fillRect/>
          </a:stretch>
        </p:blipFill>
        <p:spPr>
          <a:xfrm>
            <a:off x="1533407" y="3581400"/>
            <a:ext cx="1306387" cy="991052"/>
          </a:xfrm>
          <a:prstGeom prst="rect">
            <a:avLst/>
          </a:prstGeom>
        </p:spPr>
      </p:pic>
      <p:pic>
        <p:nvPicPr>
          <p:cNvPr id="17" name="Picture 16"/>
          <p:cNvPicPr>
            <a:picLocks noChangeAspect="1"/>
          </p:cNvPicPr>
          <p:nvPr/>
        </p:nvPicPr>
        <p:blipFill>
          <a:blip r:embed="rId12" cstate="print">
            <a:extLst>
              <a:ext uri="{BEBA8EAE-BF5A-486C-A8C5-ECC9F3942E4B}">
                <a14:imgProps xmlns:a14="http://schemas.microsoft.com/office/drawing/2010/main">
                  <a14:imgLayer r:embed="rId13">
                    <a14:imgEffect>
                      <a14:backgroundRemoval t="3614" b="100000" l="0" r="100000">
                        <a14:foregroundMark x1="31532" y1="15663" x2="31532" y2="15663"/>
                        <a14:foregroundMark x1="63964" y1="15663" x2="63964" y2="15663"/>
                      </a14:backgroundRemoval>
                    </a14:imgEffect>
                  </a14:imgLayer>
                </a14:imgProps>
              </a:ext>
              <a:ext uri="{28A0092B-C50C-407E-A947-70E740481C1C}">
                <a14:useLocalDpi xmlns:a14="http://schemas.microsoft.com/office/drawing/2010/main" val="0"/>
              </a:ext>
            </a:extLst>
          </a:blip>
          <a:stretch>
            <a:fillRect/>
          </a:stretch>
        </p:blipFill>
        <p:spPr>
          <a:xfrm>
            <a:off x="5157237" y="3469807"/>
            <a:ext cx="1325203" cy="985184"/>
          </a:xfrm>
          <a:prstGeom prst="rect">
            <a:avLst/>
          </a:prstGeom>
        </p:spPr>
      </p:pic>
    </p:spTree>
    <p:extLst>
      <p:ext uri="{BB962C8B-B14F-4D97-AF65-F5344CB8AC3E}">
        <p14:creationId xmlns:p14="http://schemas.microsoft.com/office/powerpoint/2010/main" val="9647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381000" y="1143000"/>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00"/>
                </a:solidFill>
                <a:latin typeface="Century Gothic" panose="020B0502020202020204" pitchFamily="34" charset="0"/>
              </a:rPr>
              <a:t>Specificity</a:t>
            </a:r>
            <a:r>
              <a:rPr lang="en-US" altLang="en-US" sz="2400" dirty="0">
                <a:latin typeface="Century Gothic" panose="020B0502020202020204" pitchFamily="34" charset="0"/>
              </a:rPr>
              <a:t> is important for enzymatic reactions because of the </a:t>
            </a:r>
            <a:r>
              <a:rPr lang="en-US" altLang="en-US" sz="2400" b="1" dirty="0">
                <a:ln w="3175">
                  <a:solidFill>
                    <a:schemeClr val="tx1"/>
                  </a:solidFill>
                </a:ln>
                <a:solidFill>
                  <a:srgbClr val="0D7D7D"/>
                </a:solidFill>
                <a:latin typeface="Century Gothic" panose="020B0502020202020204" pitchFamily="34" charset="0"/>
              </a:rPr>
              <a:t>“ACTIVE </a:t>
            </a:r>
            <a:r>
              <a:rPr lang="en-US" altLang="en-US" sz="2400" b="1" dirty="0">
                <a:ln w="3175">
                  <a:solidFill>
                    <a:schemeClr val="tx1"/>
                  </a:solidFill>
                </a:ln>
                <a:solidFill>
                  <a:srgbClr val="FF0000"/>
                </a:solidFill>
                <a:latin typeface="Century Gothic" panose="020B0502020202020204" pitchFamily="34" charset="0"/>
              </a:rPr>
              <a:t>SITE” </a:t>
            </a:r>
            <a:r>
              <a:rPr lang="en-US" altLang="en-US" sz="2400" dirty="0">
                <a:latin typeface="Century Gothic" panose="020B0502020202020204" pitchFamily="34" charset="0"/>
              </a:rPr>
              <a:t>adherence factor!  </a:t>
            </a: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r>
              <a:rPr lang="en-US" altLang="en-US" sz="2400" dirty="0">
                <a:solidFill>
                  <a:schemeClr val="accent2">
                    <a:lumMod val="20000"/>
                    <a:lumOff val="80000"/>
                  </a:schemeClr>
                </a:solidFill>
                <a:latin typeface="Century Gothic" panose="020B0502020202020204" pitchFamily="34" charset="0"/>
              </a:rPr>
              <a:t>If the enzyme cannot sit perfectly in the active site, the reaction will not occur </a:t>
            </a:r>
            <a:r>
              <a:rPr lang="en-US" altLang="en-US" sz="1200" dirty="0">
                <a:solidFill>
                  <a:schemeClr val="accent2">
                    <a:lumMod val="20000"/>
                    <a:lumOff val="80000"/>
                  </a:schemeClr>
                </a:solidFill>
                <a:latin typeface="Century Gothic" panose="020B0502020202020204" pitchFamily="34" charset="0"/>
              </a:rPr>
              <a:t>(or it will but not as fast or easily as with the enzyme)</a:t>
            </a:r>
          </a:p>
        </p:txBody>
      </p: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ackgroundRemoval t="0" b="99087" l="1017" r="97966"/>
                    </a14:imgEffect>
                  </a14:imgLayer>
                </a14:imgProps>
              </a:ext>
              <a:ext uri="{28A0092B-C50C-407E-A947-70E740481C1C}">
                <a14:useLocalDpi xmlns:a14="http://schemas.microsoft.com/office/drawing/2010/main" val="0"/>
              </a:ext>
            </a:extLst>
          </a:blip>
          <a:stretch>
            <a:fillRect/>
          </a:stretch>
        </p:blipFill>
        <p:spPr>
          <a:xfrm>
            <a:off x="1113300" y="3366564"/>
            <a:ext cx="2327772" cy="1686973"/>
          </a:xfrm>
          <a:prstGeom prst="rect">
            <a:avLst/>
          </a:prstGeom>
        </p:spPr>
      </p:pic>
      <p:sp>
        <p:nvSpPr>
          <p:cNvPr id="2" name="Rectangle 1"/>
          <p:cNvSpPr/>
          <p:nvPr/>
        </p:nvSpPr>
        <p:spPr>
          <a:xfrm rot="5400000">
            <a:off x="-2048096" y="4104899"/>
            <a:ext cx="4572000" cy="171009"/>
          </a:xfrm>
          <a:prstGeom prst="rect">
            <a:avLst/>
          </a:prstGeom>
        </p:spPr>
        <p:txBody>
          <a:bodyPr>
            <a:spAutoFit/>
          </a:bodyPr>
          <a:lstStyle/>
          <a:p>
            <a:pPr marL="0" marR="0">
              <a:lnSpc>
                <a:spcPct val="107000"/>
              </a:lnSpc>
              <a:spcBef>
                <a:spcPts val="0"/>
              </a:spcBef>
              <a:spcAft>
                <a:spcPts val="800"/>
              </a:spcAft>
            </a:pPr>
            <a:r>
              <a:rPr lang="en-US" sz="50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http://2.bp.blogspot.com/-_Yfec28lZKs/U-4VXAOdfpI/AAAAAAAATCE/97meLiwRvGA/s1600/lock%2Band%2Bkey.png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a:spLocks noChangeArrowheads="1"/>
          </p:cNvSpPr>
          <p:nvPr/>
        </p:nvSpPr>
        <p:spPr bwMode="auto">
          <a:xfrm>
            <a:off x="381000" y="381000"/>
            <a:ext cx="547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Specificity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 Enzymes</a:t>
            </a: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154" r="100000"/>
                    </a14:imgEffect>
                  </a14:imgLayer>
                </a14:imgProps>
              </a:ext>
              <a:ext uri="{28A0092B-C50C-407E-A947-70E740481C1C}">
                <a14:useLocalDpi xmlns:a14="http://schemas.microsoft.com/office/drawing/2010/main" val="0"/>
              </a:ext>
            </a:extLst>
          </a:blip>
          <a:stretch>
            <a:fillRect/>
          </a:stretch>
        </p:blipFill>
        <p:spPr>
          <a:xfrm>
            <a:off x="4782522" y="3052861"/>
            <a:ext cx="2139696" cy="2000676"/>
          </a:xfrm>
          <a:prstGeom prst="rect">
            <a:avLst/>
          </a:prstGeom>
        </p:spPr>
      </p:pic>
      <p:pic>
        <p:nvPicPr>
          <p:cNvPr id="19" name="Picture 18"/>
          <p:cNvPicPr>
            <a:picLocks noChangeAspect="1"/>
          </p:cNvPicPr>
          <p:nvPr/>
        </p:nvPicPr>
        <p:blipFill>
          <a:blip r:embed="rId6" cstate="print">
            <a:extLst>
              <a:ext uri="{BEBA8EAE-BF5A-486C-A8C5-ECC9F3942E4B}">
                <a14:imgProps xmlns:a14="http://schemas.microsoft.com/office/drawing/2010/main">
                  <a14:imgLayer r:embed="rId7">
                    <a14:imgEffect>
                      <a14:backgroundRemoval t="5556" b="100000" l="9375" r="94643"/>
                    </a14:imgEffect>
                  </a14:imgLayer>
                </a14:imgProps>
              </a:ext>
              <a:ext uri="{28A0092B-C50C-407E-A947-70E740481C1C}">
                <a14:useLocalDpi xmlns:a14="http://schemas.microsoft.com/office/drawing/2010/main" val="0"/>
              </a:ext>
            </a:extLst>
          </a:blip>
          <a:stretch>
            <a:fillRect/>
          </a:stretch>
        </p:blipFill>
        <p:spPr>
          <a:xfrm>
            <a:off x="4648200" y="2156322"/>
            <a:ext cx="1905000" cy="768246"/>
          </a:xfrm>
          <a:prstGeom prst="rect">
            <a:avLst/>
          </a:prstGeom>
        </p:spPr>
      </p:pic>
      <p:pic>
        <p:nvPicPr>
          <p:cNvPr id="4" name="Picture 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295400" y="3203372"/>
            <a:ext cx="1805940" cy="759027"/>
          </a:xfrm>
          <a:prstGeom prst="rect">
            <a:avLst/>
          </a:prstGeom>
        </p:spPr>
      </p:pic>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9245" y1="51852" x2="29245" y2="51852"/>
                        <a14:foregroundMark x1="59434" y1="46914" x2="59434" y2="46914"/>
                        <a14:foregroundMark x1="76415" y1="18519" x2="76415" y2="18519"/>
                        <a14:foregroundMark x1="25472" y1="13580" x2="25472" y2="13580"/>
                        <a14:foregroundMark x1="50943" y1="92593" x2="50943" y2="92593"/>
                        <a14:foregroundMark x1="59434" y1="86420" x2="59434" y2="86420"/>
                        <a14:backgroundMark x1="27358" y1="79012" x2="27358" y2="79012"/>
                        <a14:backgroundMark x1="25472" y1="70370" x2="25472" y2="70370"/>
                        <a14:backgroundMark x1="25472" y1="70370" x2="25472" y2="70370"/>
                        <a14:backgroundMark x1="14151" y1="71605" x2="14151" y2="71605"/>
                        <a14:backgroundMark x1="13208" y1="71605" x2="13208" y2="71605"/>
                        <a14:backgroundMark x1="5660" y1="62963" x2="5660" y2="62963"/>
                        <a14:backgroundMark x1="3774" y1="60494" x2="3774" y2="60494"/>
                        <a14:backgroundMark x1="41509" y1="80247" x2="41509" y2="80247"/>
                        <a14:backgroundMark x1="95283" y1="62963" x2="95283" y2="62963"/>
                        <a14:backgroundMark x1="61321" y1="95062" x2="61321" y2="95062"/>
                      </a14:backgroundRemoval>
                    </a14:imgEffect>
                  </a14:imgLayer>
                </a14:imgProps>
              </a:ext>
              <a:ext uri="{28A0092B-C50C-407E-A947-70E740481C1C}">
                <a14:useLocalDpi xmlns:a14="http://schemas.microsoft.com/office/drawing/2010/main" val="0"/>
              </a:ext>
            </a:extLst>
          </a:blip>
          <a:stretch>
            <a:fillRect/>
          </a:stretch>
        </p:blipFill>
        <p:spPr>
          <a:xfrm>
            <a:off x="1533407" y="3581400"/>
            <a:ext cx="1306387" cy="991052"/>
          </a:xfrm>
          <a:prstGeom prst="rect">
            <a:avLst/>
          </a:prstGeom>
        </p:spPr>
      </p:pic>
      <p:pic>
        <p:nvPicPr>
          <p:cNvPr id="17" name="Picture 16"/>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58594" y1="29630" x2="58594" y2="29630"/>
                        <a14:foregroundMark x1="64844" y1="37037" x2="64844" y2="37037"/>
                        <a14:foregroundMark x1="51563" y1="76543" x2="51563" y2="76543"/>
                      </a14:backgroundRemoval>
                    </a14:imgEffect>
                  </a14:imgLayer>
                </a14:imgProps>
              </a:ext>
              <a:ext uri="{28A0092B-C50C-407E-A947-70E740481C1C}">
                <a14:useLocalDpi xmlns:a14="http://schemas.microsoft.com/office/drawing/2010/main" val="0"/>
              </a:ext>
            </a:extLst>
          </a:blip>
          <a:stretch>
            <a:fillRect/>
          </a:stretch>
        </p:blipFill>
        <p:spPr>
          <a:xfrm>
            <a:off x="5105400" y="3581400"/>
            <a:ext cx="1454240" cy="927705"/>
          </a:xfrm>
          <a:prstGeom prst="rect">
            <a:avLst/>
          </a:prstGeom>
        </p:spPr>
      </p:pic>
    </p:spTree>
    <p:extLst>
      <p:ext uri="{BB962C8B-B14F-4D97-AF65-F5344CB8AC3E}">
        <p14:creationId xmlns:p14="http://schemas.microsoft.com/office/powerpoint/2010/main" val="32890896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nodeType="withEffect" p14:presetBounceEnd="53000">
                                      <p:stCondLst>
                                        <p:cond delay="0"/>
                                      </p:stCondLst>
                                      <p:childTnLst>
                                        <p:animMotion origin="layout" path="M 0.0033 -3.7037E-7 L 0.0033 -3.7037E-7 C 0.00295 0.01319 0.0033 0.02662 0.00243 0.04005 C 0.00208 0.04398 0.00035 0.04769 -0.00052 0.05139 C -0.00087 0.05347 -0.00104 0.05532 -0.00139 0.05718 C -0.00191 0.0588 -0.00226 0.06042 -0.00243 0.06204 C -0.00312 0.08681 -0.00156 0.08495 -0.00434 0.09931 C -0.00451 0.10093 -0.00469 0.10255 -0.00538 0.10394 C -0.0066 0.10741 -0.00712 0.10694 -0.01007 0.10787 C -0.01094 0.10903 -0.01181 0.10995 -0.01302 0.11088 C -0.01545 0.11296 -0.01667 0.11296 -0.01962 0.11458 C -0.02066 0.11528 -0.02135 0.1162 -0.0224 0.11667 C -0.03264 0.12107 -0.02465 0.1162 -0.03108 0.1206 C -0.03073 0.11944 -0.03021 0.11852 -0.03021 0.11759 C -0.03021 0.11458 -0.03194 0.11227 -0.03299 0.10995 C -0.03368 0.10833 -0.03437 0.10671 -0.0349 0.10509 C -0.03542 0.10347 -0.03542 0.10185 -0.03576 0.10046 C -0.03628 0.09838 -0.03698 0.09653 -0.03785 0.09444 C -0.03819 0.09352 -0.03854 0.09282 -0.03872 0.09167 L -0.03958 0.08588 C -0.03993 0.08773 -0.0401 0.08982 -0.0408 0.09167 C -0.04097 0.09282 -0.04167 0.09352 -0.04167 0.09444 C -0.04167 0.09699 -0.04097 0.09977 -0.0408 0.10232 C -0.03958 0.10139 -0.03854 0.10116 -0.03785 0.10046 C -0.03472 0.09653 -0.03663 0.09607 -0.0349 0.09167 C -0.0342 0.09005 -0.03299 0.08843 -0.03194 0.08681 C -0.02778 0.07199 -0.03368 0.08889 -0.02448 0.07361 C -0.02309 0.07107 -0.02257 0.06829 -0.02153 0.06574 C -0.02049 0.06343 -0.01875 0.06157 -0.01771 0.05903 C -0.01545 0.0544 -0.01441 0.04977 -0.01302 0.04491 C -0.01267 0.04236 -0.01267 0.04028 -0.01198 0.03796 C -0.01128 0.03611 -0.01007 0.03426 -0.0092 0.03241 C -0.00799 0.03032 -0.00712 0.02778 -0.00625 0.02569 C -0.00556 0.02384 -0.00486 0.02176 -0.00434 0.01991 C -0.00365 0.01736 -0.00382 0.01458 -0.00243 0.01227 C -0.00191 0.01111 -0.00104 0.01042 -0.00052 0.00949 C 0.00104 0.00625 -0.00035 0.00625 0.00243 0.00347 C 0.00313 0.00278 0.00417 0.00232 0.00521 0.00162 C 0.00556 0.00301 0.00608 0.00417 0.00625 0.00556 C 0.00799 0.03611 0.00417 0.02338 0.00799 0.03519 C 0.00833 0.03773 0.00833 0.04051 0.00903 0.04282 C 0.01076 0.04954 0.01528 0.04097 0.01007 0.0544 C 0.00972 0.05532 0.00799 0.05509 0.00712 0.05532 C 0.0059 0.05556 0.00451 0.05602 0.0033 0.05625 C -0.00347 0.05602 -0.01024 0.05648 -0.01684 0.05532 C -0.02031 0.05463 -0.02326 0.05208 -0.02622 0.05046 C -0.0283 0.04954 -0.03038 0.04907 -0.03194 0.04769 C -0.03854 0.04236 -0.03507 0.04468 -0.04253 0.04097 C -0.04444 0.03889 -0.04601 0.03657 -0.04826 0.03519 C -0.05712 0.02986 -0.04878 0.03449 -0.05885 0.03032 C -0.07066 0.02569 -0.05625 0.03056 -0.06528 0.02755 C -0.06424 0.0287 -0.06267 0.02986 -0.06163 0.03125 C -0.06094 0.03241 -0.06059 0.03357 -0.05972 0.03426 C -0.05694 0.03657 -0.05399 0.03866 -0.05104 0.04097 C -0.04948 0.04236 -0.04792 0.04329 -0.04635 0.04491 C -0.04375 0.04745 -0.04184 0.05046 -0.03872 0.05255 C -0.03698 0.05347 -0.03542 0.05417 -0.03403 0.05532 C -0.02795 0.05949 -0.02674 0.0625 -0.01858 0.06574 C -0.01719 0.06644 -0.01528 0.0669 -0.01389 0.06759 C -0.01007 0.06968 -0.01198 0.06921 -0.0092 0.07153 C -0.00642 0.07361 -0.00642 0.07361 -0.00347 0.07454 C -0.00122 0.07662 -0.00243 0.07639 -0.00052 0.07639 L -0.00434 0.04375 L 0.00799 0.03241 L -0.02917 0.05347 " pathEditMode="relative" rAng="0" ptsTypes="AAAAAAAAAAAAAAAAAAAAAAAAAAAAAAAAAAAAAAAAAAAAAAAAAAAAAAAAAAAAAAAAA" p14:bounceEnd="53000">
                                          <p:cBhvr>
                                            <p:cTn id="6" dur="5000" fill="hold"/>
                                            <p:tgtEl>
                                              <p:spTgt spid="19"/>
                                            </p:tgtEl>
                                            <p:attrNameLst>
                                              <p:attrName>ppt_x</p:attrName>
                                              <p:attrName>ppt_y</p:attrName>
                                            </p:attrNameLst>
                                          </p:cBhvr>
                                          <p:rCtr x="-2969" y="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nodeType="withEffect">
                                      <p:stCondLst>
                                        <p:cond delay="0"/>
                                      </p:stCondLst>
                                      <p:childTnLst>
                                        <p:animMotion origin="layout" path="M 0.0033 -3.7037E-7 L 0.0033 -3.7037E-7 C 0.00295 0.01319 0.0033 0.02662 0.00243 0.04005 C 0.00208 0.04398 0.00035 0.04769 -0.00052 0.05139 C -0.00087 0.05347 -0.00104 0.05532 -0.00139 0.05718 C -0.00191 0.0588 -0.00226 0.06042 -0.00243 0.06204 C -0.00312 0.08681 -0.00156 0.08495 -0.00434 0.09931 C -0.00451 0.10093 -0.00469 0.10255 -0.00538 0.10394 C -0.0066 0.10741 -0.00712 0.10694 -0.01007 0.10787 C -0.01094 0.10903 -0.01181 0.10995 -0.01302 0.11088 C -0.01545 0.11296 -0.01667 0.11296 -0.01962 0.11458 C -0.02066 0.11528 -0.02135 0.1162 -0.0224 0.11667 C -0.03264 0.12107 -0.02465 0.1162 -0.03108 0.1206 C -0.03073 0.11944 -0.03021 0.11852 -0.03021 0.11759 C -0.03021 0.11458 -0.03194 0.11227 -0.03299 0.10995 C -0.03368 0.10833 -0.03437 0.10671 -0.0349 0.10509 C -0.03542 0.10347 -0.03542 0.10185 -0.03576 0.10046 C -0.03628 0.09838 -0.03698 0.09653 -0.03785 0.09444 C -0.03819 0.09352 -0.03854 0.09282 -0.03872 0.09167 L -0.03958 0.08588 C -0.03993 0.08773 -0.0401 0.08982 -0.0408 0.09167 C -0.04097 0.09282 -0.04167 0.09352 -0.04167 0.09444 C -0.04167 0.09699 -0.04097 0.09977 -0.0408 0.10232 C -0.03958 0.10139 -0.03854 0.10116 -0.03785 0.10046 C -0.03472 0.09653 -0.03663 0.09607 -0.0349 0.09167 C -0.0342 0.09005 -0.03299 0.08843 -0.03194 0.08681 C -0.02778 0.07199 -0.03368 0.08889 -0.02448 0.07361 C -0.02309 0.07107 -0.02257 0.06829 -0.02153 0.06574 C -0.02049 0.06343 -0.01875 0.06157 -0.01771 0.05903 C -0.01545 0.0544 -0.01441 0.04977 -0.01302 0.04491 C -0.01267 0.04236 -0.01267 0.04028 -0.01198 0.03796 C -0.01128 0.03611 -0.01007 0.03426 -0.0092 0.03241 C -0.00799 0.03032 -0.00712 0.02778 -0.00625 0.02569 C -0.00556 0.02384 -0.00486 0.02176 -0.00434 0.01991 C -0.00365 0.01736 -0.00382 0.01458 -0.00243 0.01227 C -0.00191 0.01111 -0.00104 0.01042 -0.00052 0.00949 C 0.00104 0.00625 -0.00035 0.00625 0.00243 0.00347 C 0.00313 0.00278 0.00417 0.00232 0.00521 0.00162 C 0.00556 0.00301 0.00608 0.00417 0.00625 0.00556 C 0.00799 0.03611 0.00417 0.02338 0.00799 0.03519 C 0.00833 0.03773 0.00833 0.04051 0.00903 0.04282 C 0.01076 0.04954 0.01528 0.04097 0.01007 0.0544 C 0.00972 0.05532 0.00799 0.05509 0.00712 0.05532 C 0.0059 0.05556 0.00451 0.05602 0.0033 0.05625 C -0.00347 0.05602 -0.01024 0.05648 -0.01684 0.05532 C -0.02031 0.05463 -0.02326 0.05208 -0.02622 0.05046 C -0.0283 0.04954 -0.03038 0.04907 -0.03194 0.04769 C -0.03854 0.04236 -0.03507 0.04468 -0.04253 0.04097 C -0.04444 0.03889 -0.04601 0.03657 -0.04826 0.03519 C -0.05712 0.02986 -0.04878 0.03449 -0.05885 0.03032 C -0.07066 0.02569 -0.05625 0.03056 -0.06528 0.02755 C -0.06424 0.0287 -0.06267 0.02986 -0.06163 0.03125 C -0.06094 0.03241 -0.06059 0.03357 -0.05972 0.03426 C -0.05694 0.03657 -0.05399 0.03866 -0.05104 0.04097 C -0.04948 0.04236 -0.04792 0.04329 -0.04635 0.04491 C -0.04375 0.04745 -0.04184 0.05046 -0.03872 0.05255 C -0.03698 0.05347 -0.03542 0.05417 -0.03403 0.05532 C -0.02795 0.05949 -0.02674 0.0625 -0.01858 0.06574 C -0.01719 0.06644 -0.01528 0.0669 -0.01389 0.06759 C -0.01007 0.06968 -0.01198 0.06921 -0.0092 0.07153 C -0.00642 0.07361 -0.00642 0.07361 -0.00347 0.07454 C -0.00122 0.07662 -0.00243 0.07639 -0.00052 0.07639 L -0.00434 0.04375 L 0.00799 0.03241 L -0.02917 0.05347 " pathEditMode="relative" rAng="0" ptsTypes="AAAAAAAAAAAAAAAAAAAAAAAAAAAAAAAAAAAAAAAAAAAAAAAAAAAAAAAAAAAAAAAAA">
                                          <p:cBhvr>
                                            <p:cTn id="6" dur="5000" fill="hold"/>
                                            <p:tgtEl>
                                              <p:spTgt spid="19"/>
                                            </p:tgtEl>
                                            <p:attrNameLst>
                                              <p:attrName>ppt_x</p:attrName>
                                              <p:attrName>ppt_y</p:attrName>
                                            </p:attrNameLst>
                                          </p:cBhvr>
                                          <p:rCtr x="-2969" y="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o 1">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bio 1" id="{26490E18-A016-48AC-9267-E63E84EC1428}" vid="{7FBFAC98-D044-4682-8B8C-6D60DD4779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 1</Template>
  <TotalTime>3601</TotalTime>
  <Words>1835</Words>
  <Application>Microsoft Office PowerPoint</Application>
  <PresentationFormat>On-screen Show (4:3)</PresentationFormat>
  <Paragraphs>372</Paragraphs>
  <Slides>30</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Book Antiqua</vt:lpstr>
      <vt:lpstr>Calibri</vt:lpstr>
      <vt:lpstr>Cambria Math</vt:lpstr>
      <vt:lpstr>Century Gothic</vt:lpstr>
      <vt:lpstr>Comic Sans MS</vt:lpstr>
      <vt:lpstr>Gisha</vt:lpstr>
      <vt:lpstr>Lucida Sans</vt:lpstr>
      <vt:lpstr>Times New Roman</vt:lpstr>
      <vt:lpstr>Wingdings</vt:lpstr>
      <vt:lpstr>Wingdings 2</vt:lpstr>
      <vt:lpstr>Wingdings 3</vt:lpstr>
      <vt:lpstr>bio 1</vt:lpstr>
      <vt:lpstr>PowerPoint Presentation</vt:lpstr>
      <vt:lpstr>PowerPoint Presentation</vt:lpstr>
      <vt:lpstr>Metabolism</vt:lpstr>
      <vt:lpstr>What are Enzymes?</vt:lpstr>
      <vt:lpstr>Enzymes = proteins that speed rxns</vt:lpstr>
      <vt:lpstr>Types of Enzyme reactions:</vt:lpstr>
      <vt:lpstr>PowerPoint Presentation</vt:lpstr>
      <vt:lpstr>PowerPoint Presentation</vt:lpstr>
      <vt:lpstr>PowerPoint Presentation</vt:lpstr>
      <vt:lpstr>Effects of Concentration of Enzyme</vt:lpstr>
      <vt:lpstr>Effects of Concentration of Enzyme</vt:lpstr>
      <vt:lpstr>‘Rate of Reaction’ influenced by Substrate Concentrations</vt:lpstr>
      <vt:lpstr>‘Rate of Reaction’ influenced by Substrate Concentrations</vt:lpstr>
      <vt:lpstr>PowerPoint Presentation</vt:lpstr>
      <vt:lpstr>pH &amp; Enzyme Activity</vt:lpstr>
      <vt:lpstr>PowerPoint Presentation</vt:lpstr>
      <vt:lpstr>PowerPoint Presentation</vt:lpstr>
      <vt:lpstr>PowerPoint Presentation</vt:lpstr>
      <vt:lpstr>What does CATALASE do?</vt:lpstr>
      <vt:lpstr>How will we see if catalase is working?</vt:lpstr>
      <vt:lpstr>How will we see if catalase is working?</vt:lpstr>
      <vt:lpstr>Specificity &amp; Enzyme Activity (pg.58)</vt:lpstr>
      <vt:lpstr>Specificity &amp; Enzyme Activity (pg.58)</vt:lpstr>
      <vt:lpstr>PowerPoint Presentation</vt:lpstr>
      <vt:lpstr>PowerPoint Presentation</vt:lpstr>
      <vt:lpstr>PowerPoint Presentation</vt:lpstr>
      <vt:lpstr>PowerPoint Presentation</vt:lpstr>
      <vt:lpstr>ph &amp; Enzyme Activity (pg. 64)</vt:lpstr>
      <vt:lpstr>ph &amp; Enzyme Activity (pg. 64)</vt:lpstr>
      <vt:lpstr>Activities</vt:lpstr>
    </vt:vector>
  </TitlesOfParts>
  <Company>Indian River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dc:title>
  <dc:creator>jcapers</dc:creator>
  <cp:lastModifiedBy>Sarah Rodgers</cp:lastModifiedBy>
  <cp:revision>212</cp:revision>
  <cp:lastPrinted>2018-10-09T17:07:53Z</cp:lastPrinted>
  <dcterms:created xsi:type="dcterms:W3CDTF">2009-05-05T14:19:28Z</dcterms:created>
  <dcterms:modified xsi:type="dcterms:W3CDTF">2019-05-07T17:01:45Z</dcterms:modified>
</cp:coreProperties>
</file>