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38"/>
  </p:notesMasterIdLst>
  <p:sldIdLst>
    <p:sldId id="294" r:id="rId2"/>
    <p:sldId id="338" r:id="rId3"/>
    <p:sldId id="342" r:id="rId4"/>
    <p:sldId id="295" r:id="rId5"/>
    <p:sldId id="296" r:id="rId6"/>
    <p:sldId id="320" r:id="rId7"/>
    <p:sldId id="297" r:id="rId8"/>
    <p:sldId id="327" r:id="rId9"/>
    <p:sldId id="340" r:id="rId10"/>
    <p:sldId id="341" r:id="rId11"/>
    <p:sldId id="321" r:id="rId12"/>
    <p:sldId id="328" r:id="rId13"/>
    <p:sldId id="329" r:id="rId14"/>
    <p:sldId id="308" r:id="rId15"/>
    <p:sldId id="310" r:id="rId16"/>
    <p:sldId id="299" r:id="rId17"/>
    <p:sldId id="344" r:id="rId18"/>
    <p:sldId id="337" r:id="rId19"/>
    <p:sldId id="343" r:id="rId20"/>
    <p:sldId id="300" r:id="rId21"/>
    <p:sldId id="345" r:id="rId22"/>
    <p:sldId id="311" r:id="rId23"/>
    <p:sldId id="301" r:id="rId24"/>
    <p:sldId id="302" r:id="rId25"/>
    <p:sldId id="339" r:id="rId26"/>
    <p:sldId id="330" r:id="rId27"/>
    <p:sldId id="333" r:id="rId28"/>
    <p:sldId id="331" r:id="rId29"/>
    <p:sldId id="334" r:id="rId30"/>
    <p:sldId id="332" r:id="rId31"/>
    <p:sldId id="335" r:id="rId32"/>
    <p:sldId id="319" r:id="rId33"/>
    <p:sldId id="336" r:id="rId34"/>
    <p:sldId id="318" r:id="rId35"/>
    <p:sldId id="346" r:id="rId36"/>
    <p:sldId id="312" r:id="rId37"/>
  </p:sldIdLst>
  <p:sldSz cx="9144000" cy="6858000" type="screen4x3"/>
  <p:notesSz cx="7077075" cy="9369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2F3"/>
    <a:srgbClr val="02C466"/>
    <a:srgbClr val="8995E0"/>
    <a:srgbClr val="BE9FC9"/>
    <a:srgbClr val="000059"/>
    <a:srgbClr val="F6A45A"/>
    <a:srgbClr val="0D7D7D"/>
    <a:srgbClr val="455DA5"/>
    <a:srgbClr val="F15655"/>
    <a:srgbClr val="F4E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74" y="5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4BD95B2-A708-4685-88B7-731F72D79B36}" type="datetimeFigureOut">
              <a:rPr lang="en-US" smtClean="0"/>
              <a:t>8/19/2018</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C5E63468-2BD3-4360-A4BA-8C548ECE714A}" type="slidenum">
              <a:rPr lang="en-US" smtClean="0"/>
              <a:t>‹#›</a:t>
            </a:fld>
            <a:endParaRPr lang="en-US"/>
          </a:p>
        </p:txBody>
      </p:sp>
    </p:spTree>
    <p:extLst>
      <p:ext uri="{BB962C8B-B14F-4D97-AF65-F5344CB8AC3E}">
        <p14:creationId xmlns:p14="http://schemas.microsoft.com/office/powerpoint/2010/main" val="329066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63468-2BD3-4360-A4BA-8C548ECE714A}" type="slidenum">
              <a:rPr lang="en-US" smtClean="0"/>
              <a:t>1</a:t>
            </a:fld>
            <a:endParaRPr lang="en-US"/>
          </a:p>
        </p:txBody>
      </p:sp>
    </p:spTree>
    <p:extLst>
      <p:ext uri="{BB962C8B-B14F-4D97-AF65-F5344CB8AC3E}">
        <p14:creationId xmlns:p14="http://schemas.microsoft.com/office/powerpoint/2010/main" val="114924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63468-2BD3-4360-A4BA-8C548ECE714A}" type="slidenum">
              <a:rPr lang="en-US" smtClean="0"/>
              <a:t>3</a:t>
            </a:fld>
            <a:endParaRPr lang="en-US"/>
          </a:p>
        </p:txBody>
      </p:sp>
    </p:spTree>
    <p:extLst>
      <p:ext uri="{BB962C8B-B14F-4D97-AF65-F5344CB8AC3E}">
        <p14:creationId xmlns:p14="http://schemas.microsoft.com/office/powerpoint/2010/main" val="45200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peroxisomes</a:t>
            </a:r>
          </a:p>
        </p:txBody>
      </p:sp>
      <p:sp>
        <p:nvSpPr>
          <p:cNvPr id="4" name="Slide Number Placeholder 3"/>
          <p:cNvSpPr>
            <a:spLocks noGrp="1"/>
          </p:cNvSpPr>
          <p:nvPr>
            <p:ph type="sldNum" sz="quarter" idx="10"/>
          </p:nvPr>
        </p:nvSpPr>
        <p:spPr/>
        <p:txBody>
          <a:bodyPr/>
          <a:lstStyle/>
          <a:p>
            <a:fld id="{79AFC94F-B9D0-4E18-8049-570D9831F3C9}" type="slidenum">
              <a:rPr lang="en-US" smtClean="0"/>
              <a:t>23</a:t>
            </a:fld>
            <a:endParaRPr lang="en-US"/>
          </a:p>
        </p:txBody>
      </p:sp>
    </p:spTree>
    <p:extLst>
      <p:ext uri="{BB962C8B-B14F-4D97-AF65-F5344CB8AC3E}">
        <p14:creationId xmlns:p14="http://schemas.microsoft.com/office/powerpoint/2010/main" val="197425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C8BD5DB-F675-494B-80EE-D4A07C8C7C37}" type="datetime1">
              <a:rPr lang="en-US" smtClean="0"/>
              <a:t>8/19/2018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3079BB-E144-4857-91B7-278CB8CEE403}" type="slidenum">
              <a:rPr lang="en-US" smtClean="0"/>
              <a:pPr>
                <a:defRPr/>
              </a:pPr>
              <a:t>‹#›</a:t>
            </a:fld>
            <a:endParaRPr lang="en-US"/>
          </a:p>
        </p:txBody>
      </p:sp>
    </p:spTree>
    <p:extLst>
      <p:ext uri="{BB962C8B-B14F-4D97-AF65-F5344CB8AC3E}">
        <p14:creationId xmlns:p14="http://schemas.microsoft.com/office/powerpoint/2010/main" val="18173815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5D923AB-9CCA-422D-87E4-9230CD9CEED8}" type="datetime1">
              <a:rPr lang="en-US" smtClean="0"/>
              <a:t>8/19/2018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B378922-33C1-4168-B110-070BA0E0FCEE}" type="slidenum">
              <a:rPr lang="en-US" smtClean="0"/>
              <a:pPr>
                <a:defRPr/>
              </a:pPr>
              <a:t>‹#›</a:t>
            </a:fld>
            <a:endParaRPr lang="en-US"/>
          </a:p>
        </p:txBody>
      </p:sp>
    </p:spTree>
    <p:extLst>
      <p:ext uri="{BB962C8B-B14F-4D97-AF65-F5344CB8AC3E}">
        <p14:creationId xmlns:p14="http://schemas.microsoft.com/office/powerpoint/2010/main" val="235988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5FBFB9D-4D7A-42AA-B0A5-9E0C79B7C8E6}" type="datetime1">
              <a:rPr lang="en-US" smtClean="0"/>
              <a:t>8/19/2018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AB000E-9066-414F-BBF5-0B8B76F3FC37}" type="slidenum">
              <a:rPr lang="en-US" smtClean="0"/>
              <a:pPr>
                <a:defRPr/>
              </a:pPr>
              <a:t>‹#›</a:t>
            </a:fld>
            <a:endParaRPr lang="en-US"/>
          </a:p>
        </p:txBody>
      </p:sp>
    </p:spTree>
    <p:extLst>
      <p:ext uri="{BB962C8B-B14F-4D97-AF65-F5344CB8AC3E}">
        <p14:creationId xmlns:p14="http://schemas.microsoft.com/office/powerpoint/2010/main" val="19486991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F43B947-4F63-4B68-A028-C75A3128D9FE}" type="datetime1">
              <a:rPr lang="en-US" smtClean="0"/>
              <a:t>8/19/2018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45B867-A698-4029-BF65-E00006A9F013}" type="slidenum">
              <a:rPr lang="en-US" smtClean="0"/>
              <a:pPr>
                <a:defRPr/>
              </a:pPr>
              <a:t>‹#›</a:t>
            </a:fld>
            <a:endParaRPr lang="en-US"/>
          </a:p>
        </p:txBody>
      </p:sp>
    </p:spTree>
    <p:extLst>
      <p:ext uri="{BB962C8B-B14F-4D97-AF65-F5344CB8AC3E}">
        <p14:creationId xmlns:p14="http://schemas.microsoft.com/office/powerpoint/2010/main" val="337037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D6720B-C1AF-4B6C-A202-F5C9FFC2BA1A}" type="datetime1">
              <a:rPr lang="en-US" smtClean="0"/>
              <a:t>8/19/2018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D9F8DD-D53D-4B68-891B-AC413E37384E}" type="slidenum">
              <a:rPr lang="en-US" smtClean="0"/>
              <a:pPr>
                <a:defRPr/>
              </a:pPr>
              <a:t>‹#›</a:t>
            </a:fld>
            <a:endParaRPr lang="en-US"/>
          </a:p>
        </p:txBody>
      </p:sp>
    </p:spTree>
    <p:extLst>
      <p:ext uri="{BB962C8B-B14F-4D97-AF65-F5344CB8AC3E}">
        <p14:creationId xmlns:p14="http://schemas.microsoft.com/office/powerpoint/2010/main" val="9667574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E191421-1827-42B4-9FCB-4103351DF756}" type="datetime1">
              <a:rPr lang="en-US" smtClean="0"/>
              <a:t>8/19/2018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1675246-11C9-4DD3-B82F-3DF019C2A280}" type="slidenum">
              <a:rPr lang="en-US" smtClean="0"/>
              <a:pPr>
                <a:defRPr/>
              </a:pPr>
              <a:t>‹#›</a:t>
            </a:fld>
            <a:endParaRPr lang="en-US"/>
          </a:p>
        </p:txBody>
      </p:sp>
    </p:spTree>
    <p:extLst>
      <p:ext uri="{BB962C8B-B14F-4D97-AF65-F5344CB8AC3E}">
        <p14:creationId xmlns:p14="http://schemas.microsoft.com/office/powerpoint/2010/main" val="53780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24B7860-F16F-4B54-9170-B07FADFF9510}" type="datetime1">
              <a:rPr lang="en-US" smtClean="0"/>
              <a:t>8/19/2018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CFC70D1-39A4-4ACB-871D-4D698EB758AA}" type="slidenum">
              <a:rPr lang="en-US" smtClean="0"/>
              <a:pPr>
                <a:defRPr/>
              </a:pPr>
              <a:t>‹#›</a:t>
            </a:fld>
            <a:endParaRPr lang="en-US"/>
          </a:p>
        </p:txBody>
      </p:sp>
    </p:spTree>
    <p:extLst>
      <p:ext uri="{BB962C8B-B14F-4D97-AF65-F5344CB8AC3E}">
        <p14:creationId xmlns:p14="http://schemas.microsoft.com/office/powerpoint/2010/main" val="156311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BD631F2-34D1-48E0-8391-80D962F9D316}" type="datetime1">
              <a:rPr lang="en-US" smtClean="0"/>
              <a:t>8/19/2018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1A48A74-AFC3-4C68-9C50-1FCFD4D9DEA1}" type="slidenum">
              <a:rPr lang="en-US" smtClean="0"/>
              <a:pPr>
                <a:defRPr/>
              </a:pPr>
              <a:t>‹#›</a:t>
            </a:fld>
            <a:endParaRPr lang="en-US"/>
          </a:p>
        </p:txBody>
      </p:sp>
    </p:spTree>
    <p:extLst>
      <p:ext uri="{BB962C8B-B14F-4D97-AF65-F5344CB8AC3E}">
        <p14:creationId xmlns:p14="http://schemas.microsoft.com/office/powerpoint/2010/main" val="43765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6B9FA95-E258-4A93-AE02-D5EA59DECB38}" type="datetime1">
              <a:rPr lang="en-US" smtClean="0"/>
              <a:t>8/19/2018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C58D0D-9000-4F73-A5A4-AED71AEE5827}" type="slidenum">
              <a:rPr lang="en-US" smtClean="0"/>
              <a:pPr>
                <a:defRPr/>
              </a:pPr>
              <a:t>‹#›</a:t>
            </a:fld>
            <a:endParaRPr lang="en-US"/>
          </a:p>
        </p:txBody>
      </p:sp>
    </p:spTree>
    <p:extLst>
      <p:ext uri="{BB962C8B-B14F-4D97-AF65-F5344CB8AC3E}">
        <p14:creationId xmlns:p14="http://schemas.microsoft.com/office/powerpoint/2010/main" val="22733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23FBD46-08E2-43C9-A405-D394F59D6212}" type="datetime1">
              <a:rPr lang="en-US" smtClean="0"/>
              <a:t>8/19/2018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65742F-DA19-44A2-9A82-6E0AC0A41359}" type="slidenum">
              <a:rPr lang="en-US" smtClean="0"/>
              <a:pPr>
                <a:defRPr/>
              </a:pPr>
              <a:t>‹#›</a:t>
            </a:fld>
            <a:endParaRPr lang="en-US"/>
          </a:p>
        </p:txBody>
      </p:sp>
    </p:spTree>
    <p:extLst>
      <p:ext uri="{BB962C8B-B14F-4D97-AF65-F5344CB8AC3E}">
        <p14:creationId xmlns:p14="http://schemas.microsoft.com/office/powerpoint/2010/main" val="19648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A0EBB521-B3D0-44BC-A86D-DDE70B958DCC}" type="datetime1">
              <a:rPr lang="en-US" smtClean="0"/>
              <a:t>8/19/2018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04391B-B5CF-43DA-9599-02D3A58C1A7D}" type="slidenum">
              <a:rPr lang="en-US" smtClean="0"/>
              <a:pPr>
                <a:defRPr/>
              </a:pPr>
              <a:t>‹#›</a:t>
            </a:fld>
            <a:endParaRPr lang="en-US"/>
          </a:p>
        </p:txBody>
      </p:sp>
    </p:spTree>
    <p:extLst>
      <p:ext uri="{BB962C8B-B14F-4D97-AF65-F5344CB8AC3E}">
        <p14:creationId xmlns:p14="http://schemas.microsoft.com/office/powerpoint/2010/main" val="276702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extLst>
              <a:ext uri="{BEBA8EAE-BF5A-486C-A8C5-ECC9F3942E4B}">
                <a14:imgProps xmlns:a14="http://schemas.microsoft.com/office/drawing/2010/main">
                  <a14:imgLayer r:embed="rId14">
                    <a14:imgEffect>
                      <a14:artisticGlowEdges trans="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3DE91D0-5DD5-40F2-9103-421B2F752C60}" type="datetime1">
              <a:rPr lang="en-US" smtClean="0"/>
              <a:t>8/19/2018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2AC42823-3B8A-4099-83C7-312DCE158935}" type="slidenum">
              <a:rPr lang="en-US" smtClean="0"/>
              <a:pPr>
                <a:defRPr/>
              </a:pPr>
              <a:t>‹#›</a:t>
            </a:fld>
            <a:endParaRPr lang="en-US"/>
          </a:p>
        </p:txBody>
      </p:sp>
    </p:spTree>
    <p:extLst>
      <p:ext uri="{BB962C8B-B14F-4D97-AF65-F5344CB8AC3E}">
        <p14:creationId xmlns:p14="http://schemas.microsoft.com/office/powerpoint/2010/main" val="1476628566"/>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8.wdp"/><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2.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commons.wikimedia.org/w/index.php?curid=35759465"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commons.wikimedia.org/w/index.php?curid=3401686" TargetMode="External"/><Relationship Id="rId4" Type="http://schemas.openxmlformats.org/officeDocument/2006/relationships/hyperlink" Target="https://commons.wikimedia.org/w/index.php?curid=363016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hyperlink" Target="https://commons.wikimedia.org/w/index.php?curid=35759465"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3401686" TargetMode="External"/><Relationship Id="rId5" Type="http://schemas.openxmlformats.org/officeDocument/2006/relationships/image" Target="../media/image24.png"/><Relationship Id="rId4" Type="http://schemas.openxmlformats.org/officeDocument/2006/relationships/hyperlink" Target="https://commons.wikimedia.org/w/index.php?curid=3630160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test-tube-boiling-blue-bubbles-31062/"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test-tube-boiling-blue-bubbles-31062/"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2.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42514"/>
            <a:ext cx="5166537" cy="5206901"/>
          </a:xfrm>
          <a:prstGeom prst="rect">
            <a:avLst/>
          </a:prstGeom>
        </p:spPr>
      </p:pic>
      <p:sp>
        <p:nvSpPr>
          <p:cNvPr id="4099" name="Subtitle 2"/>
          <p:cNvSpPr>
            <a:spLocks noGrp="1"/>
          </p:cNvSpPr>
          <p:nvPr>
            <p:ph type="subTitle" idx="1"/>
          </p:nvPr>
        </p:nvSpPr>
        <p:spPr/>
        <p:txBody>
          <a:bodyPr/>
          <a:lstStyle/>
          <a:p>
            <a:pPr algn="l" eaLnBrk="1" hangingPunct="1"/>
            <a:r>
              <a:rPr lang="en-US" altLang="en-US" dirty="0">
                <a:latin typeface="Comic Sans MS" pitchFamily="66" charset="0"/>
              </a:rPr>
              <a:t> </a:t>
            </a:r>
          </a:p>
        </p:txBody>
      </p:sp>
      <p:sp>
        <p:nvSpPr>
          <p:cNvPr id="13" name="Title 1"/>
          <p:cNvSpPr txBox="1">
            <a:spLocks/>
          </p:cNvSpPr>
          <p:nvPr/>
        </p:nvSpPr>
        <p:spPr>
          <a:xfrm>
            <a:off x="304800" y="504944"/>
            <a:ext cx="8229600" cy="1140229"/>
          </a:xfrm>
          <a:prstGeom prst="rect">
            <a:avLst/>
          </a:prstGeom>
        </p:spPr>
        <p:txBody>
          <a:bodyPr vert="horz" lIns="45720" tIns="0" rIns="45720" bIns="0" anchor="t">
            <a:normAutofit fontScale="92500" lnSpcReduction="10000"/>
            <a:scene3d>
              <a:camera prst="orthographicFront"/>
              <a:lightRig rig="soft" dir="t">
                <a:rot lat="0" lon="0" rev="17220000"/>
              </a:lightRig>
            </a:scene3d>
            <a:sp3d prstMaterial="softEdge">
              <a:bevelT w="38100" h="38100"/>
            </a:sp3d>
          </a:bodyPr>
          <a:lstStyle>
            <a:lvl1pPr algn="ctr" rtl="0" eaLnBrk="0" fontAlgn="base" hangingPunct="0">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US" sz="8800" b="0" cap="none" dirty="0">
                <a:ln w="12700">
                  <a:solidFill>
                    <a:srgbClr val="E4A2F3"/>
                  </a:solidFill>
                </a:ln>
                <a:solidFill>
                  <a:srgbClr val="02C466"/>
                </a:solidFill>
                <a:cs typeface="Gisha" panose="020B0502040204020203" pitchFamily="34" charset="-79"/>
              </a:rPr>
              <a:t>Enzymes</a:t>
            </a:r>
            <a:endParaRPr lang="en-US" sz="8800" dirty="0">
              <a:ln w="12700">
                <a:solidFill>
                  <a:srgbClr val="E4A2F3"/>
                </a:solidFill>
              </a:ln>
              <a:solidFill>
                <a:srgbClr val="02C466"/>
              </a:solidFill>
              <a:latin typeface="Gisha" panose="020B0502040204020203" pitchFamily="34" charset="-79"/>
              <a:cs typeface="Gisha" panose="020B0502040204020203" pitchFamily="34" charset="-79"/>
            </a:endParaRPr>
          </a:p>
        </p:txBody>
      </p:sp>
      <p:sp>
        <p:nvSpPr>
          <p:cNvPr id="2" name="TextBox 1"/>
          <p:cNvSpPr txBox="1"/>
          <p:nvPr/>
        </p:nvSpPr>
        <p:spPr>
          <a:xfrm>
            <a:off x="3206768" y="1754488"/>
            <a:ext cx="2425664" cy="369332"/>
          </a:xfrm>
          <a:prstGeom prst="rect">
            <a:avLst/>
          </a:prstGeom>
          <a:noFill/>
        </p:spPr>
        <p:txBody>
          <a:bodyPr wrap="none" rtlCol="0" anchor="t">
            <a:spAutoFit/>
          </a:bodyPr>
          <a:lstStyle/>
          <a:p>
            <a:r>
              <a:rPr lang="en-US" dirty="0">
                <a:latin typeface="Century Gothic" panose="020B0502020202020204" pitchFamily="34" charset="0"/>
              </a:rPr>
              <a:t>Exercise 5, pg. 45-52</a:t>
            </a:r>
          </a:p>
        </p:txBody>
      </p:sp>
      <p:pic>
        <p:nvPicPr>
          <p:cNvPr id="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867400"/>
            <a:ext cx="1381125" cy="83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a:xfrm>
            <a:off x="7607299" y="5562600"/>
            <a:ext cx="1254125" cy="3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18" charset="2"/>
              <a:buNone/>
              <a:defRPr sz="28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80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tx1"/>
              </a:buClr>
              <a:buSzPct val="100000"/>
              <a:buFont typeface="Wingdings 3"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eaLnBrk="1" hangingPunct="1"/>
            <a:r>
              <a:rPr lang="en-US" altLang="en-US" sz="1800" dirty="0">
                <a:latin typeface="Century Gothic" panose="020B0502020202020204" pitchFamily="34" charset="0"/>
              </a:rPr>
              <a:t>BSC2010L</a:t>
            </a:r>
          </a:p>
        </p:txBody>
      </p:sp>
    </p:spTree>
    <p:extLst>
      <p:ext uri="{BB962C8B-B14F-4D97-AF65-F5344CB8AC3E}">
        <p14:creationId xmlns:p14="http://schemas.microsoft.com/office/powerpoint/2010/main" val="284488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solidFill>
                  <a:srgbClr val="0D7D7D"/>
                </a:solidFill>
                <a:latin typeface="Century Gothic" panose="020B0502020202020204" pitchFamily="34" charset="0"/>
              </a:rPr>
              <a:t>“ACTIVE </a:t>
            </a:r>
            <a:r>
              <a:rPr lang="en-US" altLang="en-US" sz="2400" b="1" dirty="0">
                <a:ln w="3175">
                  <a:solidFill>
                    <a:schemeClr val="tx1"/>
                  </a:solidFill>
                </a:ln>
                <a:solidFill>
                  <a:srgbClr val="FF0000"/>
                </a:solidFill>
                <a:latin typeface="Century Gothic" panose="020B0502020202020204" pitchFamily="34" charset="0"/>
              </a:rPr>
              <a:t>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If the enzyme cannot sit perfectly in the active site, the reaction will not occur </a:t>
            </a:r>
            <a:r>
              <a:rPr lang="en-US" altLang="en-US" sz="1200" dirty="0">
                <a:solidFill>
                  <a:schemeClr val="accent2">
                    <a:lumMod val="20000"/>
                    <a:lumOff val="80000"/>
                  </a:schemeClr>
                </a:solidFill>
                <a:latin typeface="Century Gothic" panose="020B0502020202020204" pitchFamily="34" charset="0"/>
              </a:rPr>
              <a:t>(or it will but not as fast or easily as with the enzyme)</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154" r="100000"/>
                    </a14:imgEffect>
                  </a14:imgLayer>
                </a14:imgProps>
              </a:ext>
              <a:ext uri="{28A0092B-C50C-407E-A947-70E740481C1C}">
                <a14:useLocalDpi xmlns:a14="http://schemas.microsoft.com/office/drawing/2010/main" val="0"/>
              </a:ext>
            </a:extLst>
          </a:blip>
          <a:stretch>
            <a:fillRect/>
          </a:stretch>
        </p:blipFill>
        <p:spPr>
          <a:xfrm>
            <a:off x="4782522" y="3052861"/>
            <a:ext cx="2139696" cy="2000676"/>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4648200" y="2156322"/>
            <a:ext cx="1905000" cy="768246"/>
          </a:xfrm>
          <a:prstGeom prst="rect">
            <a:avLst/>
          </a:prstGeom>
        </p:spPr>
      </p:pic>
      <p:pic>
        <p:nvPicPr>
          <p:cNvPr id="4" name="Picture 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95400" y="3203372"/>
            <a:ext cx="1805940" cy="759027"/>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9245" y1="51852" x2="29245" y2="51852"/>
                        <a14:foregroundMark x1="59434" y1="46914" x2="59434" y2="46914"/>
                        <a14:foregroundMark x1="76415" y1="18519" x2="76415" y2="18519"/>
                        <a14:foregroundMark x1="25472" y1="13580" x2="25472" y2="13580"/>
                        <a14:foregroundMark x1="50943" y1="92593" x2="50943" y2="92593"/>
                        <a14:foregroundMark x1="59434" y1="86420" x2="59434" y2="86420"/>
                        <a14:backgroundMark x1="27358" y1="79012" x2="27358" y2="79012"/>
                        <a14:backgroundMark x1="25472" y1="70370" x2="25472" y2="70370"/>
                        <a14:backgroundMark x1="25472" y1="70370" x2="25472" y2="70370"/>
                        <a14:backgroundMark x1="14151" y1="71605" x2="14151" y2="71605"/>
                        <a14:backgroundMark x1="13208" y1="71605" x2="13208" y2="71605"/>
                        <a14:backgroundMark x1="5660" y1="62963" x2="5660" y2="62963"/>
                        <a14:backgroundMark x1="3774" y1="60494" x2="3774" y2="60494"/>
                        <a14:backgroundMark x1="41509" y1="80247" x2="41509" y2="80247"/>
                        <a14:backgroundMark x1="95283" y1="62963" x2="95283" y2="62963"/>
                        <a14:backgroundMark x1="61321" y1="95062" x2="61321" y2="95062"/>
                      </a14:backgroundRemoval>
                    </a14:imgEffect>
                  </a14:imgLayer>
                </a14:imgProps>
              </a:ext>
              <a:ext uri="{28A0092B-C50C-407E-A947-70E740481C1C}">
                <a14:useLocalDpi xmlns:a14="http://schemas.microsoft.com/office/drawing/2010/main" val="0"/>
              </a:ext>
            </a:extLst>
          </a:blip>
          <a:stretch>
            <a:fillRect/>
          </a:stretch>
        </p:blipFill>
        <p:spPr>
          <a:xfrm>
            <a:off x="1533407" y="3581400"/>
            <a:ext cx="1306387" cy="991052"/>
          </a:xfrm>
          <a:prstGeom prst="rect">
            <a:avLst/>
          </a:prstGeom>
        </p:spPr>
      </p:pic>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58594" y1="29630" x2="58594" y2="29630"/>
                        <a14:foregroundMark x1="64844" y1="37037" x2="64844" y2="37037"/>
                        <a14:foregroundMark x1="51563" y1="76543" x2="51563" y2="76543"/>
                      </a14:backgroundRemoval>
                    </a14:imgEffect>
                  </a14:imgLayer>
                </a14:imgProps>
              </a:ext>
              <a:ext uri="{28A0092B-C50C-407E-A947-70E740481C1C}">
                <a14:useLocalDpi xmlns:a14="http://schemas.microsoft.com/office/drawing/2010/main" val="0"/>
              </a:ext>
            </a:extLst>
          </a:blip>
          <a:stretch>
            <a:fillRect/>
          </a:stretch>
        </p:blipFill>
        <p:spPr>
          <a:xfrm>
            <a:off x="5105400" y="3581400"/>
            <a:ext cx="1454240" cy="927705"/>
          </a:xfrm>
          <a:prstGeom prst="rect">
            <a:avLst/>
          </a:prstGeom>
        </p:spPr>
      </p:pic>
    </p:spTree>
    <p:extLst>
      <p:ext uri="{BB962C8B-B14F-4D97-AF65-F5344CB8AC3E}">
        <p14:creationId xmlns:p14="http://schemas.microsoft.com/office/powerpoint/2010/main" val="3289089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nodeType="withEffect" p14:presetBounceEnd="53000">
                                      <p:stCondLst>
                                        <p:cond delay="0"/>
                                      </p:stCondLst>
                                      <p:childTnLst>
                                        <p:animMotion origin="layout" path="M 0.0033 -3.7037E-7 L 0.0033 -3.7037E-7 C 0.00295 0.01319 0.0033 0.02662 0.00243 0.04005 C 0.00208 0.04398 0.00035 0.04769 -0.00052 0.05139 C -0.00087 0.05347 -0.00104 0.05532 -0.00139 0.05718 C -0.00191 0.0588 -0.00226 0.06042 -0.00243 0.06204 C -0.00312 0.08681 -0.00156 0.08495 -0.00434 0.09931 C -0.00451 0.10093 -0.00469 0.10255 -0.00538 0.10394 C -0.0066 0.10741 -0.00712 0.10694 -0.01007 0.10787 C -0.01094 0.10903 -0.01181 0.10995 -0.01302 0.11088 C -0.01545 0.11296 -0.01667 0.11296 -0.01962 0.11458 C -0.02066 0.11528 -0.02135 0.1162 -0.0224 0.11667 C -0.03264 0.12107 -0.02465 0.1162 -0.03108 0.1206 C -0.03073 0.11944 -0.03021 0.11852 -0.03021 0.11759 C -0.03021 0.11458 -0.03194 0.11227 -0.03299 0.10995 C -0.03368 0.10833 -0.03437 0.10671 -0.0349 0.10509 C -0.03542 0.10347 -0.03542 0.10185 -0.03576 0.10046 C -0.03628 0.09838 -0.03698 0.09653 -0.03785 0.09444 C -0.03819 0.09352 -0.03854 0.09282 -0.03872 0.09167 L -0.03958 0.08588 C -0.03993 0.08773 -0.0401 0.08982 -0.0408 0.09167 C -0.04097 0.09282 -0.04167 0.09352 -0.04167 0.09444 C -0.04167 0.09699 -0.04097 0.09977 -0.0408 0.10232 C -0.03958 0.10139 -0.03854 0.10116 -0.03785 0.10046 C -0.03472 0.09653 -0.03663 0.09607 -0.0349 0.09167 C -0.0342 0.09005 -0.03299 0.08843 -0.03194 0.08681 C -0.02778 0.07199 -0.03368 0.08889 -0.02448 0.07361 C -0.02309 0.07107 -0.02257 0.06829 -0.02153 0.06574 C -0.02049 0.06343 -0.01875 0.06157 -0.01771 0.05903 C -0.01545 0.0544 -0.01441 0.04977 -0.01302 0.04491 C -0.01267 0.04236 -0.01267 0.04028 -0.01198 0.03796 C -0.01128 0.03611 -0.01007 0.03426 -0.0092 0.03241 C -0.00799 0.03032 -0.00712 0.02778 -0.00625 0.02569 C -0.00556 0.02384 -0.00486 0.02176 -0.00434 0.01991 C -0.00365 0.01736 -0.00382 0.01458 -0.00243 0.01227 C -0.00191 0.01111 -0.00104 0.01042 -0.00052 0.00949 C 0.00104 0.00625 -0.00035 0.00625 0.00243 0.00347 C 0.00313 0.00278 0.00417 0.00232 0.00521 0.00162 C 0.00556 0.00301 0.00608 0.00417 0.00625 0.00556 C 0.00799 0.03611 0.00417 0.02338 0.00799 0.03519 C 0.00833 0.03773 0.00833 0.04051 0.00903 0.04282 C 0.01076 0.04954 0.01528 0.04097 0.01007 0.0544 C 0.00972 0.05532 0.00799 0.05509 0.00712 0.05532 C 0.0059 0.05556 0.00451 0.05602 0.0033 0.05625 C -0.00347 0.05602 -0.01024 0.05648 -0.01684 0.05532 C -0.02031 0.05463 -0.02326 0.05208 -0.02622 0.05046 C -0.0283 0.04954 -0.03038 0.04907 -0.03194 0.04769 C -0.03854 0.04236 -0.03507 0.04468 -0.04253 0.04097 C -0.04444 0.03889 -0.04601 0.03657 -0.04826 0.03519 C -0.05712 0.02986 -0.04878 0.03449 -0.05885 0.03032 C -0.07066 0.02569 -0.05625 0.03056 -0.06528 0.02755 C -0.06424 0.0287 -0.06267 0.02986 -0.06163 0.03125 C -0.06094 0.03241 -0.06059 0.03357 -0.05972 0.03426 C -0.05694 0.03657 -0.05399 0.03866 -0.05104 0.04097 C -0.04948 0.04236 -0.04792 0.04329 -0.04635 0.04491 C -0.04375 0.04745 -0.04184 0.05046 -0.03872 0.05255 C -0.03698 0.05347 -0.03542 0.05417 -0.03403 0.05532 C -0.02795 0.05949 -0.02674 0.0625 -0.01858 0.06574 C -0.01719 0.06644 -0.01528 0.0669 -0.01389 0.06759 C -0.01007 0.06968 -0.01198 0.06921 -0.0092 0.07153 C -0.00642 0.07361 -0.00642 0.07361 -0.00347 0.07454 C -0.00122 0.07662 -0.00243 0.07639 -0.00052 0.07639 L -0.00434 0.04375 L 0.00799 0.03241 L -0.02917 0.05347 " pathEditMode="relative" rAng="0" ptsTypes="AAAAAAAAAAAAAAAAAAAAAAAAAAAAAAAAAAAAAAAAAAAAAAAAAAAAAAAAAAAAAAAAA" p14:bounceEnd="53000">
                                          <p:cBhvr>
                                            <p:cTn id="6" dur="5000" fill="hold"/>
                                            <p:tgtEl>
                                              <p:spTgt spid="19"/>
                                            </p:tgtEl>
                                            <p:attrNameLst>
                                              <p:attrName>ppt_x</p:attrName>
                                              <p:attrName>ppt_y</p:attrName>
                                            </p:attrNameLst>
                                          </p:cBhvr>
                                          <p:rCtr x="-2969"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nodeType="withEffect">
                                      <p:stCondLst>
                                        <p:cond delay="0"/>
                                      </p:stCondLst>
                                      <p:childTnLst>
                                        <p:animMotion origin="layout" path="M 0.0033 -3.7037E-7 L 0.0033 -3.7037E-7 C 0.00295 0.01319 0.0033 0.02662 0.00243 0.04005 C 0.00208 0.04398 0.00035 0.04769 -0.00052 0.05139 C -0.00087 0.05347 -0.00104 0.05532 -0.00139 0.05718 C -0.00191 0.0588 -0.00226 0.06042 -0.00243 0.06204 C -0.00312 0.08681 -0.00156 0.08495 -0.00434 0.09931 C -0.00451 0.10093 -0.00469 0.10255 -0.00538 0.10394 C -0.0066 0.10741 -0.00712 0.10694 -0.01007 0.10787 C -0.01094 0.10903 -0.01181 0.10995 -0.01302 0.11088 C -0.01545 0.11296 -0.01667 0.11296 -0.01962 0.11458 C -0.02066 0.11528 -0.02135 0.1162 -0.0224 0.11667 C -0.03264 0.12107 -0.02465 0.1162 -0.03108 0.1206 C -0.03073 0.11944 -0.03021 0.11852 -0.03021 0.11759 C -0.03021 0.11458 -0.03194 0.11227 -0.03299 0.10995 C -0.03368 0.10833 -0.03437 0.10671 -0.0349 0.10509 C -0.03542 0.10347 -0.03542 0.10185 -0.03576 0.10046 C -0.03628 0.09838 -0.03698 0.09653 -0.03785 0.09444 C -0.03819 0.09352 -0.03854 0.09282 -0.03872 0.09167 L -0.03958 0.08588 C -0.03993 0.08773 -0.0401 0.08982 -0.0408 0.09167 C -0.04097 0.09282 -0.04167 0.09352 -0.04167 0.09444 C -0.04167 0.09699 -0.04097 0.09977 -0.0408 0.10232 C -0.03958 0.10139 -0.03854 0.10116 -0.03785 0.10046 C -0.03472 0.09653 -0.03663 0.09607 -0.0349 0.09167 C -0.0342 0.09005 -0.03299 0.08843 -0.03194 0.08681 C -0.02778 0.07199 -0.03368 0.08889 -0.02448 0.07361 C -0.02309 0.07107 -0.02257 0.06829 -0.02153 0.06574 C -0.02049 0.06343 -0.01875 0.06157 -0.01771 0.05903 C -0.01545 0.0544 -0.01441 0.04977 -0.01302 0.04491 C -0.01267 0.04236 -0.01267 0.04028 -0.01198 0.03796 C -0.01128 0.03611 -0.01007 0.03426 -0.0092 0.03241 C -0.00799 0.03032 -0.00712 0.02778 -0.00625 0.02569 C -0.00556 0.02384 -0.00486 0.02176 -0.00434 0.01991 C -0.00365 0.01736 -0.00382 0.01458 -0.00243 0.01227 C -0.00191 0.01111 -0.00104 0.01042 -0.00052 0.00949 C 0.00104 0.00625 -0.00035 0.00625 0.00243 0.00347 C 0.00313 0.00278 0.00417 0.00232 0.00521 0.00162 C 0.00556 0.00301 0.00608 0.00417 0.00625 0.00556 C 0.00799 0.03611 0.00417 0.02338 0.00799 0.03519 C 0.00833 0.03773 0.00833 0.04051 0.00903 0.04282 C 0.01076 0.04954 0.01528 0.04097 0.01007 0.0544 C 0.00972 0.05532 0.00799 0.05509 0.00712 0.05532 C 0.0059 0.05556 0.00451 0.05602 0.0033 0.05625 C -0.00347 0.05602 -0.01024 0.05648 -0.01684 0.05532 C -0.02031 0.05463 -0.02326 0.05208 -0.02622 0.05046 C -0.0283 0.04954 -0.03038 0.04907 -0.03194 0.04769 C -0.03854 0.04236 -0.03507 0.04468 -0.04253 0.04097 C -0.04444 0.03889 -0.04601 0.03657 -0.04826 0.03519 C -0.05712 0.02986 -0.04878 0.03449 -0.05885 0.03032 C -0.07066 0.02569 -0.05625 0.03056 -0.06528 0.02755 C -0.06424 0.0287 -0.06267 0.02986 -0.06163 0.03125 C -0.06094 0.03241 -0.06059 0.03357 -0.05972 0.03426 C -0.05694 0.03657 -0.05399 0.03866 -0.05104 0.04097 C -0.04948 0.04236 -0.04792 0.04329 -0.04635 0.04491 C -0.04375 0.04745 -0.04184 0.05046 -0.03872 0.05255 C -0.03698 0.05347 -0.03542 0.05417 -0.03403 0.05532 C -0.02795 0.05949 -0.02674 0.0625 -0.01858 0.06574 C -0.01719 0.06644 -0.01528 0.0669 -0.01389 0.06759 C -0.01007 0.06968 -0.01198 0.06921 -0.0092 0.07153 C -0.00642 0.07361 -0.00642 0.07361 -0.00347 0.07454 C -0.00122 0.07662 -0.00243 0.07639 -0.00052 0.07639 L -0.00434 0.04375 L 0.00799 0.03241 L -0.02917 0.05347 " pathEditMode="relative" rAng="0" ptsTypes="AAAAAAAAAAAAAAAAAAAAAAAAAAAAAAAAAAAAAAAAAAAAAAAAAAAAAAAAAAAAAAAAA">
                                          <p:cBhvr>
                                            <p:cTn id="6" dur="5000" fill="hold"/>
                                            <p:tgtEl>
                                              <p:spTgt spid="19"/>
                                            </p:tgtEl>
                                            <p:attrNameLst>
                                              <p:attrName>ppt_x</p:attrName>
                                              <p:attrName>ppt_y</p:attrName>
                                            </p:attrNameLst>
                                          </p:cBhvr>
                                          <p:rCtr x="-2969"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379" y="78380"/>
            <a:ext cx="3304422" cy="6703419"/>
          </a:xfrm>
          <a:prstGeom prst="rect">
            <a:avLst/>
          </a:prstGeom>
        </p:spPr>
      </p:pic>
      <p:sp>
        <p:nvSpPr>
          <p:cNvPr id="2" name="Title 1"/>
          <p:cNvSpPr>
            <a:spLocks noGrp="1"/>
          </p:cNvSpPr>
          <p:nvPr>
            <p:ph type="title"/>
          </p:nvPr>
        </p:nvSpPr>
        <p:spPr>
          <a:xfrm>
            <a:off x="202603" y="78073"/>
            <a:ext cx="8229600" cy="1143000"/>
          </a:xfrm>
        </p:spPr>
        <p:txBody>
          <a:bodyPr>
            <a:normAutofit/>
          </a:bodyPr>
          <a:lstStyle/>
          <a:p>
            <a:pPr algn="l">
              <a:defRPr/>
            </a:pPr>
            <a:r>
              <a:rPr lang="en-US" sz="4000" dirty="0">
                <a:solidFill>
                  <a:schemeClr val="bg2">
                    <a:lumMod val="40000"/>
                    <a:lumOff val="60000"/>
                  </a:schemeClr>
                </a:solidFill>
                <a:latin typeface="Century Gothic" panose="020B0502020202020204" pitchFamily="34" charset="0"/>
              </a:rPr>
              <a:t>pH </a:t>
            </a:r>
            <a:r>
              <a:rPr lang="en-US" sz="4000" dirty="0">
                <a:solidFill>
                  <a:schemeClr val="tx1"/>
                </a:solidFill>
                <a:latin typeface="Century Gothic" panose="020B0502020202020204" pitchFamily="34" charset="0"/>
              </a:rPr>
              <a:t>&amp;</a:t>
            </a:r>
            <a:r>
              <a:rPr lang="en-US" sz="4000" dirty="0">
                <a:solidFill>
                  <a:schemeClr val="bg2">
                    <a:lumMod val="40000"/>
                    <a:lumOff val="60000"/>
                  </a:schemeClr>
                </a:solidFill>
                <a:latin typeface="Century Gothic" panose="020B0502020202020204" pitchFamily="34" charset="0"/>
              </a:rPr>
              <a:t> </a:t>
            </a:r>
            <a:r>
              <a:rPr lang="en-US" sz="4000" dirty="0">
                <a:solidFill>
                  <a:srgbClr val="FFC000"/>
                </a:solidFill>
                <a:latin typeface="Century Gothic" panose="020B0502020202020204" pitchFamily="34" charset="0"/>
              </a:rPr>
              <a:t>Enzyme Activity</a:t>
            </a:r>
          </a:p>
        </p:txBody>
      </p:sp>
      <p:sp>
        <p:nvSpPr>
          <p:cNvPr id="6" name="Slide Number Placeholder 5"/>
          <p:cNvSpPr>
            <a:spLocks noGrp="1"/>
          </p:cNvSpPr>
          <p:nvPr>
            <p:ph type="sldNum" sz="quarter" idx="12"/>
          </p:nvPr>
        </p:nvSpPr>
        <p:spPr/>
        <p:txBody>
          <a:bodyPr/>
          <a:lstStyle/>
          <a:p>
            <a:pPr>
              <a:defRPr/>
            </a:pPr>
            <a:fld id="{1C45B867-A698-4029-BF65-E00006A9F013}" type="slidenum">
              <a:rPr lang="en-US" smtClean="0"/>
              <a:pPr>
                <a:defRPr/>
              </a:pPr>
              <a:t>11</a:t>
            </a:fld>
            <a:endParaRPr lang="en-US"/>
          </a:p>
        </p:txBody>
      </p:sp>
      <p:sp>
        <p:nvSpPr>
          <p:cNvPr id="4" name="Oval 3"/>
          <p:cNvSpPr/>
          <p:nvPr/>
        </p:nvSpPr>
        <p:spPr>
          <a:xfrm>
            <a:off x="5691447" y="3025524"/>
            <a:ext cx="2667000" cy="7620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a:spLocks noGrp="1"/>
          </p:cNvSpPr>
          <p:nvPr>
            <p:ph idx="1"/>
          </p:nvPr>
        </p:nvSpPr>
        <p:spPr>
          <a:xfrm>
            <a:off x="165196" y="1052261"/>
            <a:ext cx="5105400" cy="4708525"/>
          </a:xfrm>
        </p:spPr>
        <p:txBody>
          <a:bodyPr/>
          <a:lstStyle/>
          <a:p>
            <a:r>
              <a:rPr lang="en-US" sz="2000" dirty="0">
                <a:latin typeface="Century Gothic" panose="020B0502020202020204" pitchFamily="34" charset="0"/>
              </a:rPr>
              <a:t>Potential of Hydrogen = pH</a:t>
            </a:r>
          </a:p>
          <a:p>
            <a:pPr lvl="1"/>
            <a:r>
              <a:rPr lang="en-US" sz="1800" dirty="0">
                <a:latin typeface="Century Gothic" panose="020B0502020202020204" pitchFamily="34" charset="0"/>
              </a:rPr>
              <a:t>How </a:t>
            </a:r>
            <a:r>
              <a:rPr lang="en-US" sz="1800" b="1" dirty="0">
                <a:solidFill>
                  <a:srgbClr val="F6A45A"/>
                </a:solidFill>
                <a:latin typeface="Century Gothic" panose="020B0502020202020204" pitchFamily="34" charset="0"/>
              </a:rPr>
              <a:t>acidic</a:t>
            </a:r>
            <a:r>
              <a:rPr lang="en-US" sz="1800" dirty="0">
                <a:latin typeface="Century Gothic" panose="020B0502020202020204" pitchFamily="34" charset="0"/>
              </a:rPr>
              <a:t> (excess H+) or </a:t>
            </a:r>
            <a:r>
              <a:rPr lang="en-US" sz="1800" b="1" dirty="0">
                <a:solidFill>
                  <a:srgbClr val="BE9FC9"/>
                </a:solidFill>
                <a:latin typeface="Century Gothic" panose="020B0502020202020204" pitchFamily="34" charset="0"/>
              </a:rPr>
              <a:t>basic </a:t>
            </a:r>
            <a:r>
              <a:rPr lang="en-US" sz="1800" dirty="0">
                <a:latin typeface="Century Gothic" panose="020B0502020202020204" pitchFamily="34" charset="0"/>
              </a:rPr>
              <a:t>(excess –OH) a solution is</a:t>
            </a:r>
          </a:p>
          <a:p>
            <a:pPr lvl="2"/>
            <a:endParaRPr lang="en-US" sz="2000" dirty="0">
              <a:latin typeface="Century Gothic" panose="020B0502020202020204" pitchFamily="34" charset="0"/>
            </a:endParaRPr>
          </a:p>
          <a:p>
            <a:r>
              <a:rPr lang="en-US" sz="2000" dirty="0">
                <a:solidFill>
                  <a:srgbClr val="F6A45A"/>
                </a:solidFill>
                <a:latin typeface="Century Gothic" panose="020B0502020202020204" pitchFamily="34" charset="0"/>
              </a:rPr>
              <a:t>1-6 #’s ACIDIC (extra H+)</a:t>
            </a:r>
          </a:p>
          <a:p>
            <a:pPr lvl="1"/>
            <a:r>
              <a:rPr lang="en-US" sz="1800" dirty="0">
                <a:solidFill>
                  <a:srgbClr val="F6A45A"/>
                </a:solidFill>
                <a:latin typeface="Century Gothic" panose="020B0502020202020204" pitchFamily="34" charset="0"/>
              </a:rPr>
              <a:t>Enzymes in our Stomach – work best in low pH (break down fats, proteins, carbs)</a:t>
            </a:r>
            <a:endParaRPr lang="en-US" sz="1800" dirty="0">
              <a:solidFill>
                <a:srgbClr val="8C3FC5"/>
              </a:solidFill>
              <a:latin typeface="Century Gothic" panose="020B0502020202020204" pitchFamily="34" charset="0"/>
            </a:endParaRPr>
          </a:p>
          <a:p>
            <a:r>
              <a:rPr lang="en-US" sz="2000" dirty="0">
                <a:latin typeface="Century Gothic" panose="020B0502020202020204" pitchFamily="34" charset="0"/>
              </a:rPr>
              <a:t>7 is NEUTRAL (equal –OH and H+)</a:t>
            </a:r>
          </a:p>
          <a:p>
            <a:pPr lvl="1"/>
            <a:r>
              <a:rPr lang="en-US" sz="1800" dirty="0">
                <a:latin typeface="Century Gothic" panose="020B0502020202020204" pitchFamily="34" charset="0"/>
              </a:rPr>
              <a:t>Blood must be between 7.35-7.45</a:t>
            </a:r>
          </a:p>
          <a:p>
            <a:pPr lvl="2"/>
            <a:r>
              <a:rPr lang="en-US" sz="1800" dirty="0">
                <a:latin typeface="Century Gothic" panose="020B0502020202020204" pitchFamily="34" charset="0"/>
              </a:rPr>
              <a:t>Enzymes in our blood work best at 7.4</a:t>
            </a:r>
            <a:endParaRPr lang="en-US" sz="2000" dirty="0">
              <a:latin typeface="Century Gothic" panose="020B0502020202020204" pitchFamily="34" charset="0"/>
            </a:endParaRPr>
          </a:p>
          <a:p>
            <a:r>
              <a:rPr lang="en-US" sz="2000" dirty="0">
                <a:solidFill>
                  <a:srgbClr val="BE9FC9"/>
                </a:solidFill>
                <a:latin typeface="Century Gothic" panose="020B0502020202020204" pitchFamily="34" charset="0"/>
              </a:rPr>
              <a:t>8-14 #’s ALKALINE (extra –OH)</a:t>
            </a:r>
          </a:p>
          <a:p>
            <a:pPr lvl="1"/>
            <a:r>
              <a:rPr lang="en-US" sz="1800" dirty="0">
                <a:solidFill>
                  <a:srgbClr val="BE9FC9"/>
                </a:solidFill>
                <a:latin typeface="Century Gothic" panose="020B0502020202020204" pitchFamily="34" charset="0"/>
              </a:rPr>
              <a:t>Enzymes in small intestine – work best in higher pH (neutralize the acid from digestion)</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173468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76200" y="1328429"/>
            <a:ext cx="9372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dirty="0">
                <a:latin typeface="Century Gothic" panose="020B0502020202020204" pitchFamily="34" charset="0"/>
              </a:rPr>
              <a:t>In general as </a:t>
            </a:r>
            <a:r>
              <a:rPr lang="en-US" altLang="en-US" sz="2400" dirty="0">
                <a:solidFill>
                  <a:schemeClr val="tx2">
                    <a:lumMod val="50000"/>
                  </a:schemeClr>
                </a:solidFill>
                <a:latin typeface="Century Gothic" panose="020B0502020202020204" pitchFamily="34" charset="0"/>
              </a:rPr>
              <a:t>temperature</a:t>
            </a:r>
            <a:r>
              <a:rPr lang="en-US" altLang="en-US" sz="2400" dirty="0">
                <a:latin typeface="Century Gothic" panose="020B0502020202020204" pitchFamily="34" charset="0"/>
              </a:rPr>
              <a:t> increases, enzymatic reactions will increase as well…to a point.</a:t>
            </a:r>
          </a:p>
          <a:p>
            <a:pPr eaLnBrk="1" hangingPunct="1"/>
            <a:r>
              <a:rPr lang="en-US" altLang="en-US" sz="1600" dirty="0">
                <a:latin typeface="Century Gothic" panose="020B0502020202020204" pitchFamily="34" charset="0"/>
              </a:rPr>
              <a:t>	(</a:t>
            </a:r>
            <a:r>
              <a:rPr lang="en-US" altLang="en-US" sz="1600" dirty="0" err="1">
                <a:latin typeface="Century Gothic" panose="020B0502020202020204" pitchFamily="34" charset="0"/>
              </a:rPr>
              <a:t>Rxns</a:t>
            </a:r>
            <a:r>
              <a:rPr lang="en-US" altLang="en-US" sz="1600" dirty="0">
                <a:latin typeface="Century Gothic" panose="020B0502020202020204" pitchFamily="34" charset="0"/>
              </a:rPr>
              <a:t> are driven from kinetic energy conversion into chemical potential energy)</a:t>
            </a:r>
          </a:p>
          <a:p>
            <a:pPr eaLnBrk="1" hangingPunct="1"/>
            <a:r>
              <a:rPr lang="en-US" altLang="en-US" sz="1600" dirty="0">
                <a:latin typeface="Century Gothic" panose="020B0502020202020204" pitchFamily="34" charset="0"/>
              </a:rPr>
              <a:t> </a:t>
            </a:r>
          </a:p>
          <a:p>
            <a:pPr marL="342900" indent="-342900" eaLnBrk="1" hangingPunct="1">
              <a:buFont typeface="Arial" panose="020B0604020202020204" pitchFamily="34" charset="0"/>
              <a:buChar char="•"/>
            </a:pPr>
            <a:r>
              <a:rPr lang="en-US" altLang="en-US" sz="2400" u="sng" dirty="0">
                <a:latin typeface="Century Gothic" panose="020B0502020202020204" pitchFamily="34" charset="0"/>
              </a:rPr>
              <a:t>Each enzyme is specific to its ‘optimal’ </a:t>
            </a:r>
            <a:r>
              <a:rPr lang="en-US" altLang="en-US" sz="2400" u="sng" dirty="0">
                <a:solidFill>
                  <a:schemeClr val="tx2">
                    <a:lumMod val="50000"/>
                  </a:schemeClr>
                </a:solidFill>
                <a:latin typeface="Century Gothic" panose="020B0502020202020204" pitchFamily="34" charset="0"/>
              </a:rPr>
              <a:t>temp</a:t>
            </a:r>
            <a:r>
              <a:rPr lang="en-US" altLang="en-US" sz="2400" u="sng" dirty="0">
                <a:latin typeface="Century Gothic" panose="020B0502020202020204" pitchFamily="34" charset="0"/>
              </a:rPr>
              <a:t> &amp; </a:t>
            </a:r>
            <a:r>
              <a:rPr lang="en-US" altLang="en-US" sz="2400" u="sng" dirty="0">
                <a:solidFill>
                  <a:srgbClr val="BE9FC9"/>
                </a:solidFill>
                <a:latin typeface="Century Gothic" panose="020B0502020202020204" pitchFamily="34" charset="0"/>
              </a:rPr>
              <a:t>pH</a:t>
            </a:r>
            <a:r>
              <a:rPr lang="en-US" altLang="en-US" sz="2400" u="sng" dirty="0">
                <a:latin typeface="Century Gothic" panose="020B0502020202020204" pitchFamily="34" charset="0"/>
              </a:rPr>
              <a:t>:</a:t>
            </a:r>
          </a:p>
          <a:p>
            <a:pPr marL="1085850" lvl="1" indent="-342900" eaLnBrk="1" hangingPunct="1">
              <a:buFont typeface="Arial" panose="020B0604020202020204" pitchFamily="34" charset="0"/>
              <a:buChar char="•"/>
            </a:pPr>
            <a:r>
              <a:rPr lang="en-US" altLang="en-US" dirty="0">
                <a:latin typeface="Century Gothic" panose="020B0502020202020204" pitchFamily="34" charset="0"/>
              </a:rPr>
              <a:t>Cold water crab digestive enzyme may have lower </a:t>
            </a:r>
            <a:r>
              <a:rPr lang="en-US" altLang="en-US" dirty="0">
                <a:solidFill>
                  <a:schemeClr val="accent2">
                    <a:lumMod val="75000"/>
                  </a:schemeClr>
                </a:solidFill>
                <a:latin typeface="Century Gothic" panose="020B0502020202020204" pitchFamily="34" charset="0"/>
              </a:rPr>
              <a:t>‘</a:t>
            </a:r>
            <a:r>
              <a:rPr lang="en-US" altLang="en-US" b="1" i="1" dirty="0">
                <a:solidFill>
                  <a:schemeClr val="accent2">
                    <a:lumMod val="75000"/>
                  </a:schemeClr>
                </a:solidFill>
                <a:latin typeface="Century Gothic" panose="020B0502020202020204" pitchFamily="34" charset="0"/>
              </a:rPr>
              <a:t>optimal temp’  </a:t>
            </a:r>
            <a:r>
              <a:rPr lang="en-US" altLang="en-US" dirty="0">
                <a:latin typeface="Century Gothic" panose="020B0502020202020204" pitchFamily="34" charset="0"/>
              </a:rPr>
              <a:t>vs. digestive enzyme found in hot springs bacteria</a:t>
            </a:r>
            <a:r>
              <a:rPr lang="en-US" altLang="en-US" sz="2400" dirty="0">
                <a:latin typeface="Century Gothic" panose="020B0502020202020204" pitchFamily="34" charset="0"/>
              </a:rPr>
              <a:t>.</a:t>
            </a:r>
          </a:p>
          <a:p>
            <a:pPr marL="1085850" lvl="1" indent="-342900" eaLnBrk="1" hangingPunct="1">
              <a:buFont typeface="Arial" panose="020B0604020202020204" pitchFamily="34" charset="0"/>
              <a:buChar char="•"/>
            </a:pPr>
            <a:r>
              <a:rPr lang="en-US" altLang="en-US" dirty="0">
                <a:latin typeface="Century Gothic" panose="020B0502020202020204" pitchFamily="34" charset="0"/>
              </a:rPr>
              <a:t>Same applies for </a:t>
            </a:r>
            <a:r>
              <a:rPr lang="en-US" altLang="en-US" dirty="0">
                <a:solidFill>
                  <a:srgbClr val="BE9FC9"/>
                </a:solidFill>
                <a:latin typeface="Century Gothic" panose="020B0502020202020204" pitchFamily="34" charset="0"/>
              </a:rPr>
              <a:t>pH</a:t>
            </a:r>
            <a:r>
              <a:rPr lang="en-US" altLang="en-US" dirty="0">
                <a:latin typeface="Century Gothic" panose="020B0502020202020204" pitchFamily="34" charset="0"/>
              </a:rPr>
              <a:t>: Citrus fruit enzyme may have low </a:t>
            </a:r>
            <a:r>
              <a:rPr lang="en-US" altLang="en-US" dirty="0">
                <a:solidFill>
                  <a:srgbClr val="BE9FC9"/>
                </a:solidFill>
                <a:latin typeface="Century Gothic" panose="020B0502020202020204" pitchFamily="34" charset="0"/>
              </a:rPr>
              <a:t>‘</a:t>
            </a:r>
            <a:r>
              <a:rPr lang="en-US" altLang="en-US" b="1" i="1" dirty="0">
                <a:solidFill>
                  <a:srgbClr val="BE9FC9"/>
                </a:solidFill>
                <a:latin typeface="Century Gothic" panose="020B0502020202020204" pitchFamily="34" charset="0"/>
              </a:rPr>
              <a:t>optimal pH’ </a:t>
            </a:r>
            <a:r>
              <a:rPr lang="en-US" altLang="en-US" dirty="0">
                <a:latin typeface="Century Gothic" panose="020B0502020202020204" pitchFamily="34" charset="0"/>
              </a:rPr>
              <a:t>vs.</a:t>
            </a:r>
          </a:p>
          <a:p>
            <a:pPr marL="1085850" lvl="1" indent="-342900" eaLnBrk="1" hangingPunct="1">
              <a:buFont typeface="Arial" panose="020B0604020202020204" pitchFamily="34" charset="0"/>
              <a:buChar char="•"/>
            </a:pPr>
            <a:endParaRPr lang="en-US" altLang="en-US" sz="2400" dirty="0">
              <a:latin typeface="Century Gothic" panose="020B0502020202020204" pitchFamily="34" charset="0"/>
            </a:endParaRPr>
          </a:p>
          <a:p>
            <a:pPr marL="1085850" lvl="1" indent="-342900" eaLnBrk="1" hangingPunct="1">
              <a:buFont typeface="Arial" panose="020B0604020202020204" pitchFamily="34" charset="0"/>
              <a:buChar char="•"/>
            </a:pPr>
            <a:endParaRPr lang="en-US" altLang="en-US" sz="2000" dirty="0">
              <a:latin typeface="Century Gothic" panose="020B0502020202020204" pitchFamily="34" charset="0"/>
            </a:endParaRPr>
          </a:p>
        </p:txBody>
      </p:sp>
      <p:sp>
        <p:nvSpPr>
          <p:cNvPr id="2" name="Rectangle 1"/>
          <p:cNvSpPr/>
          <p:nvPr/>
        </p:nvSpPr>
        <p:spPr>
          <a:xfrm rot="5400000">
            <a:off x="-2000204" y="3876895"/>
            <a:ext cx="4572000" cy="171009"/>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http://image.slidesharecdn.com/enzymesanddigestion-111011101326-phpapp02/95/enzymes-and-digestion-19-728.jpg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533400" y="401458"/>
            <a:ext cx="774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Temp</a:t>
            </a:r>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BE9FC9"/>
                </a:solidFill>
                <a:effectLst>
                  <a:outerShdw blurRad="38100" dist="38100" dir="2700000" algn="tl">
                    <a:srgbClr val="000000">
                      <a:alpha val="43137"/>
                    </a:srgbClr>
                  </a:outerShdw>
                </a:effectLst>
                <a:latin typeface="Century Gothic" panose="020B0502020202020204" pitchFamily="34" charset="0"/>
              </a:rPr>
              <a:t>pH</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effects on</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Enzymes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304" t="45454" r="31" b="-2272"/>
          <a:stretch/>
        </p:blipFill>
        <p:spPr>
          <a:xfrm>
            <a:off x="228978" y="4111594"/>
            <a:ext cx="5943222" cy="2595488"/>
          </a:xfrm>
          <a:prstGeom prst="rect">
            <a:avLst/>
          </a:prstGeom>
        </p:spPr>
      </p:pic>
      <p:sp>
        <p:nvSpPr>
          <p:cNvPr id="7" name="TextBox 6"/>
          <p:cNvSpPr txBox="1"/>
          <p:nvPr/>
        </p:nvSpPr>
        <p:spPr>
          <a:xfrm>
            <a:off x="251145" y="6671651"/>
            <a:ext cx="6625532" cy="215444"/>
          </a:xfrm>
          <a:prstGeom prst="rect">
            <a:avLst/>
          </a:prstGeom>
          <a:noFill/>
        </p:spPr>
        <p:txBody>
          <a:bodyPr wrap="none" rtlCol="0">
            <a:spAutoFit/>
          </a:bodyPr>
          <a:lstStyle/>
          <a:p>
            <a:r>
              <a:rPr lang="en-US" sz="800" dirty="0">
                <a:solidFill>
                  <a:schemeClr val="bg1">
                    <a:lumMod val="75000"/>
                    <a:lumOff val="25000"/>
                  </a:schemeClr>
                </a:solidFill>
              </a:rPr>
              <a:t>http://images.slideplayer.com/36/10667951/slides/slide_23.jpghttp://www.factzoo.com/sites/all/img/invertebrates/alaskan-crab-in-the-deep.jpg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44" y="4282315"/>
            <a:ext cx="1068646" cy="756118"/>
          </a:xfrm>
          <a:prstGeom prst="rect">
            <a:avLst/>
          </a:prstGeom>
        </p:spPr>
      </p:pic>
      <p:sp>
        <p:nvSpPr>
          <p:cNvPr id="9" name="TextBox 8"/>
          <p:cNvSpPr txBox="1"/>
          <p:nvPr/>
        </p:nvSpPr>
        <p:spPr>
          <a:xfrm>
            <a:off x="5657987" y="3864095"/>
            <a:ext cx="3476891" cy="2585323"/>
          </a:xfrm>
          <a:prstGeom prst="rect">
            <a:avLst/>
          </a:prstGeom>
          <a:noFill/>
        </p:spPr>
        <p:txBody>
          <a:bodyPr wrap="square" rtlCol="0">
            <a:spAutoFit/>
          </a:bodyPr>
          <a:lstStyle/>
          <a:p>
            <a:pPr marL="742950" lvl="1"/>
            <a:r>
              <a:rPr lang="en-US" altLang="en-US" dirty="0">
                <a:latin typeface="Century Gothic" panose="020B0502020202020204" pitchFamily="34" charset="0"/>
              </a:rPr>
              <a:t>an oceanic plankton enzyme. </a:t>
            </a:r>
          </a:p>
          <a:p>
            <a:pPr marL="742950" lvl="1"/>
            <a:endParaRPr lang="en-US" altLang="en-US" dirty="0">
              <a:latin typeface="Century Gothic" panose="020B0502020202020204" pitchFamily="34" charset="0"/>
            </a:endParaRPr>
          </a:p>
          <a:p>
            <a:pPr marL="742950" lvl="1"/>
            <a:endParaRPr lang="en-US" altLang="en-US" dirty="0">
              <a:latin typeface="Century Gothic" panose="020B0502020202020204" pitchFamily="34" charset="0"/>
            </a:endParaRPr>
          </a:p>
          <a:p>
            <a:pPr marL="742950" lvl="1"/>
            <a:r>
              <a:rPr lang="en-US" altLang="en-US" dirty="0">
                <a:latin typeface="Century Gothic" panose="020B0502020202020204" pitchFamily="34" charset="0"/>
              </a:rPr>
              <a:t>You can chart this “rate of reaction” on  a simple x-y axis graph for either </a:t>
            </a:r>
            <a:r>
              <a:rPr lang="en-US" altLang="en-US" dirty="0">
                <a:solidFill>
                  <a:schemeClr val="tx2">
                    <a:lumMod val="50000"/>
                  </a:schemeClr>
                </a:solidFill>
                <a:latin typeface="Century Gothic" panose="020B0502020202020204" pitchFamily="34" charset="0"/>
              </a:rPr>
              <a:t>temp</a:t>
            </a:r>
            <a:r>
              <a:rPr lang="en-US" altLang="en-US" dirty="0">
                <a:latin typeface="Century Gothic" panose="020B0502020202020204" pitchFamily="34" charset="0"/>
              </a:rPr>
              <a:t> or </a:t>
            </a:r>
            <a:r>
              <a:rPr lang="en-US" altLang="en-US" dirty="0" err="1">
                <a:solidFill>
                  <a:srgbClr val="BE9FC9"/>
                </a:solidFill>
                <a:latin typeface="Century Gothic" panose="020B0502020202020204" pitchFamily="34" charset="0"/>
              </a:rPr>
              <a:t>pH</a:t>
            </a:r>
            <a:r>
              <a:rPr lang="en-US" altLang="en-US" dirty="0" err="1">
                <a:latin typeface="Century Gothic" panose="020B0502020202020204" pitchFamily="34" charset="0"/>
              </a:rPr>
              <a:t>.</a:t>
            </a:r>
            <a:endParaRPr lang="en-US" altLang="en-US" dirty="0">
              <a:latin typeface="Century Gothic" panose="020B0502020202020204" pitchFamily="34" charset="0"/>
            </a:endParaRPr>
          </a:p>
          <a:p>
            <a:endParaRPr lang="en-US" dirty="0"/>
          </a:p>
        </p:txBody>
      </p:sp>
      <p:sp>
        <p:nvSpPr>
          <p:cNvPr id="3" name="Rectangle 2"/>
          <p:cNvSpPr/>
          <p:nvPr/>
        </p:nvSpPr>
        <p:spPr>
          <a:xfrm>
            <a:off x="1905000" y="6096000"/>
            <a:ext cx="3124200" cy="1747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8151" y="5691875"/>
            <a:ext cx="774376" cy="1005041"/>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7943" b="89974" l="98" r="97852"/>
                    </a14:imgEffect>
                  </a14:imgLayer>
                </a14:imgProps>
              </a:ext>
              <a:ext uri="{28A0092B-C50C-407E-A947-70E740481C1C}">
                <a14:useLocalDpi xmlns:a14="http://schemas.microsoft.com/office/drawing/2010/main" val="0"/>
              </a:ext>
            </a:extLst>
          </a:blip>
          <a:stretch>
            <a:fillRect/>
          </a:stretch>
        </p:blipFill>
        <p:spPr>
          <a:xfrm>
            <a:off x="899604" y="4974275"/>
            <a:ext cx="1179245" cy="884434"/>
          </a:xfrm>
          <a:prstGeom prst="rect">
            <a:avLst/>
          </a:prstGeom>
        </p:spPr>
      </p:pic>
      <p:sp>
        <p:nvSpPr>
          <p:cNvPr id="11" name="TextBox 10"/>
          <p:cNvSpPr txBox="1"/>
          <p:nvPr/>
        </p:nvSpPr>
        <p:spPr>
          <a:xfrm>
            <a:off x="3129233" y="6217438"/>
            <a:ext cx="489236" cy="307777"/>
          </a:xfrm>
          <a:prstGeom prst="rect">
            <a:avLst/>
          </a:prstGeom>
          <a:noFill/>
        </p:spPr>
        <p:txBody>
          <a:bodyPr wrap="none" rtlCol="0">
            <a:spAutoFit/>
          </a:bodyPr>
          <a:lstStyle/>
          <a:p>
            <a:r>
              <a:rPr lang="en-US" sz="1400" b="1" dirty="0">
                <a:solidFill>
                  <a:srgbClr val="000059"/>
                </a:solidFill>
                <a:latin typeface="Cambria Math" panose="02040503050406030204" pitchFamily="18"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pH</a:t>
            </a:r>
          </a:p>
        </p:txBody>
      </p:sp>
    </p:spTree>
    <p:extLst>
      <p:ext uri="{BB962C8B-B14F-4D97-AF65-F5344CB8AC3E}">
        <p14:creationId xmlns:p14="http://schemas.microsoft.com/office/powerpoint/2010/main" val="347680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457200" y="1354261"/>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chemeClr val="accent2">
                    <a:lumMod val="20000"/>
                    <a:lumOff val="80000"/>
                  </a:schemeClr>
                </a:solidFill>
                <a:latin typeface="Century Gothic" panose="020B0502020202020204" pitchFamily="34" charset="0"/>
              </a:rPr>
              <a:t>If the enzyme and substrate are exposed to a non-optimal environment, say too </a:t>
            </a:r>
            <a:r>
              <a:rPr lang="en-US" altLang="en-US" sz="2400" dirty="0">
                <a:solidFill>
                  <a:schemeClr val="tx2">
                    <a:lumMod val="50000"/>
                  </a:schemeClr>
                </a:solidFill>
                <a:latin typeface="Century Gothic" panose="020B0502020202020204" pitchFamily="34" charset="0"/>
              </a:rPr>
              <a:t>hot</a:t>
            </a:r>
            <a:r>
              <a:rPr lang="en-US" altLang="en-US" sz="2400" dirty="0">
                <a:solidFill>
                  <a:schemeClr val="accent2">
                    <a:lumMod val="20000"/>
                    <a:lumOff val="80000"/>
                  </a:schemeClr>
                </a:solidFill>
                <a:latin typeface="Century Gothic" panose="020B0502020202020204" pitchFamily="34" charset="0"/>
              </a:rPr>
              <a:t> or too drastic </a:t>
            </a:r>
            <a:r>
              <a:rPr lang="en-US" altLang="en-US" sz="2400" dirty="0">
                <a:solidFill>
                  <a:schemeClr val="bg2">
                    <a:lumMod val="40000"/>
                    <a:lumOff val="60000"/>
                  </a:schemeClr>
                </a:solidFill>
                <a:latin typeface="Century Gothic" panose="020B0502020202020204" pitchFamily="34" charset="0"/>
              </a:rPr>
              <a:t>pH change</a:t>
            </a:r>
            <a:r>
              <a:rPr lang="en-US" altLang="en-US" sz="2400" dirty="0">
                <a:solidFill>
                  <a:schemeClr val="accent2">
                    <a:lumMod val="20000"/>
                    <a:lumOff val="80000"/>
                  </a:schemeClr>
                </a:solidFill>
                <a:latin typeface="Century Gothic" panose="020B0502020202020204" pitchFamily="34" charset="0"/>
              </a:rPr>
              <a:t>, weak bonds can be broken causing the active site of the substrate or the enzyme shape itself to change form, or become “denatured”, thus they cannot bond together to drive the reaction.</a:t>
            </a:r>
            <a:endParaRPr lang="en-US" altLang="en-US" sz="1200" dirty="0">
              <a:solidFill>
                <a:schemeClr val="accent2">
                  <a:lumMod val="20000"/>
                  <a:lumOff val="80000"/>
                </a:schemeClr>
              </a:solidFill>
              <a:latin typeface="Century Gothic" panose="020B0502020202020204" pitchFamily="34" charset="0"/>
            </a:endParaRPr>
          </a:p>
        </p:txBody>
      </p:sp>
      <p:sp>
        <p:nvSpPr>
          <p:cNvPr id="2" name="Rectangle 1"/>
          <p:cNvSpPr/>
          <p:nvPr/>
        </p:nvSpPr>
        <p:spPr>
          <a:xfrm rot="5400000">
            <a:off x="-2000204" y="3876895"/>
            <a:ext cx="4572000" cy="171009"/>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http://image.slidesharecdn.com/enzymesanddigestion-111011101326-phpapp02/95/enzymes-and-digestion-19-728.jpg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341" t="51465" r="10439" b="10440"/>
          <a:stretch/>
        </p:blipFill>
        <p:spPr>
          <a:xfrm>
            <a:off x="600430" y="3810799"/>
            <a:ext cx="7702058" cy="2743200"/>
          </a:xfrm>
          <a:prstGeom prst="rect">
            <a:avLst/>
          </a:prstGeom>
        </p:spPr>
      </p:pic>
      <p:sp>
        <p:nvSpPr>
          <p:cNvPr id="6" name="TextBox 6"/>
          <p:cNvSpPr txBox="1">
            <a:spLocks noChangeArrowheads="1"/>
          </p:cNvSpPr>
          <p:nvPr/>
        </p:nvSpPr>
        <p:spPr bwMode="auto">
          <a:xfrm>
            <a:off x="559663" y="498162"/>
            <a:ext cx="774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tx2">
                    <a:lumMod val="50000"/>
                  </a:schemeClr>
                </a:solidFill>
                <a:effectLst>
                  <a:outerShdw blurRad="50800" dist="38100" dir="8100000" algn="tr" rotWithShape="0">
                    <a:prstClr val="black">
                      <a:alpha val="40000"/>
                    </a:prstClr>
                  </a:outerShdw>
                </a:effectLst>
                <a:latin typeface="Century Gothic" panose="020B0502020202020204" pitchFamily="34" charset="0"/>
              </a:rPr>
              <a:t>Temp</a:t>
            </a:r>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pH </a:t>
            </a:r>
            <a:r>
              <a:rPr lang="en-US" altLang="en-US" sz="4000" b="1" dirty="0">
                <a:effectLst>
                  <a:outerShdw blurRad="38100" dist="38100" dir="2700000" algn="tl">
                    <a:srgbClr val="000000">
                      <a:alpha val="43137"/>
                    </a:srgbClr>
                  </a:outerShdw>
                </a:effectLst>
                <a:latin typeface="Century Gothic" panose="020B0502020202020204" pitchFamily="34" charset="0"/>
              </a:rPr>
              <a:t>effects on</a:t>
            </a:r>
            <a:r>
              <a:rPr lang="en-US" altLang="en-US" sz="4000" b="1" dirty="0">
                <a:solidFill>
                  <a:schemeClr val="bg2">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Enzymes</a:t>
            </a:r>
          </a:p>
        </p:txBody>
      </p:sp>
    </p:spTree>
    <p:extLst>
      <p:ext uri="{BB962C8B-B14F-4D97-AF65-F5344CB8AC3E}">
        <p14:creationId xmlns:p14="http://schemas.microsoft.com/office/powerpoint/2010/main" val="65523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6261"/>
            <a:ext cx="7467600" cy="1143000"/>
          </a:xfrm>
        </p:spPr>
        <p:txBody>
          <a:bodyPr>
            <a:normAutofit fontScale="90000"/>
          </a:bodyPr>
          <a:lstStyle/>
          <a:p>
            <a:pPr algn="l" eaLnBrk="1" fontAlgn="auto" hangingPunct="1">
              <a:spcAft>
                <a:spcPts val="0"/>
              </a:spcAft>
              <a:defRPr/>
            </a:pPr>
            <a:r>
              <a:rPr lang="en-US" sz="3600" dirty="0">
                <a:solidFill>
                  <a:schemeClr val="accent6">
                    <a:lumMod val="60000"/>
                    <a:lumOff val="40000"/>
                  </a:schemeClr>
                </a:solidFill>
                <a:latin typeface="Century Gothic" panose="020B0502020202020204" pitchFamily="34" charset="0"/>
              </a:rPr>
              <a:t>Effects of Concentration </a:t>
            </a:r>
            <a:r>
              <a:rPr lang="en-US" sz="3600" dirty="0">
                <a:solidFill>
                  <a:schemeClr val="tx1"/>
                </a:solidFill>
                <a:latin typeface="Century Gothic" panose="020B0502020202020204" pitchFamily="34" charset="0"/>
              </a:rPr>
              <a:t>of</a:t>
            </a:r>
            <a:r>
              <a:rPr lang="en-US" sz="3600" dirty="0">
                <a:solidFill>
                  <a:schemeClr val="accent6">
                    <a:lumMod val="60000"/>
                    <a:lumOff val="4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a:t>
            </a:r>
          </a:p>
        </p:txBody>
      </p:sp>
      <p:sp>
        <p:nvSpPr>
          <p:cNvPr id="8195" name="Content Placeholder 2"/>
          <p:cNvSpPr>
            <a:spLocks noGrp="1"/>
          </p:cNvSpPr>
          <p:nvPr>
            <p:ph idx="1"/>
          </p:nvPr>
        </p:nvSpPr>
        <p:spPr>
          <a:xfrm>
            <a:off x="2271453" y="1053834"/>
            <a:ext cx="6629400" cy="4708525"/>
          </a:xfrm>
        </p:spPr>
        <p:txBody>
          <a:bodyPr/>
          <a:lstStyle/>
          <a:p>
            <a:pPr eaLnBrk="1" hangingPunct="1"/>
            <a:r>
              <a:rPr lang="en-US" altLang="en-US" sz="2400" dirty="0">
                <a:latin typeface="Century Gothic" panose="020B0502020202020204" pitchFamily="34" charset="0"/>
              </a:rPr>
              <a:t>In 1890 Hermann Emil Fischer proposed the following analogy:</a:t>
            </a:r>
          </a:p>
          <a:p>
            <a:pPr lvl="1"/>
            <a:r>
              <a:rPr lang="en-US" altLang="en-US" dirty="0">
                <a:latin typeface="Century Gothic" panose="020B0502020202020204" pitchFamily="34" charset="0"/>
              </a:rPr>
              <a:t>Think of an </a:t>
            </a:r>
            <a:r>
              <a:rPr lang="en-US" altLang="en-US" dirty="0">
                <a:solidFill>
                  <a:srgbClr val="FFC000"/>
                </a:solidFill>
                <a:latin typeface="Century Gothic" panose="020B0502020202020204" pitchFamily="34" charset="0"/>
              </a:rPr>
              <a:t>enzyme</a:t>
            </a:r>
            <a:r>
              <a:rPr lang="en-US" altLang="en-US" dirty="0">
                <a:latin typeface="Century Gothic" panose="020B0502020202020204" pitchFamily="34" charset="0"/>
              </a:rPr>
              <a:t> like a </a:t>
            </a:r>
            <a:r>
              <a:rPr lang="en-US" altLang="en-US" dirty="0">
                <a:solidFill>
                  <a:srgbClr val="FFC000"/>
                </a:solidFill>
                <a:latin typeface="Century Gothic" panose="020B0502020202020204" pitchFamily="34" charset="0"/>
              </a:rPr>
              <a:t>key</a:t>
            </a:r>
            <a:r>
              <a:rPr lang="en-US" altLang="en-US" dirty="0">
                <a:latin typeface="Century Gothic" panose="020B0502020202020204" pitchFamily="34" charset="0"/>
              </a:rPr>
              <a:t> to a </a:t>
            </a:r>
            <a:r>
              <a:rPr lang="en-US" altLang="en-US" u="sng" dirty="0">
                <a:solidFill>
                  <a:schemeClr val="accent2">
                    <a:lumMod val="75000"/>
                  </a:schemeClr>
                </a:solidFill>
                <a:latin typeface="Century Gothic" panose="020B0502020202020204" pitchFamily="34" charset="0"/>
              </a:rPr>
              <a:t>s</a:t>
            </a:r>
            <a:r>
              <a:rPr lang="en-US" altLang="en-US" u="sng" dirty="0">
                <a:solidFill>
                  <a:srgbClr val="FFC000"/>
                </a:solidFill>
                <a:latin typeface="Century Gothic" panose="020B0502020202020204" pitchFamily="34" charset="0"/>
              </a:rPr>
              <a:t>p</a:t>
            </a:r>
            <a:r>
              <a:rPr lang="en-US" altLang="en-US" u="sng" dirty="0">
                <a:solidFill>
                  <a:schemeClr val="accent2">
                    <a:lumMod val="75000"/>
                  </a:schemeClr>
                </a:solidFill>
                <a:latin typeface="Century Gothic" panose="020B0502020202020204" pitchFamily="34" charset="0"/>
              </a:rPr>
              <a:t>e</a:t>
            </a:r>
            <a:r>
              <a:rPr lang="en-US" altLang="en-US" u="sng" dirty="0">
                <a:solidFill>
                  <a:srgbClr val="FFC000"/>
                </a:solidFill>
                <a:latin typeface="Century Gothic" panose="020B0502020202020204" pitchFamily="34" charset="0"/>
              </a:rPr>
              <a:t>c</a:t>
            </a:r>
            <a:r>
              <a:rPr lang="en-US" altLang="en-US" u="sng" dirty="0">
                <a:solidFill>
                  <a:schemeClr val="accent2">
                    <a:lumMod val="75000"/>
                  </a:schemeClr>
                </a:solidFill>
                <a:latin typeface="Century Gothic" panose="020B0502020202020204" pitchFamily="34" charset="0"/>
              </a:rPr>
              <a:t>i</a:t>
            </a:r>
            <a:r>
              <a:rPr lang="en-US" altLang="en-US" u="sng" dirty="0">
                <a:solidFill>
                  <a:srgbClr val="FFC000"/>
                </a:solidFill>
                <a:latin typeface="Century Gothic" panose="020B0502020202020204" pitchFamily="34" charset="0"/>
              </a:rPr>
              <a:t>f</a:t>
            </a:r>
            <a:r>
              <a:rPr lang="en-US" altLang="en-US" u="sng" dirty="0">
                <a:solidFill>
                  <a:schemeClr val="accent2">
                    <a:lumMod val="75000"/>
                  </a:schemeClr>
                </a:solidFill>
                <a:latin typeface="Century Gothic" panose="020B0502020202020204" pitchFamily="34" charset="0"/>
              </a:rPr>
              <a:t>i</a:t>
            </a:r>
            <a:r>
              <a:rPr lang="en-US" altLang="en-US" u="sng" dirty="0">
                <a:solidFill>
                  <a:srgbClr val="FFC000"/>
                </a:solidFill>
                <a:latin typeface="Century Gothic" panose="020B0502020202020204" pitchFamily="34" charset="0"/>
              </a:rPr>
              <a:t>c</a:t>
            </a:r>
            <a:r>
              <a:rPr lang="en-US" altLang="en-US" u="sng" dirty="0">
                <a:solidFill>
                  <a:schemeClr val="accent2">
                    <a:lumMod val="75000"/>
                  </a:schemeClr>
                </a:solidFill>
                <a:latin typeface="Century Gothic" panose="020B0502020202020204" pitchFamily="34" charset="0"/>
              </a:rPr>
              <a:t> </a:t>
            </a:r>
            <a:r>
              <a:rPr lang="en-US" altLang="en-US" dirty="0">
                <a:solidFill>
                  <a:schemeClr val="accent2">
                    <a:lumMod val="75000"/>
                  </a:schemeClr>
                </a:solidFill>
                <a:latin typeface="Century Gothic" panose="020B0502020202020204" pitchFamily="34" charset="0"/>
              </a:rPr>
              <a:t>locked door</a:t>
            </a:r>
          </a:p>
          <a:p>
            <a:pPr lvl="1"/>
            <a:r>
              <a:rPr lang="en-US" altLang="en-US" dirty="0">
                <a:latin typeface="Century Gothic" panose="020B0502020202020204" pitchFamily="34" charset="0"/>
              </a:rPr>
              <a:t>Now think of yourself in a building with 100 </a:t>
            </a:r>
            <a:r>
              <a:rPr lang="en-US" altLang="en-US" dirty="0">
                <a:solidFill>
                  <a:srgbClr val="00B0F0"/>
                </a:solidFill>
                <a:latin typeface="Century Gothic" panose="020B0502020202020204" pitchFamily="34" charset="0"/>
              </a:rPr>
              <a:t>doors</a:t>
            </a:r>
            <a:r>
              <a:rPr lang="en-US" altLang="en-US" dirty="0">
                <a:latin typeface="Century Gothic" panose="020B0502020202020204" pitchFamily="34" charset="0"/>
              </a:rPr>
              <a:t> (</a:t>
            </a:r>
            <a:r>
              <a:rPr lang="en-US" altLang="en-US" dirty="0">
                <a:solidFill>
                  <a:srgbClr val="00B0F0"/>
                </a:solidFill>
                <a:latin typeface="Century Gothic" panose="020B0502020202020204" pitchFamily="34" charset="0"/>
              </a:rPr>
              <a:t>substrate</a:t>
            </a:r>
            <a:r>
              <a:rPr lang="en-US" altLang="en-US" dirty="0">
                <a:latin typeface="Century Gothic" panose="020B0502020202020204" pitchFamily="34" charset="0"/>
              </a:rPr>
              <a:t>) with only 1 </a:t>
            </a:r>
            <a:r>
              <a:rPr lang="en-US" altLang="en-US" dirty="0">
                <a:solidFill>
                  <a:srgbClr val="FFC000"/>
                </a:solidFill>
                <a:latin typeface="Century Gothic" panose="020B0502020202020204" pitchFamily="34" charset="0"/>
              </a:rPr>
              <a:t>key (enzyme)</a:t>
            </a:r>
          </a:p>
          <a:p>
            <a:pPr lvl="1" eaLnBrk="1" hangingPunct="1"/>
            <a:r>
              <a:rPr lang="en-US" altLang="en-US" dirty="0">
                <a:latin typeface="Century Gothic" panose="020B0502020202020204" pitchFamily="34" charset="0"/>
              </a:rPr>
              <a:t>It would take you a while to open all the </a:t>
            </a:r>
            <a:r>
              <a:rPr lang="en-US" altLang="en-US" dirty="0">
                <a:solidFill>
                  <a:srgbClr val="00B0F0"/>
                </a:solidFill>
                <a:latin typeface="Century Gothic" panose="020B0502020202020204" pitchFamily="34" charset="0"/>
              </a:rPr>
              <a:t>doors</a:t>
            </a:r>
            <a:r>
              <a:rPr lang="en-US" altLang="en-US" dirty="0">
                <a:latin typeface="Century Gothic" panose="020B0502020202020204" pitchFamily="34" charset="0"/>
              </a:rPr>
              <a:t>, although you could do it</a:t>
            </a:r>
          </a:p>
        </p:txBody>
      </p:sp>
      <p:sp>
        <p:nvSpPr>
          <p:cNvPr id="3" name="Rectangle 2"/>
          <p:cNvSpPr/>
          <p:nvPr/>
        </p:nvSpPr>
        <p:spPr>
          <a:xfrm rot="5400000">
            <a:off x="-2006930" y="3106938"/>
            <a:ext cx="4572000" cy="339324"/>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Atelier Victoria (</a:t>
            </a:r>
            <a:r>
              <a:rPr lang="en-US" sz="500" dirty="0" err="1">
                <a:latin typeface="Calibri" panose="020F0502020204030204" pitchFamily="34" charset="0"/>
                <a:ea typeface="Calibri" panose="020F0502020204030204" pitchFamily="34" charset="0"/>
                <a:cs typeface="Times New Roman" panose="02020603050405020304" pitchFamily="18" charset="0"/>
              </a:rPr>
              <a:t>Inh</a:t>
            </a:r>
            <a:r>
              <a:rPr lang="en-US" sz="500" dirty="0">
                <a:latin typeface="Calibri" panose="020F0502020204030204" pitchFamily="34" charset="0"/>
                <a:ea typeface="Calibri" panose="020F0502020204030204" pitchFamily="34" charset="0"/>
                <a:cs typeface="Times New Roman" panose="02020603050405020304" pitchFamily="18" charset="0"/>
              </a:rPr>
              <a:t>. Paul </a:t>
            </a:r>
            <a:r>
              <a:rPr lang="en-US" sz="500" dirty="0" err="1">
                <a:latin typeface="Calibri" panose="020F0502020204030204" pitchFamily="34" charset="0"/>
                <a:ea typeface="Calibri" panose="020F0502020204030204" pitchFamily="34" charset="0"/>
                <a:cs typeface="Times New Roman" panose="02020603050405020304" pitchFamily="18" charset="0"/>
              </a:rPr>
              <a:t>Gericke</a:t>
            </a: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dirty="0" err="1">
                <a:latin typeface="Calibri" panose="020F0502020204030204" pitchFamily="34" charset="0"/>
                <a:ea typeface="Calibri" panose="020F0502020204030204" pitchFamily="34" charset="0"/>
                <a:cs typeface="Times New Roman" panose="02020603050405020304" pitchFamily="18" charset="0"/>
              </a:rPr>
              <a:t>gegr</a:t>
            </a:r>
            <a:r>
              <a:rPr lang="en-US" sz="500" dirty="0">
                <a:latin typeface="Calibri" panose="020F0502020204030204" pitchFamily="34" charset="0"/>
                <a:ea typeface="Calibri" panose="020F0502020204030204" pitchFamily="34" charset="0"/>
                <a:cs typeface="Times New Roman" panose="02020603050405020304" pitchFamily="18" charset="0"/>
              </a:rPr>
              <a:t>. 1894), Berlin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http://www.znanijamira.ru/publ/nobel_laureat/ehmil_german_fisher/42-1-0-2119,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https://commons.wikimedia.org/w/index.php?curid=35759465</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1001" y="1066800"/>
            <a:ext cx="1828800" cy="2473657"/>
          </a:xfrm>
          <a:prstGeom prst="rect">
            <a:avLst/>
          </a:prstGeom>
        </p:spPr>
      </p:pic>
      <p:sp>
        <p:nvSpPr>
          <p:cNvPr id="5" name="Rectangle 4"/>
          <p:cNvSpPr/>
          <p:nvPr/>
        </p:nvSpPr>
        <p:spPr>
          <a:xfrm rot="5400000">
            <a:off x="6527470" y="61979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Fred the </a:t>
            </a:r>
            <a:r>
              <a:rPr lang="en-US" sz="500" dirty="0" err="1">
                <a:latin typeface="Calibri" panose="020F0502020204030204" pitchFamily="34" charset="0"/>
                <a:ea typeface="Calibri" panose="020F0502020204030204" pitchFamily="34" charset="0"/>
                <a:cs typeface="Times New Roman" panose="02020603050405020304" pitchFamily="18" charset="0"/>
              </a:rPr>
              <a:t>Oysteri</a:t>
            </a:r>
            <a:r>
              <a:rPr lang="en-US" sz="500" dirty="0">
                <a:latin typeface="Calibri" panose="020F0502020204030204" pitchFamily="34" charset="0"/>
                <a:ea typeface="Calibri" panose="020F0502020204030204" pitchFamily="34" charset="0"/>
                <a:cs typeface="Times New Roman" panose="02020603050405020304" pitchFamily="18" charset="0"/>
              </a:rPr>
              <a:t> The source code of this SVG is valid. This vector graphics image was created with</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Adobe Illustrator. - Own work, GFDL,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https://commons.wikimedia.org/w/index.php?curid=36301608</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rot="5400000">
            <a:off x="-2083131" y="6350330"/>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
            </a:r>
            <a:r>
              <a:rPr lang="en-US" sz="500" dirty="0" err="1">
                <a:latin typeface="Calibri" panose="020F0502020204030204" pitchFamily="34" charset="0"/>
                <a:ea typeface="Calibri" panose="020F0502020204030204" pitchFamily="34" charset="0"/>
                <a:cs typeface="Times New Roman" panose="02020603050405020304" pitchFamily="18" charset="0"/>
              </a:rPr>
              <a:t>daduNI</a:t>
            </a:r>
            <a:r>
              <a:rPr lang="en-US" sz="500" dirty="0">
                <a:latin typeface="Calibri" panose="020F0502020204030204" pitchFamily="34" charset="0"/>
                <a:ea typeface="Calibri" panose="020F0502020204030204" pitchFamily="34" charset="0"/>
                <a:cs typeface="Times New Roman" panose="02020603050405020304" pitchFamily="18" charset="0"/>
              </a:rPr>
              <a:t> - Nino </a:t>
            </a:r>
            <a:r>
              <a:rPr lang="en-US" sz="500" dirty="0" err="1">
                <a:latin typeface="Calibri" panose="020F0502020204030204" pitchFamily="34" charset="0"/>
                <a:ea typeface="Calibri" panose="020F0502020204030204" pitchFamily="34" charset="0"/>
                <a:cs typeface="Times New Roman" panose="02020603050405020304" pitchFamily="18" charset="0"/>
              </a:rPr>
              <a:t>Narozauli</a:t>
            </a:r>
            <a:r>
              <a:rPr lang="en-US" sz="500" dirty="0">
                <a:latin typeface="Calibri" panose="020F0502020204030204" pitchFamily="34" charset="0"/>
                <a:ea typeface="Calibri" panose="020F0502020204030204" pitchFamily="34" charset="0"/>
                <a:cs typeface="Times New Roman" panose="02020603050405020304" pitchFamily="18" charset="0"/>
              </a:rPr>
              <a:t> - how old is this door???, CC BY-SA 2.0,</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https://commons.wikimedia.org/w/index.php?curid=3401686</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609600" y="3556946"/>
            <a:ext cx="1371600" cy="2671576"/>
          </a:xfrm>
          <a:prstGeom prst="rect">
            <a:avLst/>
          </a:prstGeom>
        </p:spPr>
      </p:pic>
      <p:pic>
        <p:nvPicPr>
          <p:cNvPr id="15" name="Picture 14"/>
          <p:cNvPicPr>
            <a:picLocks noChangeAspect="1"/>
          </p:cNvPicPr>
          <p:nvPr/>
        </p:nvPicPr>
        <p:blipFill>
          <a:blip r:embed="rId6"/>
          <a:stretch>
            <a:fillRect/>
          </a:stretch>
        </p:blipFill>
        <p:spPr>
          <a:xfrm>
            <a:off x="762000" y="3709346"/>
            <a:ext cx="1371600" cy="2671576"/>
          </a:xfrm>
          <a:prstGeom prst="rect">
            <a:avLst/>
          </a:prstGeom>
        </p:spPr>
      </p:pic>
      <p:pic>
        <p:nvPicPr>
          <p:cNvPr id="16" name="Picture 15"/>
          <p:cNvPicPr>
            <a:picLocks noChangeAspect="1"/>
          </p:cNvPicPr>
          <p:nvPr/>
        </p:nvPicPr>
        <p:blipFill>
          <a:blip r:embed="rId6"/>
          <a:stretch>
            <a:fillRect/>
          </a:stretch>
        </p:blipFill>
        <p:spPr>
          <a:xfrm>
            <a:off x="914400" y="3861746"/>
            <a:ext cx="1371600" cy="2671576"/>
          </a:xfrm>
          <a:prstGeom prst="rect">
            <a:avLst/>
          </a:prstGeom>
        </p:spPr>
      </p:pic>
      <p:pic>
        <p:nvPicPr>
          <p:cNvPr id="17" name="Picture 16"/>
          <p:cNvPicPr>
            <a:picLocks noChangeAspect="1"/>
          </p:cNvPicPr>
          <p:nvPr/>
        </p:nvPicPr>
        <p:blipFill>
          <a:blip r:embed="rId6"/>
          <a:stretch>
            <a:fillRect/>
          </a:stretch>
        </p:blipFill>
        <p:spPr>
          <a:xfrm>
            <a:off x="1066800" y="4014146"/>
            <a:ext cx="1371600" cy="2671576"/>
          </a:xfrm>
          <a:prstGeom prst="rect">
            <a:avLst/>
          </a:prstGeom>
        </p:spPr>
      </p:pic>
      <p:pic>
        <p:nvPicPr>
          <p:cNvPr id="18" name="Picture 17"/>
          <p:cNvPicPr>
            <a:picLocks noChangeAspect="1"/>
          </p:cNvPicPr>
          <p:nvPr/>
        </p:nvPicPr>
        <p:blipFill>
          <a:blip r:embed="rId6"/>
          <a:stretch>
            <a:fillRect/>
          </a:stretch>
        </p:blipFill>
        <p:spPr>
          <a:xfrm>
            <a:off x="1219200" y="4166546"/>
            <a:ext cx="1371600" cy="2671576"/>
          </a:xfrm>
          <a:prstGeom prst="rect">
            <a:avLst/>
          </a:prstGeom>
        </p:spPr>
      </p:pic>
      <p:pic>
        <p:nvPicPr>
          <p:cNvPr id="19" name="Picture 18"/>
          <p:cNvPicPr>
            <a:picLocks noChangeAspect="1"/>
          </p:cNvPicPr>
          <p:nvPr/>
        </p:nvPicPr>
        <p:blipFill>
          <a:blip r:embed="rId6"/>
          <a:stretch>
            <a:fillRect/>
          </a:stretch>
        </p:blipFill>
        <p:spPr>
          <a:xfrm>
            <a:off x="1371600" y="4318946"/>
            <a:ext cx="1371600" cy="2671576"/>
          </a:xfrm>
          <a:prstGeom prst="rect">
            <a:avLst/>
          </a:prstGeom>
        </p:spPr>
      </p:pic>
      <p:pic>
        <p:nvPicPr>
          <p:cNvPr id="21" name="Picture 20"/>
          <p:cNvPicPr>
            <a:picLocks noChangeAspect="1"/>
          </p:cNvPicPr>
          <p:nvPr/>
        </p:nvPicPr>
        <p:blipFill>
          <a:blip r:embed="rId7"/>
          <a:stretch>
            <a:fillRect/>
          </a:stretch>
        </p:blipFill>
        <p:spPr>
          <a:xfrm>
            <a:off x="3733800" y="5105400"/>
            <a:ext cx="3505200" cy="1777565"/>
          </a:xfrm>
          <a:prstGeom prst="rect">
            <a:avLst/>
          </a:prstGeom>
        </p:spPr>
      </p:pic>
      <p:pic>
        <p:nvPicPr>
          <p:cNvPr id="22" name="Picture 21"/>
          <p:cNvPicPr>
            <a:picLocks noChangeAspect="1"/>
          </p:cNvPicPr>
          <p:nvPr/>
        </p:nvPicPr>
        <p:blipFill>
          <a:blip r:embed="rId6"/>
          <a:stretch>
            <a:fillRect/>
          </a:stretch>
        </p:blipFill>
        <p:spPr>
          <a:xfrm>
            <a:off x="1524000" y="4471346"/>
            <a:ext cx="1371600" cy="2671576"/>
          </a:xfrm>
          <a:prstGeom prst="rect">
            <a:avLst/>
          </a:prstGeom>
        </p:spPr>
      </p:pic>
      <p:pic>
        <p:nvPicPr>
          <p:cNvPr id="23" name="Picture 22"/>
          <p:cNvPicPr>
            <a:picLocks noChangeAspect="1"/>
          </p:cNvPicPr>
          <p:nvPr/>
        </p:nvPicPr>
        <p:blipFill>
          <a:blip r:embed="rId6"/>
          <a:stretch>
            <a:fillRect/>
          </a:stretch>
        </p:blipFill>
        <p:spPr>
          <a:xfrm>
            <a:off x="1676400" y="4623746"/>
            <a:ext cx="1371600" cy="2671576"/>
          </a:xfrm>
          <a:prstGeom prst="rect">
            <a:avLst/>
          </a:prstGeom>
        </p:spPr>
      </p:pic>
      <p:pic>
        <p:nvPicPr>
          <p:cNvPr id="24" name="Picture 23"/>
          <p:cNvPicPr>
            <a:picLocks noChangeAspect="1"/>
          </p:cNvPicPr>
          <p:nvPr/>
        </p:nvPicPr>
        <p:blipFill>
          <a:blip r:embed="rId6"/>
          <a:stretch>
            <a:fillRect/>
          </a:stretch>
        </p:blipFill>
        <p:spPr>
          <a:xfrm>
            <a:off x="1828800" y="4776146"/>
            <a:ext cx="1371600" cy="2671576"/>
          </a:xfrm>
          <a:prstGeom prst="rect">
            <a:avLst/>
          </a:prstGeom>
        </p:spPr>
      </p:pic>
      <p:pic>
        <p:nvPicPr>
          <p:cNvPr id="25" name="Picture 24"/>
          <p:cNvPicPr>
            <a:picLocks noChangeAspect="1"/>
          </p:cNvPicPr>
          <p:nvPr/>
        </p:nvPicPr>
        <p:blipFill>
          <a:blip r:embed="rId6"/>
          <a:stretch>
            <a:fillRect/>
          </a:stretch>
        </p:blipFill>
        <p:spPr>
          <a:xfrm>
            <a:off x="1981200" y="4928546"/>
            <a:ext cx="1371600" cy="2671576"/>
          </a:xfrm>
          <a:prstGeom prst="rect">
            <a:avLst/>
          </a:prstGeom>
        </p:spPr>
      </p:pic>
      <p:pic>
        <p:nvPicPr>
          <p:cNvPr id="26" name="Picture 25"/>
          <p:cNvPicPr>
            <a:picLocks noChangeAspect="1"/>
          </p:cNvPicPr>
          <p:nvPr/>
        </p:nvPicPr>
        <p:blipFill>
          <a:blip r:embed="rId6"/>
          <a:stretch>
            <a:fillRect/>
          </a:stretch>
        </p:blipFill>
        <p:spPr>
          <a:xfrm>
            <a:off x="2133600" y="5080946"/>
            <a:ext cx="1371600" cy="2671576"/>
          </a:xfrm>
          <a:prstGeom prst="rect">
            <a:avLst/>
          </a:prstGeom>
        </p:spPr>
      </p:pic>
      <p:pic>
        <p:nvPicPr>
          <p:cNvPr id="27" name="Picture 26"/>
          <p:cNvPicPr>
            <a:picLocks noChangeAspect="1"/>
          </p:cNvPicPr>
          <p:nvPr/>
        </p:nvPicPr>
        <p:blipFill>
          <a:blip r:embed="rId6"/>
          <a:stretch>
            <a:fillRect/>
          </a:stretch>
        </p:blipFill>
        <p:spPr>
          <a:xfrm>
            <a:off x="2286000" y="5233346"/>
            <a:ext cx="1371600" cy="2671576"/>
          </a:xfrm>
          <a:prstGeom prst="rect">
            <a:avLst/>
          </a:prstGeom>
        </p:spPr>
      </p:pic>
    </p:spTree>
    <p:extLst>
      <p:ext uri="{BB962C8B-B14F-4D97-AF65-F5344CB8AC3E}">
        <p14:creationId xmlns:p14="http://schemas.microsoft.com/office/powerpoint/2010/main" val="23000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Effect transition="in" filter="fade">
                                      <p:cBhvr>
                                        <p:cTn id="3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6261"/>
            <a:ext cx="7467600" cy="1143000"/>
          </a:xfrm>
        </p:spPr>
        <p:txBody>
          <a:bodyPr>
            <a:normAutofit fontScale="90000"/>
          </a:bodyPr>
          <a:lstStyle/>
          <a:p>
            <a:pPr algn="l" eaLnBrk="1" fontAlgn="auto" hangingPunct="1">
              <a:spcAft>
                <a:spcPts val="0"/>
              </a:spcAft>
              <a:defRPr/>
            </a:pPr>
            <a:r>
              <a:rPr lang="en-US" sz="3600" dirty="0">
                <a:solidFill>
                  <a:schemeClr val="accent6">
                    <a:lumMod val="60000"/>
                    <a:lumOff val="40000"/>
                  </a:schemeClr>
                </a:solidFill>
                <a:latin typeface="Century Gothic" panose="020B0502020202020204" pitchFamily="34" charset="0"/>
              </a:rPr>
              <a:t>Effects of Concentration </a:t>
            </a:r>
            <a:r>
              <a:rPr lang="en-US" sz="3600" dirty="0">
                <a:solidFill>
                  <a:schemeClr val="tx1"/>
                </a:solidFill>
                <a:latin typeface="Century Gothic" panose="020B0502020202020204" pitchFamily="34" charset="0"/>
              </a:rPr>
              <a:t>of</a:t>
            </a:r>
            <a:r>
              <a:rPr lang="en-US" sz="3600" dirty="0">
                <a:solidFill>
                  <a:schemeClr val="accent6">
                    <a:lumMod val="60000"/>
                    <a:lumOff val="4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a:t>
            </a:r>
          </a:p>
        </p:txBody>
      </p:sp>
      <p:sp>
        <p:nvSpPr>
          <p:cNvPr id="8195" name="Content Placeholder 2"/>
          <p:cNvSpPr>
            <a:spLocks noGrp="1"/>
          </p:cNvSpPr>
          <p:nvPr>
            <p:ph idx="1"/>
          </p:nvPr>
        </p:nvSpPr>
        <p:spPr>
          <a:xfrm>
            <a:off x="2413661" y="1130486"/>
            <a:ext cx="6629400" cy="4708525"/>
          </a:xfrm>
        </p:spPr>
        <p:txBody>
          <a:bodyPr/>
          <a:lstStyle/>
          <a:p>
            <a:pPr eaLnBrk="1" hangingPunct="1"/>
            <a:r>
              <a:rPr lang="en-US" altLang="en-US" sz="2400" dirty="0">
                <a:latin typeface="Century Gothic" panose="020B0502020202020204" pitchFamily="34" charset="0"/>
              </a:rPr>
              <a:t>How about having more </a:t>
            </a:r>
            <a:r>
              <a:rPr lang="en-US" altLang="en-US" sz="2400" dirty="0">
                <a:solidFill>
                  <a:srgbClr val="FFC000"/>
                </a:solidFill>
                <a:latin typeface="Century Gothic" panose="020B0502020202020204" pitchFamily="34" charset="0"/>
              </a:rPr>
              <a:t>keys (more enzymes)</a:t>
            </a:r>
            <a:r>
              <a:rPr lang="en-US" altLang="en-US" sz="2400" dirty="0">
                <a:latin typeface="Century Gothic" panose="020B0502020202020204" pitchFamily="34" charset="0"/>
              </a:rPr>
              <a:t>?</a:t>
            </a:r>
          </a:p>
          <a:p>
            <a:pPr eaLnBrk="1" hangingPunct="1"/>
            <a:r>
              <a:rPr lang="en-US" altLang="en-US" sz="2400" dirty="0">
                <a:latin typeface="Century Gothic" panose="020B0502020202020204" pitchFamily="34" charset="0"/>
              </a:rPr>
              <a:t>Say I give the entire class a </a:t>
            </a:r>
            <a:r>
              <a:rPr lang="en-US" altLang="en-US" sz="2400" dirty="0">
                <a:solidFill>
                  <a:srgbClr val="FFC000"/>
                </a:solidFill>
                <a:latin typeface="Century Gothic" panose="020B0502020202020204" pitchFamily="34" charset="0"/>
              </a:rPr>
              <a:t>key</a:t>
            </a:r>
            <a:r>
              <a:rPr lang="en-US" altLang="en-US" sz="2400" dirty="0">
                <a:latin typeface="Century Gothic" panose="020B0502020202020204" pitchFamily="34" charset="0"/>
              </a:rPr>
              <a:t> and we all go together to unlock the doors…</a:t>
            </a:r>
          </a:p>
          <a:p>
            <a:pPr eaLnBrk="1" hangingPunct="1"/>
            <a:r>
              <a:rPr lang="en-US" altLang="en-US" sz="2400" dirty="0">
                <a:latin typeface="Century Gothic" panose="020B0502020202020204" pitchFamily="34" charset="0"/>
              </a:rPr>
              <a:t>The more </a:t>
            </a:r>
            <a:r>
              <a:rPr lang="en-US" altLang="en-US" sz="2400" dirty="0">
                <a:solidFill>
                  <a:srgbClr val="FFC000"/>
                </a:solidFill>
                <a:latin typeface="Century Gothic" panose="020B0502020202020204" pitchFamily="34" charset="0"/>
              </a:rPr>
              <a:t>keys</a:t>
            </a:r>
            <a:r>
              <a:rPr lang="en-US" altLang="en-US" sz="2400" dirty="0">
                <a:latin typeface="Century Gothic" panose="020B0502020202020204" pitchFamily="34" charset="0"/>
              </a:rPr>
              <a:t> you have, the more </a:t>
            </a:r>
            <a:r>
              <a:rPr lang="en-US" altLang="en-US" sz="2400" dirty="0">
                <a:solidFill>
                  <a:srgbClr val="00B0F0"/>
                </a:solidFill>
                <a:latin typeface="Century Gothic" panose="020B0502020202020204" pitchFamily="34" charset="0"/>
              </a:rPr>
              <a:t>doors</a:t>
            </a:r>
            <a:r>
              <a:rPr lang="en-US" altLang="en-US" sz="2400" dirty="0">
                <a:latin typeface="Century Gothic" panose="020B0502020202020204" pitchFamily="34" charset="0"/>
              </a:rPr>
              <a:t> could be opened in the same amount of time!</a:t>
            </a:r>
          </a:p>
        </p:txBody>
      </p:sp>
      <p:sp>
        <p:nvSpPr>
          <p:cNvPr id="3" name="Rectangle 2"/>
          <p:cNvSpPr/>
          <p:nvPr/>
        </p:nvSpPr>
        <p:spPr>
          <a:xfrm rot="5400000">
            <a:off x="-861258" y="4274903"/>
            <a:ext cx="4572000" cy="339324"/>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Atelier Victoria (</a:t>
            </a:r>
            <a:r>
              <a:rPr lang="en-US" sz="500" dirty="0" err="1">
                <a:latin typeface="Calibri" panose="020F0502020204030204" pitchFamily="34" charset="0"/>
                <a:ea typeface="Calibri" panose="020F0502020204030204" pitchFamily="34" charset="0"/>
                <a:cs typeface="Times New Roman" panose="02020603050405020304" pitchFamily="18" charset="0"/>
              </a:rPr>
              <a:t>Inh</a:t>
            </a:r>
            <a:r>
              <a:rPr lang="en-US" sz="500" dirty="0">
                <a:latin typeface="Calibri" panose="020F0502020204030204" pitchFamily="34" charset="0"/>
                <a:ea typeface="Calibri" panose="020F0502020204030204" pitchFamily="34" charset="0"/>
                <a:cs typeface="Times New Roman" panose="02020603050405020304" pitchFamily="18" charset="0"/>
              </a:rPr>
              <a:t>. Paul </a:t>
            </a:r>
            <a:r>
              <a:rPr lang="en-US" sz="500" dirty="0" err="1">
                <a:latin typeface="Calibri" panose="020F0502020204030204" pitchFamily="34" charset="0"/>
                <a:ea typeface="Calibri" panose="020F0502020204030204" pitchFamily="34" charset="0"/>
                <a:cs typeface="Times New Roman" panose="02020603050405020304" pitchFamily="18" charset="0"/>
              </a:rPr>
              <a:t>Gericke</a:t>
            </a: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dirty="0" err="1">
                <a:latin typeface="Calibri" panose="020F0502020204030204" pitchFamily="34" charset="0"/>
                <a:ea typeface="Calibri" panose="020F0502020204030204" pitchFamily="34" charset="0"/>
                <a:cs typeface="Times New Roman" panose="02020603050405020304" pitchFamily="18" charset="0"/>
              </a:rPr>
              <a:t>gegr</a:t>
            </a:r>
            <a:r>
              <a:rPr lang="en-US" sz="500" dirty="0">
                <a:latin typeface="Calibri" panose="020F0502020204030204" pitchFamily="34" charset="0"/>
                <a:ea typeface="Calibri" panose="020F0502020204030204" pitchFamily="34" charset="0"/>
                <a:cs typeface="Times New Roman" panose="02020603050405020304" pitchFamily="18" charset="0"/>
              </a:rPr>
              <a:t>. 1894), Berlin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http://www.znanijamira.ru/publ/nobel_laureat/ehmil_german_fisher/42-1-0-2119,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https://commons.wikimedia.org/w/index.php?curid=35759465</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1001" y="1066800"/>
            <a:ext cx="1828800" cy="2473657"/>
          </a:xfrm>
          <a:prstGeom prst="rect">
            <a:avLst/>
          </a:prstGeom>
        </p:spPr>
      </p:pic>
      <p:sp>
        <p:nvSpPr>
          <p:cNvPr id="5" name="Rectangle 4"/>
          <p:cNvSpPr/>
          <p:nvPr/>
        </p:nvSpPr>
        <p:spPr>
          <a:xfrm rot="5400000">
            <a:off x="6527470" y="61979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Fred the </a:t>
            </a:r>
            <a:r>
              <a:rPr lang="en-US" sz="500" dirty="0" err="1">
                <a:latin typeface="Calibri" panose="020F0502020204030204" pitchFamily="34" charset="0"/>
                <a:ea typeface="Calibri" panose="020F0502020204030204" pitchFamily="34" charset="0"/>
                <a:cs typeface="Times New Roman" panose="02020603050405020304" pitchFamily="18" charset="0"/>
              </a:rPr>
              <a:t>Oysteri</a:t>
            </a:r>
            <a:r>
              <a:rPr lang="en-US" sz="500" dirty="0">
                <a:latin typeface="Calibri" panose="020F0502020204030204" pitchFamily="34" charset="0"/>
                <a:ea typeface="Calibri" panose="020F0502020204030204" pitchFamily="34" charset="0"/>
                <a:cs typeface="Times New Roman" panose="02020603050405020304" pitchFamily="18" charset="0"/>
              </a:rPr>
              <a:t> The source code of this SVG is valid. This vector graphics image was created with</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dirty="0">
                <a:latin typeface="Calibri" panose="020F0502020204030204" pitchFamily="34" charset="0"/>
                <a:ea typeface="Calibri" panose="020F0502020204030204" pitchFamily="34" charset="0"/>
                <a:cs typeface="Times New Roman" panose="02020603050405020304" pitchFamily="18" charset="0"/>
              </a:rPr>
              <a:t>Adobe Illustrator. - Own work, GFDL, </a:t>
            </a: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https://commons.wikimedia.org/w/index.php?curid=36301608</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2819400" y="4191000"/>
            <a:ext cx="3505200" cy="1777565"/>
          </a:xfrm>
          <a:prstGeom prst="rect">
            <a:avLst/>
          </a:prstGeom>
        </p:spPr>
      </p:pic>
      <p:sp>
        <p:nvSpPr>
          <p:cNvPr id="7" name="Rectangle 6"/>
          <p:cNvSpPr/>
          <p:nvPr/>
        </p:nvSpPr>
        <p:spPr>
          <a:xfrm rot="5400000">
            <a:off x="-2083131" y="6350330"/>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a:t>
            </a:r>
            <a:r>
              <a:rPr lang="en-US" sz="500" dirty="0" err="1">
                <a:latin typeface="Calibri" panose="020F0502020204030204" pitchFamily="34" charset="0"/>
                <a:ea typeface="Calibri" panose="020F0502020204030204" pitchFamily="34" charset="0"/>
                <a:cs typeface="Times New Roman" panose="02020603050405020304" pitchFamily="18" charset="0"/>
              </a:rPr>
              <a:t>daduNI</a:t>
            </a:r>
            <a:r>
              <a:rPr lang="en-US" sz="500" dirty="0">
                <a:latin typeface="Calibri" panose="020F0502020204030204" pitchFamily="34" charset="0"/>
                <a:ea typeface="Calibri" panose="020F0502020204030204" pitchFamily="34" charset="0"/>
                <a:cs typeface="Times New Roman" panose="02020603050405020304" pitchFamily="18" charset="0"/>
              </a:rPr>
              <a:t> - Nino </a:t>
            </a:r>
            <a:r>
              <a:rPr lang="en-US" sz="500" dirty="0" err="1">
                <a:latin typeface="Calibri" panose="020F0502020204030204" pitchFamily="34" charset="0"/>
                <a:ea typeface="Calibri" panose="020F0502020204030204" pitchFamily="34" charset="0"/>
                <a:cs typeface="Times New Roman" panose="02020603050405020304" pitchFamily="18" charset="0"/>
              </a:rPr>
              <a:t>Narozauli</a:t>
            </a:r>
            <a:r>
              <a:rPr lang="en-US" sz="500" dirty="0">
                <a:latin typeface="Calibri" panose="020F0502020204030204" pitchFamily="34" charset="0"/>
                <a:ea typeface="Calibri" panose="020F0502020204030204" pitchFamily="34" charset="0"/>
                <a:cs typeface="Times New Roman" panose="02020603050405020304" pitchFamily="18" charset="0"/>
              </a:rPr>
              <a:t> - how old is this door???, CC BY-SA 2.0,</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https://commons.wikimedia.org/w/index.php?curid=3401686</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a:off x="609600" y="3556946"/>
            <a:ext cx="1371600" cy="2671576"/>
          </a:xfrm>
          <a:prstGeom prst="rect">
            <a:avLst/>
          </a:prstGeom>
        </p:spPr>
      </p:pic>
      <p:pic>
        <p:nvPicPr>
          <p:cNvPr id="10" name="Picture 9"/>
          <p:cNvPicPr>
            <a:picLocks noChangeAspect="1"/>
          </p:cNvPicPr>
          <p:nvPr/>
        </p:nvPicPr>
        <p:blipFill>
          <a:blip r:embed="rId7"/>
          <a:stretch>
            <a:fillRect/>
          </a:stretch>
        </p:blipFill>
        <p:spPr>
          <a:xfrm>
            <a:off x="762000" y="3709346"/>
            <a:ext cx="1371600" cy="2671576"/>
          </a:xfrm>
          <a:prstGeom prst="rect">
            <a:avLst/>
          </a:prstGeom>
        </p:spPr>
      </p:pic>
      <p:pic>
        <p:nvPicPr>
          <p:cNvPr id="11" name="Picture 10"/>
          <p:cNvPicPr>
            <a:picLocks noChangeAspect="1"/>
          </p:cNvPicPr>
          <p:nvPr/>
        </p:nvPicPr>
        <p:blipFill>
          <a:blip r:embed="rId7"/>
          <a:stretch>
            <a:fillRect/>
          </a:stretch>
        </p:blipFill>
        <p:spPr>
          <a:xfrm>
            <a:off x="914400" y="3861746"/>
            <a:ext cx="1371600" cy="2671576"/>
          </a:xfrm>
          <a:prstGeom prst="rect">
            <a:avLst/>
          </a:prstGeom>
        </p:spPr>
      </p:pic>
      <p:pic>
        <p:nvPicPr>
          <p:cNvPr id="12" name="Picture 11"/>
          <p:cNvPicPr>
            <a:picLocks noChangeAspect="1"/>
          </p:cNvPicPr>
          <p:nvPr/>
        </p:nvPicPr>
        <p:blipFill>
          <a:blip r:embed="rId7"/>
          <a:stretch>
            <a:fillRect/>
          </a:stretch>
        </p:blipFill>
        <p:spPr>
          <a:xfrm>
            <a:off x="1066800" y="4014146"/>
            <a:ext cx="1371600" cy="2671576"/>
          </a:xfrm>
          <a:prstGeom prst="rect">
            <a:avLst/>
          </a:prstGeom>
        </p:spPr>
      </p:pic>
      <p:pic>
        <p:nvPicPr>
          <p:cNvPr id="13" name="Picture 12"/>
          <p:cNvPicPr>
            <a:picLocks noChangeAspect="1"/>
          </p:cNvPicPr>
          <p:nvPr/>
        </p:nvPicPr>
        <p:blipFill>
          <a:blip r:embed="rId7"/>
          <a:stretch>
            <a:fillRect/>
          </a:stretch>
        </p:blipFill>
        <p:spPr>
          <a:xfrm>
            <a:off x="1219200" y="4166546"/>
            <a:ext cx="1371600" cy="2671576"/>
          </a:xfrm>
          <a:prstGeom prst="rect">
            <a:avLst/>
          </a:prstGeom>
        </p:spPr>
      </p:pic>
      <p:pic>
        <p:nvPicPr>
          <p:cNvPr id="14" name="Picture 13"/>
          <p:cNvPicPr>
            <a:picLocks noChangeAspect="1"/>
          </p:cNvPicPr>
          <p:nvPr/>
        </p:nvPicPr>
        <p:blipFill>
          <a:blip r:embed="rId5"/>
          <a:stretch>
            <a:fillRect/>
          </a:stretch>
        </p:blipFill>
        <p:spPr>
          <a:xfrm>
            <a:off x="2971800" y="4343400"/>
            <a:ext cx="3505200" cy="1777565"/>
          </a:xfrm>
          <a:prstGeom prst="rect">
            <a:avLst/>
          </a:prstGeom>
        </p:spPr>
      </p:pic>
      <p:pic>
        <p:nvPicPr>
          <p:cNvPr id="15" name="Picture 14"/>
          <p:cNvPicPr>
            <a:picLocks noChangeAspect="1"/>
          </p:cNvPicPr>
          <p:nvPr/>
        </p:nvPicPr>
        <p:blipFill>
          <a:blip r:embed="rId5"/>
          <a:stretch>
            <a:fillRect/>
          </a:stretch>
        </p:blipFill>
        <p:spPr>
          <a:xfrm>
            <a:off x="3124200" y="4495800"/>
            <a:ext cx="3505200" cy="1777565"/>
          </a:xfrm>
          <a:prstGeom prst="rect">
            <a:avLst/>
          </a:prstGeom>
        </p:spPr>
      </p:pic>
      <p:pic>
        <p:nvPicPr>
          <p:cNvPr id="16" name="Picture 15"/>
          <p:cNvPicPr>
            <a:picLocks noChangeAspect="1"/>
          </p:cNvPicPr>
          <p:nvPr/>
        </p:nvPicPr>
        <p:blipFill>
          <a:blip r:embed="rId5"/>
          <a:stretch>
            <a:fillRect/>
          </a:stretch>
        </p:blipFill>
        <p:spPr>
          <a:xfrm>
            <a:off x="3276600" y="4648200"/>
            <a:ext cx="3505200" cy="1777565"/>
          </a:xfrm>
          <a:prstGeom prst="rect">
            <a:avLst/>
          </a:prstGeom>
        </p:spPr>
      </p:pic>
      <p:pic>
        <p:nvPicPr>
          <p:cNvPr id="17" name="Picture 16"/>
          <p:cNvPicPr>
            <a:picLocks noChangeAspect="1"/>
          </p:cNvPicPr>
          <p:nvPr/>
        </p:nvPicPr>
        <p:blipFill>
          <a:blip r:embed="rId5"/>
          <a:stretch>
            <a:fillRect/>
          </a:stretch>
        </p:blipFill>
        <p:spPr>
          <a:xfrm>
            <a:off x="3429000" y="4800600"/>
            <a:ext cx="3505200" cy="1777565"/>
          </a:xfrm>
          <a:prstGeom prst="rect">
            <a:avLst/>
          </a:prstGeom>
        </p:spPr>
      </p:pic>
      <p:pic>
        <p:nvPicPr>
          <p:cNvPr id="18" name="Picture 17"/>
          <p:cNvPicPr>
            <a:picLocks noChangeAspect="1"/>
          </p:cNvPicPr>
          <p:nvPr/>
        </p:nvPicPr>
        <p:blipFill>
          <a:blip r:embed="rId5"/>
          <a:stretch>
            <a:fillRect/>
          </a:stretch>
        </p:blipFill>
        <p:spPr>
          <a:xfrm>
            <a:off x="3581400" y="4953000"/>
            <a:ext cx="3505200" cy="1777565"/>
          </a:xfrm>
          <a:prstGeom prst="rect">
            <a:avLst/>
          </a:prstGeom>
        </p:spPr>
      </p:pic>
      <p:pic>
        <p:nvPicPr>
          <p:cNvPr id="19" name="Picture 18"/>
          <p:cNvPicPr>
            <a:picLocks noChangeAspect="1"/>
          </p:cNvPicPr>
          <p:nvPr/>
        </p:nvPicPr>
        <p:blipFill>
          <a:blip r:embed="rId5"/>
          <a:stretch>
            <a:fillRect/>
          </a:stretch>
        </p:blipFill>
        <p:spPr>
          <a:xfrm>
            <a:off x="3733800" y="5105400"/>
            <a:ext cx="3505200" cy="1777565"/>
          </a:xfrm>
          <a:prstGeom prst="rect">
            <a:avLst/>
          </a:prstGeom>
        </p:spPr>
      </p:pic>
      <p:pic>
        <p:nvPicPr>
          <p:cNvPr id="20" name="Picture 19"/>
          <p:cNvPicPr>
            <a:picLocks noChangeAspect="1"/>
          </p:cNvPicPr>
          <p:nvPr/>
        </p:nvPicPr>
        <p:blipFill>
          <a:blip r:embed="rId7"/>
          <a:stretch>
            <a:fillRect/>
          </a:stretch>
        </p:blipFill>
        <p:spPr>
          <a:xfrm>
            <a:off x="1371600" y="4318946"/>
            <a:ext cx="1371600" cy="2671576"/>
          </a:xfrm>
          <a:prstGeom prst="rect">
            <a:avLst/>
          </a:prstGeom>
        </p:spPr>
      </p:pic>
      <p:pic>
        <p:nvPicPr>
          <p:cNvPr id="21" name="Picture 20"/>
          <p:cNvPicPr>
            <a:picLocks noChangeAspect="1"/>
          </p:cNvPicPr>
          <p:nvPr/>
        </p:nvPicPr>
        <p:blipFill>
          <a:blip r:embed="rId7"/>
          <a:stretch>
            <a:fillRect/>
          </a:stretch>
        </p:blipFill>
        <p:spPr>
          <a:xfrm>
            <a:off x="1524000" y="4471346"/>
            <a:ext cx="1371600" cy="2671576"/>
          </a:xfrm>
          <a:prstGeom prst="rect">
            <a:avLst/>
          </a:prstGeom>
        </p:spPr>
      </p:pic>
    </p:spTree>
    <p:extLst>
      <p:ext uri="{BB962C8B-B14F-4D97-AF65-F5344CB8AC3E}">
        <p14:creationId xmlns:p14="http://schemas.microsoft.com/office/powerpoint/2010/main" val="7790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nodeType="after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nodeType="afterEffect">
                                  <p:stCondLst>
                                    <p:cond delay="50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nodeType="afterEffect">
                                  <p:stCondLst>
                                    <p:cond delay="50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eaLnBrk="1" fontAlgn="auto" hangingPunct="1">
              <a:spcAft>
                <a:spcPts val="0"/>
              </a:spcAft>
              <a:defRPr/>
            </a:pPr>
            <a:r>
              <a:rPr lang="en-US" sz="3600" dirty="0">
                <a:solidFill>
                  <a:srgbClr val="00B050"/>
                </a:solidFill>
                <a:latin typeface="Century Gothic" panose="020B0502020202020204" pitchFamily="34" charset="0"/>
              </a:rPr>
              <a:t>Rate of Reaction</a:t>
            </a:r>
          </a:p>
        </p:txBody>
      </p:sp>
      <p:sp>
        <p:nvSpPr>
          <p:cNvPr id="8195" name="Content Placeholder 2"/>
          <p:cNvSpPr>
            <a:spLocks noGrp="1"/>
          </p:cNvSpPr>
          <p:nvPr>
            <p:ph idx="1"/>
          </p:nvPr>
        </p:nvSpPr>
        <p:spPr>
          <a:xfrm>
            <a:off x="0" y="1066800"/>
            <a:ext cx="9220200" cy="4708525"/>
          </a:xfrm>
        </p:spPr>
        <p:txBody>
          <a:bodyPr/>
          <a:lstStyle/>
          <a:p>
            <a:r>
              <a:rPr lang="en-US" altLang="en-US" sz="2400" dirty="0">
                <a:latin typeface="Century Gothic" panose="020B0502020202020204" pitchFamily="34" charset="0"/>
              </a:rPr>
              <a:t>Assume: It takes 4 seconds to open 1 one door with 1 key</a:t>
            </a:r>
          </a:p>
          <a:p>
            <a:pPr marL="136525" indent="0">
              <a:buNone/>
            </a:pPr>
            <a:r>
              <a:rPr lang="en-US" altLang="en-US" sz="2400" dirty="0">
                <a:latin typeface="Century Gothic" panose="020B0502020202020204" pitchFamily="34" charset="0"/>
              </a:rPr>
              <a:t>  </a:t>
            </a:r>
          </a:p>
        </p:txBody>
      </p:sp>
      <p:pic>
        <p:nvPicPr>
          <p:cNvPr id="18" name="Picture 17"/>
          <p:cNvPicPr>
            <a:picLocks noChangeAspect="1"/>
          </p:cNvPicPr>
          <p:nvPr/>
        </p:nvPicPr>
        <p:blipFill>
          <a:blip r:embed="rId2"/>
          <a:stretch>
            <a:fillRect/>
          </a:stretch>
        </p:blipFill>
        <p:spPr>
          <a:xfrm>
            <a:off x="4141544" y="5004858"/>
            <a:ext cx="850466" cy="1656522"/>
          </a:xfrm>
          <a:prstGeom prst="rect">
            <a:avLst/>
          </a:prstGeom>
        </p:spPr>
      </p:pic>
      <p:sp>
        <p:nvSpPr>
          <p:cNvPr id="3" name="TextBox 2"/>
          <p:cNvSpPr txBox="1"/>
          <p:nvPr/>
        </p:nvSpPr>
        <p:spPr>
          <a:xfrm>
            <a:off x="1071465" y="5572021"/>
            <a:ext cx="2813591" cy="646331"/>
          </a:xfrm>
          <a:prstGeom prst="rect">
            <a:avLst/>
          </a:prstGeom>
          <a:noFill/>
        </p:spPr>
        <p:txBody>
          <a:bodyPr wrap="none" rtlCol="0">
            <a:spAutoFit/>
          </a:bodyPr>
          <a:lstStyle/>
          <a:p>
            <a:r>
              <a:rPr lang="en-US" sz="3600" dirty="0"/>
              <a:t>4 seconds = </a:t>
            </a:r>
          </a:p>
        </p:txBody>
      </p:sp>
      <p:pic>
        <p:nvPicPr>
          <p:cNvPr id="19" name="Picture 18"/>
          <p:cNvPicPr>
            <a:picLocks noChangeAspect="1"/>
          </p:cNvPicPr>
          <p:nvPr/>
        </p:nvPicPr>
        <p:blipFill>
          <a:blip r:embed="rId3"/>
          <a:stretch>
            <a:fillRect/>
          </a:stretch>
        </p:blipFill>
        <p:spPr>
          <a:xfrm>
            <a:off x="6491082" y="5562601"/>
            <a:ext cx="1730027" cy="651323"/>
          </a:xfrm>
          <a:prstGeom prst="round1Rect">
            <a:avLst/>
          </a:prstGeom>
        </p:spPr>
      </p:pic>
    </p:spTree>
    <p:extLst>
      <p:ext uri="{BB962C8B-B14F-4D97-AF65-F5344CB8AC3E}">
        <p14:creationId xmlns:p14="http://schemas.microsoft.com/office/powerpoint/2010/main" val="42843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eaLnBrk="1" fontAlgn="auto" hangingPunct="1">
              <a:spcAft>
                <a:spcPts val="0"/>
              </a:spcAft>
              <a:defRPr/>
            </a:pPr>
            <a:r>
              <a:rPr lang="en-US" sz="3600" dirty="0">
                <a:solidFill>
                  <a:srgbClr val="00B050"/>
                </a:solidFill>
                <a:latin typeface="Century Gothic" panose="020B0502020202020204" pitchFamily="34" charset="0"/>
              </a:rPr>
              <a:t>Rate of Reaction</a:t>
            </a:r>
          </a:p>
        </p:txBody>
      </p:sp>
      <p:sp>
        <p:nvSpPr>
          <p:cNvPr id="8195" name="Content Placeholder 2"/>
          <p:cNvSpPr>
            <a:spLocks noGrp="1"/>
          </p:cNvSpPr>
          <p:nvPr>
            <p:ph idx="1"/>
          </p:nvPr>
        </p:nvSpPr>
        <p:spPr>
          <a:xfrm>
            <a:off x="0" y="1066800"/>
            <a:ext cx="9220200" cy="4708525"/>
          </a:xfrm>
        </p:spPr>
        <p:txBody>
          <a:bodyPr/>
          <a:lstStyle/>
          <a:p>
            <a:r>
              <a:rPr lang="en-US" altLang="en-US" sz="2400" dirty="0">
                <a:latin typeface="Century Gothic" panose="020B0502020202020204" pitchFamily="34" charset="0"/>
              </a:rPr>
              <a:t>Assume: It takes 4 seconds to open 1 one door with 1 key</a:t>
            </a:r>
          </a:p>
          <a:p>
            <a:pPr marL="136525" indent="0">
              <a:buNone/>
            </a:pPr>
            <a:r>
              <a:rPr lang="en-US" altLang="en-US" sz="2400" dirty="0">
                <a:latin typeface="Century Gothic" panose="020B0502020202020204" pitchFamily="34" charset="0"/>
              </a:rPr>
              <a:t>  </a:t>
            </a:r>
          </a:p>
          <a:p>
            <a:r>
              <a:rPr lang="en-US" altLang="en-US" sz="2400" dirty="0">
                <a:latin typeface="Century Gothic" panose="020B0502020202020204" pitchFamily="34" charset="0"/>
              </a:rPr>
              <a:t>What is the </a:t>
            </a:r>
            <a:r>
              <a:rPr lang="en-US" altLang="en-US" sz="2400" dirty="0">
                <a:solidFill>
                  <a:srgbClr val="00B050"/>
                </a:solidFill>
                <a:latin typeface="Century Gothic" panose="020B0502020202020204" pitchFamily="34" charset="0"/>
              </a:rPr>
              <a:t>rate of reaction </a:t>
            </a:r>
            <a:r>
              <a:rPr lang="en-US" altLang="en-US" sz="1600" i="1" dirty="0">
                <a:solidFill>
                  <a:srgbClr val="00B050"/>
                </a:solidFill>
                <a:latin typeface="Century Gothic" panose="020B0502020202020204" pitchFamily="34" charset="0"/>
              </a:rPr>
              <a:t>(how much time will it take)</a:t>
            </a:r>
            <a:r>
              <a:rPr lang="en-US" altLang="en-US" sz="2400" dirty="0">
                <a:solidFill>
                  <a:srgbClr val="00B050"/>
                </a:solidFill>
                <a:latin typeface="Century Gothic" panose="020B0502020202020204" pitchFamily="34" charset="0"/>
              </a:rPr>
              <a:t> </a:t>
            </a:r>
            <a:r>
              <a:rPr lang="en-US" altLang="en-US" sz="2400" dirty="0">
                <a:latin typeface="Century Gothic" panose="020B0502020202020204" pitchFamily="34" charset="0"/>
              </a:rPr>
              <a:t>if you have </a:t>
            </a:r>
            <a:r>
              <a:rPr lang="en-US" altLang="en-US" sz="2400" dirty="0">
                <a:solidFill>
                  <a:srgbClr val="FFC000"/>
                </a:solidFill>
                <a:latin typeface="Century Gothic" panose="020B0502020202020204" pitchFamily="34" charset="0"/>
              </a:rPr>
              <a:t>10 keys </a:t>
            </a:r>
            <a:r>
              <a:rPr lang="en-US" altLang="en-US" sz="2400" dirty="0">
                <a:latin typeface="Century Gothic" panose="020B0502020202020204" pitchFamily="34" charset="0"/>
              </a:rPr>
              <a:t>and </a:t>
            </a:r>
            <a:r>
              <a:rPr lang="en-US" altLang="en-US" sz="2400" dirty="0">
                <a:solidFill>
                  <a:srgbClr val="00B0F0"/>
                </a:solidFill>
                <a:latin typeface="Century Gothic" panose="020B0502020202020204" pitchFamily="34" charset="0"/>
              </a:rPr>
              <a:t>100 doors</a:t>
            </a:r>
            <a:r>
              <a:rPr lang="en-US" altLang="en-US" sz="2400" dirty="0">
                <a:latin typeface="Century Gothic" panose="020B0502020202020204" pitchFamily="34" charset="0"/>
              </a:rPr>
              <a:t>? </a:t>
            </a:r>
          </a:p>
          <a:p>
            <a:pPr marL="1042988" lvl="1" indent="-457200">
              <a:buFont typeface="+mj-lt"/>
              <a:buAutoNum type="arabicPeriod"/>
            </a:pPr>
            <a:r>
              <a:rPr lang="en-US" altLang="en-US" sz="2000" dirty="0">
                <a:latin typeface="Century Gothic" panose="020B0502020202020204" pitchFamily="34" charset="0"/>
              </a:rPr>
              <a:t>How many seconds does it take to open 100 doors with 1 key?</a:t>
            </a:r>
            <a:endParaRPr lang="en-US" altLang="en-US" sz="1800" dirty="0">
              <a:latin typeface="Century Gothic" panose="020B0502020202020204" pitchFamily="34" charset="0"/>
            </a:endParaRPr>
          </a:p>
          <a:p>
            <a:pPr marL="1308100" lvl="2" indent="-457200">
              <a:buFont typeface="Arial" panose="020B0604020202020204" pitchFamily="34" charset="0"/>
              <a:buChar char="•"/>
            </a:pPr>
            <a:r>
              <a:rPr lang="en-US" altLang="en-US" dirty="0">
                <a:latin typeface="Century Gothic" panose="020B0502020202020204" pitchFamily="34" charset="0"/>
              </a:rPr>
              <a:t>4 sec X 100 doors = 400 sec </a:t>
            </a:r>
            <a:r>
              <a:rPr lang="en-US" altLang="en-US" i="1" dirty="0">
                <a:solidFill>
                  <a:schemeClr val="tx1">
                    <a:lumMod val="50000"/>
                  </a:schemeClr>
                </a:solidFill>
                <a:latin typeface="Century Gothic" panose="020B0502020202020204" pitchFamily="34" charset="0"/>
              </a:rPr>
              <a:t>(~6</a:t>
            </a:r>
            <a:r>
              <a:rPr lang="en-US" altLang="en-US" i="1" baseline="30000" dirty="0">
                <a:solidFill>
                  <a:schemeClr val="tx1">
                    <a:lumMod val="50000"/>
                  </a:schemeClr>
                </a:solidFill>
                <a:latin typeface="Century Gothic" panose="020B0502020202020204" pitchFamily="34" charset="0"/>
              </a:rPr>
              <a:t>1/2</a:t>
            </a:r>
            <a:r>
              <a:rPr lang="en-US" altLang="en-US" i="1" dirty="0">
                <a:solidFill>
                  <a:schemeClr val="tx1">
                    <a:lumMod val="50000"/>
                  </a:schemeClr>
                </a:solidFill>
                <a:latin typeface="Century Gothic" panose="020B0502020202020204" pitchFamily="34" charset="0"/>
              </a:rPr>
              <a:t> minutes)</a:t>
            </a:r>
          </a:p>
        </p:txBody>
      </p:sp>
      <p:pic>
        <p:nvPicPr>
          <p:cNvPr id="45" name="Picture 44"/>
          <p:cNvPicPr>
            <a:picLocks noChangeAspect="1"/>
          </p:cNvPicPr>
          <p:nvPr/>
        </p:nvPicPr>
        <p:blipFill>
          <a:blip r:embed="rId2"/>
          <a:stretch>
            <a:fillRect/>
          </a:stretch>
        </p:blipFill>
        <p:spPr>
          <a:xfrm>
            <a:off x="182276" y="3706142"/>
            <a:ext cx="850466" cy="1656522"/>
          </a:xfrm>
          <a:prstGeom prst="rect">
            <a:avLst/>
          </a:prstGeom>
        </p:spPr>
      </p:pic>
      <p:pic>
        <p:nvPicPr>
          <p:cNvPr id="106" name="Picture 105"/>
          <p:cNvPicPr>
            <a:picLocks noChangeAspect="1"/>
          </p:cNvPicPr>
          <p:nvPr/>
        </p:nvPicPr>
        <p:blipFill>
          <a:blip r:embed="rId3"/>
          <a:stretch>
            <a:fillRect/>
          </a:stretch>
        </p:blipFill>
        <p:spPr>
          <a:xfrm>
            <a:off x="6491082" y="5562601"/>
            <a:ext cx="1730027" cy="651323"/>
          </a:xfrm>
          <a:prstGeom prst="round1Rect">
            <a:avLst/>
          </a:prstGeom>
        </p:spPr>
      </p:pic>
      <p:pic>
        <p:nvPicPr>
          <p:cNvPr id="107" name="Picture 106"/>
          <p:cNvPicPr>
            <a:picLocks noChangeAspect="1"/>
          </p:cNvPicPr>
          <p:nvPr/>
        </p:nvPicPr>
        <p:blipFill>
          <a:blip r:embed="rId2"/>
          <a:stretch>
            <a:fillRect/>
          </a:stretch>
        </p:blipFill>
        <p:spPr>
          <a:xfrm>
            <a:off x="3276600" y="3677478"/>
            <a:ext cx="850466" cy="1656522"/>
          </a:xfrm>
          <a:prstGeom prst="rect">
            <a:avLst/>
          </a:prstGeom>
        </p:spPr>
      </p:pic>
      <p:pic>
        <p:nvPicPr>
          <p:cNvPr id="108" name="Picture 107"/>
          <p:cNvPicPr>
            <a:picLocks noChangeAspect="1"/>
          </p:cNvPicPr>
          <p:nvPr/>
        </p:nvPicPr>
        <p:blipFill>
          <a:blip r:embed="rId2"/>
          <a:stretch>
            <a:fillRect/>
          </a:stretch>
        </p:blipFill>
        <p:spPr>
          <a:xfrm>
            <a:off x="3429000" y="3829878"/>
            <a:ext cx="850466" cy="1656522"/>
          </a:xfrm>
          <a:prstGeom prst="rect">
            <a:avLst/>
          </a:prstGeom>
        </p:spPr>
      </p:pic>
      <p:pic>
        <p:nvPicPr>
          <p:cNvPr id="109" name="Picture 108"/>
          <p:cNvPicPr>
            <a:picLocks noChangeAspect="1"/>
          </p:cNvPicPr>
          <p:nvPr/>
        </p:nvPicPr>
        <p:blipFill>
          <a:blip r:embed="rId2"/>
          <a:stretch>
            <a:fillRect/>
          </a:stretch>
        </p:blipFill>
        <p:spPr>
          <a:xfrm>
            <a:off x="3581400" y="3982278"/>
            <a:ext cx="850466" cy="1656522"/>
          </a:xfrm>
          <a:prstGeom prst="rect">
            <a:avLst/>
          </a:prstGeom>
        </p:spPr>
      </p:pic>
      <p:pic>
        <p:nvPicPr>
          <p:cNvPr id="110" name="Picture 109"/>
          <p:cNvPicPr>
            <a:picLocks noChangeAspect="1"/>
          </p:cNvPicPr>
          <p:nvPr/>
        </p:nvPicPr>
        <p:blipFill>
          <a:blip r:embed="rId2"/>
          <a:stretch>
            <a:fillRect/>
          </a:stretch>
        </p:blipFill>
        <p:spPr>
          <a:xfrm>
            <a:off x="3733800" y="4134678"/>
            <a:ext cx="850466" cy="1656522"/>
          </a:xfrm>
          <a:prstGeom prst="rect">
            <a:avLst/>
          </a:prstGeom>
        </p:spPr>
      </p:pic>
      <p:pic>
        <p:nvPicPr>
          <p:cNvPr id="111" name="Picture 110"/>
          <p:cNvPicPr>
            <a:picLocks noChangeAspect="1"/>
          </p:cNvPicPr>
          <p:nvPr/>
        </p:nvPicPr>
        <p:blipFill>
          <a:blip r:embed="rId2"/>
          <a:stretch>
            <a:fillRect/>
          </a:stretch>
        </p:blipFill>
        <p:spPr>
          <a:xfrm>
            <a:off x="3886200" y="4287078"/>
            <a:ext cx="850466" cy="1656522"/>
          </a:xfrm>
          <a:prstGeom prst="rect">
            <a:avLst/>
          </a:prstGeom>
        </p:spPr>
      </p:pic>
      <p:pic>
        <p:nvPicPr>
          <p:cNvPr id="112" name="Picture 111"/>
          <p:cNvPicPr>
            <a:picLocks noChangeAspect="1"/>
          </p:cNvPicPr>
          <p:nvPr/>
        </p:nvPicPr>
        <p:blipFill>
          <a:blip r:embed="rId2"/>
          <a:stretch>
            <a:fillRect/>
          </a:stretch>
        </p:blipFill>
        <p:spPr>
          <a:xfrm>
            <a:off x="4038600" y="4439478"/>
            <a:ext cx="850466" cy="1656522"/>
          </a:xfrm>
          <a:prstGeom prst="rect">
            <a:avLst/>
          </a:prstGeom>
        </p:spPr>
      </p:pic>
      <p:pic>
        <p:nvPicPr>
          <p:cNvPr id="113" name="Picture 112"/>
          <p:cNvPicPr>
            <a:picLocks noChangeAspect="1"/>
          </p:cNvPicPr>
          <p:nvPr/>
        </p:nvPicPr>
        <p:blipFill>
          <a:blip r:embed="rId2"/>
          <a:stretch>
            <a:fillRect/>
          </a:stretch>
        </p:blipFill>
        <p:spPr>
          <a:xfrm>
            <a:off x="4191000" y="4591878"/>
            <a:ext cx="850466" cy="1656522"/>
          </a:xfrm>
          <a:prstGeom prst="rect">
            <a:avLst/>
          </a:prstGeom>
        </p:spPr>
      </p:pic>
      <p:pic>
        <p:nvPicPr>
          <p:cNvPr id="114" name="Picture 113"/>
          <p:cNvPicPr>
            <a:picLocks noChangeAspect="1"/>
          </p:cNvPicPr>
          <p:nvPr/>
        </p:nvPicPr>
        <p:blipFill>
          <a:blip r:embed="rId2"/>
          <a:stretch>
            <a:fillRect/>
          </a:stretch>
        </p:blipFill>
        <p:spPr>
          <a:xfrm>
            <a:off x="4343400" y="4744278"/>
            <a:ext cx="850466" cy="1656522"/>
          </a:xfrm>
          <a:prstGeom prst="rect">
            <a:avLst/>
          </a:prstGeom>
        </p:spPr>
      </p:pic>
      <p:pic>
        <p:nvPicPr>
          <p:cNvPr id="115" name="Picture 114"/>
          <p:cNvPicPr>
            <a:picLocks noChangeAspect="1"/>
          </p:cNvPicPr>
          <p:nvPr/>
        </p:nvPicPr>
        <p:blipFill>
          <a:blip r:embed="rId2"/>
          <a:stretch>
            <a:fillRect/>
          </a:stretch>
        </p:blipFill>
        <p:spPr>
          <a:xfrm>
            <a:off x="4495800" y="4896678"/>
            <a:ext cx="850466" cy="1656522"/>
          </a:xfrm>
          <a:prstGeom prst="rect">
            <a:avLst/>
          </a:prstGeom>
        </p:spPr>
      </p:pic>
      <p:pic>
        <p:nvPicPr>
          <p:cNvPr id="116" name="Picture 115"/>
          <p:cNvPicPr>
            <a:picLocks noChangeAspect="1"/>
          </p:cNvPicPr>
          <p:nvPr/>
        </p:nvPicPr>
        <p:blipFill>
          <a:blip r:embed="rId2"/>
          <a:stretch>
            <a:fillRect/>
          </a:stretch>
        </p:blipFill>
        <p:spPr>
          <a:xfrm>
            <a:off x="4648200" y="5049078"/>
            <a:ext cx="850466" cy="1656522"/>
          </a:xfrm>
          <a:prstGeom prst="rect">
            <a:avLst/>
          </a:prstGeom>
        </p:spPr>
      </p:pic>
      <p:pic>
        <p:nvPicPr>
          <p:cNvPr id="117" name="Picture 116"/>
          <p:cNvPicPr>
            <a:picLocks noChangeAspect="1"/>
          </p:cNvPicPr>
          <p:nvPr/>
        </p:nvPicPr>
        <p:blipFill>
          <a:blip r:embed="rId2"/>
          <a:stretch>
            <a:fillRect/>
          </a:stretch>
        </p:blipFill>
        <p:spPr>
          <a:xfrm>
            <a:off x="4800600" y="5201478"/>
            <a:ext cx="850466" cy="1656522"/>
          </a:xfrm>
          <a:prstGeom prst="rect">
            <a:avLst/>
          </a:prstGeom>
        </p:spPr>
      </p:pic>
      <p:pic>
        <p:nvPicPr>
          <p:cNvPr id="118" name="Picture 117"/>
          <p:cNvPicPr>
            <a:picLocks noChangeAspect="1"/>
          </p:cNvPicPr>
          <p:nvPr/>
        </p:nvPicPr>
        <p:blipFill>
          <a:blip r:embed="rId2"/>
          <a:stretch>
            <a:fillRect/>
          </a:stretch>
        </p:blipFill>
        <p:spPr>
          <a:xfrm>
            <a:off x="4953000" y="5353878"/>
            <a:ext cx="850466" cy="1656522"/>
          </a:xfrm>
          <a:prstGeom prst="rect">
            <a:avLst/>
          </a:prstGeom>
        </p:spPr>
      </p:pic>
      <p:pic>
        <p:nvPicPr>
          <p:cNvPr id="119" name="Picture 118"/>
          <p:cNvPicPr>
            <a:picLocks noChangeAspect="1"/>
          </p:cNvPicPr>
          <p:nvPr/>
        </p:nvPicPr>
        <p:blipFill>
          <a:blip r:embed="rId2"/>
          <a:stretch>
            <a:fillRect/>
          </a:stretch>
        </p:blipFill>
        <p:spPr>
          <a:xfrm>
            <a:off x="5105400" y="5506278"/>
            <a:ext cx="850466" cy="1656522"/>
          </a:xfrm>
          <a:prstGeom prst="rect">
            <a:avLst/>
          </a:prstGeom>
        </p:spPr>
      </p:pic>
      <p:pic>
        <p:nvPicPr>
          <p:cNvPr id="120" name="Picture 119"/>
          <p:cNvPicPr>
            <a:picLocks noChangeAspect="1"/>
          </p:cNvPicPr>
          <p:nvPr/>
        </p:nvPicPr>
        <p:blipFill>
          <a:blip r:embed="rId2"/>
          <a:stretch>
            <a:fillRect/>
          </a:stretch>
        </p:blipFill>
        <p:spPr>
          <a:xfrm>
            <a:off x="5257800" y="5658678"/>
            <a:ext cx="850466" cy="1656522"/>
          </a:xfrm>
          <a:prstGeom prst="rect">
            <a:avLst/>
          </a:prstGeom>
        </p:spPr>
      </p:pic>
      <p:pic>
        <p:nvPicPr>
          <p:cNvPr id="121" name="Picture 120"/>
          <p:cNvPicPr>
            <a:picLocks noChangeAspect="1"/>
          </p:cNvPicPr>
          <p:nvPr/>
        </p:nvPicPr>
        <p:blipFill>
          <a:blip r:embed="rId2"/>
          <a:stretch>
            <a:fillRect/>
          </a:stretch>
        </p:blipFill>
        <p:spPr>
          <a:xfrm>
            <a:off x="5410200" y="5811078"/>
            <a:ext cx="850466" cy="1656522"/>
          </a:xfrm>
          <a:prstGeom prst="rect">
            <a:avLst/>
          </a:prstGeom>
        </p:spPr>
      </p:pic>
      <p:pic>
        <p:nvPicPr>
          <p:cNvPr id="122" name="Picture 121"/>
          <p:cNvPicPr>
            <a:picLocks noChangeAspect="1"/>
          </p:cNvPicPr>
          <p:nvPr/>
        </p:nvPicPr>
        <p:blipFill>
          <a:blip r:embed="rId2"/>
          <a:stretch>
            <a:fillRect/>
          </a:stretch>
        </p:blipFill>
        <p:spPr>
          <a:xfrm>
            <a:off x="5562600" y="5963478"/>
            <a:ext cx="850466" cy="1656522"/>
          </a:xfrm>
          <a:prstGeom prst="rect">
            <a:avLst/>
          </a:prstGeom>
        </p:spPr>
      </p:pic>
      <p:pic>
        <p:nvPicPr>
          <p:cNvPr id="123" name="Picture 122"/>
          <p:cNvPicPr>
            <a:picLocks noChangeAspect="1"/>
          </p:cNvPicPr>
          <p:nvPr/>
        </p:nvPicPr>
        <p:blipFill>
          <a:blip r:embed="rId2"/>
          <a:stretch>
            <a:fillRect/>
          </a:stretch>
        </p:blipFill>
        <p:spPr>
          <a:xfrm>
            <a:off x="2355070" y="3697356"/>
            <a:ext cx="850466" cy="1656522"/>
          </a:xfrm>
          <a:prstGeom prst="rect">
            <a:avLst/>
          </a:prstGeom>
        </p:spPr>
      </p:pic>
      <p:pic>
        <p:nvPicPr>
          <p:cNvPr id="124" name="Picture 123"/>
          <p:cNvPicPr>
            <a:picLocks noChangeAspect="1"/>
          </p:cNvPicPr>
          <p:nvPr/>
        </p:nvPicPr>
        <p:blipFill>
          <a:blip r:embed="rId2"/>
          <a:stretch>
            <a:fillRect/>
          </a:stretch>
        </p:blipFill>
        <p:spPr>
          <a:xfrm>
            <a:off x="2507470" y="3849756"/>
            <a:ext cx="850466" cy="1656522"/>
          </a:xfrm>
          <a:prstGeom prst="rect">
            <a:avLst/>
          </a:prstGeom>
        </p:spPr>
      </p:pic>
      <p:pic>
        <p:nvPicPr>
          <p:cNvPr id="125" name="Picture 124"/>
          <p:cNvPicPr>
            <a:picLocks noChangeAspect="1"/>
          </p:cNvPicPr>
          <p:nvPr/>
        </p:nvPicPr>
        <p:blipFill>
          <a:blip r:embed="rId2"/>
          <a:stretch>
            <a:fillRect/>
          </a:stretch>
        </p:blipFill>
        <p:spPr>
          <a:xfrm>
            <a:off x="2659870" y="4002156"/>
            <a:ext cx="850466" cy="1656522"/>
          </a:xfrm>
          <a:prstGeom prst="rect">
            <a:avLst/>
          </a:prstGeom>
        </p:spPr>
      </p:pic>
      <p:pic>
        <p:nvPicPr>
          <p:cNvPr id="126" name="Picture 125"/>
          <p:cNvPicPr>
            <a:picLocks noChangeAspect="1"/>
          </p:cNvPicPr>
          <p:nvPr/>
        </p:nvPicPr>
        <p:blipFill>
          <a:blip r:embed="rId2"/>
          <a:stretch>
            <a:fillRect/>
          </a:stretch>
        </p:blipFill>
        <p:spPr>
          <a:xfrm>
            <a:off x="2812270" y="4154556"/>
            <a:ext cx="850466" cy="1656522"/>
          </a:xfrm>
          <a:prstGeom prst="rect">
            <a:avLst/>
          </a:prstGeom>
        </p:spPr>
      </p:pic>
      <p:pic>
        <p:nvPicPr>
          <p:cNvPr id="127" name="Picture 126"/>
          <p:cNvPicPr>
            <a:picLocks noChangeAspect="1"/>
          </p:cNvPicPr>
          <p:nvPr/>
        </p:nvPicPr>
        <p:blipFill>
          <a:blip r:embed="rId2"/>
          <a:stretch>
            <a:fillRect/>
          </a:stretch>
        </p:blipFill>
        <p:spPr>
          <a:xfrm>
            <a:off x="2964670" y="4306956"/>
            <a:ext cx="850466" cy="1656522"/>
          </a:xfrm>
          <a:prstGeom prst="rect">
            <a:avLst/>
          </a:prstGeom>
        </p:spPr>
      </p:pic>
      <p:pic>
        <p:nvPicPr>
          <p:cNvPr id="128" name="Picture 127"/>
          <p:cNvPicPr>
            <a:picLocks noChangeAspect="1"/>
          </p:cNvPicPr>
          <p:nvPr/>
        </p:nvPicPr>
        <p:blipFill>
          <a:blip r:embed="rId2"/>
          <a:stretch>
            <a:fillRect/>
          </a:stretch>
        </p:blipFill>
        <p:spPr>
          <a:xfrm>
            <a:off x="3117070" y="4459356"/>
            <a:ext cx="850466" cy="1656522"/>
          </a:xfrm>
          <a:prstGeom prst="rect">
            <a:avLst/>
          </a:prstGeom>
        </p:spPr>
      </p:pic>
      <p:pic>
        <p:nvPicPr>
          <p:cNvPr id="129" name="Picture 128"/>
          <p:cNvPicPr>
            <a:picLocks noChangeAspect="1"/>
          </p:cNvPicPr>
          <p:nvPr/>
        </p:nvPicPr>
        <p:blipFill>
          <a:blip r:embed="rId2"/>
          <a:stretch>
            <a:fillRect/>
          </a:stretch>
        </p:blipFill>
        <p:spPr>
          <a:xfrm>
            <a:off x="3269470" y="4611756"/>
            <a:ext cx="850466" cy="1656522"/>
          </a:xfrm>
          <a:prstGeom prst="rect">
            <a:avLst/>
          </a:prstGeom>
        </p:spPr>
      </p:pic>
      <p:pic>
        <p:nvPicPr>
          <p:cNvPr id="130" name="Picture 129"/>
          <p:cNvPicPr>
            <a:picLocks noChangeAspect="1"/>
          </p:cNvPicPr>
          <p:nvPr/>
        </p:nvPicPr>
        <p:blipFill>
          <a:blip r:embed="rId2"/>
          <a:stretch>
            <a:fillRect/>
          </a:stretch>
        </p:blipFill>
        <p:spPr>
          <a:xfrm>
            <a:off x="3421870" y="4764156"/>
            <a:ext cx="850466" cy="1656522"/>
          </a:xfrm>
          <a:prstGeom prst="rect">
            <a:avLst/>
          </a:prstGeom>
        </p:spPr>
      </p:pic>
      <p:pic>
        <p:nvPicPr>
          <p:cNvPr id="131" name="Picture 130"/>
          <p:cNvPicPr>
            <a:picLocks noChangeAspect="1"/>
          </p:cNvPicPr>
          <p:nvPr/>
        </p:nvPicPr>
        <p:blipFill>
          <a:blip r:embed="rId2"/>
          <a:stretch>
            <a:fillRect/>
          </a:stretch>
        </p:blipFill>
        <p:spPr>
          <a:xfrm>
            <a:off x="3574270" y="4916556"/>
            <a:ext cx="850466" cy="1656522"/>
          </a:xfrm>
          <a:prstGeom prst="rect">
            <a:avLst/>
          </a:prstGeom>
        </p:spPr>
      </p:pic>
      <p:pic>
        <p:nvPicPr>
          <p:cNvPr id="132" name="Picture 131"/>
          <p:cNvPicPr>
            <a:picLocks noChangeAspect="1"/>
          </p:cNvPicPr>
          <p:nvPr/>
        </p:nvPicPr>
        <p:blipFill>
          <a:blip r:embed="rId2"/>
          <a:stretch>
            <a:fillRect/>
          </a:stretch>
        </p:blipFill>
        <p:spPr>
          <a:xfrm>
            <a:off x="3726670" y="5068956"/>
            <a:ext cx="850466" cy="1656522"/>
          </a:xfrm>
          <a:prstGeom prst="rect">
            <a:avLst/>
          </a:prstGeom>
        </p:spPr>
      </p:pic>
      <p:pic>
        <p:nvPicPr>
          <p:cNvPr id="133" name="Picture 132"/>
          <p:cNvPicPr>
            <a:picLocks noChangeAspect="1"/>
          </p:cNvPicPr>
          <p:nvPr/>
        </p:nvPicPr>
        <p:blipFill>
          <a:blip r:embed="rId2"/>
          <a:stretch>
            <a:fillRect/>
          </a:stretch>
        </p:blipFill>
        <p:spPr>
          <a:xfrm>
            <a:off x="3879070" y="5221356"/>
            <a:ext cx="850466" cy="1656522"/>
          </a:xfrm>
          <a:prstGeom prst="rect">
            <a:avLst/>
          </a:prstGeom>
        </p:spPr>
      </p:pic>
      <p:pic>
        <p:nvPicPr>
          <p:cNvPr id="134" name="Picture 133"/>
          <p:cNvPicPr>
            <a:picLocks noChangeAspect="1"/>
          </p:cNvPicPr>
          <p:nvPr/>
        </p:nvPicPr>
        <p:blipFill>
          <a:blip r:embed="rId2"/>
          <a:stretch>
            <a:fillRect/>
          </a:stretch>
        </p:blipFill>
        <p:spPr>
          <a:xfrm>
            <a:off x="4031470" y="5373756"/>
            <a:ext cx="850466" cy="1656522"/>
          </a:xfrm>
          <a:prstGeom prst="rect">
            <a:avLst/>
          </a:prstGeom>
        </p:spPr>
      </p:pic>
      <p:pic>
        <p:nvPicPr>
          <p:cNvPr id="135" name="Picture 134"/>
          <p:cNvPicPr>
            <a:picLocks noChangeAspect="1"/>
          </p:cNvPicPr>
          <p:nvPr/>
        </p:nvPicPr>
        <p:blipFill>
          <a:blip r:embed="rId2"/>
          <a:stretch>
            <a:fillRect/>
          </a:stretch>
        </p:blipFill>
        <p:spPr>
          <a:xfrm>
            <a:off x="4183870" y="5526156"/>
            <a:ext cx="850466" cy="1656522"/>
          </a:xfrm>
          <a:prstGeom prst="rect">
            <a:avLst/>
          </a:prstGeom>
        </p:spPr>
      </p:pic>
      <p:pic>
        <p:nvPicPr>
          <p:cNvPr id="136" name="Picture 135"/>
          <p:cNvPicPr>
            <a:picLocks noChangeAspect="1"/>
          </p:cNvPicPr>
          <p:nvPr/>
        </p:nvPicPr>
        <p:blipFill>
          <a:blip r:embed="rId2"/>
          <a:stretch>
            <a:fillRect/>
          </a:stretch>
        </p:blipFill>
        <p:spPr>
          <a:xfrm>
            <a:off x="4336270" y="5678556"/>
            <a:ext cx="850466" cy="1656522"/>
          </a:xfrm>
          <a:prstGeom prst="rect">
            <a:avLst/>
          </a:prstGeom>
        </p:spPr>
      </p:pic>
      <p:pic>
        <p:nvPicPr>
          <p:cNvPr id="137" name="Picture 136"/>
          <p:cNvPicPr>
            <a:picLocks noChangeAspect="1"/>
          </p:cNvPicPr>
          <p:nvPr/>
        </p:nvPicPr>
        <p:blipFill>
          <a:blip r:embed="rId2"/>
          <a:stretch>
            <a:fillRect/>
          </a:stretch>
        </p:blipFill>
        <p:spPr>
          <a:xfrm>
            <a:off x="4488670" y="5830956"/>
            <a:ext cx="850466" cy="1656522"/>
          </a:xfrm>
          <a:prstGeom prst="rect">
            <a:avLst/>
          </a:prstGeom>
        </p:spPr>
      </p:pic>
      <p:pic>
        <p:nvPicPr>
          <p:cNvPr id="138" name="Picture 137"/>
          <p:cNvPicPr>
            <a:picLocks noChangeAspect="1"/>
          </p:cNvPicPr>
          <p:nvPr/>
        </p:nvPicPr>
        <p:blipFill>
          <a:blip r:embed="rId2"/>
          <a:stretch>
            <a:fillRect/>
          </a:stretch>
        </p:blipFill>
        <p:spPr>
          <a:xfrm>
            <a:off x="4641070" y="5983356"/>
            <a:ext cx="850466" cy="1656522"/>
          </a:xfrm>
          <a:prstGeom prst="rect">
            <a:avLst/>
          </a:prstGeom>
        </p:spPr>
      </p:pic>
      <p:pic>
        <p:nvPicPr>
          <p:cNvPr id="155" name="Picture 154"/>
          <p:cNvPicPr>
            <a:picLocks noChangeAspect="1"/>
          </p:cNvPicPr>
          <p:nvPr/>
        </p:nvPicPr>
        <p:blipFill>
          <a:blip r:embed="rId2"/>
          <a:stretch>
            <a:fillRect/>
          </a:stretch>
        </p:blipFill>
        <p:spPr>
          <a:xfrm>
            <a:off x="1418097" y="3725065"/>
            <a:ext cx="850466" cy="1656522"/>
          </a:xfrm>
          <a:prstGeom prst="rect">
            <a:avLst/>
          </a:prstGeom>
        </p:spPr>
      </p:pic>
      <p:pic>
        <p:nvPicPr>
          <p:cNvPr id="156" name="Picture 155"/>
          <p:cNvPicPr>
            <a:picLocks noChangeAspect="1"/>
          </p:cNvPicPr>
          <p:nvPr/>
        </p:nvPicPr>
        <p:blipFill>
          <a:blip r:embed="rId2"/>
          <a:stretch>
            <a:fillRect/>
          </a:stretch>
        </p:blipFill>
        <p:spPr>
          <a:xfrm>
            <a:off x="1570497" y="3877465"/>
            <a:ext cx="850466" cy="1656522"/>
          </a:xfrm>
          <a:prstGeom prst="rect">
            <a:avLst/>
          </a:prstGeom>
        </p:spPr>
      </p:pic>
      <p:pic>
        <p:nvPicPr>
          <p:cNvPr id="157" name="Picture 156"/>
          <p:cNvPicPr>
            <a:picLocks noChangeAspect="1"/>
          </p:cNvPicPr>
          <p:nvPr/>
        </p:nvPicPr>
        <p:blipFill>
          <a:blip r:embed="rId2"/>
          <a:stretch>
            <a:fillRect/>
          </a:stretch>
        </p:blipFill>
        <p:spPr>
          <a:xfrm>
            <a:off x="1722897" y="4029865"/>
            <a:ext cx="850466" cy="1656522"/>
          </a:xfrm>
          <a:prstGeom prst="rect">
            <a:avLst/>
          </a:prstGeom>
        </p:spPr>
      </p:pic>
      <p:pic>
        <p:nvPicPr>
          <p:cNvPr id="158" name="Picture 157"/>
          <p:cNvPicPr>
            <a:picLocks noChangeAspect="1"/>
          </p:cNvPicPr>
          <p:nvPr/>
        </p:nvPicPr>
        <p:blipFill>
          <a:blip r:embed="rId2"/>
          <a:stretch>
            <a:fillRect/>
          </a:stretch>
        </p:blipFill>
        <p:spPr>
          <a:xfrm>
            <a:off x="1875297" y="4182265"/>
            <a:ext cx="850466" cy="1656522"/>
          </a:xfrm>
          <a:prstGeom prst="rect">
            <a:avLst/>
          </a:prstGeom>
        </p:spPr>
      </p:pic>
      <p:pic>
        <p:nvPicPr>
          <p:cNvPr id="159" name="Picture 158"/>
          <p:cNvPicPr>
            <a:picLocks noChangeAspect="1"/>
          </p:cNvPicPr>
          <p:nvPr/>
        </p:nvPicPr>
        <p:blipFill>
          <a:blip r:embed="rId2"/>
          <a:stretch>
            <a:fillRect/>
          </a:stretch>
        </p:blipFill>
        <p:spPr>
          <a:xfrm>
            <a:off x="2027697" y="4334665"/>
            <a:ext cx="850466" cy="1656522"/>
          </a:xfrm>
          <a:prstGeom prst="rect">
            <a:avLst/>
          </a:prstGeom>
        </p:spPr>
      </p:pic>
      <p:pic>
        <p:nvPicPr>
          <p:cNvPr id="160" name="Picture 159"/>
          <p:cNvPicPr>
            <a:picLocks noChangeAspect="1"/>
          </p:cNvPicPr>
          <p:nvPr/>
        </p:nvPicPr>
        <p:blipFill>
          <a:blip r:embed="rId2"/>
          <a:stretch>
            <a:fillRect/>
          </a:stretch>
        </p:blipFill>
        <p:spPr>
          <a:xfrm>
            <a:off x="2180097" y="4487065"/>
            <a:ext cx="850466" cy="1656522"/>
          </a:xfrm>
          <a:prstGeom prst="rect">
            <a:avLst/>
          </a:prstGeom>
        </p:spPr>
      </p:pic>
      <p:pic>
        <p:nvPicPr>
          <p:cNvPr id="161" name="Picture 160"/>
          <p:cNvPicPr>
            <a:picLocks noChangeAspect="1"/>
          </p:cNvPicPr>
          <p:nvPr/>
        </p:nvPicPr>
        <p:blipFill>
          <a:blip r:embed="rId2"/>
          <a:stretch>
            <a:fillRect/>
          </a:stretch>
        </p:blipFill>
        <p:spPr>
          <a:xfrm>
            <a:off x="2332497" y="4639465"/>
            <a:ext cx="850466" cy="1656522"/>
          </a:xfrm>
          <a:prstGeom prst="rect">
            <a:avLst/>
          </a:prstGeom>
        </p:spPr>
      </p:pic>
      <p:pic>
        <p:nvPicPr>
          <p:cNvPr id="162" name="Picture 161"/>
          <p:cNvPicPr>
            <a:picLocks noChangeAspect="1"/>
          </p:cNvPicPr>
          <p:nvPr/>
        </p:nvPicPr>
        <p:blipFill>
          <a:blip r:embed="rId2"/>
          <a:stretch>
            <a:fillRect/>
          </a:stretch>
        </p:blipFill>
        <p:spPr>
          <a:xfrm>
            <a:off x="2484897" y="4791865"/>
            <a:ext cx="850466" cy="1656522"/>
          </a:xfrm>
          <a:prstGeom prst="rect">
            <a:avLst/>
          </a:prstGeom>
        </p:spPr>
      </p:pic>
      <p:pic>
        <p:nvPicPr>
          <p:cNvPr id="163" name="Picture 162"/>
          <p:cNvPicPr>
            <a:picLocks noChangeAspect="1"/>
          </p:cNvPicPr>
          <p:nvPr/>
        </p:nvPicPr>
        <p:blipFill>
          <a:blip r:embed="rId2"/>
          <a:stretch>
            <a:fillRect/>
          </a:stretch>
        </p:blipFill>
        <p:spPr>
          <a:xfrm>
            <a:off x="2637297" y="4944265"/>
            <a:ext cx="850466" cy="1656522"/>
          </a:xfrm>
          <a:prstGeom prst="rect">
            <a:avLst/>
          </a:prstGeom>
        </p:spPr>
      </p:pic>
      <p:pic>
        <p:nvPicPr>
          <p:cNvPr id="164" name="Picture 163"/>
          <p:cNvPicPr>
            <a:picLocks noChangeAspect="1"/>
          </p:cNvPicPr>
          <p:nvPr/>
        </p:nvPicPr>
        <p:blipFill>
          <a:blip r:embed="rId2"/>
          <a:stretch>
            <a:fillRect/>
          </a:stretch>
        </p:blipFill>
        <p:spPr>
          <a:xfrm>
            <a:off x="2789697" y="5096665"/>
            <a:ext cx="850466" cy="1656522"/>
          </a:xfrm>
          <a:prstGeom prst="rect">
            <a:avLst/>
          </a:prstGeom>
        </p:spPr>
      </p:pic>
      <p:pic>
        <p:nvPicPr>
          <p:cNvPr id="165" name="Picture 164"/>
          <p:cNvPicPr>
            <a:picLocks noChangeAspect="1"/>
          </p:cNvPicPr>
          <p:nvPr/>
        </p:nvPicPr>
        <p:blipFill>
          <a:blip r:embed="rId2"/>
          <a:stretch>
            <a:fillRect/>
          </a:stretch>
        </p:blipFill>
        <p:spPr>
          <a:xfrm>
            <a:off x="2942097" y="5249065"/>
            <a:ext cx="850466" cy="1656522"/>
          </a:xfrm>
          <a:prstGeom prst="rect">
            <a:avLst/>
          </a:prstGeom>
        </p:spPr>
      </p:pic>
      <p:pic>
        <p:nvPicPr>
          <p:cNvPr id="166" name="Picture 165"/>
          <p:cNvPicPr>
            <a:picLocks noChangeAspect="1"/>
          </p:cNvPicPr>
          <p:nvPr/>
        </p:nvPicPr>
        <p:blipFill>
          <a:blip r:embed="rId2"/>
          <a:stretch>
            <a:fillRect/>
          </a:stretch>
        </p:blipFill>
        <p:spPr>
          <a:xfrm>
            <a:off x="3094497" y="5401465"/>
            <a:ext cx="850466" cy="1656522"/>
          </a:xfrm>
          <a:prstGeom prst="rect">
            <a:avLst/>
          </a:prstGeom>
        </p:spPr>
      </p:pic>
      <p:pic>
        <p:nvPicPr>
          <p:cNvPr id="167" name="Picture 166"/>
          <p:cNvPicPr>
            <a:picLocks noChangeAspect="1"/>
          </p:cNvPicPr>
          <p:nvPr/>
        </p:nvPicPr>
        <p:blipFill>
          <a:blip r:embed="rId2"/>
          <a:stretch>
            <a:fillRect/>
          </a:stretch>
        </p:blipFill>
        <p:spPr>
          <a:xfrm>
            <a:off x="3246897" y="5553865"/>
            <a:ext cx="850466" cy="1656522"/>
          </a:xfrm>
          <a:prstGeom prst="rect">
            <a:avLst/>
          </a:prstGeom>
        </p:spPr>
      </p:pic>
      <p:pic>
        <p:nvPicPr>
          <p:cNvPr id="168" name="Picture 167"/>
          <p:cNvPicPr>
            <a:picLocks noChangeAspect="1"/>
          </p:cNvPicPr>
          <p:nvPr/>
        </p:nvPicPr>
        <p:blipFill>
          <a:blip r:embed="rId2"/>
          <a:stretch>
            <a:fillRect/>
          </a:stretch>
        </p:blipFill>
        <p:spPr>
          <a:xfrm>
            <a:off x="3399297" y="5706265"/>
            <a:ext cx="850466" cy="1656522"/>
          </a:xfrm>
          <a:prstGeom prst="rect">
            <a:avLst/>
          </a:prstGeom>
        </p:spPr>
      </p:pic>
      <p:pic>
        <p:nvPicPr>
          <p:cNvPr id="169" name="Picture 168"/>
          <p:cNvPicPr>
            <a:picLocks noChangeAspect="1"/>
          </p:cNvPicPr>
          <p:nvPr/>
        </p:nvPicPr>
        <p:blipFill>
          <a:blip r:embed="rId2"/>
          <a:stretch>
            <a:fillRect/>
          </a:stretch>
        </p:blipFill>
        <p:spPr>
          <a:xfrm>
            <a:off x="3551697" y="5858665"/>
            <a:ext cx="850466" cy="1656522"/>
          </a:xfrm>
          <a:prstGeom prst="rect">
            <a:avLst/>
          </a:prstGeom>
        </p:spPr>
      </p:pic>
      <p:pic>
        <p:nvPicPr>
          <p:cNvPr id="170" name="Picture 169"/>
          <p:cNvPicPr>
            <a:picLocks noChangeAspect="1"/>
          </p:cNvPicPr>
          <p:nvPr/>
        </p:nvPicPr>
        <p:blipFill>
          <a:blip r:embed="rId2"/>
          <a:stretch>
            <a:fillRect/>
          </a:stretch>
        </p:blipFill>
        <p:spPr>
          <a:xfrm>
            <a:off x="3704097" y="6011065"/>
            <a:ext cx="850466" cy="1656522"/>
          </a:xfrm>
          <a:prstGeom prst="rect">
            <a:avLst/>
          </a:prstGeom>
        </p:spPr>
      </p:pic>
      <p:pic>
        <p:nvPicPr>
          <p:cNvPr id="171" name="Picture 170"/>
          <p:cNvPicPr>
            <a:picLocks noChangeAspect="1"/>
          </p:cNvPicPr>
          <p:nvPr/>
        </p:nvPicPr>
        <p:blipFill>
          <a:blip r:embed="rId2"/>
          <a:stretch>
            <a:fillRect/>
          </a:stretch>
        </p:blipFill>
        <p:spPr>
          <a:xfrm>
            <a:off x="519229" y="3725065"/>
            <a:ext cx="850466" cy="1656522"/>
          </a:xfrm>
          <a:prstGeom prst="rect">
            <a:avLst/>
          </a:prstGeom>
        </p:spPr>
      </p:pic>
      <p:pic>
        <p:nvPicPr>
          <p:cNvPr id="172" name="Picture 171"/>
          <p:cNvPicPr>
            <a:picLocks noChangeAspect="1"/>
          </p:cNvPicPr>
          <p:nvPr/>
        </p:nvPicPr>
        <p:blipFill>
          <a:blip r:embed="rId2"/>
          <a:stretch>
            <a:fillRect/>
          </a:stretch>
        </p:blipFill>
        <p:spPr>
          <a:xfrm>
            <a:off x="671629" y="3877465"/>
            <a:ext cx="850466" cy="1656522"/>
          </a:xfrm>
          <a:prstGeom prst="rect">
            <a:avLst/>
          </a:prstGeom>
        </p:spPr>
      </p:pic>
      <p:pic>
        <p:nvPicPr>
          <p:cNvPr id="173" name="Picture 172"/>
          <p:cNvPicPr>
            <a:picLocks noChangeAspect="1"/>
          </p:cNvPicPr>
          <p:nvPr/>
        </p:nvPicPr>
        <p:blipFill>
          <a:blip r:embed="rId2"/>
          <a:stretch>
            <a:fillRect/>
          </a:stretch>
        </p:blipFill>
        <p:spPr>
          <a:xfrm>
            <a:off x="824029" y="4029865"/>
            <a:ext cx="850466" cy="1656522"/>
          </a:xfrm>
          <a:prstGeom prst="rect">
            <a:avLst/>
          </a:prstGeom>
        </p:spPr>
      </p:pic>
      <p:pic>
        <p:nvPicPr>
          <p:cNvPr id="174" name="Picture 173"/>
          <p:cNvPicPr>
            <a:picLocks noChangeAspect="1"/>
          </p:cNvPicPr>
          <p:nvPr/>
        </p:nvPicPr>
        <p:blipFill>
          <a:blip r:embed="rId2"/>
          <a:stretch>
            <a:fillRect/>
          </a:stretch>
        </p:blipFill>
        <p:spPr>
          <a:xfrm>
            <a:off x="976429" y="4182265"/>
            <a:ext cx="850466" cy="1656522"/>
          </a:xfrm>
          <a:prstGeom prst="rect">
            <a:avLst/>
          </a:prstGeom>
        </p:spPr>
      </p:pic>
      <p:pic>
        <p:nvPicPr>
          <p:cNvPr id="175" name="Picture 174"/>
          <p:cNvPicPr>
            <a:picLocks noChangeAspect="1"/>
          </p:cNvPicPr>
          <p:nvPr/>
        </p:nvPicPr>
        <p:blipFill>
          <a:blip r:embed="rId2"/>
          <a:stretch>
            <a:fillRect/>
          </a:stretch>
        </p:blipFill>
        <p:spPr>
          <a:xfrm>
            <a:off x="1128829" y="4334665"/>
            <a:ext cx="850466" cy="1656522"/>
          </a:xfrm>
          <a:prstGeom prst="rect">
            <a:avLst/>
          </a:prstGeom>
        </p:spPr>
      </p:pic>
      <p:pic>
        <p:nvPicPr>
          <p:cNvPr id="176" name="Picture 175"/>
          <p:cNvPicPr>
            <a:picLocks noChangeAspect="1"/>
          </p:cNvPicPr>
          <p:nvPr/>
        </p:nvPicPr>
        <p:blipFill>
          <a:blip r:embed="rId2"/>
          <a:stretch>
            <a:fillRect/>
          </a:stretch>
        </p:blipFill>
        <p:spPr>
          <a:xfrm>
            <a:off x="1281229" y="4487065"/>
            <a:ext cx="850466" cy="1656522"/>
          </a:xfrm>
          <a:prstGeom prst="rect">
            <a:avLst/>
          </a:prstGeom>
        </p:spPr>
      </p:pic>
      <p:pic>
        <p:nvPicPr>
          <p:cNvPr id="177" name="Picture 176"/>
          <p:cNvPicPr>
            <a:picLocks noChangeAspect="1"/>
          </p:cNvPicPr>
          <p:nvPr/>
        </p:nvPicPr>
        <p:blipFill>
          <a:blip r:embed="rId2"/>
          <a:stretch>
            <a:fillRect/>
          </a:stretch>
        </p:blipFill>
        <p:spPr>
          <a:xfrm>
            <a:off x="1433629" y="4639465"/>
            <a:ext cx="850466" cy="1656522"/>
          </a:xfrm>
          <a:prstGeom prst="rect">
            <a:avLst/>
          </a:prstGeom>
        </p:spPr>
      </p:pic>
      <p:pic>
        <p:nvPicPr>
          <p:cNvPr id="178" name="Picture 177"/>
          <p:cNvPicPr>
            <a:picLocks noChangeAspect="1"/>
          </p:cNvPicPr>
          <p:nvPr/>
        </p:nvPicPr>
        <p:blipFill>
          <a:blip r:embed="rId2"/>
          <a:stretch>
            <a:fillRect/>
          </a:stretch>
        </p:blipFill>
        <p:spPr>
          <a:xfrm>
            <a:off x="1586029" y="4791865"/>
            <a:ext cx="850466" cy="1656522"/>
          </a:xfrm>
          <a:prstGeom prst="rect">
            <a:avLst/>
          </a:prstGeom>
        </p:spPr>
      </p:pic>
      <p:pic>
        <p:nvPicPr>
          <p:cNvPr id="179" name="Picture 178"/>
          <p:cNvPicPr>
            <a:picLocks noChangeAspect="1"/>
          </p:cNvPicPr>
          <p:nvPr/>
        </p:nvPicPr>
        <p:blipFill>
          <a:blip r:embed="rId2"/>
          <a:stretch>
            <a:fillRect/>
          </a:stretch>
        </p:blipFill>
        <p:spPr>
          <a:xfrm>
            <a:off x="1738429" y="4944265"/>
            <a:ext cx="850466" cy="1656522"/>
          </a:xfrm>
          <a:prstGeom prst="rect">
            <a:avLst/>
          </a:prstGeom>
        </p:spPr>
      </p:pic>
      <p:pic>
        <p:nvPicPr>
          <p:cNvPr id="180" name="Picture 179"/>
          <p:cNvPicPr>
            <a:picLocks noChangeAspect="1"/>
          </p:cNvPicPr>
          <p:nvPr/>
        </p:nvPicPr>
        <p:blipFill>
          <a:blip r:embed="rId2"/>
          <a:stretch>
            <a:fillRect/>
          </a:stretch>
        </p:blipFill>
        <p:spPr>
          <a:xfrm>
            <a:off x="1890829" y="5096665"/>
            <a:ext cx="850466" cy="1656522"/>
          </a:xfrm>
          <a:prstGeom prst="rect">
            <a:avLst/>
          </a:prstGeom>
        </p:spPr>
      </p:pic>
      <p:pic>
        <p:nvPicPr>
          <p:cNvPr id="181" name="Picture 180"/>
          <p:cNvPicPr>
            <a:picLocks noChangeAspect="1"/>
          </p:cNvPicPr>
          <p:nvPr/>
        </p:nvPicPr>
        <p:blipFill>
          <a:blip r:embed="rId2"/>
          <a:stretch>
            <a:fillRect/>
          </a:stretch>
        </p:blipFill>
        <p:spPr>
          <a:xfrm>
            <a:off x="2043229" y="5249065"/>
            <a:ext cx="850466" cy="1656522"/>
          </a:xfrm>
          <a:prstGeom prst="rect">
            <a:avLst/>
          </a:prstGeom>
        </p:spPr>
      </p:pic>
      <p:pic>
        <p:nvPicPr>
          <p:cNvPr id="182" name="Picture 181"/>
          <p:cNvPicPr>
            <a:picLocks noChangeAspect="1"/>
          </p:cNvPicPr>
          <p:nvPr/>
        </p:nvPicPr>
        <p:blipFill>
          <a:blip r:embed="rId2"/>
          <a:stretch>
            <a:fillRect/>
          </a:stretch>
        </p:blipFill>
        <p:spPr>
          <a:xfrm>
            <a:off x="2195629" y="5401465"/>
            <a:ext cx="850466" cy="1656522"/>
          </a:xfrm>
          <a:prstGeom prst="rect">
            <a:avLst/>
          </a:prstGeom>
        </p:spPr>
      </p:pic>
      <p:pic>
        <p:nvPicPr>
          <p:cNvPr id="183" name="Picture 182"/>
          <p:cNvPicPr>
            <a:picLocks noChangeAspect="1"/>
          </p:cNvPicPr>
          <p:nvPr/>
        </p:nvPicPr>
        <p:blipFill>
          <a:blip r:embed="rId2"/>
          <a:stretch>
            <a:fillRect/>
          </a:stretch>
        </p:blipFill>
        <p:spPr>
          <a:xfrm>
            <a:off x="2348029" y="5553865"/>
            <a:ext cx="850466" cy="1656522"/>
          </a:xfrm>
          <a:prstGeom prst="rect">
            <a:avLst/>
          </a:prstGeom>
        </p:spPr>
      </p:pic>
      <p:pic>
        <p:nvPicPr>
          <p:cNvPr id="184" name="Picture 183"/>
          <p:cNvPicPr>
            <a:picLocks noChangeAspect="1"/>
          </p:cNvPicPr>
          <p:nvPr/>
        </p:nvPicPr>
        <p:blipFill>
          <a:blip r:embed="rId2"/>
          <a:stretch>
            <a:fillRect/>
          </a:stretch>
        </p:blipFill>
        <p:spPr>
          <a:xfrm>
            <a:off x="2500429" y="5706265"/>
            <a:ext cx="850466" cy="1656522"/>
          </a:xfrm>
          <a:prstGeom prst="rect">
            <a:avLst/>
          </a:prstGeom>
        </p:spPr>
      </p:pic>
      <p:pic>
        <p:nvPicPr>
          <p:cNvPr id="185" name="Picture 184"/>
          <p:cNvPicPr>
            <a:picLocks noChangeAspect="1"/>
          </p:cNvPicPr>
          <p:nvPr/>
        </p:nvPicPr>
        <p:blipFill>
          <a:blip r:embed="rId2"/>
          <a:stretch>
            <a:fillRect/>
          </a:stretch>
        </p:blipFill>
        <p:spPr>
          <a:xfrm>
            <a:off x="2652829" y="5858665"/>
            <a:ext cx="850466" cy="1656522"/>
          </a:xfrm>
          <a:prstGeom prst="rect">
            <a:avLst/>
          </a:prstGeom>
        </p:spPr>
      </p:pic>
      <p:pic>
        <p:nvPicPr>
          <p:cNvPr id="186" name="Picture 185"/>
          <p:cNvPicPr>
            <a:picLocks noChangeAspect="1"/>
          </p:cNvPicPr>
          <p:nvPr/>
        </p:nvPicPr>
        <p:blipFill>
          <a:blip r:embed="rId2"/>
          <a:stretch>
            <a:fillRect/>
          </a:stretch>
        </p:blipFill>
        <p:spPr>
          <a:xfrm>
            <a:off x="2805229" y="6011065"/>
            <a:ext cx="850466" cy="1656522"/>
          </a:xfrm>
          <a:prstGeom prst="rect">
            <a:avLst/>
          </a:prstGeom>
        </p:spPr>
      </p:pic>
      <p:pic>
        <p:nvPicPr>
          <p:cNvPr id="187" name="Picture 186"/>
          <p:cNvPicPr>
            <a:picLocks noChangeAspect="1"/>
          </p:cNvPicPr>
          <p:nvPr/>
        </p:nvPicPr>
        <p:blipFill>
          <a:blip r:embed="rId2"/>
          <a:stretch>
            <a:fillRect/>
          </a:stretch>
        </p:blipFill>
        <p:spPr>
          <a:xfrm>
            <a:off x="-410703" y="3722294"/>
            <a:ext cx="850466" cy="1656522"/>
          </a:xfrm>
          <a:prstGeom prst="rect">
            <a:avLst/>
          </a:prstGeom>
        </p:spPr>
      </p:pic>
      <p:pic>
        <p:nvPicPr>
          <p:cNvPr id="188" name="Picture 187"/>
          <p:cNvPicPr>
            <a:picLocks noChangeAspect="1"/>
          </p:cNvPicPr>
          <p:nvPr/>
        </p:nvPicPr>
        <p:blipFill>
          <a:blip r:embed="rId2"/>
          <a:stretch>
            <a:fillRect/>
          </a:stretch>
        </p:blipFill>
        <p:spPr>
          <a:xfrm>
            <a:off x="-258303" y="3874694"/>
            <a:ext cx="850466" cy="1656522"/>
          </a:xfrm>
          <a:prstGeom prst="rect">
            <a:avLst/>
          </a:prstGeom>
        </p:spPr>
      </p:pic>
      <p:pic>
        <p:nvPicPr>
          <p:cNvPr id="189" name="Picture 188"/>
          <p:cNvPicPr>
            <a:picLocks noChangeAspect="1"/>
          </p:cNvPicPr>
          <p:nvPr/>
        </p:nvPicPr>
        <p:blipFill>
          <a:blip r:embed="rId2"/>
          <a:stretch>
            <a:fillRect/>
          </a:stretch>
        </p:blipFill>
        <p:spPr>
          <a:xfrm>
            <a:off x="-105903" y="4027094"/>
            <a:ext cx="850466" cy="1656522"/>
          </a:xfrm>
          <a:prstGeom prst="rect">
            <a:avLst/>
          </a:prstGeom>
        </p:spPr>
      </p:pic>
      <p:pic>
        <p:nvPicPr>
          <p:cNvPr id="190" name="Picture 189"/>
          <p:cNvPicPr>
            <a:picLocks noChangeAspect="1"/>
          </p:cNvPicPr>
          <p:nvPr/>
        </p:nvPicPr>
        <p:blipFill>
          <a:blip r:embed="rId2"/>
          <a:stretch>
            <a:fillRect/>
          </a:stretch>
        </p:blipFill>
        <p:spPr>
          <a:xfrm>
            <a:off x="46497" y="4179494"/>
            <a:ext cx="850466" cy="1656522"/>
          </a:xfrm>
          <a:prstGeom prst="rect">
            <a:avLst/>
          </a:prstGeom>
        </p:spPr>
      </p:pic>
      <p:pic>
        <p:nvPicPr>
          <p:cNvPr id="191" name="Picture 190"/>
          <p:cNvPicPr>
            <a:picLocks noChangeAspect="1"/>
          </p:cNvPicPr>
          <p:nvPr/>
        </p:nvPicPr>
        <p:blipFill>
          <a:blip r:embed="rId2"/>
          <a:stretch>
            <a:fillRect/>
          </a:stretch>
        </p:blipFill>
        <p:spPr>
          <a:xfrm>
            <a:off x="198897" y="4331894"/>
            <a:ext cx="850466" cy="1656522"/>
          </a:xfrm>
          <a:prstGeom prst="rect">
            <a:avLst/>
          </a:prstGeom>
        </p:spPr>
      </p:pic>
      <p:pic>
        <p:nvPicPr>
          <p:cNvPr id="192" name="Picture 191"/>
          <p:cNvPicPr>
            <a:picLocks noChangeAspect="1"/>
          </p:cNvPicPr>
          <p:nvPr/>
        </p:nvPicPr>
        <p:blipFill>
          <a:blip r:embed="rId2"/>
          <a:stretch>
            <a:fillRect/>
          </a:stretch>
        </p:blipFill>
        <p:spPr>
          <a:xfrm>
            <a:off x="351297" y="4484294"/>
            <a:ext cx="850466" cy="1656522"/>
          </a:xfrm>
          <a:prstGeom prst="rect">
            <a:avLst/>
          </a:prstGeom>
        </p:spPr>
      </p:pic>
      <p:pic>
        <p:nvPicPr>
          <p:cNvPr id="193" name="Picture 192"/>
          <p:cNvPicPr>
            <a:picLocks noChangeAspect="1"/>
          </p:cNvPicPr>
          <p:nvPr/>
        </p:nvPicPr>
        <p:blipFill>
          <a:blip r:embed="rId2"/>
          <a:stretch>
            <a:fillRect/>
          </a:stretch>
        </p:blipFill>
        <p:spPr>
          <a:xfrm>
            <a:off x="503697" y="4636694"/>
            <a:ext cx="850466" cy="1656522"/>
          </a:xfrm>
          <a:prstGeom prst="rect">
            <a:avLst/>
          </a:prstGeom>
        </p:spPr>
      </p:pic>
      <p:pic>
        <p:nvPicPr>
          <p:cNvPr id="194" name="Picture 193"/>
          <p:cNvPicPr>
            <a:picLocks noChangeAspect="1"/>
          </p:cNvPicPr>
          <p:nvPr/>
        </p:nvPicPr>
        <p:blipFill>
          <a:blip r:embed="rId2"/>
          <a:stretch>
            <a:fillRect/>
          </a:stretch>
        </p:blipFill>
        <p:spPr>
          <a:xfrm>
            <a:off x="656097" y="4789094"/>
            <a:ext cx="850466" cy="1656522"/>
          </a:xfrm>
          <a:prstGeom prst="rect">
            <a:avLst/>
          </a:prstGeom>
        </p:spPr>
      </p:pic>
      <p:pic>
        <p:nvPicPr>
          <p:cNvPr id="195" name="Picture 194"/>
          <p:cNvPicPr>
            <a:picLocks noChangeAspect="1"/>
          </p:cNvPicPr>
          <p:nvPr/>
        </p:nvPicPr>
        <p:blipFill>
          <a:blip r:embed="rId2"/>
          <a:stretch>
            <a:fillRect/>
          </a:stretch>
        </p:blipFill>
        <p:spPr>
          <a:xfrm>
            <a:off x="808497" y="4941494"/>
            <a:ext cx="850466" cy="1656522"/>
          </a:xfrm>
          <a:prstGeom prst="rect">
            <a:avLst/>
          </a:prstGeom>
        </p:spPr>
      </p:pic>
      <p:pic>
        <p:nvPicPr>
          <p:cNvPr id="196" name="Picture 195"/>
          <p:cNvPicPr>
            <a:picLocks noChangeAspect="1"/>
          </p:cNvPicPr>
          <p:nvPr/>
        </p:nvPicPr>
        <p:blipFill>
          <a:blip r:embed="rId2"/>
          <a:stretch>
            <a:fillRect/>
          </a:stretch>
        </p:blipFill>
        <p:spPr>
          <a:xfrm>
            <a:off x="960897" y="5093894"/>
            <a:ext cx="850466" cy="1656522"/>
          </a:xfrm>
          <a:prstGeom prst="rect">
            <a:avLst/>
          </a:prstGeom>
        </p:spPr>
      </p:pic>
      <p:pic>
        <p:nvPicPr>
          <p:cNvPr id="197" name="Picture 196"/>
          <p:cNvPicPr>
            <a:picLocks noChangeAspect="1"/>
          </p:cNvPicPr>
          <p:nvPr/>
        </p:nvPicPr>
        <p:blipFill>
          <a:blip r:embed="rId2"/>
          <a:stretch>
            <a:fillRect/>
          </a:stretch>
        </p:blipFill>
        <p:spPr>
          <a:xfrm>
            <a:off x="1113297" y="5246294"/>
            <a:ext cx="850466" cy="1656522"/>
          </a:xfrm>
          <a:prstGeom prst="rect">
            <a:avLst/>
          </a:prstGeom>
        </p:spPr>
      </p:pic>
      <p:pic>
        <p:nvPicPr>
          <p:cNvPr id="198" name="Picture 197"/>
          <p:cNvPicPr>
            <a:picLocks noChangeAspect="1"/>
          </p:cNvPicPr>
          <p:nvPr/>
        </p:nvPicPr>
        <p:blipFill>
          <a:blip r:embed="rId2"/>
          <a:stretch>
            <a:fillRect/>
          </a:stretch>
        </p:blipFill>
        <p:spPr>
          <a:xfrm>
            <a:off x="1265697" y="5398694"/>
            <a:ext cx="850466" cy="1656522"/>
          </a:xfrm>
          <a:prstGeom prst="rect">
            <a:avLst/>
          </a:prstGeom>
        </p:spPr>
      </p:pic>
      <p:pic>
        <p:nvPicPr>
          <p:cNvPr id="199" name="Picture 198"/>
          <p:cNvPicPr>
            <a:picLocks noChangeAspect="1"/>
          </p:cNvPicPr>
          <p:nvPr/>
        </p:nvPicPr>
        <p:blipFill>
          <a:blip r:embed="rId2"/>
          <a:stretch>
            <a:fillRect/>
          </a:stretch>
        </p:blipFill>
        <p:spPr>
          <a:xfrm>
            <a:off x="1418097" y="5551094"/>
            <a:ext cx="850466" cy="1656522"/>
          </a:xfrm>
          <a:prstGeom prst="rect">
            <a:avLst/>
          </a:prstGeom>
        </p:spPr>
      </p:pic>
      <p:pic>
        <p:nvPicPr>
          <p:cNvPr id="200" name="Picture 199"/>
          <p:cNvPicPr>
            <a:picLocks noChangeAspect="1"/>
          </p:cNvPicPr>
          <p:nvPr/>
        </p:nvPicPr>
        <p:blipFill>
          <a:blip r:embed="rId2"/>
          <a:stretch>
            <a:fillRect/>
          </a:stretch>
        </p:blipFill>
        <p:spPr>
          <a:xfrm>
            <a:off x="1570497" y="5703494"/>
            <a:ext cx="850466" cy="1656522"/>
          </a:xfrm>
          <a:prstGeom prst="rect">
            <a:avLst/>
          </a:prstGeom>
        </p:spPr>
      </p:pic>
      <p:pic>
        <p:nvPicPr>
          <p:cNvPr id="201" name="Picture 200"/>
          <p:cNvPicPr>
            <a:picLocks noChangeAspect="1"/>
          </p:cNvPicPr>
          <p:nvPr/>
        </p:nvPicPr>
        <p:blipFill>
          <a:blip r:embed="rId2"/>
          <a:stretch>
            <a:fillRect/>
          </a:stretch>
        </p:blipFill>
        <p:spPr>
          <a:xfrm>
            <a:off x="1722897" y="5855894"/>
            <a:ext cx="850466" cy="1656522"/>
          </a:xfrm>
          <a:prstGeom prst="rect">
            <a:avLst/>
          </a:prstGeom>
        </p:spPr>
      </p:pic>
      <p:pic>
        <p:nvPicPr>
          <p:cNvPr id="202" name="Picture 201"/>
          <p:cNvPicPr>
            <a:picLocks noChangeAspect="1"/>
          </p:cNvPicPr>
          <p:nvPr/>
        </p:nvPicPr>
        <p:blipFill>
          <a:blip r:embed="rId2"/>
          <a:stretch>
            <a:fillRect/>
          </a:stretch>
        </p:blipFill>
        <p:spPr>
          <a:xfrm>
            <a:off x="1875297" y="6008294"/>
            <a:ext cx="850466" cy="1656522"/>
          </a:xfrm>
          <a:prstGeom prst="rect">
            <a:avLst/>
          </a:prstGeom>
        </p:spPr>
      </p:pic>
      <p:pic>
        <p:nvPicPr>
          <p:cNvPr id="219" name="Picture 218"/>
          <p:cNvPicPr>
            <a:picLocks noChangeAspect="1"/>
          </p:cNvPicPr>
          <p:nvPr/>
        </p:nvPicPr>
        <p:blipFill>
          <a:blip r:embed="rId3"/>
          <a:stretch>
            <a:fillRect/>
          </a:stretch>
        </p:blipFill>
        <p:spPr>
          <a:xfrm>
            <a:off x="5138878" y="4259369"/>
            <a:ext cx="1730027" cy="651323"/>
          </a:xfrm>
          <a:prstGeom prst="round1Rect">
            <a:avLst/>
          </a:prstGeom>
        </p:spPr>
      </p:pic>
      <p:pic>
        <p:nvPicPr>
          <p:cNvPr id="220" name="Picture 219"/>
          <p:cNvPicPr>
            <a:picLocks noChangeAspect="1"/>
          </p:cNvPicPr>
          <p:nvPr/>
        </p:nvPicPr>
        <p:blipFill>
          <a:blip r:embed="rId3"/>
          <a:stretch>
            <a:fillRect/>
          </a:stretch>
        </p:blipFill>
        <p:spPr>
          <a:xfrm>
            <a:off x="5291278" y="4411769"/>
            <a:ext cx="1730027" cy="651323"/>
          </a:xfrm>
          <a:prstGeom prst="round1Rect">
            <a:avLst/>
          </a:prstGeom>
        </p:spPr>
      </p:pic>
      <p:pic>
        <p:nvPicPr>
          <p:cNvPr id="221" name="Picture 220"/>
          <p:cNvPicPr>
            <a:picLocks noChangeAspect="1"/>
          </p:cNvPicPr>
          <p:nvPr/>
        </p:nvPicPr>
        <p:blipFill>
          <a:blip r:embed="rId3"/>
          <a:stretch>
            <a:fillRect/>
          </a:stretch>
        </p:blipFill>
        <p:spPr>
          <a:xfrm>
            <a:off x="5443678" y="4564169"/>
            <a:ext cx="1730027" cy="651323"/>
          </a:xfrm>
          <a:prstGeom prst="round1Rect">
            <a:avLst/>
          </a:prstGeom>
        </p:spPr>
      </p:pic>
      <p:pic>
        <p:nvPicPr>
          <p:cNvPr id="222" name="Picture 221"/>
          <p:cNvPicPr>
            <a:picLocks noChangeAspect="1"/>
          </p:cNvPicPr>
          <p:nvPr/>
        </p:nvPicPr>
        <p:blipFill>
          <a:blip r:embed="rId3"/>
          <a:stretch>
            <a:fillRect/>
          </a:stretch>
        </p:blipFill>
        <p:spPr>
          <a:xfrm>
            <a:off x="5596078" y="4716569"/>
            <a:ext cx="1730027" cy="651323"/>
          </a:xfrm>
          <a:prstGeom prst="round1Rect">
            <a:avLst/>
          </a:prstGeom>
        </p:spPr>
      </p:pic>
      <p:pic>
        <p:nvPicPr>
          <p:cNvPr id="223" name="Picture 222"/>
          <p:cNvPicPr>
            <a:picLocks noChangeAspect="1"/>
          </p:cNvPicPr>
          <p:nvPr/>
        </p:nvPicPr>
        <p:blipFill>
          <a:blip r:embed="rId3"/>
          <a:stretch>
            <a:fillRect/>
          </a:stretch>
        </p:blipFill>
        <p:spPr>
          <a:xfrm>
            <a:off x="5748478" y="4868969"/>
            <a:ext cx="1730027" cy="651323"/>
          </a:xfrm>
          <a:prstGeom prst="round1Rect">
            <a:avLst/>
          </a:prstGeom>
        </p:spPr>
      </p:pic>
      <p:pic>
        <p:nvPicPr>
          <p:cNvPr id="224" name="Picture 223"/>
          <p:cNvPicPr>
            <a:picLocks noChangeAspect="1"/>
          </p:cNvPicPr>
          <p:nvPr/>
        </p:nvPicPr>
        <p:blipFill>
          <a:blip r:embed="rId3"/>
          <a:stretch>
            <a:fillRect/>
          </a:stretch>
        </p:blipFill>
        <p:spPr>
          <a:xfrm>
            <a:off x="5900878" y="5021369"/>
            <a:ext cx="1730027" cy="651323"/>
          </a:xfrm>
          <a:prstGeom prst="round1Rect">
            <a:avLst/>
          </a:prstGeom>
        </p:spPr>
      </p:pic>
      <p:pic>
        <p:nvPicPr>
          <p:cNvPr id="225" name="Picture 224"/>
          <p:cNvPicPr>
            <a:picLocks noChangeAspect="1"/>
          </p:cNvPicPr>
          <p:nvPr/>
        </p:nvPicPr>
        <p:blipFill>
          <a:blip r:embed="rId3"/>
          <a:stretch>
            <a:fillRect/>
          </a:stretch>
        </p:blipFill>
        <p:spPr>
          <a:xfrm>
            <a:off x="6053278" y="5173769"/>
            <a:ext cx="1730027" cy="651323"/>
          </a:xfrm>
          <a:prstGeom prst="round1Rect">
            <a:avLst/>
          </a:prstGeom>
        </p:spPr>
      </p:pic>
      <p:pic>
        <p:nvPicPr>
          <p:cNvPr id="226" name="Picture 225"/>
          <p:cNvPicPr>
            <a:picLocks noChangeAspect="1"/>
          </p:cNvPicPr>
          <p:nvPr/>
        </p:nvPicPr>
        <p:blipFill>
          <a:blip r:embed="rId3"/>
          <a:stretch>
            <a:fillRect/>
          </a:stretch>
        </p:blipFill>
        <p:spPr>
          <a:xfrm>
            <a:off x="6205678" y="5326169"/>
            <a:ext cx="1730027" cy="651323"/>
          </a:xfrm>
          <a:prstGeom prst="round1Rect">
            <a:avLst/>
          </a:prstGeom>
        </p:spPr>
      </p:pic>
      <p:pic>
        <p:nvPicPr>
          <p:cNvPr id="227" name="Picture 226"/>
          <p:cNvPicPr>
            <a:picLocks noChangeAspect="1"/>
          </p:cNvPicPr>
          <p:nvPr/>
        </p:nvPicPr>
        <p:blipFill>
          <a:blip r:embed="rId3"/>
          <a:stretch>
            <a:fillRect/>
          </a:stretch>
        </p:blipFill>
        <p:spPr>
          <a:xfrm>
            <a:off x="6358078" y="5478569"/>
            <a:ext cx="1730027" cy="651323"/>
          </a:xfrm>
          <a:prstGeom prst="round1Rect">
            <a:avLst/>
          </a:prstGeom>
        </p:spPr>
      </p:pic>
    </p:spTree>
    <p:extLst>
      <p:ext uri="{BB962C8B-B14F-4D97-AF65-F5344CB8AC3E}">
        <p14:creationId xmlns:p14="http://schemas.microsoft.com/office/powerpoint/2010/main" val="201876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fade">
                                      <p:cBhvr>
                                        <p:cTn id="10" dur="500"/>
                                        <p:tgtEl>
                                          <p:spTgt spid="819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500"/>
                                        <p:tgtEl>
                                          <p:spTgt spid="8195">
                                            <p:txEl>
                                              <p:pRg st="3" end="3"/>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22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2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2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2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2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2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195">
                                            <p:txEl>
                                              <p:pRg st="4" end="4"/>
                                            </p:txEl>
                                          </p:spTgt>
                                        </p:tgtEl>
                                        <p:attrNameLst>
                                          <p:attrName>style.visibility</p:attrName>
                                        </p:attrNameLst>
                                      </p:cBhvr>
                                      <p:to>
                                        <p:strVal val="visible"/>
                                      </p:to>
                                    </p:set>
                                    <p:animEffect transition="in" filter="fade">
                                      <p:cBhvr>
                                        <p:cTn id="38"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eaLnBrk="1" fontAlgn="auto" hangingPunct="1">
              <a:spcAft>
                <a:spcPts val="0"/>
              </a:spcAft>
              <a:defRPr/>
            </a:pPr>
            <a:r>
              <a:rPr lang="en-US" sz="3600" dirty="0">
                <a:solidFill>
                  <a:srgbClr val="00B050"/>
                </a:solidFill>
                <a:latin typeface="Century Gothic" panose="020B0502020202020204" pitchFamily="34" charset="0"/>
              </a:rPr>
              <a:t>Rate of Reaction</a:t>
            </a:r>
          </a:p>
        </p:txBody>
      </p:sp>
      <p:sp>
        <p:nvSpPr>
          <p:cNvPr id="8195" name="Content Placeholder 2"/>
          <p:cNvSpPr>
            <a:spLocks noGrp="1"/>
          </p:cNvSpPr>
          <p:nvPr>
            <p:ph idx="1"/>
          </p:nvPr>
        </p:nvSpPr>
        <p:spPr>
          <a:xfrm>
            <a:off x="0" y="1066800"/>
            <a:ext cx="9220200" cy="4708525"/>
          </a:xfrm>
        </p:spPr>
        <p:txBody>
          <a:bodyPr/>
          <a:lstStyle/>
          <a:p>
            <a:pPr eaLnBrk="1" hangingPunct="1"/>
            <a:r>
              <a:rPr lang="en-US" altLang="en-US" sz="2400" dirty="0">
                <a:latin typeface="Century Gothic" panose="020B0502020202020204" pitchFamily="34" charset="0"/>
              </a:rPr>
              <a:t>Assume: It takes 4 seconds to open 1 one door with 1 key</a:t>
            </a:r>
          </a:p>
          <a:p>
            <a:pPr marL="136525" indent="0" eaLnBrk="1" hangingPunct="1">
              <a:buNone/>
            </a:pPr>
            <a:r>
              <a:rPr lang="en-US" altLang="en-US" sz="2400" dirty="0">
                <a:latin typeface="Century Gothic" panose="020B0502020202020204" pitchFamily="34" charset="0"/>
              </a:rPr>
              <a:t>  </a:t>
            </a:r>
          </a:p>
          <a:p>
            <a:pPr eaLnBrk="1" hangingPunct="1"/>
            <a:r>
              <a:rPr lang="en-US" altLang="en-US" sz="2400" dirty="0">
                <a:latin typeface="Century Gothic" panose="020B0502020202020204" pitchFamily="34" charset="0"/>
              </a:rPr>
              <a:t>What is the </a:t>
            </a:r>
            <a:r>
              <a:rPr lang="en-US" altLang="en-US" sz="2400" dirty="0">
                <a:solidFill>
                  <a:srgbClr val="00B050"/>
                </a:solidFill>
                <a:latin typeface="Century Gothic" panose="020B0502020202020204" pitchFamily="34" charset="0"/>
              </a:rPr>
              <a:t>rate of reaction </a:t>
            </a:r>
            <a:r>
              <a:rPr lang="en-US" altLang="en-US" sz="1600" i="1" dirty="0">
                <a:solidFill>
                  <a:srgbClr val="00B050"/>
                </a:solidFill>
                <a:latin typeface="Century Gothic" panose="020B0502020202020204" pitchFamily="34" charset="0"/>
              </a:rPr>
              <a:t>(how much time will it take)</a:t>
            </a:r>
            <a:r>
              <a:rPr lang="en-US" altLang="en-US" sz="2400" dirty="0">
                <a:solidFill>
                  <a:srgbClr val="00B050"/>
                </a:solidFill>
                <a:latin typeface="Century Gothic" panose="020B0502020202020204" pitchFamily="34" charset="0"/>
              </a:rPr>
              <a:t> </a:t>
            </a:r>
            <a:r>
              <a:rPr lang="en-US" altLang="en-US" sz="2400" dirty="0">
                <a:latin typeface="Century Gothic" panose="020B0502020202020204" pitchFamily="34" charset="0"/>
              </a:rPr>
              <a:t>if you have </a:t>
            </a:r>
            <a:r>
              <a:rPr lang="en-US" altLang="en-US" sz="2400" dirty="0">
                <a:solidFill>
                  <a:srgbClr val="FFC000"/>
                </a:solidFill>
                <a:latin typeface="Century Gothic" panose="020B0502020202020204" pitchFamily="34" charset="0"/>
              </a:rPr>
              <a:t>10 keys </a:t>
            </a:r>
            <a:r>
              <a:rPr lang="en-US" altLang="en-US" sz="2400" dirty="0">
                <a:latin typeface="Century Gothic" panose="020B0502020202020204" pitchFamily="34" charset="0"/>
              </a:rPr>
              <a:t>and </a:t>
            </a:r>
            <a:r>
              <a:rPr lang="en-US" altLang="en-US" sz="2400" dirty="0">
                <a:solidFill>
                  <a:srgbClr val="00B0F0"/>
                </a:solidFill>
                <a:latin typeface="Century Gothic" panose="020B0502020202020204" pitchFamily="34" charset="0"/>
              </a:rPr>
              <a:t>100 doors</a:t>
            </a:r>
            <a:r>
              <a:rPr lang="en-US" altLang="en-US" sz="2400" dirty="0">
                <a:latin typeface="Century Gothic" panose="020B0502020202020204" pitchFamily="34" charset="0"/>
              </a:rPr>
              <a:t>? </a:t>
            </a:r>
          </a:p>
          <a:p>
            <a:pPr marL="1042988" lvl="1" indent="-457200">
              <a:buFont typeface="+mj-lt"/>
              <a:buAutoNum type="arabicPeriod"/>
            </a:pPr>
            <a:r>
              <a:rPr lang="en-US" altLang="en-US" sz="2000" dirty="0">
                <a:latin typeface="Century Gothic" panose="020B0502020202020204" pitchFamily="34" charset="0"/>
              </a:rPr>
              <a:t>How many seconds does it take to open 100 doors with 1 key?</a:t>
            </a:r>
            <a:endParaRPr lang="en-US" altLang="en-US" sz="1800" dirty="0">
              <a:latin typeface="Century Gothic" panose="020B0502020202020204" pitchFamily="34" charset="0"/>
            </a:endParaRPr>
          </a:p>
          <a:p>
            <a:pPr marL="1308100" lvl="2" indent="-457200">
              <a:buFont typeface="Arial" panose="020B0604020202020204" pitchFamily="34" charset="0"/>
              <a:buChar char="•"/>
            </a:pPr>
            <a:r>
              <a:rPr lang="en-US" altLang="en-US" dirty="0">
                <a:latin typeface="Century Gothic" panose="020B0502020202020204" pitchFamily="34" charset="0"/>
              </a:rPr>
              <a:t>4 sec X 100 doors = 400 sec </a:t>
            </a:r>
            <a:r>
              <a:rPr lang="en-US" altLang="en-US" i="1" dirty="0">
                <a:solidFill>
                  <a:schemeClr val="tx1">
                    <a:lumMod val="50000"/>
                  </a:schemeClr>
                </a:solidFill>
                <a:latin typeface="Century Gothic" panose="020B0502020202020204" pitchFamily="34" charset="0"/>
              </a:rPr>
              <a:t>(~6</a:t>
            </a:r>
            <a:r>
              <a:rPr lang="en-US" altLang="en-US" i="1" baseline="30000" dirty="0">
                <a:solidFill>
                  <a:schemeClr val="tx1">
                    <a:lumMod val="50000"/>
                  </a:schemeClr>
                </a:solidFill>
                <a:latin typeface="Century Gothic" panose="020B0502020202020204" pitchFamily="34" charset="0"/>
              </a:rPr>
              <a:t>1/2</a:t>
            </a:r>
            <a:r>
              <a:rPr lang="en-US" altLang="en-US" i="1" dirty="0">
                <a:solidFill>
                  <a:schemeClr val="tx1">
                    <a:lumMod val="50000"/>
                  </a:schemeClr>
                </a:solidFill>
                <a:latin typeface="Century Gothic" panose="020B0502020202020204" pitchFamily="34" charset="0"/>
              </a:rPr>
              <a:t> minutes)</a:t>
            </a:r>
            <a:endParaRPr lang="en-US" altLang="en-US" dirty="0">
              <a:solidFill>
                <a:srgbClr val="00B050"/>
              </a:solidFill>
              <a:latin typeface="Century Gothic" panose="020B0502020202020204" pitchFamily="34" charset="0"/>
            </a:endParaRPr>
          </a:p>
          <a:p>
            <a:pPr marL="1042988" lvl="1" indent="-457200">
              <a:buFont typeface="+mj-lt"/>
              <a:buAutoNum type="arabicPeriod"/>
            </a:pPr>
            <a:r>
              <a:rPr lang="en-US" altLang="en-US" sz="2200" dirty="0">
                <a:latin typeface="Century Gothic" panose="020B0502020202020204" pitchFamily="34" charset="0"/>
              </a:rPr>
              <a:t>100 doors would take 400 sec with 1 key …. </a:t>
            </a:r>
            <a:endParaRPr lang="en-US" altLang="en-US" dirty="0">
              <a:latin typeface="Century Gothic" panose="020B0502020202020204" pitchFamily="34" charset="0"/>
            </a:endParaRPr>
          </a:p>
          <a:p>
            <a:pPr marL="585788" lvl="1" indent="0">
              <a:buNone/>
            </a:pPr>
            <a:r>
              <a:rPr lang="en-US" altLang="en-US" dirty="0">
                <a:latin typeface="Century Gothic" panose="020B0502020202020204" pitchFamily="34" charset="0"/>
              </a:rPr>
              <a:t>		BUT…you have </a:t>
            </a:r>
            <a:r>
              <a:rPr lang="en-US" altLang="en-US" dirty="0">
                <a:solidFill>
                  <a:srgbClr val="FFC000"/>
                </a:solidFill>
                <a:latin typeface="Century Gothic" panose="020B0502020202020204" pitchFamily="34" charset="0"/>
              </a:rPr>
              <a:t>10 keys</a:t>
            </a:r>
            <a:r>
              <a:rPr lang="en-US" altLang="en-US" dirty="0">
                <a:latin typeface="Century Gothic" panose="020B0502020202020204" pitchFamily="34" charset="0"/>
              </a:rPr>
              <a:t>! </a:t>
            </a:r>
            <a:r>
              <a:rPr lang="en-US" altLang="en-US" sz="2000" i="1" dirty="0">
                <a:latin typeface="Century Gothic" panose="020B0502020202020204" pitchFamily="34" charset="0"/>
              </a:rPr>
              <a:t>(</a:t>
            </a:r>
            <a:r>
              <a:rPr lang="en-US" altLang="en-US" sz="2000" i="1" dirty="0">
                <a:solidFill>
                  <a:srgbClr val="FFC000"/>
                </a:solidFill>
                <a:latin typeface="Century Gothic" panose="020B0502020202020204" pitchFamily="34" charset="0"/>
              </a:rPr>
              <a:t>10x faster</a:t>
            </a:r>
            <a:r>
              <a:rPr lang="en-US" altLang="en-US" sz="2000" i="1" dirty="0">
                <a:latin typeface="Century Gothic" panose="020B0502020202020204" pitchFamily="34" charset="0"/>
              </a:rPr>
              <a:t>)</a:t>
            </a:r>
          </a:p>
          <a:p>
            <a:pPr marL="585788" lvl="1" indent="0">
              <a:buNone/>
            </a:pPr>
            <a:endParaRPr lang="en-US" altLang="en-US" sz="2000" i="1" dirty="0">
              <a:latin typeface="Century Gothic" panose="020B0502020202020204" pitchFamily="34" charset="0"/>
            </a:endParaRPr>
          </a:p>
          <a:p>
            <a:pPr eaLnBrk="1" hangingPunct="1"/>
            <a:r>
              <a:rPr lang="en-US" altLang="en-US" sz="2400" dirty="0">
                <a:solidFill>
                  <a:srgbClr val="00B050"/>
                </a:solidFill>
                <a:latin typeface="Century Gothic" panose="020B0502020202020204" pitchFamily="34" charset="0"/>
              </a:rPr>
              <a:t> </a:t>
            </a:r>
          </a:p>
        </p:txBody>
      </p:sp>
      <p:grpSp>
        <p:nvGrpSpPr>
          <p:cNvPr id="4" name="Group 3"/>
          <p:cNvGrpSpPr/>
          <p:nvPr/>
        </p:nvGrpSpPr>
        <p:grpSpPr>
          <a:xfrm>
            <a:off x="922891" y="5562600"/>
            <a:ext cx="7298218" cy="660480"/>
            <a:chOff x="-41658" y="5943598"/>
            <a:chExt cx="9168676" cy="1117682"/>
          </a:xfrm>
        </p:grpSpPr>
        <p:pic>
          <p:nvPicPr>
            <p:cNvPr id="27" name="Picture 26"/>
            <p:cNvPicPr>
              <a:picLocks noChangeAspect="1"/>
            </p:cNvPicPr>
            <p:nvPr/>
          </p:nvPicPr>
          <p:blipFill>
            <a:blip r:embed="rId2"/>
            <a:stretch>
              <a:fillRect/>
            </a:stretch>
          </p:blipFill>
          <p:spPr>
            <a:xfrm>
              <a:off x="-41658" y="5951223"/>
              <a:ext cx="2173415" cy="1102187"/>
            </a:xfrm>
            <a:prstGeom prst="round1Rect">
              <a:avLst/>
            </a:prstGeom>
          </p:spPr>
        </p:pic>
        <p:grpSp>
          <p:nvGrpSpPr>
            <p:cNvPr id="3" name="Group 2"/>
            <p:cNvGrpSpPr/>
            <p:nvPr/>
          </p:nvGrpSpPr>
          <p:grpSpPr>
            <a:xfrm>
              <a:off x="830594" y="5943598"/>
              <a:ext cx="8296424" cy="1117682"/>
              <a:chOff x="830594" y="5943598"/>
              <a:chExt cx="8296424" cy="1117682"/>
            </a:xfrm>
          </p:grpSpPr>
          <p:pic>
            <p:nvPicPr>
              <p:cNvPr id="28" name="Picture 27"/>
              <p:cNvPicPr>
                <a:picLocks noChangeAspect="1"/>
              </p:cNvPicPr>
              <p:nvPr/>
            </p:nvPicPr>
            <p:blipFill>
              <a:blip r:embed="rId2"/>
              <a:stretch>
                <a:fillRect/>
              </a:stretch>
            </p:blipFill>
            <p:spPr>
              <a:xfrm>
                <a:off x="830594" y="5951224"/>
                <a:ext cx="2173415" cy="1102187"/>
              </a:xfrm>
              <a:prstGeom prst="round1Rect">
                <a:avLst/>
              </a:prstGeom>
            </p:spPr>
          </p:pic>
          <p:pic>
            <p:nvPicPr>
              <p:cNvPr id="29" name="Picture 28"/>
              <p:cNvPicPr>
                <a:picLocks noChangeAspect="1"/>
              </p:cNvPicPr>
              <p:nvPr/>
            </p:nvPicPr>
            <p:blipFill>
              <a:blip r:embed="rId2"/>
              <a:stretch>
                <a:fillRect/>
              </a:stretch>
            </p:blipFill>
            <p:spPr>
              <a:xfrm>
                <a:off x="1534529" y="5943598"/>
                <a:ext cx="2173415" cy="1102187"/>
              </a:xfrm>
              <a:prstGeom prst="round1Rect">
                <a:avLst/>
              </a:prstGeom>
            </p:spPr>
          </p:pic>
          <p:pic>
            <p:nvPicPr>
              <p:cNvPr id="30" name="Picture 29"/>
              <p:cNvPicPr>
                <a:picLocks noChangeAspect="1"/>
              </p:cNvPicPr>
              <p:nvPr/>
            </p:nvPicPr>
            <p:blipFill>
              <a:blip r:embed="rId2"/>
              <a:stretch>
                <a:fillRect/>
              </a:stretch>
            </p:blipFill>
            <p:spPr>
              <a:xfrm>
                <a:off x="2348131" y="5943599"/>
                <a:ext cx="2173415" cy="1102187"/>
              </a:xfrm>
              <a:prstGeom prst="round1Rect">
                <a:avLst/>
              </a:prstGeom>
            </p:spPr>
          </p:pic>
          <p:pic>
            <p:nvPicPr>
              <p:cNvPr id="31" name="Picture 30"/>
              <p:cNvPicPr>
                <a:picLocks noChangeAspect="1"/>
              </p:cNvPicPr>
              <p:nvPr/>
            </p:nvPicPr>
            <p:blipFill>
              <a:blip r:embed="rId2"/>
              <a:stretch>
                <a:fillRect/>
              </a:stretch>
            </p:blipFill>
            <p:spPr>
              <a:xfrm>
                <a:off x="3161733" y="5959093"/>
                <a:ext cx="2173415" cy="1102187"/>
              </a:xfrm>
              <a:prstGeom prst="round1Rect">
                <a:avLst/>
              </a:prstGeom>
            </p:spPr>
          </p:pic>
          <p:pic>
            <p:nvPicPr>
              <p:cNvPr id="32" name="Picture 31"/>
              <p:cNvPicPr>
                <a:picLocks noChangeAspect="1"/>
              </p:cNvPicPr>
              <p:nvPr/>
            </p:nvPicPr>
            <p:blipFill>
              <a:blip r:embed="rId2"/>
              <a:stretch>
                <a:fillRect/>
              </a:stretch>
            </p:blipFill>
            <p:spPr>
              <a:xfrm>
                <a:off x="3874416" y="5958851"/>
                <a:ext cx="2173415" cy="1102187"/>
              </a:xfrm>
              <a:prstGeom prst="round1Rect">
                <a:avLst/>
              </a:prstGeom>
            </p:spPr>
          </p:pic>
          <p:pic>
            <p:nvPicPr>
              <p:cNvPr id="33" name="Picture 32"/>
              <p:cNvPicPr>
                <a:picLocks noChangeAspect="1"/>
              </p:cNvPicPr>
              <p:nvPr/>
            </p:nvPicPr>
            <p:blipFill>
              <a:blip r:embed="rId2"/>
              <a:stretch>
                <a:fillRect/>
              </a:stretch>
            </p:blipFill>
            <p:spPr>
              <a:xfrm>
                <a:off x="4622464" y="5958851"/>
                <a:ext cx="2173415" cy="1102187"/>
              </a:xfrm>
              <a:prstGeom prst="round1Rect">
                <a:avLst/>
              </a:prstGeom>
            </p:spPr>
          </p:pic>
          <p:pic>
            <p:nvPicPr>
              <p:cNvPr id="34" name="Picture 33"/>
              <p:cNvPicPr>
                <a:picLocks noChangeAspect="1"/>
              </p:cNvPicPr>
              <p:nvPr/>
            </p:nvPicPr>
            <p:blipFill>
              <a:blip r:embed="rId2"/>
              <a:stretch>
                <a:fillRect/>
              </a:stretch>
            </p:blipFill>
            <p:spPr>
              <a:xfrm>
                <a:off x="5376031" y="5948162"/>
                <a:ext cx="2173415" cy="1102187"/>
              </a:xfrm>
              <a:prstGeom prst="round1Rect">
                <a:avLst/>
              </a:prstGeom>
            </p:spPr>
          </p:pic>
          <p:pic>
            <p:nvPicPr>
              <p:cNvPr id="35" name="Picture 34"/>
              <p:cNvPicPr>
                <a:picLocks noChangeAspect="1"/>
              </p:cNvPicPr>
              <p:nvPr/>
            </p:nvPicPr>
            <p:blipFill>
              <a:blip r:embed="rId2"/>
              <a:stretch>
                <a:fillRect/>
              </a:stretch>
            </p:blipFill>
            <p:spPr>
              <a:xfrm>
                <a:off x="6170574" y="5943599"/>
                <a:ext cx="2173415" cy="1102187"/>
              </a:xfrm>
              <a:prstGeom prst="round1Rect">
                <a:avLst/>
              </a:prstGeom>
            </p:spPr>
          </p:pic>
          <p:pic>
            <p:nvPicPr>
              <p:cNvPr id="36" name="Picture 35"/>
              <p:cNvPicPr>
                <a:picLocks noChangeAspect="1"/>
              </p:cNvPicPr>
              <p:nvPr/>
            </p:nvPicPr>
            <p:blipFill>
              <a:blip r:embed="rId2"/>
              <a:stretch>
                <a:fillRect/>
              </a:stretch>
            </p:blipFill>
            <p:spPr>
              <a:xfrm>
                <a:off x="6953603" y="5943600"/>
                <a:ext cx="2173415" cy="1102187"/>
              </a:xfrm>
              <a:prstGeom prst="round1Rect">
                <a:avLst/>
              </a:prstGeom>
            </p:spPr>
          </p:pic>
        </p:grpSp>
      </p:grpSp>
      <p:pic>
        <p:nvPicPr>
          <p:cNvPr id="16" name="Picture 15"/>
          <p:cNvPicPr>
            <a:picLocks noChangeAspect="1"/>
          </p:cNvPicPr>
          <p:nvPr/>
        </p:nvPicPr>
        <p:blipFill>
          <a:blip r:embed="rId2"/>
          <a:stretch>
            <a:fillRect/>
          </a:stretch>
        </p:blipFill>
        <p:spPr>
          <a:xfrm>
            <a:off x="6477000" y="5562600"/>
            <a:ext cx="1730027" cy="651323"/>
          </a:xfrm>
          <a:prstGeom prst="round1Rect">
            <a:avLst/>
          </a:prstGeom>
        </p:spPr>
      </p:pic>
    </p:spTree>
    <p:extLst>
      <p:ext uri="{BB962C8B-B14F-4D97-AF65-F5344CB8AC3E}">
        <p14:creationId xmlns:p14="http://schemas.microsoft.com/office/powerpoint/2010/main" val="9198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right)">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95">
                                            <p:txEl>
                                              <p:pRg st="8" end="8"/>
                                            </p:txEl>
                                          </p:spTgt>
                                        </p:tgtEl>
                                        <p:attrNameLst>
                                          <p:attrName>style.visibility</p:attrName>
                                        </p:attrNameLst>
                                      </p:cBhvr>
                                      <p:to>
                                        <p:strVal val="visible"/>
                                      </p:to>
                                    </p:set>
                                    <p:animEffect transition="in" filter="fade">
                                      <p:cBhvr>
                                        <p:cTn id="14"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eaLnBrk="1" fontAlgn="auto" hangingPunct="1">
              <a:spcAft>
                <a:spcPts val="0"/>
              </a:spcAft>
              <a:defRPr/>
            </a:pPr>
            <a:r>
              <a:rPr lang="en-US" sz="3600" dirty="0">
                <a:solidFill>
                  <a:srgbClr val="00B050"/>
                </a:solidFill>
                <a:latin typeface="Century Gothic" panose="020B0502020202020204" pitchFamily="34" charset="0"/>
              </a:rPr>
              <a:t>Rate of Reaction</a:t>
            </a:r>
          </a:p>
        </p:txBody>
      </p:sp>
      <p:sp>
        <p:nvSpPr>
          <p:cNvPr id="8195" name="Content Placeholder 2"/>
          <p:cNvSpPr>
            <a:spLocks noGrp="1"/>
          </p:cNvSpPr>
          <p:nvPr>
            <p:ph idx="1"/>
          </p:nvPr>
        </p:nvSpPr>
        <p:spPr>
          <a:xfrm>
            <a:off x="0" y="1066800"/>
            <a:ext cx="9220200" cy="4708525"/>
          </a:xfrm>
        </p:spPr>
        <p:txBody>
          <a:bodyPr/>
          <a:lstStyle/>
          <a:p>
            <a:pPr eaLnBrk="1" hangingPunct="1"/>
            <a:r>
              <a:rPr lang="en-US" altLang="en-US" sz="2400" dirty="0">
                <a:latin typeface="Century Gothic" panose="020B0502020202020204" pitchFamily="34" charset="0"/>
              </a:rPr>
              <a:t>Assume: It takes 4 seconds to open 1 one door with 1 key</a:t>
            </a:r>
          </a:p>
          <a:p>
            <a:pPr marL="136525" indent="0" eaLnBrk="1" hangingPunct="1">
              <a:buNone/>
            </a:pPr>
            <a:r>
              <a:rPr lang="en-US" altLang="en-US" sz="2400" dirty="0">
                <a:latin typeface="Century Gothic" panose="020B0502020202020204" pitchFamily="34" charset="0"/>
              </a:rPr>
              <a:t>  </a:t>
            </a:r>
          </a:p>
          <a:p>
            <a:r>
              <a:rPr lang="en-US" altLang="en-US" sz="2400" dirty="0">
                <a:latin typeface="Century Gothic" panose="020B0502020202020204" pitchFamily="34" charset="0"/>
              </a:rPr>
              <a:t>What is the </a:t>
            </a:r>
            <a:r>
              <a:rPr lang="en-US" altLang="en-US" sz="2400" dirty="0">
                <a:solidFill>
                  <a:srgbClr val="00B050"/>
                </a:solidFill>
                <a:latin typeface="Century Gothic" panose="020B0502020202020204" pitchFamily="34" charset="0"/>
              </a:rPr>
              <a:t>rate of reaction </a:t>
            </a:r>
            <a:r>
              <a:rPr lang="en-US" altLang="en-US" sz="1600" i="1" dirty="0">
                <a:solidFill>
                  <a:srgbClr val="00B050"/>
                </a:solidFill>
                <a:latin typeface="Century Gothic" panose="020B0502020202020204" pitchFamily="34" charset="0"/>
              </a:rPr>
              <a:t>(how much time will it take)</a:t>
            </a:r>
            <a:r>
              <a:rPr lang="en-US" altLang="en-US" sz="2400" dirty="0">
                <a:solidFill>
                  <a:srgbClr val="00B050"/>
                </a:solidFill>
                <a:latin typeface="Century Gothic" panose="020B0502020202020204" pitchFamily="34" charset="0"/>
              </a:rPr>
              <a:t> </a:t>
            </a:r>
            <a:r>
              <a:rPr lang="en-US" altLang="en-US" sz="2400" dirty="0">
                <a:latin typeface="Century Gothic" panose="020B0502020202020204" pitchFamily="34" charset="0"/>
              </a:rPr>
              <a:t>if you have </a:t>
            </a:r>
            <a:r>
              <a:rPr lang="en-US" altLang="en-US" sz="2400" dirty="0">
                <a:solidFill>
                  <a:srgbClr val="00B0F0"/>
                </a:solidFill>
                <a:latin typeface="Century Gothic" panose="020B0502020202020204" pitchFamily="34" charset="0"/>
              </a:rPr>
              <a:t>100 doors </a:t>
            </a:r>
            <a:r>
              <a:rPr lang="en-US" altLang="en-US" sz="2400" dirty="0">
                <a:latin typeface="Century Gothic" panose="020B0502020202020204" pitchFamily="34" charset="0"/>
              </a:rPr>
              <a:t>and </a:t>
            </a:r>
            <a:r>
              <a:rPr lang="en-US" altLang="en-US" sz="2400" dirty="0">
                <a:solidFill>
                  <a:srgbClr val="FFC000"/>
                </a:solidFill>
                <a:latin typeface="Century Gothic" panose="020B0502020202020204" pitchFamily="34" charset="0"/>
              </a:rPr>
              <a:t>10 keys </a:t>
            </a:r>
            <a:r>
              <a:rPr lang="en-US" altLang="en-US" sz="2400" dirty="0">
                <a:latin typeface="Century Gothic" panose="020B0502020202020204" pitchFamily="34" charset="0"/>
              </a:rPr>
              <a:t>? </a:t>
            </a:r>
          </a:p>
          <a:p>
            <a:pPr marL="1042988" lvl="1" indent="-457200">
              <a:buClr>
                <a:schemeClr val="bg1">
                  <a:lumMod val="85000"/>
                  <a:lumOff val="15000"/>
                </a:schemeClr>
              </a:buClr>
              <a:buFont typeface="+mj-lt"/>
              <a:buAutoNum type="arabicPeriod"/>
            </a:pPr>
            <a:r>
              <a:rPr lang="en-US" altLang="en-US" sz="2000" dirty="0">
                <a:solidFill>
                  <a:schemeClr val="bg1">
                    <a:lumMod val="75000"/>
                    <a:lumOff val="25000"/>
                  </a:schemeClr>
                </a:solidFill>
                <a:latin typeface="Century Gothic" panose="020B0502020202020204" pitchFamily="34" charset="0"/>
              </a:rPr>
              <a:t>How many seconds does it take to open 100 doors with 1 key?</a:t>
            </a:r>
            <a:endParaRPr lang="en-US" altLang="en-US" sz="1800" dirty="0">
              <a:solidFill>
                <a:schemeClr val="bg1">
                  <a:lumMod val="75000"/>
                  <a:lumOff val="25000"/>
                </a:schemeClr>
              </a:solidFill>
              <a:latin typeface="Century Gothic" panose="020B0502020202020204" pitchFamily="34" charset="0"/>
            </a:endParaRPr>
          </a:p>
          <a:p>
            <a:pPr marL="1308100" lvl="2" indent="-457200">
              <a:buClr>
                <a:schemeClr val="bg1">
                  <a:lumMod val="75000"/>
                  <a:lumOff val="25000"/>
                </a:schemeClr>
              </a:buClr>
              <a:buFont typeface="Arial" panose="020B0604020202020204" pitchFamily="34" charset="0"/>
              <a:buChar char="•"/>
            </a:pPr>
            <a:r>
              <a:rPr lang="en-US" altLang="en-US" dirty="0">
                <a:solidFill>
                  <a:schemeClr val="bg1">
                    <a:lumMod val="75000"/>
                    <a:lumOff val="25000"/>
                  </a:schemeClr>
                </a:solidFill>
                <a:latin typeface="Century Gothic" panose="020B0502020202020204" pitchFamily="34" charset="0"/>
              </a:rPr>
              <a:t>4 sec X 100 doors = 400 sec </a:t>
            </a:r>
            <a:r>
              <a:rPr lang="en-US" altLang="en-US" i="1" dirty="0">
                <a:solidFill>
                  <a:schemeClr val="bg1">
                    <a:lumMod val="75000"/>
                    <a:lumOff val="25000"/>
                  </a:schemeClr>
                </a:solidFill>
                <a:latin typeface="Century Gothic" panose="020B0502020202020204" pitchFamily="34" charset="0"/>
              </a:rPr>
              <a:t>(~6</a:t>
            </a:r>
            <a:r>
              <a:rPr lang="en-US" altLang="en-US" i="1" baseline="30000" dirty="0">
                <a:solidFill>
                  <a:schemeClr val="bg1">
                    <a:lumMod val="75000"/>
                    <a:lumOff val="25000"/>
                  </a:schemeClr>
                </a:solidFill>
                <a:latin typeface="Century Gothic" panose="020B0502020202020204" pitchFamily="34" charset="0"/>
              </a:rPr>
              <a:t>1/2</a:t>
            </a:r>
            <a:r>
              <a:rPr lang="en-US" altLang="en-US" i="1" dirty="0">
                <a:solidFill>
                  <a:schemeClr val="bg1">
                    <a:lumMod val="75000"/>
                    <a:lumOff val="25000"/>
                  </a:schemeClr>
                </a:solidFill>
                <a:latin typeface="Century Gothic" panose="020B0502020202020204" pitchFamily="34" charset="0"/>
              </a:rPr>
              <a:t> minutes)</a:t>
            </a:r>
            <a:endParaRPr lang="en-US" altLang="en-US" dirty="0">
              <a:solidFill>
                <a:schemeClr val="bg1">
                  <a:lumMod val="75000"/>
                  <a:lumOff val="25000"/>
                </a:schemeClr>
              </a:solidFill>
              <a:latin typeface="Century Gothic" panose="020B0502020202020204" pitchFamily="34" charset="0"/>
            </a:endParaRPr>
          </a:p>
          <a:p>
            <a:pPr marL="1042988" lvl="1" indent="-457200">
              <a:buClr>
                <a:schemeClr val="bg1">
                  <a:lumMod val="75000"/>
                  <a:lumOff val="25000"/>
                </a:schemeClr>
              </a:buClr>
              <a:buFont typeface="+mj-lt"/>
              <a:buAutoNum type="arabicPeriod"/>
            </a:pPr>
            <a:r>
              <a:rPr lang="en-US" altLang="en-US" sz="2200" dirty="0">
                <a:solidFill>
                  <a:schemeClr val="bg1">
                    <a:lumMod val="75000"/>
                    <a:lumOff val="25000"/>
                  </a:schemeClr>
                </a:solidFill>
                <a:latin typeface="Century Gothic" panose="020B0502020202020204" pitchFamily="34" charset="0"/>
              </a:rPr>
              <a:t>100 doors would take 400 sec with 1 key …. </a:t>
            </a:r>
            <a:endParaRPr lang="en-US" altLang="en-US" dirty="0">
              <a:solidFill>
                <a:schemeClr val="bg1">
                  <a:lumMod val="75000"/>
                  <a:lumOff val="25000"/>
                </a:schemeClr>
              </a:solidFill>
              <a:latin typeface="Century Gothic" panose="020B0502020202020204" pitchFamily="34" charset="0"/>
            </a:endParaRPr>
          </a:p>
          <a:p>
            <a:pPr marL="585788" lvl="1" indent="0">
              <a:buNone/>
            </a:pPr>
            <a:r>
              <a:rPr lang="en-US" altLang="en-US" dirty="0">
                <a:solidFill>
                  <a:schemeClr val="bg1">
                    <a:lumMod val="75000"/>
                    <a:lumOff val="25000"/>
                  </a:schemeClr>
                </a:solidFill>
                <a:latin typeface="Century Gothic" panose="020B0502020202020204" pitchFamily="34" charset="0"/>
              </a:rPr>
              <a:t>		BUT…you have 10 keys! </a:t>
            </a:r>
            <a:r>
              <a:rPr lang="en-US" altLang="en-US" sz="2000" i="1" dirty="0">
                <a:solidFill>
                  <a:schemeClr val="bg1">
                    <a:lumMod val="75000"/>
                    <a:lumOff val="25000"/>
                  </a:schemeClr>
                </a:solidFill>
                <a:latin typeface="Century Gothic" panose="020B0502020202020204" pitchFamily="34" charset="0"/>
              </a:rPr>
              <a:t>(10x faster)</a:t>
            </a:r>
          </a:p>
          <a:p>
            <a:pPr marL="585788" lvl="1" indent="0">
              <a:buNone/>
            </a:pPr>
            <a:endParaRPr lang="en-US" altLang="en-US" sz="2000" i="1" dirty="0">
              <a:latin typeface="Century Gothic" panose="020B0502020202020204" pitchFamily="34" charset="0"/>
            </a:endParaRPr>
          </a:p>
          <a:p>
            <a:pPr eaLnBrk="1" hangingPunct="1"/>
            <a:r>
              <a:rPr lang="en-US" altLang="en-US" sz="2400" dirty="0">
                <a:solidFill>
                  <a:srgbClr val="00B050"/>
                </a:solidFill>
                <a:latin typeface="Century Gothic" panose="020B0502020202020204" pitchFamily="34" charset="0"/>
              </a:rPr>
              <a:t> Reaction rate </a:t>
            </a:r>
            <a:r>
              <a:rPr lang="en-US" altLang="en-US" sz="2400" dirty="0">
                <a:latin typeface="Century Gothic" panose="020B0502020202020204" pitchFamily="34" charset="0"/>
              </a:rPr>
              <a:t>is 400 sec/10 keys </a:t>
            </a:r>
            <a:r>
              <a:rPr lang="en-US" altLang="en-US" sz="2400" dirty="0">
                <a:solidFill>
                  <a:srgbClr val="00B050"/>
                </a:solidFill>
                <a:latin typeface="Century Gothic" panose="020B0502020202020204" pitchFamily="34" charset="0"/>
              </a:rPr>
              <a:t>= 40 [doors/sec] </a:t>
            </a:r>
          </a:p>
        </p:txBody>
      </p:sp>
      <p:grpSp>
        <p:nvGrpSpPr>
          <p:cNvPr id="4" name="Group 3"/>
          <p:cNvGrpSpPr/>
          <p:nvPr/>
        </p:nvGrpSpPr>
        <p:grpSpPr>
          <a:xfrm>
            <a:off x="922891" y="5562600"/>
            <a:ext cx="7298218" cy="660480"/>
            <a:chOff x="-41658" y="5943598"/>
            <a:chExt cx="9168676" cy="1117682"/>
          </a:xfrm>
        </p:grpSpPr>
        <p:pic>
          <p:nvPicPr>
            <p:cNvPr id="27" name="Picture 26"/>
            <p:cNvPicPr>
              <a:picLocks noChangeAspect="1"/>
            </p:cNvPicPr>
            <p:nvPr/>
          </p:nvPicPr>
          <p:blipFill>
            <a:blip r:embed="rId2"/>
            <a:stretch>
              <a:fillRect/>
            </a:stretch>
          </p:blipFill>
          <p:spPr>
            <a:xfrm>
              <a:off x="-41658" y="5951223"/>
              <a:ext cx="2173415" cy="1102187"/>
            </a:xfrm>
            <a:prstGeom prst="round1Rect">
              <a:avLst/>
            </a:prstGeom>
          </p:spPr>
        </p:pic>
        <p:grpSp>
          <p:nvGrpSpPr>
            <p:cNvPr id="3" name="Group 2"/>
            <p:cNvGrpSpPr/>
            <p:nvPr/>
          </p:nvGrpSpPr>
          <p:grpSpPr>
            <a:xfrm>
              <a:off x="830594" y="5943598"/>
              <a:ext cx="8296424" cy="1117682"/>
              <a:chOff x="830594" y="5943598"/>
              <a:chExt cx="8296424" cy="1117682"/>
            </a:xfrm>
          </p:grpSpPr>
          <p:pic>
            <p:nvPicPr>
              <p:cNvPr id="28" name="Picture 27"/>
              <p:cNvPicPr>
                <a:picLocks noChangeAspect="1"/>
              </p:cNvPicPr>
              <p:nvPr/>
            </p:nvPicPr>
            <p:blipFill>
              <a:blip r:embed="rId2"/>
              <a:stretch>
                <a:fillRect/>
              </a:stretch>
            </p:blipFill>
            <p:spPr>
              <a:xfrm>
                <a:off x="830594" y="5951224"/>
                <a:ext cx="2173415" cy="1102187"/>
              </a:xfrm>
              <a:prstGeom prst="round1Rect">
                <a:avLst/>
              </a:prstGeom>
            </p:spPr>
          </p:pic>
          <p:pic>
            <p:nvPicPr>
              <p:cNvPr id="29" name="Picture 28"/>
              <p:cNvPicPr>
                <a:picLocks noChangeAspect="1"/>
              </p:cNvPicPr>
              <p:nvPr/>
            </p:nvPicPr>
            <p:blipFill>
              <a:blip r:embed="rId2"/>
              <a:stretch>
                <a:fillRect/>
              </a:stretch>
            </p:blipFill>
            <p:spPr>
              <a:xfrm>
                <a:off x="1534529" y="5943598"/>
                <a:ext cx="2173415" cy="1102187"/>
              </a:xfrm>
              <a:prstGeom prst="round1Rect">
                <a:avLst/>
              </a:prstGeom>
            </p:spPr>
          </p:pic>
          <p:pic>
            <p:nvPicPr>
              <p:cNvPr id="30" name="Picture 29"/>
              <p:cNvPicPr>
                <a:picLocks noChangeAspect="1"/>
              </p:cNvPicPr>
              <p:nvPr/>
            </p:nvPicPr>
            <p:blipFill>
              <a:blip r:embed="rId2"/>
              <a:stretch>
                <a:fillRect/>
              </a:stretch>
            </p:blipFill>
            <p:spPr>
              <a:xfrm>
                <a:off x="2348131" y="5943599"/>
                <a:ext cx="2173415" cy="1102187"/>
              </a:xfrm>
              <a:prstGeom prst="round1Rect">
                <a:avLst/>
              </a:prstGeom>
            </p:spPr>
          </p:pic>
          <p:pic>
            <p:nvPicPr>
              <p:cNvPr id="31" name="Picture 30"/>
              <p:cNvPicPr>
                <a:picLocks noChangeAspect="1"/>
              </p:cNvPicPr>
              <p:nvPr/>
            </p:nvPicPr>
            <p:blipFill>
              <a:blip r:embed="rId2"/>
              <a:stretch>
                <a:fillRect/>
              </a:stretch>
            </p:blipFill>
            <p:spPr>
              <a:xfrm>
                <a:off x="3161733" y="5959093"/>
                <a:ext cx="2173415" cy="1102187"/>
              </a:xfrm>
              <a:prstGeom prst="round1Rect">
                <a:avLst/>
              </a:prstGeom>
            </p:spPr>
          </p:pic>
          <p:pic>
            <p:nvPicPr>
              <p:cNvPr id="32" name="Picture 31"/>
              <p:cNvPicPr>
                <a:picLocks noChangeAspect="1"/>
              </p:cNvPicPr>
              <p:nvPr/>
            </p:nvPicPr>
            <p:blipFill>
              <a:blip r:embed="rId2"/>
              <a:stretch>
                <a:fillRect/>
              </a:stretch>
            </p:blipFill>
            <p:spPr>
              <a:xfrm>
                <a:off x="3874416" y="5958851"/>
                <a:ext cx="2173415" cy="1102187"/>
              </a:xfrm>
              <a:prstGeom prst="round1Rect">
                <a:avLst/>
              </a:prstGeom>
            </p:spPr>
          </p:pic>
          <p:pic>
            <p:nvPicPr>
              <p:cNvPr id="33" name="Picture 32"/>
              <p:cNvPicPr>
                <a:picLocks noChangeAspect="1"/>
              </p:cNvPicPr>
              <p:nvPr/>
            </p:nvPicPr>
            <p:blipFill>
              <a:blip r:embed="rId2"/>
              <a:stretch>
                <a:fillRect/>
              </a:stretch>
            </p:blipFill>
            <p:spPr>
              <a:xfrm>
                <a:off x="4622464" y="5958851"/>
                <a:ext cx="2173415" cy="1102187"/>
              </a:xfrm>
              <a:prstGeom prst="round1Rect">
                <a:avLst/>
              </a:prstGeom>
            </p:spPr>
          </p:pic>
          <p:pic>
            <p:nvPicPr>
              <p:cNvPr id="34" name="Picture 33"/>
              <p:cNvPicPr>
                <a:picLocks noChangeAspect="1"/>
              </p:cNvPicPr>
              <p:nvPr/>
            </p:nvPicPr>
            <p:blipFill>
              <a:blip r:embed="rId2"/>
              <a:stretch>
                <a:fillRect/>
              </a:stretch>
            </p:blipFill>
            <p:spPr>
              <a:xfrm>
                <a:off x="5376031" y="5948162"/>
                <a:ext cx="2173415" cy="1102187"/>
              </a:xfrm>
              <a:prstGeom prst="round1Rect">
                <a:avLst/>
              </a:prstGeom>
            </p:spPr>
          </p:pic>
          <p:pic>
            <p:nvPicPr>
              <p:cNvPr id="35" name="Picture 34"/>
              <p:cNvPicPr>
                <a:picLocks noChangeAspect="1"/>
              </p:cNvPicPr>
              <p:nvPr/>
            </p:nvPicPr>
            <p:blipFill>
              <a:blip r:embed="rId2"/>
              <a:stretch>
                <a:fillRect/>
              </a:stretch>
            </p:blipFill>
            <p:spPr>
              <a:xfrm>
                <a:off x="6170574" y="5943599"/>
                <a:ext cx="2173415" cy="1102187"/>
              </a:xfrm>
              <a:prstGeom prst="round1Rect">
                <a:avLst/>
              </a:prstGeom>
            </p:spPr>
          </p:pic>
          <p:pic>
            <p:nvPicPr>
              <p:cNvPr id="36" name="Picture 35"/>
              <p:cNvPicPr>
                <a:picLocks noChangeAspect="1"/>
              </p:cNvPicPr>
              <p:nvPr/>
            </p:nvPicPr>
            <p:blipFill>
              <a:blip r:embed="rId2"/>
              <a:stretch>
                <a:fillRect/>
              </a:stretch>
            </p:blipFill>
            <p:spPr>
              <a:xfrm>
                <a:off x="6953603" y="5943600"/>
                <a:ext cx="2173415" cy="1102187"/>
              </a:xfrm>
              <a:prstGeom prst="round1Rect">
                <a:avLst/>
              </a:prstGeom>
            </p:spPr>
          </p:pic>
        </p:grpSp>
      </p:grpSp>
    </p:spTree>
    <p:extLst>
      <p:ext uri="{BB962C8B-B14F-4D97-AF65-F5344CB8AC3E}">
        <p14:creationId xmlns:p14="http://schemas.microsoft.com/office/powerpoint/2010/main" val="197163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2 Next week</a:t>
            </a:r>
          </a:p>
        </p:txBody>
      </p:sp>
      <p:sp>
        <p:nvSpPr>
          <p:cNvPr id="3" name="Content Placeholder 2"/>
          <p:cNvSpPr>
            <a:spLocks noGrp="1"/>
          </p:cNvSpPr>
          <p:nvPr>
            <p:ph idx="1"/>
          </p:nvPr>
        </p:nvSpPr>
        <p:spPr>
          <a:xfrm>
            <a:off x="304800" y="1295400"/>
            <a:ext cx="8229600" cy="4708525"/>
          </a:xfrm>
        </p:spPr>
        <p:txBody>
          <a:bodyPr/>
          <a:lstStyle/>
          <a:p>
            <a:r>
              <a:rPr lang="en-US" sz="2400" dirty="0">
                <a:latin typeface="Century Gothic" panose="020B0502020202020204" pitchFamily="34" charset="0"/>
              </a:rPr>
              <a:t>Exercise 4 – Osmosis/Diffusion/Tonicity</a:t>
            </a:r>
          </a:p>
          <a:p>
            <a:r>
              <a:rPr lang="en-US" sz="2400" dirty="0">
                <a:latin typeface="Century Gothic" panose="020B0502020202020204" pitchFamily="34" charset="0"/>
              </a:rPr>
              <a:t>Exercise 5 – Enzymes</a:t>
            </a:r>
          </a:p>
          <a:p>
            <a:r>
              <a:rPr lang="en-US" sz="2400" dirty="0">
                <a:latin typeface="Century Gothic" panose="020B0502020202020204" pitchFamily="34" charset="0"/>
              </a:rPr>
              <a:t>Exercise 6 – Respiration/Fermentation</a:t>
            </a:r>
          </a:p>
          <a:p>
            <a:r>
              <a:rPr lang="en-US" sz="2400" dirty="0">
                <a:latin typeface="Century Gothic" panose="020B0502020202020204" pitchFamily="34" charset="0"/>
              </a:rPr>
              <a:t>Same set up as Test 1</a:t>
            </a:r>
          </a:p>
          <a:p>
            <a:pPr lvl="1"/>
            <a:r>
              <a:rPr lang="en-US" sz="2000" dirty="0">
                <a:latin typeface="Century Gothic" panose="020B0502020202020204" pitchFamily="34" charset="0"/>
              </a:rPr>
              <a:t>50 questions</a:t>
            </a:r>
          </a:p>
          <a:p>
            <a:pPr lvl="1"/>
            <a:r>
              <a:rPr lang="en-US" sz="2000" dirty="0">
                <a:latin typeface="Century Gothic" panose="020B0502020202020204" pitchFamily="34" charset="0"/>
              </a:rPr>
              <a:t>25 stations</a:t>
            </a:r>
          </a:p>
          <a:p>
            <a:pPr lvl="2"/>
            <a:r>
              <a:rPr lang="en-US" sz="2000" dirty="0">
                <a:latin typeface="Century Gothic" panose="020B0502020202020204" pitchFamily="34" charset="0"/>
              </a:rPr>
              <a:t>Mini versions of lab</a:t>
            </a:r>
          </a:p>
          <a:p>
            <a:pPr lvl="3"/>
            <a:r>
              <a:rPr lang="en-US" sz="1800" dirty="0">
                <a:latin typeface="Century Gothic" panose="020B0502020202020204" pitchFamily="34" charset="0"/>
              </a:rPr>
              <a:t>Read &amp; Record</a:t>
            </a:r>
          </a:p>
          <a:p>
            <a:pPr lvl="3"/>
            <a:r>
              <a:rPr lang="en-US" sz="1800" dirty="0">
                <a:latin typeface="Century Gothic" panose="020B0502020202020204" pitchFamily="34" charset="0"/>
              </a:rPr>
              <a:t>Memory Recall</a:t>
            </a:r>
          </a:p>
          <a:p>
            <a:pPr lvl="2"/>
            <a:r>
              <a:rPr lang="en-US" sz="2000" dirty="0">
                <a:latin typeface="Century Gothic" panose="020B0502020202020204" pitchFamily="34" charset="0"/>
              </a:rPr>
              <a:t>1.5 min per station</a:t>
            </a:r>
          </a:p>
          <a:p>
            <a:pPr lvl="2"/>
            <a:r>
              <a:rPr lang="en-US" sz="2000" dirty="0">
                <a:latin typeface="Century Gothic" panose="020B0502020202020204" pitchFamily="34" charset="0"/>
              </a:rPr>
              <a:t>One rotation only – cannot go back to a station</a:t>
            </a:r>
          </a:p>
          <a:p>
            <a:pPr lvl="2"/>
            <a:r>
              <a:rPr lang="en-US" sz="2000" dirty="0">
                <a:latin typeface="Century Gothic" panose="020B0502020202020204" pitchFamily="34" charset="0"/>
              </a:rPr>
              <a:t>80 point test + 20 point Lab Report* = 100 points </a:t>
            </a:r>
          </a:p>
        </p:txBody>
      </p:sp>
    </p:spTree>
    <p:extLst>
      <p:ext uri="{BB962C8B-B14F-4D97-AF65-F5344CB8AC3E}">
        <p14:creationId xmlns:p14="http://schemas.microsoft.com/office/powerpoint/2010/main" val="67929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Autofit/>
          </a:bodyPr>
          <a:lstStyle/>
          <a:p>
            <a:pPr eaLnBrk="1" fontAlgn="auto" hangingPunct="1">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chemeClr val="tx2">
                    <a:lumMod val="75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
        <p:nvSpPr>
          <p:cNvPr id="8195" name="Content Placeholder 2"/>
          <p:cNvSpPr>
            <a:spLocks noGrp="1"/>
          </p:cNvSpPr>
          <p:nvPr>
            <p:ph idx="1"/>
          </p:nvPr>
        </p:nvSpPr>
        <p:spPr>
          <a:xfrm>
            <a:off x="76200" y="1676400"/>
            <a:ext cx="8763000" cy="4708525"/>
          </a:xfrm>
        </p:spPr>
        <p:txBody>
          <a:bodyPr>
            <a:normAutofit/>
          </a:bodyPr>
          <a:lstStyle/>
          <a:p>
            <a:pPr eaLnBrk="1" hangingPunct="1"/>
            <a:r>
              <a:rPr lang="en-US" altLang="en-US" sz="2400" dirty="0">
                <a:latin typeface="Century Gothic" panose="020B0502020202020204" pitchFamily="34" charset="0"/>
              </a:rPr>
              <a:t>If the substrate concentration for a given amount of enzymes is very low, the time for an enzyme to bind with the next substrate would be relatively long.</a:t>
            </a:r>
          </a:p>
          <a:p>
            <a:pPr lvl="1"/>
            <a:r>
              <a:rPr lang="en-US" altLang="en-US" sz="2000" dirty="0">
                <a:latin typeface="Century Gothic" panose="020B0502020202020204" pitchFamily="34" charset="0"/>
              </a:rPr>
              <a:t>aka. </a:t>
            </a:r>
            <a:r>
              <a:rPr lang="en-US" altLang="en-US" sz="2000" dirty="0">
                <a:solidFill>
                  <a:srgbClr val="00B0F0"/>
                </a:solidFill>
                <a:latin typeface="Century Gothic" panose="020B0502020202020204" pitchFamily="34" charset="0"/>
              </a:rPr>
              <a:t>doors </a:t>
            </a:r>
            <a:r>
              <a:rPr lang="en-US" altLang="en-US" sz="2000" dirty="0">
                <a:latin typeface="Century Gothic" panose="020B0502020202020204" pitchFamily="34" charset="0"/>
              </a:rPr>
              <a:t>are very far apart</a:t>
            </a:r>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Enzyme needs “to find” the next available substrate. </a:t>
            </a:r>
          </a:p>
        </p:txBody>
      </p:sp>
      <p:pic>
        <p:nvPicPr>
          <p:cNvPr id="4" name="Picture 3"/>
          <p:cNvPicPr>
            <a:picLocks noChangeAspect="1"/>
          </p:cNvPicPr>
          <p:nvPr/>
        </p:nvPicPr>
        <p:blipFill>
          <a:blip r:embed="rId2"/>
          <a:stretch>
            <a:fillRect/>
          </a:stretch>
        </p:blipFill>
        <p:spPr>
          <a:xfrm>
            <a:off x="304800" y="5029200"/>
            <a:ext cx="850466" cy="1656522"/>
          </a:xfrm>
          <a:prstGeom prst="rect">
            <a:avLst/>
          </a:prstGeom>
        </p:spPr>
      </p:pic>
      <p:pic>
        <p:nvPicPr>
          <p:cNvPr id="5" name="Picture 4"/>
          <p:cNvPicPr>
            <a:picLocks noChangeAspect="1"/>
          </p:cNvPicPr>
          <p:nvPr/>
        </p:nvPicPr>
        <p:blipFill>
          <a:blip r:embed="rId2"/>
          <a:stretch>
            <a:fillRect/>
          </a:stretch>
        </p:blipFill>
        <p:spPr>
          <a:xfrm>
            <a:off x="8167458" y="5029200"/>
            <a:ext cx="850466" cy="1656522"/>
          </a:xfrm>
          <a:prstGeom prst="rect">
            <a:avLst/>
          </a:prstGeom>
        </p:spPr>
      </p:pic>
      <p:pic>
        <p:nvPicPr>
          <p:cNvPr id="6" name="Picture 5"/>
          <p:cNvPicPr>
            <a:picLocks noChangeAspect="1"/>
          </p:cNvPicPr>
          <p:nvPr/>
        </p:nvPicPr>
        <p:blipFill>
          <a:blip r:embed="rId3"/>
          <a:stretch>
            <a:fillRect/>
          </a:stretch>
        </p:blipFill>
        <p:spPr>
          <a:xfrm>
            <a:off x="1219200" y="5562601"/>
            <a:ext cx="1730027" cy="651323"/>
          </a:xfrm>
          <a:prstGeom prst="round1Rect">
            <a:avLst/>
          </a:prstGeom>
        </p:spPr>
      </p:pic>
      <p:pic>
        <p:nvPicPr>
          <p:cNvPr id="7" name="Picture 6"/>
          <p:cNvPicPr>
            <a:picLocks noChangeAspect="1"/>
          </p:cNvPicPr>
          <p:nvPr/>
        </p:nvPicPr>
        <p:blipFill>
          <a:blip r:embed="rId3"/>
          <a:stretch>
            <a:fillRect/>
          </a:stretch>
        </p:blipFill>
        <p:spPr>
          <a:xfrm>
            <a:off x="1219200" y="5562600"/>
            <a:ext cx="1730027" cy="651323"/>
          </a:xfrm>
          <a:prstGeom prst="round1Rect">
            <a:avLst/>
          </a:prstGeom>
        </p:spPr>
      </p:pic>
    </p:spTree>
    <p:extLst>
      <p:ext uri="{BB962C8B-B14F-4D97-AF65-F5344CB8AC3E}">
        <p14:creationId xmlns:p14="http://schemas.microsoft.com/office/powerpoint/2010/main" val="39297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42" presetClass="path" presetSubtype="0" decel="50000" fill="hold" nodeType="withEffect">
                                  <p:stCondLst>
                                    <p:cond delay="0"/>
                                  </p:stCondLst>
                                  <p:childTnLst>
                                    <p:animMotion origin="layout" path="M -1.38889E-6 -4.81481E-6 L 0.57205 -0.003 " pathEditMode="fixed" rAng="0" ptsTypes="AA">
                                      <p:cBhvr>
                                        <p:cTn id="9" dur="3000" fill="hold"/>
                                        <p:tgtEl>
                                          <p:spTgt spid="7"/>
                                        </p:tgtEl>
                                        <p:attrNameLst>
                                          <p:attrName>ppt_x</p:attrName>
                                          <p:attrName>ppt_y</p:attrName>
                                        </p:attrNameLst>
                                      </p:cBhvr>
                                      <p:rCtr x="28594" y="-162"/>
                                    </p:animMotion>
                                  </p:childTnLst>
                                  <p:subTnLst>
                                    <p:set>
                                      <p:cBhvr override="childStyle">
                                        <p:cTn dur="1" fill="hold" display="0" masterRel="sameClick" afterEffect="1">
                                          <p:stCondLst>
                                            <p:cond evt="end" delay="0">
                                              <p:tn val="8"/>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Autofit/>
          </a:bodyPr>
          <a:lstStyle/>
          <a:p>
            <a:pPr eaLnBrk="1" fontAlgn="auto" hangingPunct="1">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chemeClr val="tx2">
                    <a:lumMod val="75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
        <p:nvSpPr>
          <p:cNvPr id="8195" name="Content Placeholder 2"/>
          <p:cNvSpPr>
            <a:spLocks noGrp="1"/>
          </p:cNvSpPr>
          <p:nvPr>
            <p:ph idx="1"/>
          </p:nvPr>
        </p:nvSpPr>
        <p:spPr>
          <a:xfrm>
            <a:off x="76200" y="1676400"/>
            <a:ext cx="8763000" cy="4708525"/>
          </a:xfrm>
        </p:spPr>
        <p:txBody>
          <a:bodyPr>
            <a:normAutofit/>
          </a:bodyPr>
          <a:lstStyle/>
          <a:p>
            <a:pPr eaLnBrk="1" hangingPunct="1"/>
            <a:r>
              <a:rPr lang="en-US" altLang="en-US" sz="2400" dirty="0">
                <a:latin typeface="Century Gothic" panose="020B0502020202020204" pitchFamily="34" charset="0"/>
              </a:rPr>
              <a:t>If the substrate concentration for a given amount of enzymes is very low, the time for an enzyme to bind with the next substrate would be relatively long.</a:t>
            </a:r>
          </a:p>
          <a:p>
            <a:pPr lvl="1"/>
            <a:r>
              <a:rPr lang="en-US" altLang="en-US" sz="2000" dirty="0">
                <a:latin typeface="Century Gothic" panose="020B0502020202020204" pitchFamily="34" charset="0"/>
              </a:rPr>
              <a:t>aka. </a:t>
            </a:r>
            <a:r>
              <a:rPr lang="en-US" altLang="en-US" sz="2000" dirty="0">
                <a:solidFill>
                  <a:srgbClr val="00B0F0"/>
                </a:solidFill>
                <a:latin typeface="Century Gothic" panose="020B0502020202020204" pitchFamily="34" charset="0"/>
              </a:rPr>
              <a:t>doors </a:t>
            </a:r>
            <a:r>
              <a:rPr lang="en-US" altLang="en-US" sz="2000" dirty="0">
                <a:latin typeface="Century Gothic" panose="020B0502020202020204" pitchFamily="34" charset="0"/>
              </a:rPr>
              <a:t>are very far apart</a:t>
            </a:r>
            <a:endParaRPr lang="en-US" altLang="en-US" sz="2400" dirty="0">
              <a:latin typeface="Century Gothic" panose="020B0502020202020204" pitchFamily="34" charset="0"/>
            </a:endParaRPr>
          </a:p>
          <a:p>
            <a:pPr eaLnBrk="1" hangingPunct="1"/>
            <a:r>
              <a:rPr lang="en-US" altLang="en-US" sz="2400" dirty="0">
                <a:latin typeface="Century Gothic" panose="020B0502020202020204" pitchFamily="34" charset="0"/>
              </a:rPr>
              <a:t>Enzyme needs “to find” the next available substrate. </a:t>
            </a:r>
          </a:p>
          <a:p>
            <a:pPr eaLnBrk="1" hangingPunct="1"/>
            <a:r>
              <a:rPr lang="en-US" altLang="en-US" sz="2400" dirty="0">
                <a:latin typeface="Century Gothic" panose="020B0502020202020204" pitchFamily="34" charset="0"/>
              </a:rPr>
              <a:t>Increasing the substrate concentration will decrease that </a:t>
            </a:r>
            <a:r>
              <a:rPr lang="en-US" altLang="en-US" sz="2400" i="1" dirty="0">
                <a:latin typeface="Century Gothic" panose="020B0502020202020204" pitchFamily="34" charset="0"/>
              </a:rPr>
              <a:t>‘search time’ </a:t>
            </a:r>
            <a:r>
              <a:rPr lang="en-US" altLang="en-US" sz="2400" dirty="0">
                <a:latin typeface="Century Gothic" panose="020B0502020202020204" pitchFamily="34" charset="0"/>
              </a:rPr>
              <a:t>– thereby increasing the rate of reaction. </a:t>
            </a:r>
          </a:p>
        </p:txBody>
      </p:sp>
      <p:pic>
        <p:nvPicPr>
          <p:cNvPr id="4" name="Picture 3"/>
          <p:cNvPicPr>
            <a:picLocks noChangeAspect="1"/>
          </p:cNvPicPr>
          <p:nvPr/>
        </p:nvPicPr>
        <p:blipFill>
          <a:blip r:embed="rId2"/>
          <a:stretch>
            <a:fillRect/>
          </a:stretch>
        </p:blipFill>
        <p:spPr>
          <a:xfrm>
            <a:off x="304800" y="5029200"/>
            <a:ext cx="850466" cy="1656522"/>
          </a:xfrm>
          <a:prstGeom prst="rect">
            <a:avLst/>
          </a:prstGeom>
        </p:spPr>
      </p:pic>
      <p:pic>
        <p:nvPicPr>
          <p:cNvPr id="5" name="Picture 4"/>
          <p:cNvPicPr>
            <a:picLocks noChangeAspect="1"/>
          </p:cNvPicPr>
          <p:nvPr/>
        </p:nvPicPr>
        <p:blipFill>
          <a:blip r:embed="rId2"/>
          <a:stretch>
            <a:fillRect/>
          </a:stretch>
        </p:blipFill>
        <p:spPr>
          <a:xfrm>
            <a:off x="8167458" y="5029200"/>
            <a:ext cx="850466" cy="1656522"/>
          </a:xfrm>
          <a:prstGeom prst="rect">
            <a:avLst/>
          </a:prstGeom>
        </p:spPr>
      </p:pic>
      <p:pic>
        <p:nvPicPr>
          <p:cNvPr id="6" name="Picture 5"/>
          <p:cNvPicPr>
            <a:picLocks noChangeAspect="1"/>
          </p:cNvPicPr>
          <p:nvPr/>
        </p:nvPicPr>
        <p:blipFill>
          <a:blip r:embed="rId3"/>
          <a:stretch>
            <a:fillRect/>
          </a:stretch>
        </p:blipFill>
        <p:spPr>
          <a:xfrm>
            <a:off x="1219200" y="5562601"/>
            <a:ext cx="1730027" cy="651323"/>
          </a:xfrm>
          <a:prstGeom prst="round1Rect">
            <a:avLst/>
          </a:prstGeom>
        </p:spPr>
      </p:pic>
      <p:pic>
        <p:nvPicPr>
          <p:cNvPr id="7" name="Picture 6"/>
          <p:cNvPicPr>
            <a:picLocks noChangeAspect="1"/>
          </p:cNvPicPr>
          <p:nvPr/>
        </p:nvPicPr>
        <p:blipFill>
          <a:blip r:embed="rId3"/>
          <a:stretch>
            <a:fillRect/>
          </a:stretch>
        </p:blipFill>
        <p:spPr>
          <a:xfrm>
            <a:off x="1219200" y="5562600"/>
            <a:ext cx="1730027" cy="651323"/>
          </a:xfrm>
          <a:prstGeom prst="round1Rect">
            <a:avLst/>
          </a:prstGeom>
        </p:spPr>
      </p:pic>
      <p:pic>
        <p:nvPicPr>
          <p:cNvPr id="8" name="Picture 7"/>
          <p:cNvPicPr>
            <a:picLocks noChangeAspect="1"/>
          </p:cNvPicPr>
          <p:nvPr/>
        </p:nvPicPr>
        <p:blipFill>
          <a:blip r:embed="rId2"/>
          <a:stretch>
            <a:fillRect/>
          </a:stretch>
        </p:blipFill>
        <p:spPr>
          <a:xfrm>
            <a:off x="4149030" y="5026188"/>
            <a:ext cx="850466" cy="1656522"/>
          </a:xfrm>
          <a:prstGeom prst="rect">
            <a:avLst/>
          </a:prstGeom>
        </p:spPr>
      </p:pic>
      <p:pic>
        <p:nvPicPr>
          <p:cNvPr id="9" name="Picture 8"/>
          <p:cNvPicPr>
            <a:picLocks noChangeAspect="1"/>
          </p:cNvPicPr>
          <p:nvPr/>
        </p:nvPicPr>
        <p:blipFill>
          <a:blip r:embed="rId2"/>
          <a:stretch>
            <a:fillRect/>
          </a:stretch>
        </p:blipFill>
        <p:spPr>
          <a:xfrm>
            <a:off x="5117379" y="5026188"/>
            <a:ext cx="850466" cy="1656522"/>
          </a:xfrm>
          <a:prstGeom prst="rect">
            <a:avLst/>
          </a:prstGeom>
        </p:spPr>
      </p:pic>
      <p:pic>
        <p:nvPicPr>
          <p:cNvPr id="10" name="Picture 9"/>
          <p:cNvPicPr>
            <a:picLocks noChangeAspect="1"/>
          </p:cNvPicPr>
          <p:nvPr/>
        </p:nvPicPr>
        <p:blipFill>
          <a:blip r:embed="rId2"/>
          <a:stretch>
            <a:fillRect/>
          </a:stretch>
        </p:blipFill>
        <p:spPr>
          <a:xfrm>
            <a:off x="6113437" y="5026188"/>
            <a:ext cx="850466" cy="1656522"/>
          </a:xfrm>
          <a:prstGeom prst="rect">
            <a:avLst/>
          </a:prstGeom>
        </p:spPr>
      </p:pic>
      <p:pic>
        <p:nvPicPr>
          <p:cNvPr id="11" name="Picture 10"/>
          <p:cNvPicPr>
            <a:picLocks noChangeAspect="1"/>
          </p:cNvPicPr>
          <p:nvPr/>
        </p:nvPicPr>
        <p:blipFill>
          <a:blip r:embed="rId2"/>
          <a:stretch>
            <a:fillRect/>
          </a:stretch>
        </p:blipFill>
        <p:spPr>
          <a:xfrm>
            <a:off x="7138268" y="5029200"/>
            <a:ext cx="850466" cy="1656522"/>
          </a:xfrm>
          <a:prstGeom prst="rect">
            <a:avLst/>
          </a:prstGeom>
        </p:spPr>
      </p:pic>
      <p:pic>
        <p:nvPicPr>
          <p:cNvPr id="13" name="Picture 12"/>
          <p:cNvPicPr>
            <a:picLocks noChangeAspect="1"/>
          </p:cNvPicPr>
          <p:nvPr/>
        </p:nvPicPr>
        <p:blipFill>
          <a:blip r:embed="rId3"/>
          <a:stretch>
            <a:fillRect/>
          </a:stretch>
        </p:blipFill>
        <p:spPr>
          <a:xfrm>
            <a:off x="1219200" y="5562599"/>
            <a:ext cx="1730027" cy="651323"/>
          </a:xfrm>
          <a:prstGeom prst="round1Rect">
            <a:avLst/>
          </a:prstGeom>
        </p:spPr>
      </p:pic>
      <p:pic>
        <p:nvPicPr>
          <p:cNvPr id="14" name="Picture 13"/>
          <p:cNvPicPr>
            <a:picLocks noChangeAspect="1"/>
          </p:cNvPicPr>
          <p:nvPr/>
        </p:nvPicPr>
        <p:blipFill>
          <a:blip r:embed="rId3"/>
          <a:stretch>
            <a:fillRect/>
          </a:stretch>
        </p:blipFill>
        <p:spPr>
          <a:xfrm>
            <a:off x="1219199" y="5563983"/>
            <a:ext cx="1730027" cy="651323"/>
          </a:xfrm>
          <a:prstGeom prst="round1Rect">
            <a:avLst/>
          </a:prstGeom>
        </p:spPr>
      </p:pic>
    </p:spTree>
    <p:extLst>
      <p:ext uri="{BB962C8B-B14F-4D97-AF65-F5344CB8AC3E}">
        <p14:creationId xmlns:p14="http://schemas.microsoft.com/office/powerpoint/2010/main" val="7283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1.38889E-6 -4.81481E-6 L 0.13229 -0.003 " pathEditMode="fixed" rAng="0" ptsTypes="AA">
                                      <p:cBhvr>
                                        <p:cTn id="6" dur="500" fill="hold"/>
                                        <p:tgtEl>
                                          <p:spTgt spid="7"/>
                                        </p:tgtEl>
                                        <p:attrNameLst>
                                          <p:attrName>ppt_x</p:attrName>
                                          <p:attrName>ppt_y</p:attrName>
                                        </p:attrNameLst>
                                      </p:cBhvr>
                                      <p:rCtr x="6615" y="-162"/>
                                    </p:animMotion>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52400" y="1752600"/>
            <a:ext cx="8763000" cy="4708525"/>
          </a:xfrm>
        </p:spPr>
        <p:txBody>
          <a:bodyPr/>
          <a:lstStyle/>
          <a:p>
            <a:pPr marL="136525" indent="0" eaLnBrk="1" hangingPunct="1">
              <a:buNone/>
            </a:pPr>
            <a:r>
              <a:rPr lang="en-US" altLang="en-US" sz="2000" dirty="0">
                <a:solidFill>
                  <a:schemeClr val="tx1">
                    <a:lumMod val="95000"/>
                  </a:schemeClr>
                </a:solidFill>
                <a:latin typeface="Century Gothic" panose="020B0502020202020204" pitchFamily="34" charset="0"/>
              </a:rPr>
              <a:t>Both, </a:t>
            </a:r>
            <a:r>
              <a:rPr lang="en-US" altLang="en-US" sz="2000" b="1" dirty="0">
                <a:solidFill>
                  <a:srgbClr val="FFC000"/>
                </a:solidFill>
                <a:latin typeface="Century Gothic" panose="020B0502020202020204" pitchFamily="34" charset="0"/>
              </a:rPr>
              <a:t>Enzyme Concentration </a:t>
            </a:r>
            <a:r>
              <a:rPr lang="en-US" altLang="en-US" sz="2000" dirty="0">
                <a:solidFill>
                  <a:schemeClr val="tx1">
                    <a:lumMod val="95000"/>
                  </a:schemeClr>
                </a:solidFill>
                <a:latin typeface="Century Gothic" panose="020B0502020202020204" pitchFamily="34" charset="0"/>
              </a:rPr>
              <a:t>as well as </a:t>
            </a:r>
            <a:r>
              <a:rPr lang="en-US" altLang="en-US" sz="2000" b="1" dirty="0">
                <a:solidFill>
                  <a:srgbClr val="00B0F0"/>
                </a:solidFill>
                <a:latin typeface="Century Gothic" panose="020B0502020202020204" pitchFamily="34" charset="0"/>
              </a:rPr>
              <a:t>Substrate Concentration </a:t>
            </a:r>
            <a:r>
              <a:rPr lang="en-US" altLang="en-US" sz="2000" dirty="0">
                <a:solidFill>
                  <a:schemeClr val="tx1">
                    <a:lumMod val="95000"/>
                  </a:schemeClr>
                </a:solidFill>
                <a:latin typeface="Century Gothic" panose="020B0502020202020204" pitchFamily="34" charset="0"/>
              </a:rPr>
              <a:t>influence the Rate of Reaction </a:t>
            </a:r>
          </a:p>
          <a:p>
            <a:pPr lvl="1"/>
            <a:r>
              <a:rPr lang="en-US" altLang="en-US" sz="2000" dirty="0">
                <a:solidFill>
                  <a:schemeClr val="tx1">
                    <a:lumMod val="95000"/>
                  </a:schemeClr>
                </a:solidFill>
                <a:latin typeface="Century Gothic" panose="020B0502020202020204" pitchFamily="34" charset="0"/>
              </a:rPr>
              <a:t>also called ‘reaction velocity’</a:t>
            </a:r>
          </a:p>
        </p:txBody>
      </p:sp>
      <p:pic>
        <p:nvPicPr>
          <p:cNvPr id="5" name="Picture 4"/>
          <p:cNvPicPr>
            <a:picLocks noChangeAspect="1"/>
          </p:cNvPicPr>
          <p:nvPr/>
        </p:nvPicPr>
        <p:blipFill>
          <a:blip r:embed="rId2"/>
          <a:stretch>
            <a:fillRect/>
          </a:stretch>
        </p:blipFill>
        <p:spPr>
          <a:xfrm>
            <a:off x="430876" y="3048000"/>
            <a:ext cx="3505200" cy="1777565"/>
          </a:xfrm>
          <a:prstGeom prst="rect">
            <a:avLst/>
          </a:prstGeom>
        </p:spPr>
      </p:pic>
      <p:pic>
        <p:nvPicPr>
          <p:cNvPr id="6" name="Picture 5"/>
          <p:cNvPicPr>
            <a:picLocks noChangeAspect="1"/>
          </p:cNvPicPr>
          <p:nvPr/>
        </p:nvPicPr>
        <p:blipFill>
          <a:blip r:embed="rId2"/>
          <a:stretch>
            <a:fillRect/>
          </a:stretch>
        </p:blipFill>
        <p:spPr>
          <a:xfrm>
            <a:off x="583276" y="3200400"/>
            <a:ext cx="3505200" cy="1777565"/>
          </a:xfrm>
          <a:prstGeom prst="rect">
            <a:avLst/>
          </a:prstGeom>
        </p:spPr>
      </p:pic>
      <p:pic>
        <p:nvPicPr>
          <p:cNvPr id="7" name="Picture 6"/>
          <p:cNvPicPr>
            <a:picLocks noChangeAspect="1"/>
          </p:cNvPicPr>
          <p:nvPr/>
        </p:nvPicPr>
        <p:blipFill>
          <a:blip r:embed="rId2"/>
          <a:stretch>
            <a:fillRect/>
          </a:stretch>
        </p:blipFill>
        <p:spPr>
          <a:xfrm>
            <a:off x="735676" y="3352800"/>
            <a:ext cx="3505200" cy="1777565"/>
          </a:xfrm>
          <a:prstGeom prst="rect">
            <a:avLst/>
          </a:prstGeom>
        </p:spPr>
      </p:pic>
      <p:pic>
        <p:nvPicPr>
          <p:cNvPr id="8" name="Picture 7"/>
          <p:cNvPicPr>
            <a:picLocks noChangeAspect="1"/>
          </p:cNvPicPr>
          <p:nvPr/>
        </p:nvPicPr>
        <p:blipFill>
          <a:blip r:embed="rId2"/>
          <a:stretch>
            <a:fillRect/>
          </a:stretch>
        </p:blipFill>
        <p:spPr>
          <a:xfrm>
            <a:off x="888076" y="3505200"/>
            <a:ext cx="3505200" cy="1777565"/>
          </a:xfrm>
          <a:prstGeom prst="rect">
            <a:avLst/>
          </a:prstGeom>
        </p:spPr>
      </p:pic>
      <p:pic>
        <p:nvPicPr>
          <p:cNvPr id="9" name="Picture 8"/>
          <p:cNvPicPr>
            <a:picLocks noChangeAspect="1"/>
          </p:cNvPicPr>
          <p:nvPr/>
        </p:nvPicPr>
        <p:blipFill>
          <a:blip r:embed="rId2"/>
          <a:stretch>
            <a:fillRect/>
          </a:stretch>
        </p:blipFill>
        <p:spPr>
          <a:xfrm>
            <a:off x="1119446" y="3772973"/>
            <a:ext cx="3505200" cy="1777565"/>
          </a:xfrm>
          <a:prstGeom prst="rect">
            <a:avLst/>
          </a:prstGeom>
        </p:spPr>
      </p:pic>
      <p:pic>
        <p:nvPicPr>
          <p:cNvPr id="10" name="Picture 9"/>
          <p:cNvPicPr>
            <a:picLocks noChangeAspect="1"/>
          </p:cNvPicPr>
          <p:nvPr/>
        </p:nvPicPr>
        <p:blipFill>
          <a:blip r:embed="rId2"/>
          <a:stretch>
            <a:fillRect/>
          </a:stretch>
        </p:blipFill>
        <p:spPr>
          <a:xfrm>
            <a:off x="1271846" y="3925373"/>
            <a:ext cx="3505200" cy="1777565"/>
          </a:xfrm>
          <a:prstGeom prst="rect">
            <a:avLst/>
          </a:prstGeom>
        </p:spPr>
      </p:pic>
      <p:pic>
        <p:nvPicPr>
          <p:cNvPr id="11" name="Picture 10"/>
          <p:cNvPicPr>
            <a:picLocks noChangeAspect="1"/>
          </p:cNvPicPr>
          <p:nvPr/>
        </p:nvPicPr>
        <p:blipFill>
          <a:blip r:embed="rId2"/>
          <a:stretch>
            <a:fillRect/>
          </a:stretch>
        </p:blipFill>
        <p:spPr>
          <a:xfrm>
            <a:off x="1424246" y="4077773"/>
            <a:ext cx="3505200" cy="1777565"/>
          </a:xfrm>
          <a:prstGeom prst="rect">
            <a:avLst/>
          </a:prstGeom>
        </p:spPr>
      </p:pic>
      <p:pic>
        <p:nvPicPr>
          <p:cNvPr id="12" name="Picture 11"/>
          <p:cNvPicPr>
            <a:picLocks noChangeAspect="1"/>
          </p:cNvPicPr>
          <p:nvPr/>
        </p:nvPicPr>
        <p:blipFill>
          <a:blip r:embed="rId2"/>
          <a:stretch>
            <a:fillRect/>
          </a:stretch>
        </p:blipFill>
        <p:spPr>
          <a:xfrm>
            <a:off x="1576646" y="4230173"/>
            <a:ext cx="3505200" cy="1777565"/>
          </a:xfrm>
          <a:prstGeom prst="rect">
            <a:avLst/>
          </a:prstGeom>
        </p:spPr>
      </p:pic>
      <p:pic>
        <p:nvPicPr>
          <p:cNvPr id="13" name="Picture 12"/>
          <p:cNvPicPr>
            <a:picLocks noChangeAspect="1"/>
          </p:cNvPicPr>
          <p:nvPr/>
        </p:nvPicPr>
        <p:blipFill>
          <a:blip r:embed="rId3"/>
          <a:stretch>
            <a:fillRect/>
          </a:stretch>
        </p:blipFill>
        <p:spPr>
          <a:xfrm>
            <a:off x="5243253" y="2437185"/>
            <a:ext cx="1371600" cy="2671576"/>
          </a:xfrm>
          <a:prstGeom prst="rect">
            <a:avLst/>
          </a:prstGeom>
        </p:spPr>
      </p:pic>
      <p:pic>
        <p:nvPicPr>
          <p:cNvPr id="14" name="Picture 13"/>
          <p:cNvPicPr>
            <a:picLocks noChangeAspect="1"/>
          </p:cNvPicPr>
          <p:nvPr/>
        </p:nvPicPr>
        <p:blipFill>
          <a:blip r:embed="rId3"/>
          <a:stretch>
            <a:fillRect/>
          </a:stretch>
        </p:blipFill>
        <p:spPr>
          <a:xfrm>
            <a:off x="5395653" y="2589585"/>
            <a:ext cx="1371600" cy="2671576"/>
          </a:xfrm>
          <a:prstGeom prst="rect">
            <a:avLst/>
          </a:prstGeom>
        </p:spPr>
      </p:pic>
      <p:pic>
        <p:nvPicPr>
          <p:cNvPr id="15" name="Picture 14"/>
          <p:cNvPicPr>
            <a:picLocks noChangeAspect="1"/>
          </p:cNvPicPr>
          <p:nvPr/>
        </p:nvPicPr>
        <p:blipFill>
          <a:blip r:embed="rId3"/>
          <a:stretch>
            <a:fillRect/>
          </a:stretch>
        </p:blipFill>
        <p:spPr>
          <a:xfrm>
            <a:off x="5548053" y="2741985"/>
            <a:ext cx="1371600" cy="2671576"/>
          </a:xfrm>
          <a:prstGeom prst="rect">
            <a:avLst/>
          </a:prstGeom>
        </p:spPr>
      </p:pic>
      <p:pic>
        <p:nvPicPr>
          <p:cNvPr id="16" name="Picture 15"/>
          <p:cNvPicPr>
            <a:picLocks noChangeAspect="1"/>
          </p:cNvPicPr>
          <p:nvPr/>
        </p:nvPicPr>
        <p:blipFill>
          <a:blip r:embed="rId3"/>
          <a:stretch>
            <a:fillRect/>
          </a:stretch>
        </p:blipFill>
        <p:spPr>
          <a:xfrm>
            <a:off x="5820988" y="2965240"/>
            <a:ext cx="1371600" cy="2671576"/>
          </a:xfrm>
          <a:prstGeom prst="rect">
            <a:avLst/>
          </a:prstGeom>
        </p:spPr>
      </p:pic>
      <p:pic>
        <p:nvPicPr>
          <p:cNvPr id="17" name="Picture 16"/>
          <p:cNvPicPr>
            <a:picLocks noChangeAspect="1"/>
          </p:cNvPicPr>
          <p:nvPr/>
        </p:nvPicPr>
        <p:blipFill>
          <a:blip r:embed="rId3"/>
          <a:stretch>
            <a:fillRect/>
          </a:stretch>
        </p:blipFill>
        <p:spPr>
          <a:xfrm>
            <a:off x="5973388" y="3117640"/>
            <a:ext cx="1371600" cy="2671576"/>
          </a:xfrm>
          <a:prstGeom prst="rect">
            <a:avLst/>
          </a:prstGeom>
        </p:spPr>
      </p:pic>
      <p:pic>
        <p:nvPicPr>
          <p:cNvPr id="18" name="Picture 17"/>
          <p:cNvPicPr>
            <a:picLocks noChangeAspect="1"/>
          </p:cNvPicPr>
          <p:nvPr/>
        </p:nvPicPr>
        <p:blipFill>
          <a:blip r:embed="rId3"/>
          <a:stretch>
            <a:fillRect/>
          </a:stretch>
        </p:blipFill>
        <p:spPr>
          <a:xfrm>
            <a:off x="6125788" y="3270040"/>
            <a:ext cx="1371600" cy="2671576"/>
          </a:xfrm>
          <a:prstGeom prst="rect">
            <a:avLst/>
          </a:prstGeom>
        </p:spPr>
      </p:pic>
      <p:pic>
        <p:nvPicPr>
          <p:cNvPr id="19" name="Picture 18"/>
          <p:cNvPicPr>
            <a:picLocks noChangeAspect="1"/>
          </p:cNvPicPr>
          <p:nvPr/>
        </p:nvPicPr>
        <p:blipFill>
          <a:blip r:embed="rId3"/>
          <a:stretch>
            <a:fillRect/>
          </a:stretch>
        </p:blipFill>
        <p:spPr>
          <a:xfrm>
            <a:off x="6363395" y="3536625"/>
            <a:ext cx="1371600" cy="2671576"/>
          </a:xfrm>
          <a:prstGeom prst="rect">
            <a:avLst/>
          </a:prstGeom>
        </p:spPr>
      </p:pic>
      <p:pic>
        <p:nvPicPr>
          <p:cNvPr id="20" name="Picture 19"/>
          <p:cNvPicPr>
            <a:picLocks noChangeAspect="1"/>
          </p:cNvPicPr>
          <p:nvPr/>
        </p:nvPicPr>
        <p:blipFill>
          <a:blip r:embed="rId3"/>
          <a:stretch>
            <a:fillRect/>
          </a:stretch>
        </p:blipFill>
        <p:spPr>
          <a:xfrm>
            <a:off x="6515795" y="3689025"/>
            <a:ext cx="1371600" cy="2671576"/>
          </a:xfrm>
          <a:prstGeom prst="rect">
            <a:avLst/>
          </a:prstGeom>
        </p:spPr>
      </p:pic>
      <p:pic>
        <p:nvPicPr>
          <p:cNvPr id="21" name="Picture 20"/>
          <p:cNvPicPr>
            <a:picLocks noChangeAspect="1"/>
          </p:cNvPicPr>
          <p:nvPr/>
        </p:nvPicPr>
        <p:blipFill>
          <a:blip r:embed="rId3"/>
          <a:stretch>
            <a:fillRect/>
          </a:stretch>
        </p:blipFill>
        <p:spPr>
          <a:xfrm>
            <a:off x="6668195" y="3841425"/>
            <a:ext cx="1371600" cy="2671576"/>
          </a:xfrm>
          <a:prstGeom prst="rect">
            <a:avLst/>
          </a:prstGeom>
        </p:spPr>
      </p:pic>
      <p:sp>
        <p:nvSpPr>
          <p:cNvPr id="23" name="Title 1"/>
          <p:cNvSpPr txBox="1">
            <a:spLocks/>
          </p:cNvSpPr>
          <p:nvPr/>
        </p:nvSpPr>
        <p:spPr>
          <a:xfrm>
            <a:off x="228600" y="304800"/>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fontAlgn="auto">
              <a:spcAft>
                <a:spcPts val="0"/>
              </a:spcAft>
              <a:defRPr/>
            </a:pPr>
            <a:r>
              <a:rPr lang="en-US" sz="3600" dirty="0">
                <a:solidFill>
                  <a:schemeClr val="tx1"/>
                </a:solidFill>
                <a:latin typeface="Century Gothic" panose="020B0502020202020204" pitchFamily="34" charset="0"/>
              </a:rPr>
              <a:t>Rate of Reaction influenced by </a:t>
            </a:r>
            <a:r>
              <a:rPr lang="en-US" sz="3600" dirty="0">
                <a:solidFill>
                  <a:srgbClr val="FFC000"/>
                </a:solidFill>
                <a:latin typeface="Century Gothic" panose="020B0502020202020204" pitchFamily="34" charset="0"/>
              </a:rPr>
              <a:t>Enzyme</a:t>
            </a:r>
            <a:r>
              <a:rPr lang="en-US" sz="3600" dirty="0">
                <a:solidFill>
                  <a:schemeClr val="accent6">
                    <a:lumMod val="60000"/>
                    <a:lumOff val="4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accent6">
                    <a:lumMod val="60000"/>
                    <a:lumOff val="40000"/>
                  </a:schemeClr>
                </a:solidFill>
                <a:latin typeface="Century Gothic" panose="020B0502020202020204" pitchFamily="34" charset="0"/>
              </a:rPr>
              <a:t> </a:t>
            </a:r>
            <a:r>
              <a:rPr lang="en-US" sz="3600" dirty="0">
                <a:solidFill>
                  <a:schemeClr val="tx2">
                    <a:lumMod val="50000"/>
                  </a:schemeClr>
                </a:solidFill>
                <a:latin typeface="Century Gothic" panose="020B0502020202020204" pitchFamily="34" charset="0"/>
              </a:rPr>
              <a:t>Substrate</a:t>
            </a:r>
            <a:r>
              <a:rPr lang="en-US" sz="3600" dirty="0">
                <a:solidFill>
                  <a:schemeClr val="accent6">
                    <a:lumMod val="60000"/>
                    <a:lumOff val="40000"/>
                  </a:schemeClr>
                </a:solidFill>
                <a:latin typeface="Century Gothic" panose="020B0502020202020204" pitchFamily="34" charset="0"/>
              </a:rPr>
              <a:t> Concentrations</a:t>
            </a:r>
          </a:p>
        </p:txBody>
      </p:sp>
    </p:spTree>
    <p:extLst>
      <p:ext uri="{BB962C8B-B14F-4D97-AF65-F5344CB8AC3E}">
        <p14:creationId xmlns:p14="http://schemas.microsoft.com/office/powerpoint/2010/main" val="29798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62000" y="3270993"/>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 name="Content Placeholder 2"/>
          <p:cNvSpPr>
            <a:spLocks noGrp="1"/>
          </p:cNvSpPr>
          <p:nvPr>
            <p:ph idx="1"/>
          </p:nvPr>
        </p:nvSpPr>
        <p:spPr>
          <a:xfrm>
            <a:off x="178435" y="1371600"/>
            <a:ext cx="8229600" cy="4953693"/>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dirty="0">
                <a:latin typeface="Century Gothic" panose="020B0502020202020204" pitchFamily="34" charset="0"/>
              </a:rPr>
              <a:t>Hydrogen peroxide is a dangerous product of metabolic processes in cells</a:t>
            </a:r>
          </a:p>
          <a:p>
            <a:pPr marL="868680" lvl="1" indent="-283464" eaLnBrk="1" fontAlgn="auto" hangingPunct="1">
              <a:spcAft>
                <a:spcPts val="0"/>
              </a:spcAft>
              <a:buFont typeface="Wingdings 2"/>
              <a:buChar char=""/>
              <a:defRPr/>
            </a:pPr>
            <a:r>
              <a:rPr lang="en-US" sz="2000" dirty="0">
                <a:latin typeface="Century Gothic" panose="020B0502020202020204" pitchFamily="34" charset="0"/>
              </a:rPr>
              <a:t>The enzyme, catalase (found in peroxisomes), is used by cells to rapidly catalyze the decomposition of hydrogen peroxide to less reactive oxygen and water</a:t>
            </a:r>
            <a:br>
              <a:rPr lang="en-US" sz="2000" dirty="0">
                <a:latin typeface="Century Gothic" panose="020B0502020202020204" pitchFamily="34" charset="0"/>
              </a:rPr>
            </a:br>
            <a:br>
              <a:rPr lang="en-US" sz="2000" dirty="0">
                <a:latin typeface="Century Gothic" panose="020B0502020202020204" pitchFamily="34" charset="0"/>
              </a:rPr>
            </a:br>
            <a:endParaRPr lang="en-US" sz="2000" dirty="0">
              <a:latin typeface="Century Gothic" panose="020B0502020202020204" pitchFamily="34" charset="0"/>
            </a:endParaRPr>
          </a:p>
          <a:p>
            <a:pPr marL="868680" lvl="1" indent="-283464" eaLnBrk="1" fontAlgn="auto" hangingPunct="1">
              <a:spcAft>
                <a:spcPts val="0"/>
              </a:spcAft>
              <a:buFont typeface="Wingdings 2"/>
              <a:buChar char=""/>
              <a:defRPr/>
            </a:pPr>
            <a:endParaRPr lang="en-US" dirty="0">
              <a:latin typeface="Century Gothic" panose="020B0502020202020204" pitchFamily="34" charset="0"/>
            </a:endParaRPr>
          </a:p>
          <a:p>
            <a:pPr marL="548640" indent="-411480" eaLnBrk="1" fontAlgn="auto" hangingPunct="1">
              <a:spcAft>
                <a:spcPts val="0"/>
              </a:spcAft>
              <a:buClr>
                <a:schemeClr val="tx1">
                  <a:shade val="95000"/>
                </a:schemeClr>
              </a:buClr>
              <a:buFont typeface="Wingdings 2"/>
              <a:buChar char=""/>
              <a:defRPr/>
            </a:pPr>
            <a:endParaRPr lang="en-US" sz="1800" dirty="0">
              <a:latin typeface="Century Gothic" panose="020B0502020202020204" pitchFamily="34" charset="0"/>
            </a:endParaRPr>
          </a:p>
          <a:p>
            <a:pPr marL="548640" indent="-411480" eaLnBrk="1" fontAlgn="auto" hangingPunct="1">
              <a:spcAft>
                <a:spcPts val="0"/>
              </a:spcAft>
              <a:buClr>
                <a:schemeClr val="tx1">
                  <a:shade val="95000"/>
                </a:schemeClr>
              </a:buClr>
              <a:buFont typeface="Wingdings 2"/>
              <a:buChar char=""/>
              <a:defRPr/>
            </a:pPr>
            <a:r>
              <a:rPr lang="en-US" sz="1800" dirty="0">
                <a:latin typeface="Century Gothic" panose="020B0502020202020204" pitchFamily="34" charset="0"/>
              </a:rPr>
              <a:t>Remember, 4 things can alter enzyme efficiency (rate of reaction):</a:t>
            </a:r>
          </a:p>
          <a:p>
            <a:pPr marL="548640" indent="-411480" eaLnBrk="1" fontAlgn="auto" hangingPunct="1">
              <a:spcAft>
                <a:spcPts val="0"/>
              </a:spcAft>
              <a:buClr>
                <a:schemeClr val="tx1">
                  <a:shade val="95000"/>
                </a:schemeClr>
              </a:buClr>
              <a:buFont typeface="Wingdings 2"/>
              <a:buChar char=""/>
              <a:defRPr/>
            </a:pPr>
            <a:endParaRPr lang="en-US" sz="1800" dirty="0">
              <a:latin typeface="Century Gothic" panose="020B0502020202020204" pitchFamily="34" charset="0"/>
            </a:endParaRPr>
          </a:p>
          <a:p>
            <a:pPr marL="868680" lvl="1" indent="-283464" fontAlgn="auto">
              <a:spcAft>
                <a:spcPts val="0"/>
              </a:spcAft>
              <a:buFont typeface="Wingdings 2"/>
              <a:buChar char=""/>
              <a:defRPr/>
            </a:pPr>
            <a:r>
              <a:rPr lang="en-US" sz="1800" dirty="0">
                <a:solidFill>
                  <a:srgbClr val="FFFF00"/>
                </a:solidFill>
                <a:latin typeface="Century Gothic" panose="020B0502020202020204" pitchFamily="34" charset="0"/>
              </a:rPr>
              <a:t>Specificity: </a:t>
            </a:r>
            <a:r>
              <a:rPr lang="en-US" sz="1800" dirty="0">
                <a:latin typeface="Century Gothic" panose="020B0502020202020204" pitchFamily="34" charset="0"/>
              </a:rPr>
              <a:t>Whether or not you have the correct (specific) substrate for the enzyme to react with. </a:t>
            </a:r>
          </a:p>
          <a:p>
            <a:pPr marL="868680" lvl="1" indent="-283464" eaLnBrk="1" fontAlgn="auto" hangingPunct="1">
              <a:spcAft>
                <a:spcPts val="0"/>
              </a:spcAft>
              <a:buFont typeface="Wingdings 2"/>
              <a:buChar char=""/>
              <a:defRPr/>
            </a:pPr>
            <a:r>
              <a:rPr lang="en-US" sz="1800" dirty="0">
                <a:solidFill>
                  <a:schemeClr val="tx2">
                    <a:lumMod val="50000"/>
                  </a:schemeClr>
                </a:solidFill>
                <a:latin typeface="Century Gothic" panose="020B0502020202020204" pitchFamily="34" charset="0"/>
              </a:rPr>
              <a:t>Temperature</a:t>
            </a:r>
          </a:p>
          <a:p>
            <a:pPr marL="868680" lvl="1" indent="-283464" fontAlgn="auto">
              <a:spcAft>
                <a:spcPts val="0"/>
              </a:spcAft>
              <a:buFont typeface="Wingdings 2"/>
              <a:buChar char=""/>
              <a:defRPr/>
            </a:pPr>
            <a:r>
              <a:rPr lang="en-US" sz="1800" dirty="0">
                <a:solidFill>
                  <a:schemeClr val="accent6">
                    <a:lumMod val="60000"/>
                    <a:lumOff val="40000"/>
                  </a:schemeClr>
                </a:solidFill>
                <a:latin typeface="Century Gothic" panose="020B0502020202020204" pitchFamily="34" charset="0"/>
              </a:rPr>
              <a:t>Concentration</a:t>
            </a:r>
            <a:r>
              <a:rPr lang="en-US" sz="1800" dirty="0">
                <a:latin typeface="Century Gothic" panose="020B0502020202020204" pitchFamily="34" charset="0"/>
              </a:rPr>
              <a:t> of enzyme and substrate</a:t>
            </a:r>
          </a:p>
          <a:p>
            <a:pPr marL="868680" lvl="1" indent="-283464" eaLnBrk="1" fontAlgn="auto" hangingPunct="1">
              <a:spcAft>
                <a:spcPts val="0"/>
              </a:spcAft>
              <a:buFont typeface="Wingdings 2"/>
              <a:buChar char=""/>
              <a:defRPr/>
            </a:pPr>
            <a:r>
              <a:rPr lang="en-US" sz="1800" dirty="0">
                <a:solidFill>
                  <a:schemeClr val="bg2">
                    <a:lumMod val="40000"/>
                    <a:lumOff val="60000"/>
                  </a:schemeClr>
                </a:solidFill>
                <a:latin typeface="Century Gothic" panose="020B0502020202020204" pitchFamily="34" charset="0"/>
              </a:rPr>
              <a:t>pH </a:t>
            </a:r>
          </a:p>
        </p:txBody>
      </p:sp>
      <p:sp>
        <p:nvSpPr>
          <p:cNvPr id="5" name="Rectangle 7"/>
          <p:cNvSpPr>
            <a:spLocks noChangeArrowheads="1"/>
          </p:cNvSpPr>
          <p:nvPr/>
        </p:nvSpPr>
        <p:spPr bwMode="auto">
          <a:xfrm>
            <a:off x="1245235" y="3506010"/>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2" name="Title 1"/>
          <p:cNvSpPr>
            <a:spLocks noGrp="1"/>
          </p:cNvSpPr>
          <p:nvPr>
            <p:ph type="title"/>
          </p:nvPr>
        </p:nvSpPr>
        <p:spPr>
          <a:xfrm>
            <a:off x="533400" y="3048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What does </a:t>
            </a:r>
            <a:r>
              <a:rPr lang="en-US" dirty="0">
                <a:solidFill>
                  <a:srgbClr val="FFC000"/>
                </a:solidFill>
                <a:latin typeface="Century Gothic" panose="020B0502020202020204" pitchFamily="34" charset="0"/>
              </a:rPr>
              <a:t>CATALASE</a:t>
            </a:r>
            <a:r>
              <a:rPr lang="en-US" dirty="0">
                <a:solidFill>
                  <a:srgbClr val="00B0F0"/>
                </a:solidFill>
                <a:latin typeface="Century Gothic" panose="020B0502020202020204" pitchFamily="34" charset="0"/>
              </a:rPr>
              <a:t> </a:t>
            </a:r>
            <a:r>
              <a:rPr lang="en-US" dirty="0">
                <a:solidFill>
                  <a:schemeClr val="bg2">
                    <a:lumMod val="60000"/>
                    <a:lumOff val="40000"/>
                  </a:schemeClr>
                </a:solidFill>
                <a:latin typeface="Century Gothic" panose="020B0502020202020204" pitchFamily="34" charset="0"/>
              </a:rPr>
              <a:t>do?</a:t>
            </a:r>
          </a:p>
        </p:txBody>
      </p:sp>
      <p:sp>
        <p:nvSpPr>
          <p:cNvPr id="6" name="Right Arrow 5"/>
          <p:cNvSpPr/>
          <p:nvPr/>
        </p:nvSpPr>
        <p:spPr>
          <a:xfrm>
            <a:off x="2514600" y="3541622"/>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420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00B0F0"/>
                </a:solidFill>
                <a:latin typeface="Century Gothic" panose="020B0502020202020204" pitchFamily="34" charset="0"/>
              </a:rPr>
              <a:t>How will we see if </a:t>
            </a:r>
            <a:r>
              <a:rPr lang="en-US" dirty="0">
                <a:solidFill>
                  <a:srgbClr val="FFC000"/>
                </a:solidFill>
                <a:latin typeface="Century Gothic" panose="020B0502020202020204" pitchFamily="34" charset="0"/>
              </a:rPr>
              <a:t>catalase </a:t>
            </a:r>
            <a:r>
              <a:rPr lang="en-US" dirty="0">
                <a:solidFill>
                  <a:srgbClr val="00B0F0"/>
                </a:solidFill>
                <a:latin typeface="Century Gothic" panose="020B0502020202020204" pitchFamily="34" charset="0"/>
              </a:rPr>
              <a:t>is working?</a:t>
            </a:r>
          </a:p>
        </p:txBody>
      </p:sp>
      <p:sp>
        <p:nvSpPr>
          <p:cNvPr id="10243" name="Content Placeholder 2"/>
          <p:cNvSpPr>
            <a:spLocks noGrp="1"/>
          </p:cNvSpPr>
          <p:nvPr>
            <p:ph idx="1"/>
          </p:nvPr>
        </p:nvSpPr>
        <p:spPr>
          <a:xfrm>
            <a:off x="787731" y="1723188"/>
            <a:ext cx="8229600" cy="4708525"/>
          </a:xfrm>
        </p:spPr>
        <p:txBody>
          <a:bodyPr/>
          <a:lstStyle/>
          <a:p>
            <a:pPr marL="136525" indent="0">
              <a:buNone/>
            </a:pPr>
            <a:r>
              <a:rPr lang="en-US" altLang="en-US" sz="2400" dirty="0">
                <a:latin typeface="Century Gothic" panose="020B0502020202020204" pitchFamily="34" charset="0"/>
              </a:rPr>
              <a:t>Bubbles!... But where do they come from?</a:t>
            </a:r>
          </a:p>
        </p:txBody>
      </p:sp>
      <p:pic>
        <p:nvPicPr>
          <p:cNvPr id="4" name="Picture 3"/>
          <p:cNvPicPr>
            <a:picLocks noChangeAspect="1"/>
          </p:cNvPicPr>
          <p:nvPr/>
        </p:nvPicPr>
        <p:blipFill>
          <a:blip r:embed="rId2"/>
          <a:stretch>
            <a:fillRect/>
          </a:stretch>
        </p:blipFill>
        <p:spPr>
          <a:xfrm>
            <a:off x="7543800" y="481220"/>
            <a:ext cx="1266825" cy="6343650"/>
          </a:xfrm>
          <a:prstGeom prst="rect">
            <a:avLst/>
          </a:prstGeom>
        </p:spPr>
      </p:pic>
      <p:sp>
        <p:nvSpPr>
          <p:cNvPr id="5" name="Rectangle 4"/>
          <p:cNvSpPr/>
          <p:nvPr/>
        </p:nvSpPr>
        <p:spPr>
          <a:xfrm rot="5400000">
            <a:off x="6731331" y="26165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pixabay.com, CC0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https://pixabay.com/en/test-tube-boiling-blue-bubbles-31062/</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p:cNvSpPr>
            <a:spLocks noChangeArrowheads="1"/>
          </p:cNvSpPr>
          <p:nvPr/>
        </p:nvSpPr>
        <p:spPr bwMode="auto">
          <a:xfrm>
            <a:off x="972590" y="2114535"/>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Hydrogen Peroxide</a:t>
            </a:r>
            <a:r>
              <a:rPr lang="en-US" altLang="en-US" sz="1400" dirty="0">
                <a:latin typeface="Arial" pitchFamily="34" charset="0"/>
                <a:cs typeface="Times New Roman" pitchFamily="18" charset="0"/>
              </a:rPr>
              <a:t>		Oxygen	Water</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10" name="Right Arrow 9"/>
          <p:cNvSpPr/>
          <p:nvPr/>
        </p:nvSpPr>
        <p:spPr>
          <a:xfrm>
            <a:off x="3048000" y="2382820"/>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7"/>
          <p:cNvSpPr>
            <a:spLocks noChangeArrowheads="1"/>
          </p:cNvSpPr>
          <p:nvPr/>
        </p:nvSpPr>
        <p:spPr bwMode="auto">
          <a:xfrm>
            <a:off x="1752600" y="2326267"/>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grpSp>
        <p:nvGrpSpPr>
          <p:cNvPr id="12" name="Group 11"/>
          <p:cNvGrpSpPr/>
          <p:nvPr/>
        </p:nvGrpSpPr>
        <p:grpSpPr>
          <a:xfrm>
            <a:off x="491093" y="3115570"/>
            <a:ext cx="6935581" cy="3594998"/>
            <a:chOff x="515789" y="3071781"/>
            <a:chExt cx="6935581" cy="359499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89" y="3071781"/>
              <a:ext cx="6935581" cy="3594998"/>
            </a:xfrm>
            <a:prstGeom prst="rect">
              <a:avLst/>
            </a:prstGeom>
          </p:spPr>
        </p:pic>
        <p:sp>
          <p:nvSpPr>
            <p:cNvPr id="7" name="Rectangle 6"/>
            <p:cNvSpPr/>
            <p:nvPr/>
          </p:nvSpPr>
          <p:spPr>
            <a:xfrm>
              <a:off x="3657600" y="6400800"/>
              <a:ext cx="1030343" cy="211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Calibri" panose="020F0502020204030204" pitchFamily="34" charset="0"/>
                <a:cs typeface="Arial" panose="020B0604020202020204" pitchFamily="34" charset="0"/>
              </a:endParaRPr>
            </a:p>
          </p:txBody>
        </p:sp>
        <p:sp>
          <p:nvSpPr>
            <p:cNvPr id="8" name="Rectangle 7"/>
            <p:cNvSpPr/>
            <p:nvPr/>
          </p:nvSpPr>
          <p:spPr>
            <a:xfrm>
              <a:off x="3694624" y="6243200"/>
              <a:ext cx="986617" cy="369332"/>
            </a:xfrm>
            <a:prstGeom prst="rect">
              <a:avLst/>
            </a:prstGeom>
          </p:spPr>
          <p:txBody>
            <a:bodyPr wrap="none">
              <a:spAutoFit/>
            </a:bodyPr>
            <a:lstStyle/>
            <a:p>
              <a:pPr algn="ctr"/>
              <a:r>
                <a:rPr lang="en-US" dirty="0">
                  <a:solidFill>
                    <a:schemeClr val="bg1"/>
                  </a:solidFill>
                  <a:latin typeface="Calibri" panose="020F0502020204030204" pitchFamily="34" charset="0"/>
                  <a:cs typeface="Arial" panose="020B0604020202020204" pitchFamily="34" charset="0"/>
                </a:rPr>
                <a:t>Catalase</a:t>
              </a:r>
            </a:p>
          </p:txBody>
        </p:sp>
      </p:grpSp>
      <p:sp>
        <p:nvSpPr>
          <p:cNvPr id="13" name="Oval 12"/>
          <p:cNvSpPr/>
          <p:nvPr/>
        </p:nvSpPr>
        <p:spPr>
          <a:xfrm>
            <a:off x="4509080" y="2141894"/>
            <a:ext cx="1021365" cy="11358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8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00B0F0"/>
                </a:solidFill>
                <a:latin typeface="Century Gothic" panose="020B0502020202020204" pitchFamily="34" charset="0"/>
              </a:rPr>
              <a:t>How will we see if </a:t>
            </a:r>
            <a:r>
              <a:rPr lang="en-US" dirty="0">
                <a:solidFill>
                  <a:srgbClr val="FFC000"/>
                </a:solidFill>
                <a:latin typeface="Century Gothic" panose="020B0502020202020204" pitchFamily="34" charset="0"/>
              </a:rPr>
              <a:t>catalase </a:t>
            </a:r>
            <a:r>
              <a:rPr lang="en-US" dirty="0">
                <a:solidFill>
                  <a:srgbClr val="00B0F0"/>
                </a:solidFill>
                <a:latin typeface="Century Gothic" panose="020B0502020202020204" pitchFamily="34" charset="0"/>
              </a:rPr>
              <a:t>is working?</a:t>
            </a:r>
          </a:p>
        </p:txBody>
      </p:sp>
      <p:sp>
        <p:nvSpPr>
          <p:cNvPr id="10243" name="Content Placeholder 2"/>
          <p:cNvSpPr>
            <a:spLocks noGrp="1"/>
          </p:cNvSpPr>
          <p:nvPr>
            <p:ph idx="1"/>
          </p:nvPr>
        </p:nvSpPr>
        <p:spPr>
          <a:xfrm>
            <a:off x="787731" y="1723188"/>
            <a:ext cx="8229600" cy="4708525"/>
          </a:xfrm>
        </p:spPr>
        <p:txBody>
          <a:bodyPr/>
          <a:lstStyle/>
          <a:p>
            <a:pPr marL="136525" indent="0">
              <a:buNone/>
            </a:pPr>
            <a:r>
              <a:rPr lang="en-US" altLang="en-US" sz="2400" dirty="0">
                <a:latin typeface="Century Gothic" panose="020B0502020202020204" pitchFamily="34" charset="0"/>
              </a:rPr>
              <a:t>Bubbles!... But where do they come from?</a:t>
            </a:r>
          </a:p>
        </p:txBody>
      </p:sp>
      <p:sp>
        <p:nvSpPr>
          <p:cNvPr id="10245" name="TextBox 3"/>
          <p:cNvSpPr txBox="1">
            <a:spLocks noChangeArrowheads="1"/>
          </p:cNvSpPr>
          <p:nvPr/>
        </p:nvSpPr>
        <p:spPr bwMode="auto">
          <a:xfrm>
            <a:off x="836332" y="4029900"/>
            <a:ext cx="6627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dirty="0">
                <a:latin typeface="Century Gothic" panose="020B0502020202020204" pitchFamily="34" charset="0"/>
              </a:rPr>
              <a:t>Remember, bubbles will only form when catalase is effectively breaking down hydrogen peroxide into water and oxygen</a:t>
            </a:r>
          </a:p>
        </p:txBody>
      </p:sp>
      <p:sp>
        <p:nvSpPr>
          <p:cNvPr id="3" name="Rectangle 2"/>
          <p:cNvSpPr/>
          <p:nvPr/>
        </p:nvSpPr>
        <p:spPr>
          <a:xfrm>
            <a:off x="380999" y="3071781"/>
            <a:ext cx="6324600" cy="830997"/>
          </a:xfrm>
          <a:prstGeom prst="rect">
            <a:avLst/>
          </a:prstGeom>
        </p:spPr>
        <p:txBody>
          <a:bodyPr wrap="square">
            <a:spAutoFit/>
          </a:bodyPr>
          <a:lstStyle/>
          <a:p>
            <a:pPr lvl="1"/>
            <a:r>
              <a:rPr lang="en-US" altLang="en-US" sz="2400" dirty="0">
                <a:latin typeface="Century Gothic" panose="020B0502020202020204" pitchFamily="34" charset="0"/>
              </a:rPr>
              <a:t>Resulting from the production of oxygen (O</a:t>
            </a:r>
            <a:r>
              <a:rPr lang="en-US" altLang="en-US" sz="2400" baseline="-25000" dirty="0">
                <a:latin typeface="Century Gothic" panose="020B0502020202020204" pitchFamily="34" charset="0"/>
              </a:rPr>
              <a:t>2</a:t>
            </a:r>
            <a:r>
              <a:rPr lang="en-US" altLang="en-US" sz="2400" dirty="0">
                <a:latin typeface="Century Gothic" panose="020B0502020202020204" pitchFamily="34" charset="0"/>
              </a:rPr>
              <a:t> - a gas)</a:t>
            </a:r>
          </a:p>
        </p:txBody>
      </p:sp>
      <p:pic>
        <p:nvPicPr>
          <p:cNvPr id="4" name="Picture 3"/>
          <p:cNvPicPr>
            <a:picLocks noChangeAspect="1"/>
          </p:cNvPicPr>
          <p:nvPr/>
        </p:nvPicPr>
        <p:blipFill>
          <a:blip r:embed="rId2"/>
          <a:stretch>
            <a:fillRect/>
          </a:stretch>
        </p:blipFill>
        <p:spPr>
          <a:xfrm>
            <a:off x="7543800" y="481220"/>
            <a:ext cx="1266825" cy="6343650"/>
          </a:xfrm>
          <a:prstGeom prst="rect">
            <a:avLst/>
          </a:prstGeom>
        </p:spPr>
      </p:pic>
      <p:sp>
        <p:nvSpPr>
          <p:cNvPr id="5" name="Rectangle 4"/>
          <p:cNvSpPr/>
          <p:nvPr/>
        </p:nvSpPr>
        <p:spPr>
          <a:xfrm rot="5400000">
            <a:off x="6731331" y="2616531"/>
            <a:ext cx="4572000" cy="253339"/>
          </a:xfrm>
          <a:prstGeom prst="rect">
            <a:avLst/>
          </a:prstGeom>
        </p:spPr>
        <p:txBody>
          <a:bodyPr>
            <a:spAutoFit/>
          </a:bodyPr>
          <a:lstStyle/>
          <a:p>
            <a:pPr marL="0" marR="0">
              <a:lnSpc>
                <a:spcPct val="107000"/>
              </a:lnSpc>
              <a:spcBef>
                <a:spcPts val="0"/>
              </a:spcBef>
              <a:spcAft>
                <a:spcPts val="800"/>
              </a:spcAft>
            </a:pPr>
            <a:r>
              <a:rPr lang="en-US" sz="500" dirty="0">
                <a:latin typeface="Calibri" panose="020F0502020204030204" pitchFamily="34" charset="0"/>
                <a:ea typeface="Calibri" panose="020F0502020204030204" pitchFamily="34" charset="0"/>
                <a:cs typeface="Times New Roman" panose="02020603050405020304" pitchFamily="18" charset="0"/>
              </a:rPr>
              <a:t>By pixabay.com, CC0 Public Domain,</a:t>
            </a:r>
            <a:br>
              <a:rPr lang="en-US" sz="500" dirty="0">
                <a:latin typeface="Calibri" panose="020F0502020204030204" pitchFamily="34" charset="0"/>
                <a:ea typeface="Calibri" panose="020F0502020204030204" pitchFamily="34" charset="0"/>
                <a:cs typeface="Times New Roman" panose="02020603050405020304" pitchFamily="18" charset="0"/>
              </a:rPr>
            </a:br>
            <a:r>
              <a:rPr lang="en-US" sz="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https://pixabay.com/en/test-tube-boiling-blue-bubbles-31062/</a:t>
            </a: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p:cNvSpPr>
            <a:spLocks noChangeArrowheads="1"/>
          </p:cNvSpPr>
          <p:nvPr/>
        </p:nvSpPr>
        <p:spPr bwMode="auto">
          <a:xfrm>
            <a:off x="972590" y="2114535"/>
            <a:ext cx="8153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Hydrogen Peroxide</a:t>
            </a:r>
            <a:r>
              <a:rPr lang="en-US" altLang="en-US" sz="1400" dirty="0">
                <a:latin typeface="Arial" pitchFamily="34" charset="0"/>
                <a:cs typeface="Times New Roman" pitchFamily="18" charset="0"/>
              </a:rPr>
              <a:t>		Oxygen	Water</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10" name="Right Arrow 9"/>
          <p:cNvSpPr/>
          <p:nvPr/>
        </p:nvSpPr>
        <p:spPr>
          <a:xfrm>
            <a:off x="3048000" y="2382820"/>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7"/>
          <p:cNvSpPr>
            <a:spLocks noChangeArrowheads="1"/>
          </p:cNvSpPr>
          <p:nvPr/>
        </p:nvSpPr>
        <p:spPr bwMode="auto">
          <a:xfrm>
            <a:off x="1752600" y="2326267"/>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grpSp>
        <p:nvGrpSpPr>
          <p:cNvPr id="15" name="Group 14"/>
          <p:cNvGrpSpPr/>
          <p:nvPr/>
        </p:nvGrpSpPr>
        <p:grpSpPr>
          <a:xfrm>
            <a:off x="491093" y="5486400"/>
            <a:ext cx="6935581" cy="1224168"/>
            <a:chOff x="515789" y="5442611"/>
            <a:chExt cx="6935581" cy="122416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65948"/>
            <a:stretch/>
          </p:blipFill>
          <p:spPr>
            <a:xfrm>
              <a:off x="515789" y="5442611"/>
              <a:ext cx="6935581" cy="1224168"/>
            </a:xfrm>
            <a:prstGeom prst="rect">
              <a:avLst/>
            </a:prstGeom>
          </p:spPr>
        </p:pic>
        <p:sp>
          <p:nvSpPr>
            <p:cNvPr id="17" name="Rectangle 16"/>
            <p:cNvSpPr/>
            <p:nvPr/>
          </p:nvSpPr>
          <p:spPr>
            <a:xfrm>
              <a:off x="3657600" y="6400800"/>
              <a:ext cx="1030343" cy="211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Calibri" panose="020F0502020204030204" pitchFamily="34" charset="0"/>
                <a:cs typeface="Arial" panose="020B0604020202020204" pitchFamily="34" charset="0"/>
              </a:endParaRPr>
            </a:p>
          </p:txBody>
        </p:sp>
        <p:sp>
          <p:nvSpPr>
            <p:cNvPr id="18" name="Rectangle 17"/>
            <p:cNvSpPr/>
            <p:nvPr/>
          </p:nvSpPr>
          <p:spPr>
            <a:xfrm>
              <a:off x="3694624" y="6243200"/>
              <a:ext cx="986617" cy="369332"/>
            </a:xfrm>
            <a:prstGeom prst="rect">
              <a:avLst/>
            </a:prstGeom>
          </p:spPr>
          <p:txBody>
            <a:bodyPr wrap="none">
              <a:spAutoFit/>
            </a:bodyPr>
            <a:lstStyle/>
            <a:p>
              <a:pPr algn="ctr"/>
              <a:r>
                <a:rPr lang="en-US" dirty="0">
                  <a:solidFill>
                    <a:schemeClr val="bg1"/>
                  </a:solidFill>
                  <a:latin typeface="Calibri" panose="020F0502020204030204" pitchFamily="34" charset="0"/>
                  <a:cs typeface="Arial" panose="020B0604020202020204" pitchFamily="34" charset="0"/>
                </a:rPr>
                <a:t>Catalase</a:t>
              </a:r>
            </a:p>
          </p:txBody>
        </p:sp>
      </p:grpSp>
    </p:spTree>
    <p:extLst>
      <p:ext uri="{BB962C8B-B14F-4D97-AF65-F5344CB8AC3E}">
        <p14:creationId xmlns:p14="http://schemas.microsoft.com/office/powerpoint/2010/main" val="16733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a:t>
            </a:r>
            <a:r>
              <a:rPr lang="en-US" dirty="0">
                <a:solidFill>
                  <a:schemeClr val="accent1">
                    <a:lumMod val="50000"/>
                  </a:schemeClr>
                </a:solidFill>
                <a:latin typeface="Comic Sans MS" pitchFamily="66" charset="0"/>
              </a:rPr>
              <a:t> Water </a:t>
            </a:r>
            <a:r>
              <a:rPr lang="en-US" dirty="0">
                <a:latin typeface="Comic Sans MS" pitchFamily="66" charset="0"/>
              </a:rPr>
              <a:t>+ </a:t>
            </a:r>
            <a:r>
              <a:rPr lang="en-US" dirty="0">
                <a:solidFill>
                  <a:schemeClr val="tx2"/>
                </a:solidFill>
                <a:latin typeface="Comic Sans MS" pitchFamily="66" charset="0"/>
              </a:rPr>
              <a:t>H202</a:t>
            </a:r>
            <a:endParaRPr lang="en-US" dirty="0">
              <a:solidFill>
                <a:schemeClr val="accent1">
                  <a:lumMod val="5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497378" y="5753008"/>
            <a:ext cx="8060220" cy="923330"/>
          </a:xfrm>
          <a:prstGeom prst="rect">
            <a:avLst/>
          </a:prstGeom>
        </p:spPr>
        <p:txBody>
          <a:bodyPr wrap="none">
            <a:spAutoFit/>
          </a:bodyPr>
          <a:lstStyle/>
          <a:p>
            <a:pPr marL="342900" indent="-342900">
              <a:buAutoNum type="arabicPeriod"/>
            </a:pPr>
            <a:r>
              <a:rPr lang="en-US" dirty="0">
                <a:latin typeface="Comic Sans MS" pitchFamily="66" charset="0"/>
              </a:rPr>
              <a:t>Label, measure, and mark three tubes accordingly</a:t>
            </a:r>
          </a:p>
          <a:p>
            <a:pPr marL="342900" indent="-342900">
              <a:buAutoNum type="arabicPeriod"/>
            </a:pPr>
            <a:r>
              <a:rPr lang="en-US" dirty="0">
                <a:latin typeface="Comic Sans MS" pitchFamily="66" charset="0"/>
              </a:rPr>
              <a:t>Add “first reagent” to 0.5 cm mark in respective tubes</a:t>
            </a:r>
          </a:p>
          <a:p>
            <a:r>
              <a:rPr lang="en-US" dirty="0">
                <a:latin typeface="Comic Sans MS" pitchFamily="66" charset="0"/>
              </a:rPr>
              <a:t>3. Add</a:t>
            </a:r>
            <a:r>
              <a:rPr lang="en-US" dirty="0">
                <a:solidFill>
                  <a:schemeClr val="tx2"/>
                </a:solidFill>
                <a:latin typeface="Comic Sans MS" pitchFamily="66" charset="0"/>
              </a:rPr>
              <a:t> “</a:t>
            </a:r>
            <a:r>
              <a:rPr lang="en-US" dirty="0">
                <a:latin typeface="Comic Sans MS" pitchFamily="66" charset="0"/>
              </a:rPr>
              <a:t>second reagent” to 2.5 cm mark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Cat </a:t>
            </a:r>
            <a:r>
              <a:rPr lang="en-US" dirty="0">
                <a:solidFill>
                  <a:schemeClr val="tx2"/>
                </a:solidFill>
                <a:latin typeface="Comic Sans MS" pitchFamily="66" charset="0"/>
              </a:rPr>
              <a:t>+ H202</a:t>
            </a:r>
            <a:endParaRPr lang="en-US" dirty="0">
              <a:solidFill>
                <a:srgbClr val="FFC000"/>
              </a:solidFill>
              <a:latin typeface="Comic Sans MS" pitchFamily="66" charset="0"/>
            </a:endParaRPr>
          </a:p>
        </p:txBody>
      </p:sp>
      <p:sp>
        <p:nvSpPr>
          <p:cNvPr id="50" name="Rectangle 49"/>
          <p:cNvSpPr/>
          <p:nvPr/>
        </p:nvSpPr>
        <p:spPr>
          <a:xfrm>
            <a:off x="5886204" y="1978992"/>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Cat</a:t>
            </a:r>
            <a:r>
              <a:rPr lang="en-US" dirty="0">
                <a:latin typeface="Comic Sans MS" pitchFamily="66" charset="0"/>
              </a:rPr>
              <a:t> + </a:t>
            </a:r>
            <a:r>
              <a:rPr lang="en-US" dirty="0">
                <a:solidFill>
                  <a:schemeClr val="accent6">
                    <a:lumMod val="60000"/>
                    <a:lumOff val="40000"/>
                  </a:schemeClr>
                </a:solidFill>
                <a:latin typeface="Comic Sans MS" pitchFamily="66" charset="0"/>
              </a:rPr>
              <a:t>Sucrose</a:t>
            </a:r>
            <a:endParaRPr lang="en-US" dirty="0">
              <a:solidFill>
                <a:srgbClr val="FFC000"/>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7650" y="3619737"/>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4" name="Title 1"/>
          <p:cNvSpPr>
            <a:spLocks noGrp="1"/>
          </p:cNvSpPr>
          <p:nvPr>
            <p:ph type="title"/>
          </p:nvPr>
        </p:nvSpPr>
        <p:spPr>
          <a:xfrm>
            <a:off x="560181" y="33293"/>
            <a:ext cx="8634872" cy="944562"/>
          </a:xfrm>
        </p:spPr>
        <p:txBody>
          <a:bodyPr>
            <a:noAutofit/>
          </a:bodyPr>
          <a:lstStyle/>
          <a:p>
            <a:pPr algn="l">
              <a:defRPr/>
            </a:pPr>
            <a:r>
              <a:rPr lang="en-US" sz="3600" dirty="0">
                <a:solidFill>
                  <a:srgbClr val="FFFF00"/>
                </a:solidFill>
                <a:latin typeface="Century Gothic" panose="020B0502020202020204" pitchFamily="34" charset="0"/>
              </a:rPr>
              <a:t>Specificity</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rgbClr val="FFFF00"/>
                </a:solidFill>
                <a:latin typeface="Century Gothic" panose="020B0502020202020204" pitchFamily="34" charset="0"/>
              </a:rPr>
              <a:t>(pg.47)</a:t>
            </a:r>
          </a:p>
        </p:txBody>
      </p:sp>
    </p:spTree>
    <p:extLst>
      <p:ext uri="{BB962C8B-B14F-4D97-AF65-F5344CB8AC3E}">
        <p14:creationId xmlns:p14="http://schemas.microsoft.com/office/powerpoint/2010/main" val="1777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nodeType="with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a:t>
            </a:r>
            <a:r>
              <a:rPr lang="en-US" dirty="0">
                <a:solidFill>
                  <a:schemeClr val="accent1">
                    <a:lumMod val="50000"/>
                  </a:schemeClr>
                </a:solidFill>
                <a:latin typeface="Comic Sans MS" pitchFamily="66" charset="0"/>
              </a:rPr>
              <a:t> Water </a:t>
            </a:r>
            <a:r>
              <a:rPr lang="en-US" dirty="0">
                <a:latin typeface="Comic Sans MS" pitchFamily="66" charset="0"/>
              </a:rPr>
              <a:t>+ </a:t>
            </a:r>
            <a:r>
              <a:rPr lang="en-US" dirty="0">
                <a:solidFill>
                  <a:schemeClr val="tx2"/>
                </a:solidFill>
                <a:latin typeface="Comic Sans MS" pitchFamily="66" charset="0"/>
              </a:rPr>
              <a:t>H202</a:t>
            </a:r>
            <a:endParaRPr lang="en-US" dirty="0">
              <a:solidFill>
                <a:schemeClr val="accent1">
                  <a:lumMod val="5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Cat </a:t>
            </a:r>
            <a:r>
              <a:rPr lang="en-US" dirty="0">
                <a:solidFill>
                  <a:schemeClr val="tx2"/>
                </a:solidFill>
                <a:latin typeface="Comic Sans MS" pitchFamily="66" charset="0"/>
              </a:rPr>
              <a:t>+ H202</a:t>
            </a:r>
            <a:endParaRPr lang="en-US" dirty="0">
              <a:solidFill>
                <a:srgbClr val="FFC000"/>
              </a:solidFill>
              <a:latin typeface="Comic Sans MS" pitchFamily="66" charset="0"/>
            </a:endParaRPr>
          </a:p>
        </p:txBody>
      </p:sp>
      <p:sp>
        <p:nvSpPr>
          <p:cNvPr id="50" name="Rectangle 49"/>
          <p:cNvSpPr/>
          <p:nvPr/>
        </p:nvSpPr>
        <p:spPr>
          <a:xfrm>
            <a:off x="5886204" y="1978992"/>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Cat</a:t>
            </a:r>
            <a:r>
              <a:rPr lang="en-US" dirty="0">
                <a:latin typeface="Comic Sans MS" pitchFamily="66" charset="0"/>
              </a:rPr>
              <a:t> + </a:t>
            </a:r>
            <a:r>
              <a:rPr lang="en-US" dirty="0">
                <a:solidFill>
                  <a:schemeClr val="accent6">
                    <a:lumMod val="60000"/>
                    <a:lumOff val="40000"/>
                  </a:schemeClr>
                </a:solidFill>
                <a:latin typeface="Comic Sans MS" pitchFamily="66" charset="0"/>
              </a:rPr>
              <a:t>Sucrose</a:t>
            </a:r>
            <a:endParaRPr lang="en-US" dirty="0">
              <a:solidFill>
                <a:srgbClr val="FFC000"/>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7650" y="3619737"/>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4" name="Title 1"/>
          <p:cNvSpPr>
            <a:spLocks noGrp="1"/>
          </p:cNvSpPr>
          <p:nvPr>
            <p:ph type="title"/>
          </p:nvPr>
        </p:nvSpPr>
        <p:spPr>
          <a:xfrm>
            <a:off x="560181" y="33293"/>
            <a:ext cx="8634872" cy="944562"/>
          </a:xfrm>
        </p:spPr>
        <p:txBody>
          <a:bodyPr>
            <a:noAutofit/>
          </a:bodyPr>
          <a:lstStyle/>
          <a:p>
            <a:pPr algn="l">
              <a:defRPr/>
            </a:pPr>
            <a:r>
              <a:rPr lang="en-US" sz="3600" dirty="0">
                <a:solidFill>
                  <a:srgbClr val="FFFF00"/>
                </a:solidFill>
                <a:latin typeface="Century Gothic" panose="020B0502020202020204" pitchFamily="34" charset="0"/>
              </a:rPr>
              <a:t>Specificity</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rgbClr val="FFFF00"/>
                </a:solidFill>
                <a:latin typeface="Century Gothic" panose="020B0502020202020204" pitchFamily="34" charset="0"/>
              </a:rPr>
              <a:t>(pg.47)</a:t>
            </a:r>
          </a:p>
        </p:txBody>
      </p:sp>
      <p:sp>
        <p:nvSpPr>
          <p:cNvPr id="35"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6" name="Rectangle 6"/>
          <p:cNvSpPr>
            <a:spLocks noChangeArrowheads="1"/>
          </p:cNvSpPr>
          <p:nvPr/>
        </p:nvSpPr>
        <p:spPr bwMode="auto">
          <a:xfrm>
            <a:off x="1904688" y="549506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7" name="Right Arrow 36"/>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2" name="TextBox 1"/>
          <p:cNvSpPr txBox="1"/>
          <p:nvPr/>
        </p:nvSpPr>
        <p:spPr>
          <a:xfrm>
            <a:off x="3124978" y="874850"/>
            <a:ext cx="2440092" cy="584775"/>
          </a:xfrm>
          <a:prstGeom prst="rect">
            <a:avLst/>
          </a:prstGeom>
          <a:noFill/>
        </p:spPr>
        <p:txBody>
          <a:bodyPr wrap="none" rtlCol="0">
            <a:spAutoFit/>
          </a:bodyPr>
          <a:lstStyle/>
          <a:p>
            <a:r>
              <a:rPr lang="en-US" sz="3200" dirty="0"/>
              <a:t>Hypothesis?</a:t>
            </a:r>
          </a:p>
        </p:txBody>
      </p:sp>
      <p:sp>
        <p:nvSpPr>
          <p:cNvPr id="3" name="Oval 2"/>
          <p:cNvSpPr/>
          <p:nvPr/>
        </p:nvSpPr>
        <p:spPr>
          <a:xfrm>
            <a:off x="356443" y="1393392"/>
            <a:ext cx="2401491" cy="427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chemeClr val="tx2"/>
                </a:solidFill>
                <a:latin typeface="Comic Sans MS" pitchFamily="66" charset="0"/>
              </a:rPr>
              <a:t>Body temp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497378" y="5753008"/>
            <a:ext cx="7385355" cy="923330"/>
          </a:xfrm>
          <a:prstGeom prst="rect">
            <a:avLst/>
          </a:prstGeom>
        </p:spPr>
        <p:txBody>
          <a:bodyPr wrap="none">
            <a:spAutoFit/>
          </a:bodyPr>
          <a:lstStyle/>
          <a:p>
            <a:pPr marL="342900" indent="-342900">
              <a:buAutoNum type="arabicPeriod"/>
            </a:pPr>
            <a:r>
              <a:rPr lang="en-US" dirty="0">
                <a:latin typeface="Comic Sans MS" pitchFamily="66" charset="0"/>
              </a:rPr>
              <a:t>Label, measure, and mark three tubes accordingly</a:t>
            </a:r>
          </a:p>
          <a:p>
            <a:pPr marL="342900" indent="-342900">
              <a:buAutoNum type="arabicPeriod"/>
            </a:pPr>
            <a:r>
              <a:rPr lang="en-US" dirty="0">
                <a:latin typeface="Comic Sans MS" pitchFamily="66" charset="0"/>
              </a:rPr>
              <a:t>Add different temp </a:t>
            </a:r>
            <a:r>
              <a:rPr lang="en-US" dirty="0">
                <a:solidFill>
                  <a:srgbClr val="FFC000"/>
                </a:solidFill>
                <a:latin typeface="Comic Sans MS" pitchFamily="66" charset="0"/>
              </a:rPr>
              <a:t>Catalase</a:t>
            </a:r>
            <a:r>
              <a:rPr lang="en-US" dirty="0">
                <a:latin typeface="Comic Sans MS" pitchFamily="66" charset="0"/>
              </a:rPr>
              <a:t> to 0.5 cm mark in respective tubes</a:t>
            </a:r>
          </a:p>
          <a:p>
            <a:r>
              <a:rPr lang="en-US" dirty="0">
                <a:latin typeface="Comic Sans MS" pitchFamily="66" charset="0"/>
              </a:rPr>
              <a:t>3. Add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2.5 cm mark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chemeClr val="tx2">
                    <a:lumMod val="50000"/>
                  </a:schemeClr>
                </a:solidFill>
                <a:latin typeface="Comic Sans MS" pitchFamily="66" charset="0"/>
              </a:rPr>
              <a:t>ICED</a:t>
            </a:r>
            <a:r>
              <a:rPr lang="en-US" dirty="0">
                <a:latin typeface="Comic Sans MS" pitchFamily="66" charset="0"/>
              </a:rPr>
              <a:t> 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79579"/>
            <a:ext cx="2347534" cy="369332"/>
          </a:xfrm>
          <a:prstGeom prst="rect">
            <a:avLst/>
          </a:prstGeom>
        </p:spPr>
        <p:txBody>
          <a:bodyPr wrap="square">
            <a:spAutoFit/>
          </a:bodyPr>
          <a:lstStyle/>
          <a:p>
            <a:pPr algn="ctr"/>
            <a:r>
              <a:rPr lang="en-US" dirty="0">
                <a:latin typeface="Comic Sans MS" pitchFamily="66" charset="0"/>
              </a:rPr>
              <a:t>1c. </a:t>
            </a:r>
            <a:r>
              <a:rPr lang="en-US" dirty="0">
                <a:solidFill>
                  <a:schemeClr val="accent6">
                    <a:lumMod val="60000"/>
                    <a:lumOff val="40000"/>
                  </a:schemeClr>
                </a:solidFill>
                <a:latin typeface="Comic Sans MS" pitchFamily="66" charset="0"/>
              </a:rPr>
              <a:t>Pre-Boiled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5734" y="3612538"/>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tx2">
                    <a:lumMod val="50000"/>
                  </a:schemeClr>
                </a:solidFill>
                <a:latin typeface="Century Gothic" panose="020B0502020202020204" pitchFamily="34" charset="0"/>
              </a:rPr>
              <a:t>Temperature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tx2">
                    <a:lumMod val="50000"/>
                  </a:schemeClr>
                </a:solidFill>
                <a:latin typeface="Century Gothic" panose="020B0502020202020204" pitchFamily="34" charset="0"/>
              </a:rPr>
              <a:t>(pg.48)</a:t>
            </a:r>
          </a:p>
        </p:txBody>
      </p:sp>
    </p:spTree>
    <p:extLst>
      <p:ext uri="{BB962C8B-B14F-4D97-AF65-F5344CB8AC3E}">
        <p14:creationId xmlns:p14="http://schemas.microsoft.com/office/powerpoint/2010/main" val="63714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 presetClass="entr" presetSubtype="0" fill="hold" nodeType="with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chemeClr val="tx2"/>
                </a:solidFill>
                <a:latin typeface="Comic Sans MS" pitchFamily="66" charset="0"/>
              </a:rPr>
              <a:t>Body temp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20" name="Straight Connector 19"/>
          <p:cNvCxnSpPr/>
          <p:nvPr/>
        </p:nvCxnSpPr>
        <p:spPr>
          <a:xfrm>
            <a:off x="3933574" y="3611406"/>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23974" y="3459006"/>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chemeClr val="tx2">
                    <a:lumMod val="50000"/>
                  </a:schemeClr>
                </a:solidFill>
                <a:latin typeface="Comic Sans MS" pitchFamily="66" charset="0"/>
              </a:rPr>
              <a:t>ICED</a:t>
            </a:r>
            <a:r>
              <a:rPr lang="en-US" dirty="0">
                <a:latin typeface="Comic Sans MS" pitchFamily="66" charset="0"/>
              </a:rPr>
              <a:t> 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79579"/>
            <a:ext cx="2347534" cy="369332"/>
          </a:xfrm>
          <a:prstGeom prst="rect">
            <a:avLst/>
          </a:prstGeom>
        </p:spPr>
        <p:txBody>
          <a:bodyPr wrap="square">
            <a:spAutoFit/>
          </a:bodyPr>
          <a:lstStyle/>
          <a:p>
            <a:pPr algn="ctr"/>
            <a:r>
              <a:rPr lang="en-US" dirty="0">
                <a:latin typeface="Comic Sans MS" pitchFamily="66" charset="0"/>
              </a:rPr>
              <a:t>1c. </a:t>
            </a:r>
            <a:r>
              <a:rPr lang="en-US" dirty="0">
                <a:solidFill>
                  <a:schemeClr val="accent6">
                    <a:lumMod val="60000"/>
                    <a:lumOff val="40000"/>
                  </a:schemeClr>
                </a:solidFill>
                <a:latin typeface="Comic Sans MS" pitchFamily="66" charset="0"/>
              </a:rPr>
              <a:t>Pre-Boiled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3622408"/>
            <a:ext cx="609600" cy="1145182"/>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5734" y="3612538"/>
            <a:ext cx="609600" cy="1126258"/>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3638912"/>
            <a:ext cx="609600" cy="1105279"/>
          </a:xfrm>
          <a:prstGeom prst="roundRect">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88937" y="4801731"/>
            <a:ext cx="609600" cy="197483"/>
          </a:xfrm>
          <a:prstGeom prst="roundRect">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65734" y="4796385"/>
            <a:ext cx="609600" cy="197484"/>
          </a:xfrm>
          <a:prstGeom prst="roundRect">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4779194"/>
            <a:ext cx="609600" cy="21500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602771" y="364400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93171" y="3491603"/>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tx2">
                    <a:lumMod val="50000"/>
                  </a:schemeClr>
                </a:solidFill>
                <a:latin typeface="Century Gothic" panose="020B0502020202020204" pitchFamily="34" charset="0"/>
              </a:rPr>
              <a:t>Temperature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tx2">
                    <a:lumMod val="50000"/>
                  </a:schemeClr>
                </a:solidFill>
                <a:latin typeface="Century Gothic" panose="020B0502020202020204" pitchFamily="34" charset="0"/>
              </a:rPr>
              <a:t>(pg.48)</a:t>
            </a:r>
          </a:p>
        </p:txBody>
      </p:sp>
      <p:sp>
        <p:nvSpPr>
          <p:cNvPr id="34"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5" name="Right Arrow 34"/>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36"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7" name="TextBox 36"/>
          <p:cNvSpPr txBox="1"/>
          <p:nvPr/>
        </p:nvSpPr>
        <p:spPr>
          <a:xfrm>
            <a:off x="3082965" y="1039875"/>
            <a:ext cx="2440092" cy="584775"/>
          </a:xfrm>
          <a:prstGeom prst="rect">
            <a:avLst/>
          </a:prstGeom>
          <a:noFill/>
        </p:spPr>
        <p:txBody>
          <a:bodyPr wrap="none" rtlCol="0">
            <a:spAutoFit/>
          </a:bodyPr>
          <a:lstStyle/>
          <a:p>
            <a:r>
              <a:rPr lang="en-US" sz="3200" dirty="0"/>
              <a:t>Hypothesis?</a:t>
            </a:r>
          </a:p>
        </p:txBody>
      </p:sp>
      <p:sp>
        <p:nvSpPr>
          <p:cNvPr id="38" name="Oval 37"/>
          <p:cNvSpPr/>
          <p:nvPr/>
        </p:nvSpPr>
        <p:spPr>
          <a:xfrm>
            <a:off x="2844247" y="1583166"/>
            <a:ext cx="2908257" cy="3897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2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ubtitle 2"/>
          <p:cNvSpPr>
            <a:spLocks noGrp="1"/>
          </p:cNvSpPr>
          <p:nvPr>
            <p:ph type="subTitle" idx="1"/>
          </p:nvPr>
        </p:nvSpPr>
        <p:spPr/>
        <p:txBody>
          <a:bodyPr/>
          <a:lstStyle/>
          <a:p>
            <a:pPr algn="l" eaLnBrk="1" hangingPunct="1"/>
            <a:r>
              <a:rPr lang="en-US" altLang="en-US" dirty="0">
                <a:latin typeface="Comic Sans MS" pitchFamily="66" charset="0"/>
              </a:rPr>
              <a:t> </a:t>
            </a:r>
          </a:p>
        </p:txBody>
      </p:sp>
      <p:sp>
        <p:nvSpPr>
          <p:cNvPr id="2" name="TextBox 1"/>
          <p:cNvSpPr txBox="1"/>
          <p:nvPr/>
        </p:nvSpPr>
        <p:spPr>
          <a:xfrm>
            <a:off x="4114800" y="870072"/>
            <a:ext cx="3164649" cy="461665"/>
          </a:xfrm>
          <a:prstGeom prst="rect">
            <a:avLst/>
          </a:prstGeom>
          <a:noFill/>
        </p:spPr>
        <p:txBody>
          <a:bodyPr wrap="none" rtlCol="0">
            <a:spAutoFit/>
          </a:bodyPr>
          <a:lstStyle/>
          <a:p>
            <a:r>
              <a:rPr lang="en-US" sz="2400" dirty="0">
                <a:latin typeface="Century Gothic" panose="020B0502020202020204" pitchFamily="34" charset="0"/>
              </a:rPr>
              <a:t>Exercise 5, pg. 45-52</a:t>
            </a:r>
          </a:p>
        </p:txBody>
      </p:sp>
      <p:sp>
        <p:nvSpPr>
          <p:cNvPr id="3" name="TextBox 2"/>
          <p:cNvSpPr txBox="1"/>
          <p:nvPr/>
        </p:nvSpPr>
        <p:spPr>
          <a:xfrm>
            <a:off x="228600" y="1828800"/>
            <a:ext cx="8686800" cy="3970318"/>
          </a:xfrm>
          <a:prstGeom prst="rect">
            <a:avLst/>
          </a:prstGeom>
          <a:noFill/>
        </p:spPr>
        <p:txBody>
          <a:bodyPr wrap="square" rtlCol="0">
            <a:spAutoFit/>
          </a:bodyPr>
          <a:lstStyle/>
          <a:p>
            <a:r>
              <a:rPr lang="en-US" sz="2800" u="sng" dirty="0">
                <a:solidFill>
                  <a:srgbClr val="8995E0"/>
                </a:solidFill>
                <a:effectLst>
                  <a:outerShdw blurRad="38100" dist="38100" dir="2700000" algn="tl">
                    <a:srgbClr val="000000">
                      <a:alpha val="43137"/>
                    </a:srgbClr>
                  </a:outerShdw>
                </a:effectLst>
                <a:latin typeface="Century Gothic" panose="020B0502020202020204" pitchFamily="34" charset="0"/>
              </a:rPr>
              <a:t>Lab Objectives:</a:t>
            </a:r>
          </a:p>
          <a:p>
            <a:endParaRPr lang="en-US" sz="2800" u="sng" dirty="0">
              <a:effectLst>
                <a:outerShdw blurRad="38100" dist="38100" dir="2700000" algn="tl">
                  <a:srgbClr val="000000">
                    <a:alpha val="43137"/>
                  </a:srgbClr>
                </a:outerShdw>
              </a:effectLst>
              <a:latin typeface="Century Gothic" panose="020B0502020202020204" pitchFamily="34" charset="0"/>
            </a:endParaRPr>
          </a:p>
          <a:p>
            <a:pPr marL="285750" indent="-285750">
              <a:buFontTx/>
              <a:buChar char="-"/>
            </a:pPr>
            <a:r>
              <a:rPr lang="en-US" sz="2800" dirty="0">
                <a:latin typeface="Century Gothic" panose="020B0502020202020204" pitchFamily="34" charset="0"/>
              </a:rPr>
              <a:t>Describe how enzymes function</a:t>
            </a:r>
          </a:p>
          <a:p>
            <a:pPr marL="285750" indent="-285750">
              <a:buFontTx/>
              <a:buChar char="-"/>
            </a:pPr>
            <a:endParaRPr lang="en-US" sz="2800" dirty="0">
              <a:latin typeface="Century Gothic" panose="020B0502020202020204" pitchFamily="34" charset="0"/>
            </a:endParaRPr>
          </a:p>
          <a:p>
            <a:pPr marL="285750" indent="-285750">
              <a:buFontTx/>
              <a:buChar char="-"/>
            </a:pPr>
            <a:r>
              <a:rPr lang="en-US" sz="2800" dirty="0">
                <a:latin typeface="Century Gothic" panose="020B0502020202020204" pitchFamily="34" charset="0"/>
              </a:rPr>
              <a:t>Understand the role of the active site in enzyme specificity and activity</a:t>
            </a:r>
          </a:p>
          <a:p>
            <a:pPr marL="285750" indent="-285750">
              <a:buFontTx/>
              <a:buChar char="-"/>
            </a:pPr>
            <a:endParaRPr lang="en-US" sz="2800" dirty="0">
              <a:latin typeface="Century Gothic" panose="020B0502020202020204" pitchFamily="34" charset="0"/>
            </a:endParaRPr>
          </a:p>
          <a:p>
            <a:pPr marL="285750" indent="-285750">
              <a:buFontTx/>
              <a:buChar char="-"/>
            </a:pPr>
            <a:r>
              <a:rPr lang="en-US" sz="2800" dirty="0">
                <a:latin typeface="Century Gothic" panose="020B0502020202020204" pitchFamily="34" charset="0"/>
              </a:rPr>
              <a:t>Understand the effect of temperature, concentration, and pH on enzyme activity</a:t>
            </a:r>
          </a:p>
        </p:txBody>
      </p:sp>
      <p:sp>
        <p:nvSpPr>
          <p:cNvPr id="7" name="Title 1"/>
          <p:cNvSpPr txBox="1">
            <a:spLocks/>
          </p:cNvSpPr>
          <p:nvPr/>
        </p:nvSpPr>
        <p:spPr>
          <a:xfrm>
            <a:off x="533400" y="228600"/>
            <a:ext cx="8229600" cy="1143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fontAlgn="base" hangingPunct="1">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fontAlgn="auto">
              <a:spcAft>
                <a:spcPts val="0"/>
              </a:spcAft>
              <a:defRPr/>
            </a:pPr>
            <a:r>
              <a:rPr lang="en-US" dirty="0" err="1">
                <a:solidFill>
                  <a:srgbClr val="FFC000"/>
                </a:solidFill>
                <a:latin typeface="Century Gothic" panose="020B0502020202020204" pitchFamily="34" charset="0"/>
              </a:rPr>
              <a:t>ENZYmes</a:t>
            </a:r>
            <a:endParaRPr lang="en-US"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245601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rgbClr val="FFC000"/>
                </a:solidFill>
                <a:latin typeface="Comic Sans MS" pitchFamily="66" charset="0"/>
              </a:rPr>
              <a:t>1.0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41540" y="454813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31940" y="4395733"/>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19098" y="339154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09498" y="3239145"/>
            <a:ext cx="615874" cy="261610"/>
          </a:xfrm>
          <a:prstGeom prst="rect">
            <a:avLst/>
          </a:prstGeom>
        </p:spPr>
        <p:txBody>
          <a:bodyPr wrap="none">
            <a:spAutoFit/>
          </a:bodyPr>
          <a:lstStyle/>
          <a:p>
            <a:r>
              <a:rPr lang="en-US" sz="1100" dirty="0">
                <a:latin typeface="Comic Sans MS" pitchFamily="66" charset="0"/>
              </a:rPr>
              <a:t>3.0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618939" y="4302822"/>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09339" y="4150422"/>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8" name="Rectangle 47"/>
          <p:cNvSpPr/>
          <p:nvPr/>
        </p:nvSpPr>
        <p:spPr>
          <a:xfrm>
            <a:off x="331972" y="5397158"/>
            <a:ext cx="8812028" cy="1200329"/>
          </a:xfrm>
          <a:prstGeom prst="rect">
            <a:avLst/>
          </a:prstGeom>
        </p:spPr>
        <p:txBody>
          <a:bodyPr wrap="none">
            <a:spAutoFit/>
          </a:bodyPr>
          <a:lstStyle/>
          <a:p>
            <a:pPr marL="342900" indent="-342900">
              <a:buAutoNum type="arabicPeriod"/>
            </a:pPr>
            <a:endParaRPr lang="en-US" dirty="0">
              <a:latin typeface="Comic Sans MS" pitchFamily="66" charset="0"/>
            </a:endParaRPr>
          </a:p>
          <a:p>
            <a:pPr marL="342900" indent="-342900">
              <a:buAutoNum type="arabicPeriod"/>
            </a:pPr>
            <a:r>
              <a:rPr lang="en-US" dirty="0">
                <a:latin typeface="Comic Sans MS" pitchFamily="66" charset="0"/>
              </a:rPr>
              <a:t>Label, measure, and mark three tubes accordingly</a:t>
            </a:r>
          </a:p>
          <a:p>
            <a:pPr marL="342900" indent="-342900">
              <a:buFontTx/>
              <a:buAutoNum type="arabicPeriod"/>
            </a:pPr>
            <a:r>
              <a:rPr lang="en-US" dirty="0">
                <a:latin typeface="Comic Sans MS" pitchFamily="66" charset="0"/>
              </a:rPr>
              <a:t>Add different amounts of </a:t>
            </a:r>
            <a:r>
              <a:rPr lang="en-US" dirty="0">
                <a:solidFill>
                  <a:srgbClr val="FFC000"/>
                </a:solidFill>
                <a:latin typeface="Comic Sans MS" pitchFamily="66" charset="0"/>
              </a:rPr>
              <a:t>Catalase</a:t>
            </a:r>
            <a:r>
              <a:rPr lang="en-US" dirty="0">
                <a:latin typeface="Comic Sans MS" pitchFamily="66" charset="0"/>
              </a:rPr>
              <a:t> to specified marks in respective tubes </a:t>
            </a:r>
          </a:p>
          <a:p>
            <a:pPr marL="342900" indent="-342900">
              <a:buAutoNum type="arabicPeriod"/>
            </a:pPr>
            <a:r>
              <a:rPr lang="en-US" dirty="0">
                <a:latin typeface="Comic Sans MS" pitchFamily="66" charset="0"/>
              </a:rPr>
              <a:t>Add 2.0 cm of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pre measured marks and swirl  - record bubble height</a:t>
            </a:r>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0.5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90389"/>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1.5 cm</a:t>
            </a:r>
            <a:r>
              <a:rPr lang="en-US" dirty="0">
                <a:solidFill>
                  <a:schemeClr val="accent6">
                    <a:lumMod val="60000"/>
                    <a:lumOff val="40000"/>
                  </a:schemeClr>
                </a:solidFill>
                <a:latin typeface="Comic Sans MS" pitchFamily="66" charset="0"/>
              </a:rPr>
              <a:t>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4786979"/>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3924" y="4544236"/>
            <a:ext cx="609600" cy="4684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302822"/>
            <a:ext cx="609600" cy="7057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3626483"/>
            <a:ext cx="609600" cy="1143000"/>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73818" y="3401236"/>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47539" y="3120782"/>
            <a:ext cx="609600" cy="1182039"/>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596497" y="31207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86897" y="2968383"/>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accent6">
                    <a:lumMod val="60000"/>
                    <a:lumOff val="40000"/>
                  </a:schemeClr>
                </a:solidFill>
                <a:latin typeface="Century Gothic" panose="020B0502020202020204" pitchFamily="34" charset="0"/>
              </a:rPr>
              <a:t>Concentration</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accent6">
                    <a:lumMod val="60000"/>
                    <a:lumOff val="40000"/>
                  </a:schemeClr>
                </a:solidFill>
                <a:latin typeface="Century Gothic" panose="020B0502020202020204" pitchFamily="34" charset="0"/>
              </a:rPr>
              <a:t>(pg. 50)</a:t>
            </a:r>
          </a:p>
        </p:txBody>
      </p:sp>
    </p:spTree>
    <p:extLst>
      <p:ext uri="{BB962C8B-B14F-4D97-AF65-F5344CB8AC3E}">
        <p14:creationId xmlns:p14="http://schemas.microsoft.com/office/powerpoint/2010/main" val="8061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 presetClass="entr" presetSubtype="0" fill="hold" nodeType="with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 presetClass="entr" presetSubtype="0" fill="hold" nodeType="withEffect">
                                  <p:stCondLst>
                                    <p:cond delay="0"/>
                                  </p:stCondLst>
                                  <p:childTnLst>
                                    <p:set>
                                      <p:cBhvr>
                                        <p:cTn id="41"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50" grpId="0"/>
      <p:bldP spid="52" grpId="0" animBg="1"/>
      <p:bldP spid="53" grpId="0" animBg="1"/>
      <p:bldP spid="54" grpId="0" animBg="1"/>
      <p:bldP spid="58" grpId="0" animBg="1"/>
      <p:bldP spid="59" grpId="0" animBg="1"/>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141950" y="1974836"/>
            <a:ext cx="2322123" cy="369332"/>
          </a:xfrm>
          <a:prstGeom prst="rect">
            <a:avLst/>
          </a:prstGeom>
        </p:spPr>
        <p:txBody>
          <a:bodyPr wrap="square">
            <a:spAutoFit/>
          </a:bodyPr>
          <a:lstStyle/>
          <a:p>
            <a:pPr algn="ctr"/>
            <a:r>
              <a:rPr lang="en-US" dirty="0">
                <a:latin typeface="Comic Sans MS" pitchFamily="66" charset="0"/>
              </a:rPr>
              <a:t>1b. </a:t>
            </a:r>
            <a:r>
              <a:rPr lang="en-US" dirty="0">
                <a:solidFill>
                  <a:srgbClr val="FFC000"/>
                </a:solidFill>
                <a:latin typeface="Comic Sans MS" pitchFamily="66" charset="0"/>
              </a:rPr>
              <a:t>1.0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7675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615190"/>
            <a:ext cx="615874" cy="261610"/>
          </a:xfrm>
          <a:prstGeom prst="rect">
            <a:avLst/>
          </a:prstGeom>
        </p:spPr>
        <p:txBody>
          <a:bodyPr wrap="none">
            <a:spAutoFit/>
          </a:bodyPr>
          <a:lstStyle/>
          <a:p>
            <a:r>
              <a:rPr lang="en-US" sz="1100" dirty="0">
                <a:latin typeface="Comic Sans MS" pitchFamily="66" charset="0"/>
              </a:rPr>
              <a:t>0.5 cm</a:t>
            </a:r>
            <a:endParaRPr lang="en-US" sz="1100" dirty="0"/>
          </a:p>
        </p:txBody>
      </p:sp>
      <p:cxnSp>
        <p:nvCxnSpPr>
          <p:cNvPr id="11" name="Straight Connector 10"/>
          <p:cNvCxnSpPr/>
          <p:nvPr/>
        </p:nvCxnSpPr>
        <p:spPr>
          <a:xfrm>
            <a:off x="1143000" y="36264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1" y="3532457"/>
            <a:ext cx="615874" cy="261610"/>
          </a:xfrm>
          <a:prstGeom prst="rect">
            <a:avLst/>
          </a:prstGeom>
        </p:spPr>
        <p:txBody>
          <a:bodyPr wrap="none">
            <a:spAutoFit/>
          </a:bodyPr>
          <a:lstStyle/>
          <a:p>
            <a:r>
              <a:rPr lang="en-US" sz="1100" dirty="0">
                <a:latin typeface="Comic Sans MS" pitchFamily="66" charset="0"/>
              </a:rPr>
              <a:t>2.5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41540" y="454813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31940" y="4395733"/>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19098" y="339154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09498" y="3239145"/>
            <a:ext cx="615874" cy="261610"/>
          </a:xfrm>
          <a:prstGeom prst="rect">
            <a:avLst/>
          </a:prstGeom>
        </p:spPr>
        <p:txBody>
          <a:bodyPr wrap="none">
            <a:spAutoFit/>
          </a:bodyPr>
          <a:lstStyle/>
          <a:p>
            <a:r>
              <a:rPr lang="en-US" sz="1100" dirty="0">
                <a:latin typeface="Comic Sans MS" pitchFamily="66" charset="0"/>
              </a:rPr>
              <a:t>3.0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618939" y="4302822"/>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09339" y="4150422"/>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778574" y="1992125"/>
            <a:ext cx="2286000" cy="369332"/>
          </a:xfrm>
          <a:prstGeom prst="rect">
            <a:avLst/>
          </a:prstGeom>
        </p:spPr>
        <p:txBody>
          <a:bodyPr wrap="square">
            <a:spAutoFit/>
          </a:bodyPr>
          <a:lstStyle/>
          <a:p>
            <a:r>
              <a:rPr lang="en-US" dirty="0">
                <a:latin typeface="Comic Sans MS" pitchFamily="66" charset="0"/>
              </a:rPr>
              <a:t>1a. </a:t>
            </a:r>
            <a:r>
              <a:rPr lang="en-US" dirty="0">
                <a:solidFill>
                  <a:srgbClr val="FFC000"/>
                </a:solidFill>
                <a:latin typeface="Comic Sans MS" pitchFamily="66" charset="0"/>
              </a:rPr>
              <a:t>0.5 cm </a:t>
            </a:r>
            <a:r>
              <a:rPr lang="en-US" dirty="0">
                <a:latin typeface="Comic Sans MS" pitchFamily="66" charset="0"/>
              </a:rPr>
              <a:t>Cat</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15865" y="1990389"/>
            <a:ext cx="2347534" cy="369332"/>
          </a:xfrm>
          <a:prstGeom prst="rect">
            <a:avLst/>
          </a:prstGeom>
        </p:spPr>
        <p:txBody>
          <a:bodyPr wrap="square">
            <a:spAutoFit/>
          </a:bodyPr>
          <a:lstStyle/>
          <a:p>
            <a:pPr algn="ctr"/>
            <a:r>
              <a:rPr lang="en-US" dirty="0">
                <a:latin typeface="Comic Sans MS" pitchFamily="66" charset="0"/>
              </a:rPr>
              <a:t>1c. </a:t>
            </a:r>
            <a:r>
              <a:rPr lang="en-US" dirty="0">
                <a:solidFill>
                  <a:srgbClr val="FFC000"/>
                </a:solidFill>
                <a:latin typeface="Comic Sans MS" pitchFamily="66" charset="0"/>
              </a:rPr>
              <a:t>1.5 cm</a:t>
            </a:r>
            <a:r>
              <a:rPr lang="en-US" dirty="0">
                <a:solidFill>
                  <a:schemeClr val="accent6">
                    <a:lumMod val="60000"/>
                    <a:lumOff val="40000"/>
                  </a:schemeClr>
                </a:solidFill>
                <a:latin typeface="Comic Sans MS" pitchFamily="66" charset="0"/>
              </a:rPr>
              <a:t> </a:t>
            </a:r>
            <a:r>
              <a:rPr lang="en-US" dirty="0">
                <a:latin typeface="Comic Sans MS" pitchFamily="66" charset="0"/>
              </a:rPr>
              <a:t>Cat</a:t>
            </a:r>
            <a:endParaRPr lang="en-US" dirty="0">
              <a:solidFill>
                <a:schemeClr val="tx2">
                  <a:lumMod val="90000"/>
                </a:schemeClr>
              </a:solidFill>
              <a:latin typeface="Comic Sans MS" pitchFamily="66" charset="0"/>
            </a:endParaRPr>
          </a:p>
        </p:txBody>
      </p:sp>
      <p:sp>
        <p:nvSpPr>
          <p:cNvPr id="52" name="Rounded Rectangle 51"/>
          <p:cNvSpPr/>
          <p:nvPr/>
        </p:nvSpPr>
        <p:spPr>
          <a:xfrm>
            <a:off x="1295400" y="4786979"/>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63924" y="4544236"/>
            <a:ext cx="609600" cy="4684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302822"/>
            <a:ext cx="609600" cy="7057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3626483"/>
            <a:ext cx="609600" cy="1143000"/>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73818" y="3401236"/>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47539" y="3120782"/>
            <a:ext cx="609600" cy="1182039"/>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596497" y="312078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986897" y="2968383"/>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2" name="Title 1"/>
          <p:cNvSpPr txBox="1">
            <a:spLocks/>
          </p:cNvSpPr>
          <p:nvPr/>
        </p:nvSpPr>
        <p:spPr>
          <a:xfrm>
            <a:off x="588465" y="325523"/>
            <a:ext cx="8634872" cy="944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lgn="l">
              <a:defRPr/>
            </a:pPr>
            <a:r>
              <a:rPr lang="en-US" sz="3600" dirty="0">
                <a:solidFill>
                  <a:schemeClr val="accent6">
                    <a:lumMod val="60000"/>
                    <a:lumOff val="40000"/>
                  </a:schemeClr>
                </a:solidFill>
                <a:latin typeface="Century Gothic" panose="020B0502020202020204" pitchFamily="34" charset="0"/>
              </a:rPr>
              <a:t>Concentration</a:t>
            </a:r>
            <a:r>
              <a:rPr lang="en-US" sz="3600" dirty="0">
                <a:solidFill>
                  <a:schemeClr val="tx2">
                    <a:lumMod val="5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 </a:t>
            </a:r>
            <a:r>
              <a:rPr lang="en-US" sz="3600" dirty="0">
                <a:solidFill>
                  <a:srgbClr val="FFC000"/>
                </a:solidFill>
                <a:latin typeface="Century Gothic" panose="020B0502020202020204" pitchFamily="34" charset="0"/>
              </a:rPr>
              <a:t>Enzyme Activity </a:t>
            </a:r>
            <a:r>
              <a:rPr lang="en-US" sz="1800" dirty="0">
                <a:solidFill>
                  <a:schemeClr val="accent6">
                    <a:lumMod val="60000"/>
                    <a:lumOff val="40000"/>
                  </a:schemeClr>
                </a:solidFill>
                <a:latin typeface="Century Gothic" panose="020B0502020202020204" pitchFamily="34" charset="0"/>
              </a:rPr>
              <a:t>(pg. 50)</a:t>
            </a:r>
          </a:p>
        </p:txBody>
      </p:sp>
      <p:sp>
        <p:nvSpPr>
          <p:cNvPr id="34"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35"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
        <p:nvSpPr>
          <p:cNvPr id="36" name="Right Arrow 35"/>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37" name="TextBox 36"/>
          <p:cNvSpPr txBox="1"/>
          <p:nvPr/>
        </p:nvSpPr>
        <p:spPr>
          <a:xfrm>
            <a:off x="3156252" y="999410"/>
            <a:ext cx="2440092" cy="584775"/>
          </a:xfrm>
          <a:prstGeom prst="rect">
            <a:avLst/>
          </a:prstGeom>
          <a:noFill/>
        </p:spPr>
        <p:txBody>
          <a:bodyPr wrap="none" rtlCol="0">
            <a:spAutoFit/>
          </a:bodyPr>
          <a:lstStyle/>
          <a:p>
            <a:r>
              <a:rPr lang="en-US" sz="3200" dirty="0"/>
              <a:t>Hypothesis?</a:t>
            </a:r>
          </a:p>
        </p:txBody>
      </p:sp>
      <p:sp>
        <p:nvSpPr>
          <p:cNvPr id="38" name="Oval 37"/>
          <p:cNvSpPr/>
          <p:nvPr/>
        </p:nvSpPr>
        <p:spPr>
          <a:xfrm>
            <a:off x="5852951" y="1413460"/>
            <a:ext cx="2401491" cy="427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8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244397" y="1627403"/>
            <a:ext cx="2322123" cy="923330"/>
          </a:xfrm>
          <a:prstGeom prst="rect">
            <a:avLst/>
          </a:prstGeom>
        </p:spPr>
        <p:txBody>
          <a:bodyPr wrap="square">
            <a:spAutoFit/>
          </a:bodyPr>
          <a:lstStyle/>
          <a:p>
            <a:pPr algn="ctr"/>
            <a:r>
              <a:rPr lang="en-US" dirty="0">
                <a:latin typeface="Comic Sans MS" pitchFamily="66" charset="0"/>
              </a:rPr>
              <a:t>2b. Adjust to pH 7</a:t>
            </a:r>
          </a:p>
          <a:p>
            <a:pPr algn="ctr"/>
            <a:r>
              <a:rPr lang="en-US" dirty="0">
                <a:latin typeface="Comic Sans MS" pitchFamily="66" charset="0"/>
              </a:rPr>
              <a:t>By adding either </a:t>
            </a:r>
            <a:r>
              <a:rPr lang="en-US" dirty="0" err="1">
                <a:solidFill>
                  <a:schemeClr val="tx2">
                    <a:lumMod val="90000"/>
                  </a:schemeClr>
                </a:solidFill>
                <a:latin typeface="Comic Sans MS" pitchFamily="66" charset="0"/>
              </a:rPr>
              <a:t>NaOH</a:t>
            </a:r>
            <a:r>
              <a:rPr lang="en-US" dirty="0">
                <a:latin typeface="Comic Sans MS" pitchFamily="66" charset="0"/>
              </a:rPr>
              <a:t> or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11" name="Straight Connector 10"/>
          <p:cNvCxnSpPr/>
          <p:nvPr/>
        </p:nvCxnSpPr>
        <p:spPr>
          <a:xfrm>
            <a:off x="11430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13" name="Straight Connector 12"/>
          <p:cNvCxnSpPr/>
          <p:nvPr/>
        </p:nvCxnSpPr>
        <p:spPr>
          <a:xfrm>
            <a:off x="11430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191000"/>
            <a:ext cx="615874"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0525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9565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22" name="Straight Connector 21"/>
          <p:cNvCxnSpPr/>
          <p:nvPr/>
        </p:nvCxnSpPr>
        <p:spPr>
          <a:xfrm>
            <a:off x="390525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9565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9" name="Straight Connector 28"/>
          <p:cNvCxnSpPr/>
          <p:nvPr/>
        </p:nvCxnSpPr>
        <p:spPr>
          <a:xfrm>
            <a:off x="67056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60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31" name="Straight Connector 30"/>
          <p:cNvCxnSpPr/>
          <p:nvPr/>
        </p:nvCxnSpPr>
        <p:spPr>
          <a:xfrm>
            <a:off x="67056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960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3" name="Rectangle 42"/>
          <p:cNvSpPr/>
          <p:nvPr/>
        </p:nvSpPr>
        <p:spPr>
          <a:xfrm>
            <a:off x="0" y="5404489"/>
            <a:ext cx="2719014" cy="369332"/>
          </a:xfrm>
          <a:prstGeom prst="rect">
            <a:avLst/>
          </a:prstGeom>
        </p:spPr>
        <p:txBody>
          <a:bodyPr wrap="none">
            <a:spAutoFit/>
          </a:bodyPr>
          <a:lstStyle/>
          <a:p>
            <a:r>
              <a:rPr lang="en-US" dirty="0">
                <a:latin typeface="Comic Sans MS" pitchFamily="66" charset="0"/>
              </a:rPr>
              <a:t>To all three test tubes:</a:t>
            </a:r>
          </a:p>
        </p:txBody>
      </p:sp>
      <p:sp>
        <p:nvSpPr>
          <p:cNvPr id="48" name="Rectangle 47"/>
          <p:cNvSpPr/>
          <p:nvPr/>
        </p:nvSpPr>
        <p:spPr>
          <a:xfrm>
            <a:off x="2514600" y="5580676"/>
            <a:ext cx="6715300" cy="1200329"/>
          </a:xfrm>
          <a:prstGeom prst="rect">
            <a:avLst/>
          </a:prstGeom>
        </p:spPr>
        <p:txBody>
          <a:bodyPr wrap="none">
            <a:spAutoFit/>
          </a:bodyPr>
          <a:lstStyle/>
          <a:p>
            <a:r>
              <a:rPr lang="en-US" dirty="0">
                <a:latin typeface="Comic Sans MS" pitchFamily="66" charset="0"/>
              </a:rPr>
              <a:t>1. Add </a:t>
            </a:r>
            <a:r>
              <a:rPr lang="en-US" dirty="0">
                <a:solidFill>
                  <a:schemeClr val="tx2">
                    <a:lumMod val="50000"/>
                  </a:schemeClr>
                </a:solidFill>
                <a:latin typeface="Comic Sans MS" pitchFamily="66" charset="0"/>
              </a:rPr>
              <a:t>water</a:t>
            </a:r>
            <a:r>
              <a:rPr lang="en-US" dirty="0">
                <a:latin typeface="Comic Sans MS" pitchFamily="66" charset="0"/>
              </a:rPr>
              <a:t> to 1.0 cm mark</a:t>
            </a:r>
          </a:p>
          <a:p>
            <a:r>
              <a:rPr lang="en-US" dirty="0">
                <a:latin typeface="Comic Sans MS" pitchFamily="66" charset="0"/>
              </a:rPr>
              <a:t>2. ADJUST pH!!!  (see above illustration)</a:t>
            </a:r>
          </a:p>
          <a:p>
            <a:r>
              <a:rPr lang="en-US" dirty="0">
                <a:latin typeface="Comic Sans MS" pitchFamily="66" charset="0"/>
              </a:rPr>
              <a:t>3. Add </a:t>
            </a:r>
            <a:r>
              <a:rPr lang="en-US" dirty="0">
                <a:solidFill>
                  <a:srgbClr val="FFC000"/>
                </a:solidFill>
                <a:latin typeface="Comic Sans MS" pitchFamily="66" charset="0"/>
              </a:rPr>
              <a:t>Catalase</a:t>
            </a:r>
            <a:r>
              <a:rPr lang="en-US" dirty="0">
                <a:latin typeface="Comic Sans MS" pitchFamily="66" charset="0"/>
              </a:rPr>
              <a:t> to 1.5 cm mark</a:t>
            </a:r>
          </a:p>
          <a:p>
            <a:r>
              <a:rPr lang="en-US" dirty="0">
                <a:latin typeface="Comic Sans MS" pitchFamily="66" charset="0"/>
              </a:rPr>
              <a:t>4. Add </a:t>
            </a:r>
            <a:r>
              <a:rPr lang="en-US" dirty="0">
                <a:solidFill>
                  <a:schemeClr val="tx2"/>
                </a:solidFill>
                <a:latin typeface="Comic Sans MS" pitchFamily="66" charset="0"/>
              </a:rPr>
              <a:t>H</a:t>
            </a:r>
            <a:r>
              <a:rPr lang="en-US" baseline="-25000" dirty="0">
                <a:solidFill>
                  <a:schemeClr val="tx2"/>
                </a:solidFill>
                <a:latin typeface="Comic Sans MS" pitchFamily="66" charset="0"/>
              </a:rPr>
              <a:t>2</a:t>
            </a:r>
            <a:r>
              <a:rPr lang="en-US" dirty="0">
                <a:solidFill>
                  <a:schemeClr val="tx2"/>
                </a:solidFill>
                <a:latin typeface="Comic Sans MS" pitchFamily="66" charset="0"/>
              </a:rPr>
              <a:t>O</a:t>
            </a:r>
            <a:r>
              <a:rPr lang="en-US" baseline="-25000" dirty="0">
                <a:solidFill>
                  <a:schemeClr val="tx2"/>
                </a:solidFill>
                <a:latin typeface="Comic Sans MS" pitchFamily="66" charset="0"/>
              </a:rPr>
              <a:t>2</a:t>
            </a:r>
            <a:r>
              <a:rPr lang="en-US" dirty="0">
                <a:latin typeface="Comic Sans MS" pitchFamily="66" charset="0"/>
              </a:rPr>
              <a:t> to 3.5 cm mark and swirl  -record bubble height</a:t>
            </a:r>
          </a:p>
        </p:txBody>
      </p:sp>
      <p:sp>
        <p:nvSpPr>
          <p:cNvPr id="49" name="Rectangle 48"/>
          <p:cNvSpPr/>
          <p:nvPr/>
        </p:nvSpPr>
        <p:spPr>
          <a:xfrm>
            <a:off x="533400" y="1672679"/>
            <a:ext cx="2286000" cy="646331"/>
          </a:xfrm>
          <a:prstGeom prst="rect">
            <a:avLst/>
          </a:prstGeom>
        </p:spPr>
        <p:txBody>
          <a:bodyPr wrap="square">
            <a:spAutoFit/>
          </a:bodyPr>
          <a:lstStyle/>
          <a:p>
            <a:r>
              <a:rPr lang="en-US" dirty="0">
                <a:latin typeface="Comic Sans MS" pitchFamily="66" charset="0"/>
              </a:rPr>
              <a:t>2a. Adjust to pH 3</a:t>
            </a:r>
          </a:p>
          <a:p>
            <a:pPr algn="ctr"/>
            <a:r>
              <a:rPr lang="en-US" dirty="0">
                <a:latin typeface="Comic Sans MS" pitchFamily="66" charset="0"/>
              </a:rPr>
              <a:t>By adding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91517" y="1631671"/>
            <a:ext cx="2347534" cy="646331"/>
          </a:xfrm>
          <a:prstGeom prst="rect">
            <a:avLst/>
          </a:prstGeom>
        </p:spPr>
        <p:txBody>
          <a:bodyPr wrap="square">
            <a:spAutoFit/>
          </a:bodyPr>
          <a:lstStyle/>
          <a:p>
            <a:pPr algn="ctr"/>
            <a:r>
              <a:rPr lang="en-US" dirty="0">
                <a:latin typeface="Comic Sans MS" pitchFamily="66" charset="0"/>
              </a:rPr>
              <a:t>2c. Adjust to pH 11</a:t>
            </a:r>
          </a:p>
          <a:p>
            <a:pPr algn="ctr"/>
            <a:r>
              <a:rPr lang="en-US" dirty="0">
                <a:latin typeface="Comic Sans MS" pitchFamily="66" charset="0"/>
              </a:rPr>
              <a:t>By adding </a:t>
            </a:r>
            <a:r>
              <a:rPr lang="en-US" dirty="0" err="1">
                <a:solidFill>
                  <a:schemeClr val="tx2">
                    <a:lumMod val="90000"/>
                  </a:schemeClr>
                </a:solidFill>
                <a:latin typeface="Comic Sans MS" pitchFamily="66" charset="0"/>
              </a:rPr>
              <a:t>NaOH</a:t>
            </a:r>
            <a:endParaRPr lang="en-US" dirty="0">
              <a:solidFill>
                <a:schemeClr val="tx2">
                  <a:lumMod val="90000"/>
                </a:schemeClr>
              </a:solidFill>
              <a:latin typeface="Comic Sans MS" pitchFamily="66" charset="0"/>
            </a:endParaRPr>
          </a:p>
        </p:txBody>
      </p:sp>
      <p:sp>
        <p:nvSpPr>
          <p:cNvPr id="52" name="Rounded Rectangle 51"/>
          <p:cNvSpPr/>
          <p:nvPr/>
        </p:nvSpPr>
        <p:spPr>
          <a:xfrm>
            <a:off x="1303473" y="4098336"/>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5565" y="4112150"/>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107475"/>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2954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056359" y="4341258"/>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386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7365849">
            <a:off x="4270532" y="4492555"/>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17365849">
            <a:off x="4258355" y="4752992"/>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7365849">
            <a:off x="7072456" y="4493288"/>
            <a:ext cx="152400" cy="7620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7365849">
            <a:off x="7084647" y="4745124"/>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17365849">
            <a:off x="1514619" y="4731897"/>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7365849">
            <a:off x="1526810" y="4440773"/>
            <a:ext cx="143720" cy="9591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a:spLocks noGrp="1"/>
          </p:cNvSpPr>
          <p:nvPr>
            <p:ph type="title"/>
          </p:nvPr>
        </p:nvSpPr>
        <p:spPr>
          <a:xfrm>
            <a:off x="202603" y="78073"/>
            <a:ext cx="8229600" cy="1143000"/>
          </a:xfrm>
        </p:spPr>
        <p:txBody>
          <a:bodyPr>
            <a:normAutofit/>
          </a:bodyPr>
          <a:lstStyle/>
          <a:p>
            <a:pPr algn="l">
              <a:defRPr/>
            </a:pPr>
            <a:r>
              <a:rPr lang="en-US" sz="3600" dirty="0" err="1">
                <a:solidFill>
                  <a:schemeClr val="bg2">
                    <a:lumMod val="40000"/>
                    <a:lumOff val="60000"/>
                  </a:schemeClr>
                </a:solidFill>
                <a:latin typeface="Century Gothic" panose="020B0502020202020204" pitchFamily="34" charset="0"/>
              </a:rPr>
              <a:t>ph</a:t>
            </a:r>
            <a:r>
              <a:rPr lang="en-US" sz="3600" dirty="0">
                <a:solidFill>
                  <a:schemeClr val="bg2">
                    <a:lumMod val="40000"/>
                    <a:lumOff val="6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bg2">
                    <a:lumMod val="40000"/>
                    <a:lumOff val="6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 Activity </a:t>
            </a:r>
            <a:r>
              <a:rPr lang="en-US" sz="1800" dirty="0">
                <a:solidFill>
                  <a:schemeClr val="bg2">
                    <a:lumMod val="40000"/>
                    <a:lumOff val="60000"/>
                  </a:schemeClr>
                </a:solidFill>
                <a:latin typeface="Century Gothic" panose="020B0502020202020204" pitchFamily="34" charset="0"/>
              </a:rPr>
              <a:t>(pg. 51)</a:t>
            </a:r>
            <a:endParaRPr lang="en-US" sz="1800" b="0"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42794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 presetClass="exit" presetSubtype="0" fill="hold" grpId="1" nodeType="withEffect">
                                  <p:stCondLst>
                                    <p:cond delay="0"/>
                                  </p:stCondLst>
                                  <p:childTnLst>
                                    <p:set>
                                      <p:cBhvr>
                                        <p:cTn id="70" dur="1" fill="hold">
                                          <p:stCondLst>
                                            <p:cond delay="0"/>
                                          </p:stCondLst>
                                        </p:cTn>
                                        <p:tgtEl>
                                          <p:spTgt spid="6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6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6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3" grpId="0"/>
      <p:bldP spid="48" grpId="0"/>
      <p:bldP spid="49" grpId="0"/>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90659" y="1598661"/>
            <a:ext cx="8229600" cy="37338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244397" y="1627403"/>
            <a:ext cx="2322123" cy="923330"/>
          </a:xfrm>
          <a:prstGeom prst="rect">
            <a:avLst/>
          </a:prstGeom>
        </p:spPr>
        <p:txBody>
          <a:bodyPr wrap="square">
            <a:spAutoFit/>
          </a:bodyPr>
          <a:lstStyle/>
          <a:p>
            <a:pPr algn="ctr"/>
            <a:r>
              <a:rPr lang="en-US" dirty="0">
                <a:latin typeface="Comic Sans MS" pitchFamily="66" charset="0"/>
              </a:rPr>
              <a:t>2b. Adjust to pH 7</a:t>
            </a:r>
          </a:p>
          <a:p>
            <a:pPr algn="ctr"/>
            <a:r>
              <a:rPr lang="en-US" dirty="0">
                <a:latin typeface="Comic Sans MS" pitchFamily="66" charset="0"/>
              </a:rPr>
              <a:t>By adding either </a:t>
            </a:r>
            <a:r>
              <a:rPr lang="en-US" dirty="0" err="1">
                <a:solidFill>
                  <a:schemeClr val="tx2">
                    <a:lumMod val="90000"/>
                  </a:schemeClr>
                </a:solidFill>
                <a:latin typeface="Comic Sans MS" pitchFamily="66" charset="0"/>
              </a:rPr>
              <a:t>NaOH</a:t>
            </a:r>
            <a:r>
              <a:rPr lang="en-US" dirty="0">
                <a:latin typeface="Comic Sans MS" pitchFamily="66" charset="0"/>
              </a:rPr>
              <a:t> or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 name="Rounded Rectangle 4"/>
          <p:cNvSpPr/>
          <p:nvPr/>
        </p:nvSpPr>
        <p:spPr>
          <a:xfrm>
            <a:off x="12954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11" name="Straight Connector 10"/>
          <p:cNvCxnSpPr/>
          <p:nvPr/>
        </p:nvCxnSpPr>
        <p:spPr>
          <a:xfrm>
            <a:off x="11430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13" name="Straight Connector 12"/>
          <p:cNvCxnSpPr/>
          <p:nvPr/>
        </p:nvCxnSpPr>
        <p:spPr>
          <a:xfrm>
            <a:off x="11430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15" name="Rectangle 14"/>
          <p:cNvSpPr/>
          <p:nvPr/>
        </p:nvSpPr>
        <p:spPr>
          <a:xfrm>
            <a:off x="1219200" y="5105400"/>
            <a:ext cx="620683" cy="261610"/>
          </a:xfrm>
          <a:prstGeom prst="rect">
            <a:avLst/>
          </a:prstGeom>
        </p:spPr>
        <p:txBody>
          <a:bodyPr wrap="none">
            <a:spAutoFit/>
          </a:bodyPr>
          <a:lstStyle/>
          <a:p>
            <a:r>
              <a:rPr lang="en-US" sz="1100" dirty="0">
                <a:latin typeface="Comic Sans MS" pitchFamily="66" charset="0"/>
              </a:rPr>
              <a:t>Tube 1</a:t>
            </a:r>
            <a:endParaRPr lang="en-US" sz="1100" dirty="0"/>
          </a:p>
        </p:txBody>
      </p:sp>
      <p:sp>
        <p:nvSpPr>
          <p:cNvPr id="16" name="Rounded Rectangle 15"/>
          <p:cNvSpPr/>
          <p:nvPr/>
        </p:nvSpPr>
        <p:spPr>
          <a:xfrm>
            <a:off x="405765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0525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95650" y="4191000"/>
            <a:ext cx="615874"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0" name="Straight Connector 19"/>
          <p:cNvCxnSpPr/>
          <p:nvPr/>
        </p:nvCxnSpPr>
        <p:spPr>
          <a:xfrm>
            <a:off x="390525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9565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22" name="Straight Connector 21"/>
          <p:cNvCxnSpPr/>
          <p:nvPr/>
        </p:nvCxnSpPr>
        <p:spPr>
          <a:xfrm>
            <a:off x="390525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9565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24" name="Rectangle 23"/>
          <p:cNvSpPr/>
          <p:nvPr/>
        </p:nvSpPr>
        <p:spPr>
          <a:xfrm>
            <a:off x="3981450" y="5105400"/>
            <a:ext cx="643125" cy="261610"/>
          </a:xfrm>
          <a:prstGeom prst="rect">
            <a:avLst/>
          </a:prstGeom>
        </p:spPr>
        <p:txBody>
          <a:bodyPr wrap="none">
            <a:spAutoFit/>
          </a:bodyPr>
          <a:lstStyle/>
          <a:p>
            <a:r>
              <a:rPr lang="en-US" sz="1100" dirty="0">
                <a:latin typeface="Comic Sans MS" pitchFamily="66" charset="0"/>
              </a:rPr>
              <a:t>Tube 2</a:t>
            </a:r>
            <a:endParaRPr lang="en-US" sz="1100" dirty="0"/>
          </a:p>
        </p:txBody>
      </p:sp>
      <p:sp>
        <p:nvSpPr>
          <p:cNvPr id="25" name="Rounded Rectangle 24"/>
          <p:cNvSpPr/>
          <p:nvPr/>
        </p:nvSpPr>
        <p:spPr>
          <a:xfrm>
            <a:off x="6858000" y="2514600"/>
            <a:ext cx="609600" cy="25146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705600" y="43434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0" y="4191000"/>
            <a:ext cx="593432" cy="261610"/>
          </a:xfrm>
          <a:prstGeom prst="rect">
            <a:avLst/>
          </a:prstGeom>
        </p:spPr>
        <p:txBody>
          <a:bodyPr wrap="none">
            <a:spAutoFit/>
          </a:bodyPr>
          <a:lstStyle/>
          <a:p>
            <a:r>
              <a:rPr lang="en-US" sz="1100" dirty="0">
                <a:latin typeface="Comic Sans MS" pitchFamily="66" charset="0"/>
              </a:rPr>
              <a:t>1.0 cm</a:t>
            </a:r>
            <a:endParaRPr lang="en-US" sz="1100" dirty="0"/>
          </a:p>
        </p:txBody>
      </p:sp>
      <p:cxnSp>
        <p:nvCxnSpPr>
          <p:cNvPr id="29" name="Straight Connector 28"/>
          <p:cNvCxnSpPr/>
          <p:nvPr/>
        </p:nvCxnSpPr>
        <p:spPr>
          <a:xfrm>
            <a:off x="6705600" y="408179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6000" y="3929390"/>
            <a:ext cx="593432" cy="261610"/>
          </a:xfrm>
          <a:prstGeom prst="rect">
            <a:avLst/>
          </a:prstGeom>
        </p:spPr>
        <p:txBody>
          <a:bodyPr wrap="none">
            <a:spAutoFit/>
          </a:bodyPr>
          <a:lstStyle/>
          <a:p>
            <a:r>
              <a:rPr lang="en-US" sz="1100" dirty="0">
                <a:latin typeface="Comic Sans MS" pitchFamily="66" charset="0"/>
              </a:rPr>
              <a:t>1.5 cm</a:t>
            </a:r>
            <a:endParaRPr lang="en-US" sz="1100" dirty="0"/>
          </a:p>
        </p:txBody>
      </p:sp>
      <p:cxnSp>
        <p:nvCxnSpPr>
          <p:cNvPr id="31" name="Straight Connector 30"/>
          <p:cNvCxnSpPr/>
          <p:nvPr/>
        </p:nvCxnSpPr>
        <p:spPr>
          <a:xfrm>
            <a:off x="6705600" y="29718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96000" y="2819400"/>
            <a:ext cx="615874" cy="261610"/>
          </a:xfrm>
          <a:prstGeom prst="rect">
            <a:avLst/>
          </a:prstGeom>
        </p:spPr>
        <p:txBody>
          <a:bodyPr wrap="none">
            <a:spAutoFit/>
          </a:bodyPr>
          <a:lstStyle/>
          <a:p>
            <a:r>
              <a:rPr lang="en-US" sz="1100" dirty="0">
                <a:latin typeface="Comic Sans MS" pitchFamily="66" charset="0"/>
              </a:rPr>
              <a:t>3.5 cm</a:t>
            </a:r>
            <a:endParaRPr lang="en-US" sz="1100" dirty="0"/>
          </a:p>
        </p:txBody>
      </p:sp>
      <p:sp>
        <p:nvSpPr>
          <p:cNvPr id="33" name="Rectangle 32"/>
          <p:cNvSpPr/>
          <p:nvPr/>
        </p:nvSpPr>
        <p:spPr>
          <a:xfrm>
            <a:off x="6781800" y="5105400"/>
            <a:ext cx="643125" cy="261610"/>
          </a:xfrm>
          <a:prstGeom prst="rect">
            <a:avLst/>
          </a:prstGeom>
        </p:spPr>
        <p:txBody>
          <a:bodyPr wrap="none">
            <a:spAutoFit/>
          </a:bodyPr>
          <a:lstStyle/>
          <a:p>
            <a:r>
              <a:rPr lang="en-US" sz="1100" dirty="0">
                <a:latin typeface="Comic Sans MS" pitchFamily="66" charset="0"/>
              </a:rPr>
              <a:t>Tube 3</a:t>
            </a:r>
            <a:endParaRPr lang="en-US" sz="1100" dirty="0"/>
          </a:p>
        </p:txBody>
      </p:sp>
      <p:sp>
        <p:nvSpPr>
          <p:cNvPr id="49" name="Rectangle 48"/>
          <p:cNvSpPr/>
          <p:nvPr/>
        </p:nvSpPr>
        <p:spPr>
          <a:xfrm>
            <a:off x="533400" y="1672679"/>
            <a:ext cx="2286000" cy="646331"/>
          </a:xfrm>
          <a:prstGeom prst="rect">
            <a:avLst/>
          </a:prstGeom>
        </p:spPr>
        <p:txBody>
          <a:bodyPr wrap="square">
            <a:spAutoFit/>
          </a:bodyPr>
          <a:lstStyle/>
          <a:p>
            <a:r>
              <a:rPr lang="en-US" dirty="0">
                <a:latin typeface="Comic Sans MS" pitchFamily="66" charset="0"/>
              </a:rPr>
              <a:t>2a. Adjust to pH 3</a:t>
            </a:r>
          </a:p>
          <a:p>
            <a:pPr algn="ctr"/>
            <a:r>
              <a:rPr lang="en-US" dirty="0">
                <a:latin typeface="Comic Sans MS" pitchFamily="66" charset="0"/>
              </a:rPr>
              <a:t>By adding </a:t>
            </a:r>
            <a:r>
              <a:rPr lang="en-US" dirty="0" err="1">
                <a:solidFill>
                  <a:schemeClr val="accent6">
                    <a:lumMod val="60000"/>
                    <a:lumOff val="40000"/>
                  </a:schemeClr>
                </a:solidFill>
                <a:latin typeface="Comic Sans MS" pitchFamily="66" charset="0"/>
              </a:rPr>
              <a:t>HCl</a:t>
            </a:r>
            <a:endParaRPr lang="en-US" dirty="0">
              <a:solidFill>
                <a:schemeClr val="accent6">
                  <a:lumMod val="60000"/>
                  <a:lumOff val="40000"/>
                </a:schemeClr>
              </a:solidFill>
              <a:latin typeface="Comic Sans MS" pitchFamily="66" charset="0"/>
            </a:endParaRPr>
          </a:p>
        </p:txBody>
      </p:sp>
      <p:sp>
        <p:nvSpPr>
          <p:cNvPr id="50" name="Rectangle 49"/>
          <p:cNvSpPr/>
          <p:nvPr/>
        </p:nvSpPr>
        <p:spPr>
          <a:xfrm>
            <a:off x="5991517" y="1631671"/>
            <a:ext cx="2347534" cy="646331"/>
          </a:xfrm>
          <a:prstGeom prst="rect">
            <a:avLst/>
          </a:prstGeom>
        </p:spPr>
        <p:txBody>
          <a:bodyPr wrap="square">
            <a:spAutoFit/>
          </a:bodyPr>
          <a:lstStyle/>
          <a:p>
            <a:pPr algn="ctr"/>
            <a:r>
              <a:rPr lang="en-US" dirty="0">
                <a:latin typeface="Comic Sans MS" pitchFamily="66" charset="0"/>
              </a:rPr>
              <a:t>2c. Adjust to pH 11</a:t>
            </a:r>
          </a:p>
          <a:p>
            <a:pPr algn="ctr"/>
            <a:r>
              <a:rPr lang="en-US" dirty="0">
                <a:latin typeface="Comic Sans MS" pitchFamily="66" charset="0"/>
              </a:rPr>
              <a:t>By adding </a:t>
            </a:r>
            <a:r>
              <a:rPr lang="en-US" dirty="0" err="1">
                <a:solidFill>
                  <a:schemeClr val="tx2">
                    <a:lumMod val="90000"/>
                  </a:schemeClr>
                </a:solidFill>
                <a:latin typeface="Comic Sans MS" pitchFamily="66" charset="0"/>
              </a:rPr>
              <a:t>NaOH</a:t>
            </a:r>
            <a:endParaRPr lang="en-US" dirty="0">
              <a:solidFill>
                <a:schemeClr val="tx2">
                  <a:lumMod val="90000"/>
                </a:schemeClr>
              </a:solidFill>
              <a:latin typeface="Comic Sans MS" pitchFamily="66" charset="0"/>
            </a:endParaRPr>
          </a:p>
        </p:txBody>
      </p:sp>
      <p:sp>
        <p:nvSpPr>
          <p:cNvPr id="52" name="Rounded Rectangle 51"/>
          <p:cNvSpPr/>
          <p:nvPr/>
        </p:nvSpPr>
        <p:spPr>
          <a:xfrm>
            <a:off x="1303473" y="4098336"/>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055565" y="4112150"/>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58000" y="4107475"/>
            <a:ext cx="609600"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2954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056359" y="4341258"/>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0" y="4329779"/>
            <a:ext cx="609600" cy="685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0386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858000" y="2971800"/>
            <a:ext cx="6096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7365849">
            <a:off x="4270532" y="4492555"/>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17365849">
            <a:off x="4258355" y="4752992"/>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7365849">
            <a:off x="7072456" y="4493288"/>
            <a:ext cx="152400" cy="7620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7365849">
            <a:off x="7084647" y="4745124"/>
            <a:ext cx="143720" cy="95910"/>
          </a:xfrm>
          <a:prstGeom prst="teardrop">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17365849">
            <a:off x="1514619" y="4731897"/>
            <a:ext cx="152400" cy="7620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7365849">
            <a:off x="1526810" y="4440773"/>
            <a:ext cx="143720" cy="95910"/>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a:spLocks noGrp="1"/>
          </p:cNvSpPr>
          <p:nvPr>
            <p:ph type="title"/>
          </p:nvPr>
        </p:nvSpPr>
        <p:spPr>
          <a:xfrm>
            <a:off x="202603" y="78073"/>
            <a:ext cx="8229600" cy="1143000"/>
          </a:xfrm>
        </p:spPr>
        <p:txBody>
          <a:bodyPr>
            <a:normAutofit/>
          </a:bodyPr>
          <a:lstStyle/>
          <a:p>
            <a:pPr algn="l">
              <a:defRPr/>
            </a:pPr>
            <a:r>
              <a:rPr lang="en-US" sz="3600" dirty="0" err="1">
                <a:solidFill>
                  <a:schemeClr val="bg2">
                    <a:lumMod val="40000"/>
                    <a:lumOff val="60000"/>
                  </a:schemeClr>
                </a:solidFill>
                <a:latin typeface="Century Gothic" panose="020B0502020202020204" pitchFamily="34" charset="0"/>
              </a:rPr>
              <a:t>ph</a:t>
            </a:r>
            <a:r>
              <a:rPr lang="en-US" sz="3600" dirty="0">
                <a:solidFill>
                  <a:schemeClr val="bg2">
                    <a:lumMod val="40000"/>
                    <a:lumOff val="60000"/>
                  </a:schemeClr>
                </a:solidFill>
                <a:latin typeface="Century Gothic" panose="020B0502020202020204" pitchFamily="34" charset="0"/>
              </a:rPr>
              <a:t> </a:t>
            </a:r>
            <a:r>
              <a:rPr lang="en-US" sz="3600" dirty="0">
                <a:solidFill>
                  <a:schemeClr val="tx1"/>
                </a:solidFill>
                <a:latin typeface="Century Gothic" panose="020B0502020202020204" pitchFamily="34" charset="0"/>
              </a:rPr>
              <a:t>&amp;</a:t>
            </a:r>
            <a:r>
              <a:rPr lang="en-US" sz="3600" dirty="0">
                <a:solidFill>
                  <a:schemeClr val="bg2">
                    <a:lumMod val="40000"/>
                    <a:lumOff val="60000"/>
                  </a:schemeClr>
                </a:solidFill>
                <a:latin typeface="Century Gothic" panose="020B0502020202020204" pitchFamily="34" charset="0"/>
              </a:rPr>
              <a:t> </a:t>
            </a:r>
            <a:r>
              <a:rPr lang="en-US" sz="3600" dirty="0">
                <a:solidFill>
                  <a:srgbClr val="FFC000"/>
                </a:solidFill>
                <a:latin typeface="Century Gothic" panose="020B0502020202020204" pitchFamily="34" charset="0"/>
              </a:rPr>
              <a:t>Enzyme Activity </a:t>
            </a:r>
            <a:r>
              <a:rPr lang="en-US" sz="1800" dirty="0">
                <a:solidFill>
                  <a:schemeClr val="bg2">
                    <a:lumMod val="40000"/>
                    <a:lumOff val="60000"/>
                  </a:schemeClr>
                </a:solidFill>
                <a:latin typeface="Century Gothic" panose="020B0502020202020204" pitchFamily="34" charset="0"/>
              </a:rPr>
              <a:t>(pg. 51)</a:t>
            </a:r>
          </a:p>
        </p:txBody>
      </p:sp>
      <p:sp>
        <p:nvSpPr>
          <p:cNvPr id="68" name="Rectangle 6"/>
          <p:cNvSpPr>
            <a:spLocks noChangeArrowheads="1"/>
          </p:cNvSpPr>
          <p:nvPr/>
        </p:nvSpPr>
        <p:spPr bwMode="auto">
          <a:xfrm>
            <a:off x="1898537" y="5521844"/>
            <a:ext cx="8153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a:ln>
                  <a:noFill/>
                </a:ln>
                <a:solidFill>
                  <a:srgbClr val="FFC000"/>
                </a:solidFill>
                <a:effectLst/>
                <a:latin typeface="Arial" pitchFamily="34" charset="0"/>
                <a:ea typeface="Times New Roman" pitchFamily="18" charset="0"/>
                <a:cs typeface="Times New Roman" pitchFamily="18" charset="0"/>
              </a:rPr>
              <a:t>   catalase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400" b="0" i="0" u="none" cap="none" normalizeH="0" dirty="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B0F0"/>
                </a:solidFill>
                <a:effectLst/>
                <a:latin typeface="Arial" pitchFamily="34" charset="0"/>
                <a:cs typeface="Times New Roman" pitchFamily="18" charset="0"/>
              </a:rPr>
              <a:t>Substrate</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Produc</a:t>
            </a:r>
            <a:r>
              <a:rPr lang="en-US" altLang="en-US" sz="1400" dirty="0">
                <a:latin typeface="Arial" pitchFamily="34" charset="0"/>
                <a:cs typeface="Times New Roman" pitchFamily="18" charset="0"/>
              </a:rPr>
              <a:t>t      </a:t>
            </a:r>
            <a:r>
              <a:rPr lang="en-US" altLang="en-US" sz="1400" dirty="0" err="1">
                <a:latin typeface="Arial" pitchFamily="34" charset="0"/>
                <a:cs typeface="Times New Roman" pitchFamily="18" charset="0"/>
              </a:rPr>
              <a:t>Product</a:t>
            </a:r>
            <a:r>
              <a:rPr kumimoji="0" lang="en-US" altLang="en-US" sz="1400" b="0" i="0" u="none" strike="noStrike" cap="none" normalizeH="0" baseline="0" dirty="0">
                <a:ln>
                  <a:noFill/>
                </a:ln>
                <a:solidFill>
                  <a:schemeClr val="tx1"/>
                </a:solidFill>
                <a:effectLst/>
                <a:latin typeface="Arial" pitchFamily="34" charset="0"/>
                <a:cs typeface="Times New Roman" pitchFamily="18" charset="0"/>
              </a:rPr>
              <a:t> </a:t>
            </a:r>
            <a:endParaRPr kumimoji="0" lang="en-US" altLang="en-US" sz="6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69" name="Right Arrow 68"/>
          <p:cNvSpPr/>
          <p:nvPr/>
        </p:nvSpPr>
        <p:spPr>
          <a:xfrm>
            <a:off x="3554241" y="5816981"/>
            <a:ext cx="1702435" cy="3708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i="1" dirty="0">
                <a:solidFill>
                  <a:schemeClr val="tx2">
                    <a:lumMod val="25000"/>
                  </a:schemeClr>
                </a:solidFill>
              </a:rPr>
              <a:t>“Enzyme”</a:t>
            </a:r>
          </a:p>
        </p:txBody>
      </p:sp>
      <p:sp>
        <p:nvSpPr>
          <p:cNvPr id="70" name="TextBox 69"/>
          <p:cNvSpPr txBox="1"/>
          <p:nvPr/>
        </p:nvSpPr>
        <p:spPr>
          <a:xfrm>
            <a:off x="3156252" y="999410"/>
            <a:ext cx="2440092" cy="584775"/>
          </a:xfrm>
          <a:prstGeom prst="rect">
            <a:avLst/>
          </a:prstGeom>
          <a:noFill/>
        </p:spPr>
        <p:txBody>
          <a:bodyPr wrap="none" rtlCol="0">
            <a:spAutoFit/>
          </a:bodyPr>
          <a:lstStyle/>
          <a:p>
            <a:r>
              <a:rPr lang="en-US" sz="3200" dirty="0"/>
              <a:t>Hypothesis?</a:t>
            </a:r>
          </a:p>
        </p:txBody>
      </p:sp>
      <p:sp>
        <p:nvSpPr>
          <p:cNvPr id="71" name="Oval 70"/>
          <p:cNvSpPr/>
          <p:nvPr/>
        </p:nvSpPr>
        <p:spPr>
          <a:xfrm>
            <a:off x="2810451" y="1279831"/>
            <a:ext cx="3195122" cy="414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
          <p:cNvSpPr>
            <a:spLocks noChangeArrowheads="1"/>
          </p:cNvSpPr>
          <p:nvPr/>
        </p:nvSpPr>
        <p:spPr bwMode="auto">
          <a:xfrm>
            <a:off x="2337934" y="5734384"/>
            <a:ext cx="5079365"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+ 2 H</a:t>
            </a:r>
            <a:r>
              <a:rPr kumimoji="0" lang="en-US" altLang="en-US" sz="2400" b="0" i="0" u="none" strike="noStrike" cap="none" normalizeH="0" baseline="-30000" dirty="0">
                <a:ln>
                  <a:noFill/>
                </a:ln>
                <a:solidFill>
                  <a:schemeClr val="tx1"/>
                </a:solidFill>
                <a:effectLst/>
                <a:latin typeface="Arial" pitchFamily="34" charset="0"/>
                <a:ea typeface="Times New Roman" pitchFamily="18" charset="0"/>
                <a:cs typeface="Times New Roman" pitchFamily="18" charset="0"/>
              </a:rPr>
              <a:t>2</a:t>
            </a: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a:t>
            </a:r>
            <a:endParaRPr kumimoji="0" lang="en-US" altLang="en-US"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9105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0"/>
                                        </p:tgtEl>
                                      </p:cBhvr>
                                    </p:animEffect>
                                    <p:animScale>
                                      <p:cBhvr>
                                        <p:cTn id="7" dur="250" autoRev="1" fill="hold"/>
                                        <p:tgtEl>
                                          <p:spTgt spid="7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dirty="0">
                <a:solidFill>
                  <a:srgbClr val="00B0F0"/>
                </a:solidFill>
                <a:latin typeface="Century Gothic" panose="020B0502020202020204" pitchFamily="34" charset="0"/>
              </a:rPr>
              <a:t>Change Lab Manual 1</a:t>
            </a:r>
          </a:p>
        </p:txBody>
      </p:sp>
      <p:sp>
        <p:nvSpPr>
          <p:cNvPr id="3" name="Content Placeholder 2"/>
          <p:cNvSpPr>
            <a:spLocks noGrp="1"/>
          </p:cNvSpPr>
          <p:nvPr>
            <p:ph idx="1"/>
          </p:nvPr>
        </p:nvSpPr>
        <p:spPr>
          <a:xfrm>
            <a:off x="36022" y="1600200"/>
            <a:ext cx="8955578" cy="4708525"/>
          </a:xfrm>
        </p:spPr>
        <p:txBody>
          <a:bodyPr/>
          <a:lstStyle/>
          <a:p>
            <a:pPr marL="136525" indent="0">
              <a:buClr>
                <a:schemeClr val="tx1"/>
              </a:buClr>
              <a:buSzPct val="150000"/>
              <a:buNone/>
              <a:defRPr/>
            </a:pPr>
            <a:r>
              <a:rPr lang="en-US" dirty="0">
                <a:latin typeface="Century Gothic" panose="020B0502020202020204" pitchFamily="34" charset="0"/>
              </a:rPr>
              <a:t>Page 51</a:t>
            </a:r>
            <a:r>
              <a:rPr lang="en-US">
                <a:latin typeface="Century Gothic" panose="020B0502020202020204" pitchFamily="34" charset="0"/>
              </a:rPr>
              <a:t>: </a:t>
            </a:r>
          </a:p>
          <a:p>
            <a:pPr marL="136525" indent="0">
              <a:buClr>
                <a:schemeClr val="tx1"/>
              </a:buClr>
              <a:buSzPct val="150000"/>
              <a:buNone/>
              <a:defRPr/>
            </a:pPr>
            <a:endParaRPr lang="en-US" dirty="0">
              <a:latin typeface="Century Gothic" panose="020B0502020202020204" pitchFamily="34" charset="0"/>
            </a:endParaRPr>
          </a:p>
          <a:p>
            <a:pPr marL="136525" indent="0">
              <a:buClr>
                <a:schemeClr val="tx1"/>
              </a:buClr>
              <a:buSzPct val="150000"/>
              <a:buNone/>
              <a:defRPr/>
            </a:pPr>
            <a:r>
              <a:rPr lang="en-US" dirty="0">
                <a:latin typeface="Century Gothic" panose="020B0502020202020204" pitchFamily="34" charset="0"/>
              </a:rPr>
              <a:t>Table 5-3. Effect of </a:t>
            </a:r>
            <a:r>
              <a:rPr lang="en-US" strike="sngStrike" dirty="0">
                <a:latin typeface="Century Gothic" panose="020B0502020202020204" pitchFamily="34" charset="0"/>
              </a:rPr>
              <a:t>pH</a:t>
            </a:r>
            <a:r>
              <a:rPr lang="en-US" dirty="0">
                <a:latin typeface="Century Gothic" panose="020B0502020202020204" pitchFamily="34" charset="0"/>
              </a:rPr>
              <a:t> “</a:t>
            </a:r>
            <a:r>
              <a:rPr lang="en-US" dirty="0">
                <a:solidFill>
                  <a:schemeClr val="accent6">
                    <a:lumMod val="60000"/>
                    <a:lumOff val="40000"/>
                  </a:schemeClr>
                </a:solidFill>
                <a:latin typeface="Century Gothic" panose="020B0502020202020204" pitchFamily="34" charset="0"/>
              </a:rPr>
              <a:t>Conc.”</a:t>
            </a:r>
            <a:r>
              <a:rPr lang="en-US" dirty="0">
                <a:latin typeface="Century Gothic" panose="020B0502020202020204" pitchFamily="34" charset="0"/>
              </a:rPr>
              <a:t> on Enzyme Activity</a:t>
            </a:r>
          </a:p>
          <a:p>
            <a:pPr marL="136525" indent="0">
              <a:buClr>
                <a:schemeClr val="tx1"/>
              </a:buClr>
              <a:buSzPct val="150000"/>
              <a:buNone/>
              <a:defRPr/>
            </a:pPr>
            <a:endParaRPr lang="en-US" dirty="0">
              <a:latin typeface="Century Gothic" panose="020B0502020202020204" pitchFamily="34" charset="0"/>
            </a:endParaRPr>
          </a:p>
          <a:p>
            <a:pPr marL="136525" indent="0">
              <a:buClr>
                <a:schemeClr val="tx1"/>
              </a:buClr>
              <a:buSzPct val="150000"/>
              <a:buNone/>
              <a:defRPr/>
            </a:pPr>
            <a:endParaRPr lang="en-US" dirty="0">
              <a:latin typeface="Century Gothic" panose="020B0502020202020204" pitchFamily="34" charset="0"/>
            </a:endParaRPr>
          </a:p>
          <a:p>
            <a:pPr marL="136525" indent="0">
              <a:buClr>
                <a:schemeClr val="tx1"/>
              </a:buClr>
              <a:buSzPct val="150000"/>
              <a:buNone/>
              <a:defRPr/>
            </a:pPr>
            <a:r>
              <a:rPr lang="en-US" dirty="0">
                <a:latin typeface="Century Gothic" panose="020B0502020202020204" pitchFamily="34" charset="0"/>
              </a:rPr>
              <a:t>“To Do”</a:t>
            </a:r>
          </a:p>
          <a:p>
            <a:pPr marL="136525" indent="0">
              <a:buClr>
                <a:schemeClr val="tx1"/>
              </a:buClr>
              <a:buSzPct val="150000"/>
              <a:buNone/>
              <a:defRPr/>
            </a:pPr>
            <a:r>
              <a:rPr lang="en-US" u="sng" dirty="0">
                <a:solidFill>
                  <a:srgbClr val="FFFF00"/>
                </a:solidFill>
                <a:latin typeface="Century Gothic" panose="020B0502020202020204" pitchFamily="34" charset="0"/>
              </a:rPr>
              <a:t>**ADJUST pH water FIRST**</a:t>
            </a:r>
            <a:r>
              <a:rPr lang="en-US" dirty="0">
                <a:solidFill>
                  <a:srgbClr val="FFFF00"/>
                </a:solidFill>
                <a:latin typeface="Century Gothic" panose="020B0502020202020204" pitchFamily="34" charset="0"/>
              </a:rPr>
              <a:t> </a:t>
            </a:r>
            <a:r>
              <a:rPr lang="en-US" dirty="0">
                <a:latin typeface="Century Gothic" panose="020B0502020202020204" pitchFamily="34" charset="0"/>
              </a:rPr>
              <a:t>before adding  H</a:t>
            </a:r>
            <a:r>
              <a:rPr lang="en-US" baseline="-25000" dirty="0">
                <a:latin typeface="Century Gothic" panose="020B0502020202020204" pitchFamily="34" charset="0"/>
              </a:rPr>
              <a:t>2</a:t>
            </a:r>
            <a:r>
              <a:rPr lang="en-US" dirty="0">
                <a:latin typeface="Century Gothic" panose="020B0502020202020204" pitchFamily="34" charset="0"/>
              </a:rPr>
              <a:t>0</a:t>
            </a:r>
            <a:r>
              <a:rPr lang="en-US" baseline="-25000" dirty="0">
                <a:latin typeface="Century Gothic" panose="020B0502020202020204" pitchFamily="34" charset="0"/>
              </a:rPr>
              <a:t>2</a:t>
            </a:r>
            <a:r>
              <a:rPr lang="en-US" dirty="0">
                <a:latin typeface="Century Gothic" panose="020B0502020202020204" pitchFamily="34" charset="0"/>
              </a:rPr>
              <a:t> and  Catalase!</a:t>
            </a:r>
          </a:p>
        </p:txBody>
      </p:sp>
    </p:spTree>
    <p:extLst>
      <p:ext uri="{BB962C8B-B14F-4D97-AF65-F5344CB8AC3E}">
        <p14:creationId xmlns:p14="http://schemas.microsoft.com/office/powerpoint/2010/main" val="4187724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6A60-D2F8-45BF-AE8F-7D37B00240E4}"/>
              </a:ext>
            </a:extLst>
          </p:cNvPr>
          <p:cNvSpPr>
            <a:spLocks noGrp="1"/>
          </p:cNvSpPr>
          <p:nvPr>
            <p:ph type="title"/>
          </p:nvPr>
        </p:nvSpPr>
        <p:spPr/>
        <p:txBody>
          <a:bodyPr>
            <a:normAutofit/>
          </a:bodyPr>
          <a:lstStyle/>
          <a:p>
            <a:r>
              <a:rPr lang="en-US" dirty="0"/>
              <a:t>Enzyme Lab Report</a:t>
            </a:r>
          </a:p>
        </p:txBody>
      </p:sp>
      <p:sp>
        <p:nvSpPr>
          <p:cNvPr id="3" name="Content Placeholder 2">
            <a:extLst>
              <a:ext uri="{FF2B5EF4-FFF2-40B4-BE49-F238E27FC236}">
                <a16:creationId xmlns:a16="http://schemas.microsoft.com/office/drawing/2014/main" id="{D6F9BB4D-747B-484F-8422-974475803D30}"/>
              </a:ext>
            </a:extLst>
          </p:cNvPr>
          <p:cNvSpPr>
            <a:spLocks noGrp="1"/>
          </p:cNvSpPr>
          <p:nvPr>
            <p:ph idx="1"/>
          </p:nvPr>
        </p:nvSpPr>
        <p:spPr/>
        <p:txBody>
          <a:bodyPr/>
          <a:lstStyle/>
          <a:p>
            <a:r>
              <a:rPr lang="en-US" dirty="0">
                <a:latin typeface="Century Gothic" panose="020B0502020202020204" pitchFamily="34" charset="0"/>
              </a:rPr>
              <a:t>Write up due day of Test 2!</a:t>
            </a:r>
          </a:p>
          <a:p>
            <a:pPr lvl="1"/>
            <a:r>
              <a:rPr lang="en-US" dirty="0">
                <a:latin typeface="Century Gothic" panose="020B0502020202020204" pitchFamily="34" charset="0"/>
              </a:rPr>
              <a:t>If you are late to the test, you MUST wait until test is finished to still turn in your lab report.  Failure to do so will be a zero (0) on your lab report! </a:t>
            </a:r>
          </a:p>
          <a:p>
            <a:pPr lvl="1"/>
            <a:endParaRPr lang="en-US" dirty="0">
              <a:latin typeface="Century Gothic" panose="020B0502020202020204" pitchFamily="34" charset="0"/>
            </a:endParaRPr>
          </a:p>
          <a:p>
            <a:pPr lvl="1"/>
            <a:r>
              <a:rPr lang="en-US" dirty="0">
                <a:latin typeface="Century Gothic" panose="020B0502020202020204" pitchFamily="34" charset="0"/>
              </a:rPr>
              <a:t>NO EXEPTIONS  - NO LATE REPORTS!</a:t>
            </a:r>
          </a:p>
          <a:p>
            <a:pPr lvl="1"/>
            <a:endParaRPr lang="en-US" dirty="0">
              <a:latin typeface="Century Gothic" panose="020B0502020202020204" pitchFamily="34" charset="0"/>
            </a:endParaRPr>
          </a:p>
          <a:p>
            <a:pPr lvl="1"/>
            <a:r>
              <a:rPr lang="en-US" dirty="0">
                <a:latin typeface="Century Gothic" panose="020B0502020202020204" pitchFamily="34" charset="0"/>
              </a:rPr>
              <a:t>Report is 20 points of Test 2 (worth 80 points)</a:t>
            </a:r>
          </a:p>
        </p:txBody>
      </p:sp>
    </p:spTree>
    <p:extLst>
      <p:ext uri="{BB962C8B-B14F-4D97-AF65-F5344CB8AC3E}">
        <p14:creationId xmlns:p14="http://schemas.microsoft.com/office/powerpoint/2010/main" val="589662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0040" y="361892"/>
            <a:ext cx="8229600" cy="762000"/>
          </a:xfrm>
        </p:spPr>
        <p:txBody>
          <a:bodyPr numCol="1"/>
          <a:lstStyle/>
          <a:p>
            <a:pPr eaLnBrk="1" hangingPunct="1"/>
            <a:r>
              <a:rPr lang="en-US" dirty="0">
                <a:solidFill>
                  <a:schemeClr val="tx1"/>
                </a:solidFill>
                <a:latin typeface="Century Gothic" panose="020B0502020202020204" pitchFamily="34" charset="0"/>
              </a:rPr>
              <a:t>Activities</a:t>
            </a:r>
          </a:p>
        </p:txBody>
      </p:sp>
      <p:sp>
        <p:nvSpPr>
          <p:cNvPr id="3" name="Content Placeholder 2"/>
          <p:cNvSpPr>
            <a:spLocks noGrp="1"/>
          </p:cNvSpPr>
          <p:nvPr>
            <p:ph idx="1"/>
          </p:nvPr>
        </p:nvSpPr>
        <p:spPr>
          <a:xfrm>
            <a:off x="320040" y="1032156"/>
            <a:ext cx="8839200" cy="3048000"/>
          </a:xfrm>
        </p:spPr>
        <p:txBody>
          <a:bodyPr numCol="1">
            <a:noAutofit/>
          </a:bodyPr>
          <a:lstStyle/>
          <a:p>
            <a:pPr marL="796989" lvl="1" indent="-457200" eaLnBrk="1" hangingPunct="1">
              <a:spcAft>
                <a:spcPts val="0"/>
              </a:spcAft>
              <a:defRPr/>
            </a:pPr>
            <a:r>
              <a:rPr lang="en-US" dirty="0">
                <a:solidFill>
                  <a:srgbClr val="FFFF00"/>
                </a:solidFill>
                <a:latin typeface="Century Gothic" panose="020B0502020202020204" pitchFamily="34" charset="0"/>
              </a:rPr>
              <a:t>A:  	“To Do” page 47 Enzyme Specificity </a:t>
            </a:r>
            <a:br>
              <a:rPr lang="en-US" dirty="0">
                <a:solidFill>
                  <a:srgbClr val="FFFF00"/>
                </a:solidFill>
                <a:latin typeface="Century Gothic" panose="020B0502020202020204" pitchFamily="34" charset="0"/>
              </a:rPr>
            </a:br>
            <a:r>
              <a:rPr lang="en-US" dirty="0">
                <a:solidFill>
                  <a:srgbClr val="FFFF00"/>
                </a:solidFill>
                <a:latin typeface="Century Gothic" panose="020B0502020202020204" pitchFamily="34" charset="0"/>
              </a:rPr>
              <a:t>		answer </a:t>
            </a:r>
            <a:r>
              <a:rPr lang="en-US" u="sng" dirty="0">
                <a:solidFill>
                  <a:srgbClr val="FFFF00"/>
                </a:solidFill>
                <a:latin typeface="Century Gothic" panose="020B0502020202020204" pitchFamily="34" charset="0"/>
              </a:rPr>
              <a:t>“Before you move on” </a:t>
            </a:r>
            <a:r>
              <a:rPr lang="en-US" dirty="0">
                <a:solidFill>
                  <a:srgbClr val="FFFF00"/>
                </a:solidFill>
                <a:latin typeface="Century Gothic" panose="020B0502020202020204" pitchFamily="34" charset="0"/>
              </a:rPr>
              <a:t>page 48</a:t>
            </a:r>
          </a:p>
          <a:p>
            <a:pPr marL="796989" lvl="1" indent="-457200" eaLnBrk="1" hangingPunct="1">
              <a:spcAft>
                <a:spcPts val="0"/>
              </a:spcAft>
              <a:defRPr/>
            </a:pPr>
            <a:r>
              <a:rPr lang="en-US" dirty="0">
                <a:solidFill>
                  <a:schemeClr val="tx2">
                    <a:lumMod val="50000"/>
                  </a:schemeClr>
                </a:solidFill>
                <a:latin typeface="Century Gothic" panose="020B0502020202020204" pitchFamily="34" charset="0"/>
              </a:rPr>
              <a:t>B: 	“To Do” page 49 Temperature</a:t>
            </a:r>
          </a:p>
          <a:p>
            <a:pPr marL="339789" lvl="1" indent="0" eaLnBrk="1" hangingPunct="1">
              <a:spcAft>
                <a:spcPts val="0"/>
              </a:spcAft>
              <a:buNone/>
              <a:defRPr/>
            </a:pPr>
            <a:r>
              <a:rPr lang="en-US" dirty="0">
                <a:solidFill>
                  <a:schemeClr val="tx2">
                    <a:lumMod val="50000"/>
                  </a:schemeClr>
                </a:solidFill>
                <a:latin typeface="Century Gothic" panose="020B0502020202020204" pitchFamily="34" charset="0"/>
              </a:rPr>
              <a:t>		answer </a:t>
            </a:r>
            <a:r>
              <a:rPr lang="en-US" u="sng" dirty="0">
                <a:solidFill>
                  <a:schemeClr val="tx2">
                    <a:lumMod val="50000"/>
                  </a:schemeClr>
                </a:solidFill>
                <a:latin typeface="Century Gothic" panose="020B0502020202020204" pitchFamily="34" charset="0"/>
              </a:rPr>
              <a:t>“Before you move on” </a:t>
            </a:r>
            <a:r>
              <a:rPr lang="en-US" dirty="0">
                <a:solidFill>
                  <a:schemeClr val="tx2">
                    <a:lumMod val="50000"/>
                  </a:schemeClr>
                </a:solidFill>
                <a:latin typeface="Century Gothic" panose="020B0502020202020204" pitchFamily="34" charset="0"/>
              </a:rPr>
              <a:t>page 50</a:t>
            </a:r>
          </a:p>
          <a:p>
            <a:pPr marL="796989" lvl="1" indent="-457200" eaLnBrk="1" hangingPunct="1">
              <a:spcAft>
                <a:spcPts val="0"/>
              </a:spcAft>
              <a:defRPr/>
            </a:pPr>
            <a:r>
              <a:rPr lang="en-US" dirty="0">
                <a:solidFill>
                  <a:schemeClr val="accent6">
                    <a:lumMod val="60000"/>
                    <a:lumOff val="40000"/>
                  </a:schemeClr>
                </a:solidFill>
                <a:latin typeface="Century Gothic" panose="020B0502020202020204" pitchFamily="34" charset="0"/>
              </a:rPr>
              <a:t>C: 	“To Do” page 50 Enzyme Concentration</a:t>
            </a:r>
            <a:br>
              <a:rPr lang="en-US" dirty="0">
                <a:solidFill>
                  <a:schemeClr val="accent6">
                    <a:lumMod val="60000"/>
                    <a:lumOff val="40000"/>
                  </a:schemeClr>
                </a:solidFill>
                <a:latin typeface="Century Gothic" panose="020B0502020202020204" pitchFamily="34" charset="0"/>
              </a:rPr>
            </a:br>
            <a:r>
              <a:rPr lang="en-US" dirty="0">
                <a:solidFill>
                  <a:schemeClr val="accent6">
                    <a:lumMod val="60000"/>
                    <a:lumOff val="40000"/>
                  </a:schemeClr>
                </a:solidFill>
                <a:latin typeface="Century Gothic" panose="020B0502020202020204" pitchFamily="34" charset="0"/>
              </a:rPr>
              <a:t>		answer </a:t>
            </a:r>
            <a:r>
              <a:rPr lang="en-US" u="sng" dirty="0">
                <a:solidFill>
                  <a:schemeClr val="accent6">
                    <a:lumMod val="60000"/>
                    <a:lumOff val="40000"/>
                  </a:schemeClr>
                </a:solidFill>
                <a:latin typeface="Century Gothic" panose="020B0502020202020204" pitchFamily="34" charset="0"/>
              </a:rPr>
              <a:t>“Before you move on” </a:t>
            </a:r>
            <a:r>
              <a:rPr lang="en-US" dirty="0">
                <a:solidFill>
                  <a:schemeClr val="accent6">
                    <a:lumMod val="60000"/>
                    <a:lumOff val="40000"/>
                  </a:schemeClr>
                </a:solidFill>
                <a:latin typeface="Century Gothic" panose="020B0502020202020204" pitchFamily="34" charset="0"/>
              </a:rPr>
              <a:t>page 51</a:t>
            </a:r>
          </a:p>
          <a:p>
            <a:pPr marL="796989" lvl="1" indent="-457200" eaLnBrk="1" hangingPunct="1">
              <a:spcAft>
                <a:spcPts val="0"/>
              </a:spcAft>
              <a:defRPr/>
            </a:pPr>
            <a:r>
              <a:rPr lang="en-US" dirty="0">
                <a:solidFill>
                  <a:srgbClr val="CFAFE7"/>
                </a:solidFill>
                <a:latin typeface="Century Gothic" panose="020B0502020202020204" pitchFamily="34" charset="0"/>
              </a:rPr>
              <a:t>D: 	“To Do” page 51 pH </a:t>
            </a:r>
          </a:p>
          <a:p>
            <a:pPr marL="339789" lvl="1" indent="0">
              <a:spcAft>
                <a:spcPts val="0"/>
              </a:spcAft>
              <a:buNone/>
              <a:defRPr/>
            </a:pPr>
            <a:r>
              <a:rPr lang="en-US" dirty="0">
                <a:solidFill>
                  <a:srgbClr val="FFFF00"/>
                </a:solidFill>
                <a:latin typeface="Century Gothic" panose="020B0502020202020204" pitchFamily="34" charset="0"/>
              </a:rPr>
              <a:t>		</a:t>
            </a:r>
            <a:r>
              <a:rPr lang="en-US" dirty="0">
                <a:solidFill>
                  <a:srgbClr val="BE9FC9"/>
                </a:solidFill>
                <a:latin typeface="Century Gothic" panose="020B0502020202020204" pitchFamily="34" charset="0"/>
              </a:rPr>
              <a:t>answer </a:t>
            </a:r>
            <a:r>
              <a:rPr lang="en-US" u="sng" dirty="0">
                <a:solidFill>
                  <a:srgbClr val="BE9FC9"/>
                </a:solidFill>
                <a:latin typeface="Century Gothic" panose="020B0502020202020204" pitchFamily="34" charset="0"/>
              </a:rPr>
              <a:t>“Before you go” </a:t>
            </a:r>
            <a:r>
              <a:rPr lang="en-US" dirty="0">
                <a:solidFill>
                  <a:srgbClr val="BE9FC9"/>
                </a:solidFill>
                <a:latin typeface="Century Gothic" panose="020B0502020202020204" pitchFamily="34" charset="0"/>
              </a:rPr>
              <a:t>page 52</a:t>
            </a:r>
            <a:endParaRPr lang="en-US" dirty="0">
              <a:solidFill>
                <a:srgbClr val="CFAFE7"/>
              </a:solidFill>
              <a:latin typeface="Century Gothic" panose="020B0502020202020204" pitchFamily="34" charset="0"/>
            </a:endParaRPr>
          </a:p>
          <a:p>
            <a:pPr marL="796989" lvl="1" indent="-457200" eaLnBrk="1" hangingPunct="1">
              <a:spcAft>
                <a:spcPts val="0"/>
              </a:spcAft>
              <a:defRPr/>
            </a:pPr>
            <a:r>
              <a:rPr lang="en-US" dirty="0">
                <a:latin typeface="Century Gothic" panose="020B0502020202020204" pitchFamily="34" charset="0"/>
              </a:rPr>
              <a:t>E:	Answer the 3 questions at bottom of page 46</a:t>
            </a:r>
          </a:p>
          <a:p>
            <a:pPr marL="796989" lvl="1" indent="-457200" eaLnBrk="1" hangingPunct="1">
              <a:spcAft>
                <a:spcPts val="0"/>
              </a:spcAft>
              <a:defRPr/>
            </a:pPr>
            <a:endParaRPr lang="en-US" dirty="0">
              <a:solidFill>
                <a:srgbClr val="CFAFE7"/>
              </a:solidFill>
              <a:latin typeface="Century Gothic" panose="020B0502020202020204" pitchFamily="34" charset="0"/>
            </a:endParaRPr>
          </a:p>
        </p:txBody>
      </p:sp>
      <p:sp>
        <p:nvSpPr>
          <p:cNvPr id="2" name="TextBox 1"/>
          <p:cNvSpPr txBox="1"/>
          <p:nvPr/>
        </p:nvSpPr>
        <p:spPr>
          <a:xfrm>
            <a:off x="-9659" y="5334000"/>
            <a:ext cx="9064276" cy="1077218"/>
          </a:xfrm>
          <a:prstGeom prst="rect">
            <a:avLst/>
          </a:prstGeom>
          <a:noFill/>
        </p:spPr>
        <p:txBody>
          <a:bodyPr wrap="none" rtlCol="0">
            <a:spAutoFit/>
          </a:bodyPr>
          <a:lstStyle/>
          <a:p>
            <a:pPr algn="ctr"/>
            <a:r>
              <a:rPr lang="en-US" sz="3200" u="sng" dirty="0">
                <a:solidFill>
                  <a:srgbClr val="FF0066"/>
                </a:solidFill>
              </a:rPr>
              <a:t>!!!!!!!</a:t>
            </a:r>
            <a:r>
              <a:rPr lang="en-US" sz="3200" u="sng" dirty="0">
                <a:solidFill>
                  <a:schemeClr val="accent3"/>
                </a:solidFill>
              </a:rPr>
              <a:t>NEXT WEEK </a:t>
            </a:r>
            <a:r>
              <a:rPr lang="en-US" sz="3200" u="sng" dirty="0">
                <a:solidFill>
                  <a:srgbClr val="FF0066"/>
                </a:solidFill>
              </a:rPr>
              <a:t>IS </a:t>
            </a:r>
            <a:r>
              <a:rPr lang="en-US" sz="3200" b="1" u="sng" dirty="0">
                <a:solidFill>
                  <a:schemeClr val="accent3"/>
                </a:solidFill>
              </a:rPr>
              <a:t>TEST 2 </a:t>
            </a:r>
            <a:r>
              <a:rPr lang="en-US" sz="3200" u="sng" dirty="0">
                <a:solidFill>
                  <a:srgbClr val="FF0066"/>
                </a:solidFill>
              </a:rPr>
              <a:t>– on </a:t>
            </a:r>
            <a:r>
              <a:rPr lang="en-US" sz="3200" u="sng" dirty="0">
                <a:solidFill>
                  <a:schemeClr val="accent3"/>
                </a:solidFill>
              </a:rPr>
              <a:t>Ex. 4, 5, 6</a:t>
            </a:r>
            <a:r>
              <a:rPr lang="en-US" sz="3200" u="sng" dirty="0">
                <a:solidFill>
                  <a:srgbClr val="FF0066"/>
                </a:solidFill>
              </a:rPr>
              <a:t>!!!!!!!</a:t>
            </a:r>
          </a:p>
          <a:p>
            <a:pPr algn="ctr"/>
            <a:endParaRPr lang="en-US" sz="3200" dirty="0"/>
          </a:p>
        </p:txBody>
      </p:sp>
    </p:spTree>
    <p:extLst>
      <p:ext uri="{BB962C8B-B14F-4D97-AF65-F5344CB8AC3E}">
        <p14:creationId xmlns:p14="http://schemas.microsoft.com/office/powerpoint/2010/main" val="376193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Metabolism</a:t>
            </a:r>
          </a:p>
        </p:txBody>
      </p:sp>
      <p:sp>
        <p:nvSpPr>
          <p:cNvPr id="5123" name="Content Placeholder 2"/>
          <p:cNvSpPr>
            <a:spLocks noGrp="1"/>
          </p:cNvSpPr>
          <p:nvPr>
            <p:ph idx="1"/>
          </p:nvPr>
        </p:nvSpPr>
        <p:spPr>
          <a:xfrm>
            <a:off x="304800" y="1143000"/>
            <a:ext cx="8686800" cy="4708525"/>
          </a:xfrm>
        </p:spPr>
        <p:txBody>
          <a:bodyPr/>
          <a:lstStyle/>
          <a:p>
            <a:pPr marL="136525" indent="0" eaLnBrk="1" hangingPunct="1">
              <a:buNone/>
            </a:pPr>
            <a:r>
              <a:rPr lang="en-US" altLang="en-US" dirty="0">
                <a:latin typeface="Century Gothic" panose="020B0502020202020204" pitchFamily="34" charset="0"/>
              </a:rPr>
              <a:t>All the chemical reactions that occur in a cell</a:t>
            </a:r>
          </a:p>
          <a:p>
            <a:pPr eaLnBrk="1" hangingPunct="1"/>
            <a:endParaRPr lang="en-US" altLang="en-US" dirty="0">
              <a:latin typeface="Century Gothic" panose="020B0502020202020204" pitchFamily="34" charset="0"/>
            </a:endParaRPr>
          </a:p>
          <a:p>
            <a:pPr marL="136525" indent="0">
              <a:buNone/>
            </a:pPr>
            <a:r>
              <a:rPr lang="en-US" altLang="en-US" dirty="0">
                <a:latin typeface="Century Gothic" panose="020B0502020202020204" pitchFamily="34" charset="0"/>
              </a:rPr>
              <a:t>A  +   B -------------------------------------- </a:t>
            </a:r>
            <a:r>
              <a:rPr lang="en-US" altLang="en-US" b="1" dirty="0">
                <a:latin typeface="Century Gothic" panose="020B0502020202020204" pitchFamily="34" charset="0"/>
                <a:sym typeface="Wingdings" panose="05000000000000000000" pitchFamily="2" charset="2"/>
              </a:rPr>
              <a:t></a:t>
            </a:r>
            <a:r>
              <a:rPr lang="en-US" altLang="en-US" b="1" dirty="0">
                <a:solidFill>
                  <a:srgbClr val="FFC000"/>
                </a:solidFill>
                <a:latin typeface="Century Gothic" panose="020B0502020202020204" pitchFamily="34" charset="0"/>
                <a:sym typeface="Wingdings 3" pitchFamily="18" charset="2"/>
              </a:rPr>
              <a:t>  </a:t>
            </a:r>
            <a:r>
              <a:rPr lang="en-US" altLang="en-US" dirty="0">
                <a:latin typeface="Century Gothic" panose="020B0502020202020204" pitchFamily="34" charset="0"/>
                <a:sym typeface="Wingdings 3" pitchFamily="18" charset="2"/>
              </a:rPr>
              <a:t>C  +  D</a:t>
            </a:r>
          </a:p>
          <a:p>
            <a:pPr marL="585788" lvl="1" indent="0" eaLnBrk="1" hangingPunct="1">
              <a:lnSpc>
                <a:spcPts val="1000"/>
              </a:lnSpc>
              <a:buNone/>
            </a:pPr>
            <a:r>
              <a:rPr lang="en-US" altLang="en-US" sz="1400" dirty="0">
                <a:latin typeface="Century Gothic" panose="020B0502020202020204" pitchFamily="34" charset="0"/>
                <a:sym typeface="Wingdings 3" pitchFamily="18" charset="2"/>
              </a:rPr>
              <a:t> Reactants</a:t>
            </a:r>
            <a:r>
              <a:rPr lang="en-US" altLang="en-US" dirty="0">
                <a:latin typeface="Century Gothic" panose="020B0502020202020204" pitchFamily="34" charset="0"/>
                <a:sym typeface="Wingdings 3" pitchFamily="18" charset="2"/>
              </a:rPr>
              <a:t>	                        			        </a:t>
            </a:r>
            <a:r>
              <a:rPr lang="en-US" altLang="en-US" sz="1400" dirty="0">
                <a:latin typeface="Century Gothic" panose="020B0502020202020204" pitchFamily="34" charset="0"/>
                <a:sym typeface="Wingdings 3" pitchFamily="18" charset="2"/>
              </a:rPr>
              <a:t>Products</a:t>
            </a:r>
          </a:p>
          <a:p>
            <a:pPr marL="585788" lvl="1" indent="0" eaLnBrk="1" hangingPunct="1">
              <a:lnSpc>
                <a:spcPts val="1000"/>
              </a:lnSpc>
              <a:buNone/>
            </a:pPr>
            <a:r>
              <a:rPr lang="en-US" altLang="en-US" sz="1400" dirty="0">
                <a:latin typeface="Century Gothic" panose="020B0502020202020204" pitchFamily="34" charset="0"/>
                <a:sym typeface="Wingdings 3" pitchFamily="18" charset="2"/>
              </a:rPr>
              <a:t> Substrate</a:t>
            </a:r>
          </a:p>
          <a:p>
            <a:pPr marL="585788" lvl="1" indent="0" eaLnBrk="1" hangingPunct="1">
              <a:lnSpc>
                <a:spcPts val="1000"/>
              </a:lnSpc>
              <a:buNone/>
            </a:pPr>
            <a:endParaRPr lang="en-US" altLang="en-US" sz="1400" dirty="0">
              <a:latin typeface="Century Gothic" panose="020B0502020202020204" pitchFamily="34" charset="0"/>
              <a:sym typeface="Wingdings 3" pitchFamily="18" charset="2"/>
            </a:endParaRPr>
          </a:p>
          <a:p>
            <a:pPr marL="265113" indent="0">
              <a:buNone/>
            </a:pPr>
            <a:r>
              <a:rPr lang="en-US" altLang="en-US" sz="2400" dirty="0">
                <a:latin typeface="Century Gothic" panose="020B0502020202020204" pitchFamily="34" charset="0"/>
                <a:sym typeface="Wingdings 3" pitchFamily="18" charset="2"/>
              </a:rPr>
              <a:t>These reactions can </a:t>
            </a:r>
            <a:r>
              <a:rPr lang="en-US" altLang="en-US" sz="2400" dirty="0">
                <a:solidFill>
                  <a:srgbClr val="FF0000"/>
                </a:solidFill>
                <a:latin typeface="Century Gothic" panose="020B0502020202020204" pitchFamily="34" charset="0"/>
                <a:sym typeface="Wingdings 3" pitchFamily="18" charset="2"/>
              </a:rPr>
              <a:t>take a long time, </a:t>
            </a:r>
            <a:r>
              <a:rPr lang="en-US" altLang="en-US" sz="2400" dirty="0">
                <a:latin typeface="Century Gothic" panose="020B0502020202020204" pitchFamily="34" charset="0"/>
                <a:sym typeface="Wingdings 3" pitchFamily="18" charset="2"/>
              </a:rPr>
              <a:t>so … </a:t>
            </a:r>
          </a:p>
          <a:p>
            <a:pPr marL="265113" indent="0">
              <a:buNone/>
            </a:pPr>
            <a:r>
              <a:rPr lang="en-US" altLang="en-US" sz="2400" dirty="0">
                <a:latin typeface="Century Gothic" panose="020B0502020202020204" pitchFamily="34" charset="0"/>
                <a:sym typeface="Wingdings 3" pitchFamily="18" charset="2"/>
              </a:rPr>
              <a:t>an </a:t>
            </a:r>
            <a:r>
              <a:rPr lang="en-US" altLang="en-US" sz="2400" b="1" i="1" dirty="0">
                <a:solidFill>
                  <a:srgbClr val="FFC000"/>
                </a:solidFill>
                <a:effectLst>
                  <a:outerShdw blurRad="38100" dist="38100" dir="2700000" algn="tl">
                    <a:srgbClr val="000000">
                      <a:alpha val="43137"/>
                    </a:srgbClr>
                  </a:outerShdw>
                </a:effectLst>
                <a:latin typeface="Century Gothic" panose="020B0502020202020204" pitchFamily="34" charset="0"/>
                <a:sym typeface="Wingdings 3" pitchFamily="18" charset="2"/>
              </a:rPr>
              <a:t>enzyme</a:t>
            </a:r>
            <a:r>
              <a:rPr lang="en-US" altLang="en-US" sz="2400" dirty="0">
                <a:latin typeface="Century Gothic" panose="020B0502020202020204" pitchFamily="34" charset="0"/>
                <a:sym typeface="Wingdings 3" pitchFamily="18" charset="2"/>
              </a:rPr>
              <a:t> is needed </a:t>
            </a:r>
            <a:r>
              <a:rPr lang="en-US" altLang="en-US" sz="2400" dirty="0">
                <a:solidFill>
                  <a:srgbClr val="FFC000"/>
                </a:solidFill>
                <a:latin typeface="Century Gothic" panose="020B0502020202020204" pitchFamily="34" charset="0"/>
                <a:sym typeface="Wingdings 3" pitchFamily="18" charset="2"/>
              </a:rPr>
              <a:t>to speed up </a:t>
            </a:r>
            <a:r>
              <a:rPr lang="en-US" altLang="en-US" sz="2400" dirty="0">
                <a:latin typeface="Century Gothic" panose="020B0502020202020204" pitchFamily="34" charset="0"/>
                <a:sym typeface="Wingdings 3" pitchFamily="18" charset="2"/>
              </a:rPr>
              <a:t>the reaction and/or </a:t>
            </a:r>
            <a:r>
              <a:rPr lang="en-US" altLang="en-US" sz="2400" dirty="0">
                <a:solidFill>
                  <a:srgbClr val="FFC000"/>
                </a:solidFill>
                <a:latin typeface="Century Gothic" panose="020B0502020202020204" pitchFamily="34" charset="0"/>
                <a:sym typeface="Wingdings 3" pitchFamily="18" charset="2"/>
              </a:rPr>
              <a:t>to lower the activation energy </a:t>
            </a:r>
            <a:r>
              <a:rPr lang="en-US" altLang="en-US" sz="2400" dirty="0">
                <a:latin typeface="Century Gothic" panose="020B0502020202020204" pitchFamily="34" charset="0"/>
                <a:sym typeface="Wingdings 3" pitchFamily="18" charset="2"/>
              </a:rPr>
              <a:t>needed to jumpstart the reaction  </a:t>
            </a:r>
            <a:r>
              <a:rPr lang="en-US" altLang="en-US" sz="1800" i="1" dirty="0">
                <a:solidFill>
                  <a:schemeClr val="tx1">
                    <a:lumMod val="50000"/>
                  </a:schemeClr>
                </a:solidFill>
                <a:latin typeface="Century Gothic" panose="020B0502020202020204" pitchFamily="34" charset="0"/>
                <a:sym typeface="Wingdings 3" pitchFamily="18" charset="2"/>
              </a:rPr>
              <a:t>(police escort in the HOV lane)</a:t>
            </a:r>
          </a:p>
          <a:p>
            <a:pPr marL="585788" lvl="1" indent="0" eaLnBrk="1" hangingPunct="1">
              <a:buNone/>
            </a:pPr>
            <a:endParaRPr lang="en-US" altLang="en-US" dirty="0">
              <a:latin typeface="Century Gothic" panose="020B0502020202020204" pitchFamily="34" charset="0"/>
              <a:sym typeface="Wingdings 3" pitchFamily="18" charset="2"/>
            </a:endParaRPr>
          </a:p>
          <a:p>
            <a:pPr marL="136525" indent="0">
              <a:buNone/>
            </a:pPr>
            <a:r>
              <a:rPr lang="en-US" altLang="en-US" dirty="0">
                <a:latin typeface="Century Gothic" panose="020B0502020202020204" pitchFamily="34" charset="0"/>
              </a:rPr>
              <a:t>A  +   B  </a:t>
            </a:r>
            <a:r>
              <a:rPr lang="en-US" altLang="en-US" b="1" dirty="0">
                <a:solidFill>
                  <a:srgbClr val="FFC000"/>
                </a:solidFill>
                <a:latin typeface="Century Gothic" panose="020B0502020202020204" pitchFamily="34" charset="0"/>
                <a:sym typeface="Wingdings 3" pitchFamily="18" charset="2"/>
              </a:rPr>
              <a:t>------</a:t>
            </a:r>
            <a:r>
              <a:rPr lang="en-US" altLang="en-US" b="1" dirty="0">
                <a:solidFill>
                  <a:srgbClr val="FFC000"/>
                </a:solidFill>
                <a:latin typeface="Century Gothic" panose="020B0502020202020204" pitchFamily="34" charset="0"/>
                <a:sym typeface="Wingdings" panose="05000000000000000000" pitchFamily="2" charset="2"/>
              </a:rPr>
              <a:t></a:t>
            </a:r>
            <a:r>
              <a:rPr lang="en-US" altLang="en-US" dirty="0">
                <a:latin typeface="Century Gothic" panose="020B0502020202020204" pitchFamily="34" charset="0"/>
                <a:sym typeface="Wingdings 3" pitchFamily="18" charset="2"/>
              </a:rPr>
              <a:t>  C  +  D</a:t>
            </a:r>
          </a:p>
          <a:p>
            <a:pPr marL="585788" lvl="1" indent="0">
              <a:lnSpc>
                <a:spcPts val="900"/>
              </a:lnSpc>
              <a:buNone/>
            </a:pPr>
            <a:r>
              <a:rPr lang="en-US" altLang="en-US" sz="1400" dirty="0">
                <a:latin typeface="Century Gothic" panose="020B0502020202020204" pitchFamily="34" charset="0"/>
                <a:sym typeface="Wingdings 3" pitchFamily="18" charset="2"/>
              </a:rPr>
              <a:t> Reactants</a:t>
            </a:r>
            <a:r>
              <a:rPr lang="en-US" altLang="en-US" dirty="0">
                <a:latin typeface="Century Gothic" panose="020B0502020202020204" pitchFamily="34" charset="0"/>
                <a:sym typeface="Wingdings 3" pitchFamily="18" charset="2"/>
              </a:rPr>
              <a:t>		     </a:t>
            </a:r>
            <a:r>
              <a:rPr lang="en-US" altLang="en-US" sz="1400" dirty="0">
                <a:latin typeface="Century Gothic" panose="020B0502020202020204" pitchFamily="34" charset="0"/>
                <a:sym typeface="Wingdings 3" pitchFamily="18" charset="2"/>
              </a:rPr>
              <a:t>Products</a:t>
            </a:r>
          </a:p>
          <a:p>
            <a:pPr marL="585788" lvl="1" indent="0">
              <a:lnSpc>
                <a:spcPts val="900"/>
              </a:lnSpc>
              <a:buNone/>
            </a:pPr>
            <a:r>
              <a:rPr lang="en-US" altLang="en-US" sz="1400" dirty="0">
                <a:latin typeface="Century Gothic" panose="020B0502020202020204" pitchFamily="34" charset="0"/>
                <a:sym typeface="Wingdings 3" pitchFamily="18" charset="2"/>
              </a:rPr>
              <a:t> Substrate</a:t>
            </a:r>
          </a:p>
          <a:p>
            <a:pPr marL="265113" indent="0">
              <a:buNone/>
            </a:pPr>
            <a:endParaRPr lang="en-US" altLang="en-US" dirty="0">
              <a:latin typeface="Century Gothic" panose="020B0502020202020204" pitchFamily="34" charset="0"/>
              <a:sym typeface="Wingdings 3" pitchFamily="18" charset="2"/>
            </a:endParaRPr>
          </a:p>
        </p:txBody>
      </p:sp>
      <p:sp>
        <p:nvSpPr>
          <p:cNvPr id="3" name="Rectangle 2"/>
          <p:cNvSpPr/>
          <p:nvPr/>
        </p:nvSpPr>
        <p:spPr>
          <a:xfrm>
            <a:off x="1752600" y="2133600"/>
            <a:ext cx="5181600" cy="523220"/>
          </a:xfrm>
          <a:prstGeom prst="rect">
            <a:avLst/>
          </a:prstGeom>
        </p:spPr>
        <p:txBody>
          <a:bodyPr wrap="square">
            <a:spAutoFit/>
          </a:bodyPr>
          <a:lstStyle/>
          <a:p>
            <a:r>
              <a:rPr lang="en-US" altLang="en-US" sz="2800" dirty="0">
                <a:solidFill>
                  <a:srgbClr val="FF0000"/>
                </a:solidFill>
                <a:latin typeface="Century Gothic" panose="020B0502020202020204" pitchFamily="34" charset="0"/>
              </a:rPr>
              <a:t>-------------------------------------- </a:t>
            </a:r>
            <a:r>
              <a:rPr lang="en-US" altLang="en-US" sz="2800" b="1" dirty="0">
                <a:solidFill>
                  <a:srgbClr val="FF0000"/>
                </a:solidFill>
                <a:latin typeface="Century Gothic" panose="020B0502020202020204" pitchFamily="34" charset="0"/>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151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iterate type="wd">
                                    <p:tmAbs val="500"/>
                                  </p:iterate>
                                  <p:childTnLst>
                                    <p:set>
                                      <p:cBhvr>
                                        <p:cTn id="9"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123">
                                            <p:txEl>
                                              <p:pRg st="9" end="9"/>
                                            </p:txEl>
                                          </p:spTgt>
                                        </p:tgtEl>
                                        <p:attrNameLst>
                                          <p:attrName>style.visibility</p:attrName>
                                        </p:attrNameLst>
                                      </p:cBhvr>
                                      <p:to>
                                        <p:strVal val="visible"/>
                                      </p:to>
                                    </p:set>
                                    <p:animEffect transition="in" filter="wipe(left)">
                                      <p:cBhvr>
                                        <p:cTn id="18" dur="500"/>
                                        <p:tgtEl>
                                          <p:spTgt spid="5123">
                                            <p:txEl>
                                              <p:pRg st="9" end="9"/>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123">
                                            <p:txEl>
                                              <p:pRg st="10" end="10"/>
                                            </p:txEl>
                                          </p:spTgt>
                                        </p:tgtEl>
                                        <p:attrNameLst>
                                          <p:attrName>style.visibility</p:attrName>
                                        </p:attrNameLst>
                                      </p:cBhvr>
                                      <p:to>
                                        <p:strVal val="visible"/>
                                      </p:to>
                                    </p:set>
                                    <p:animEffect transition="in" filter="wipe(left)">
                                      <p:cBhvr>
                                        <p:cTn id="21" dur="500"/>
                                        <p:tgtEl>
                                          <p:spTgt spid="5123">
                                            <p:txEl>
                                              <p:pRg st="10" end="1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123">
                                            <p:txEl>
                                              <p:pRg st="11" end="11"/>
                                            </p:txEl>
                                          </p:spTgt>
                                        </p:tgtEl>
                                        <p:attrNameLst>
                                          <p:attrName>style.visibility</p:attrName>
                                        </p:attrNameLst>
                                      </p:cBhvr>
                                      <p:to>
                                        <p:strVal val="visible"/>
                                      </p:to>
                                    </p:set>
                                    <p:animEffect transition="in" filter="wipe(down)">
                                      <p:cBhvr>
                                        <p:cTn id="24"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What are </a:t>
            </a:r>
            <a:r>
              <a:rPr lang="en-US" dirty="0">
                <a:solidFill>
                  <a:srgbClr val="FFC000"/>
                </a:solidFill>
                <a:latin typeface="Century Gothic" panose="020B0502020202020204" pitchFamily="34" charset="0"/>
              </a:rPr>
              <a:t>Enzymes</a:t>
            </a:r>
            <a:r>
              <a:rPr lang="en-US" dirty="0">
                <a:solidFill>
                  <a:schemeClr val="bg2">
                    <a:lumMod val="60000"/>
                    <a:lumOff val="40000"/>
                  </a:schemeClr>
                </a:solidFill>
                <a:latin typeface="Century Gothic" panose="020B0502020202020204" pitchFamily="34" charset="0"/>
              </a:rPr>
              <a:t>?</a:t>
            </a:r>
          </a:p>
        </p:txBody>
      </p:sp>
      <p:sp>
        <p:nvSpPr>
          <p:cNvPr id="3" name="Content Placeholder 2"/>
          <p:cNvSpPr>
            <a:spLocks noGrp="1"/>
          </p:cNvSpPr>
          <p:nvPr>
            <p:ph idx="1"/>
          </p:nvPr>
        </p:nvSpPr>
        <p:spPr>
          <a:xfrm>
            <a:off x="228600" y="1143000"/>
            <a:ext cx="9144000" cy="5562600"/>
          </a:xfrm>
        </p:spPr>
        <p:txBody>
          <a:bodyPr>
            <a:normAutofit/>
          </a:bodyPr>
          <a:lstStyle/>
          <a:p>
            <a:pPr marL="480060" indent="-342900" fontAlgn="auto">
              <a:spcAft>
                <a:spcPts val="0"/>
              </a:spcAft>
              <a:buClr>
                <a:schemeClr val="tx1">
                  <a:shade val="95000"/>
                </a:schemeClr>
              </a:buClr>
              <a:defRPr/>
            </a:pPr>
            <a:r>
              <a:rPr lang="en-US" sz="2000" dirty="0">
                <a:latin typeface="Century Gothic" panose="020B0502020202020204" pitchFamily="34" charset="0"/>
              </a:rPr>
              <a:t>Organic catalysts that speed up metabolic reactions</a:t>
            </a:r>
          </a:p>
          <a:p>
            <a:pPr marL="928116" lvl="1" indent="-342900" fontAlgn="auto">
              <a:spcAft>
                <a:spcPts val="0"/>
              </a:spcAft>
              <a:defRPr/>
            </a:pPr>
            <a:r>
              <a:rPr lang="en-US" sz="2000" dirty="0">
                <a:latin typeface="Century Gothic" panose="020B0502020202020204" pitchFamily="34" charset="0"/>
              </a:rPr>
              <a:t>Enzymes are </a:t>
            </a:r>
            <a:r>
              <a:rPr lang="en-US" sz="2000" b="1" u="sng" dirty="0">
                <a:latin typeface="Century Gothic" panose="020B0502020202020204" pitchFamily="34" charset="0"/>
              </a:rPr>
              <a:t>NOT</a:t>
            </a:r>
            <a:r>
              <a:rPr lang="en-US" sz="2000" dirty="0">
                <a:latin typeface="Century Gothic" panose="020B0502020202020204" pitchFamily="34" charset="0"/>
              </a:rPr>
              <a:t> consumed during a reaction </a:t>
            </a:r>
          </a:p>
          <a:p>
            <a:pPr marL="928116" lvl="1" indent="-342900" fontAlgn="auto">
              <a:spcAft>
                <a:spcPts val="0"/>
              </a:spcAft>
              <a:defRPr/>
            </a:pPr>
            <a:r>
              <a:rPr lang="en-US" sz="2000" dirty="0">
                <a:latin typeface="Century Gothic" panose="020B0502020202020204" pitchFamily="34" charset="0"/>
              </a:rPr>
              <a:t>Reaction takes place at the ‘active site’ </a:t>
            </a:r>
          </a:p>
          <a:p>
            <a:pPr marL="480060" indent="-342900" fontAlgn="auto">
              <a:spcAft>
                <a:spcPts val="0"/>
              </a:spcAft>
              <a:buClr>
                <a:schemeClr val="tx1">
                  <a:shade val="95000"/>
                </a:schemeClr>
              </a:buClr>
              <a:defRPr/>
            </a:pPr>
            <a:r>
              <a:rPr lang="en-US" sz="2000" dirty="0">
                <a:latin typeface="Century Gothic" panose="020B0502020202020204" pitchFamily="34" charset="0"/>
              </a:rPr>
              <a:t>They are </a:t>
            </a:r>
            <a:r>
              <a:rPr lang="en-US" sz="2000" u="sng" dirty="0">
                <a:latin typeface="Century Gothic" panose="020B0502020202020204" pitchFamily="34" charset="0"/>
              </a:rPr>
              <a:t>proteins</a:t>
            </a:r>
          </a:p>
          <a:p>
            <a:pPr marL="928116" lvl="1" indent="-342900" fontAlgn="auto">
              <a:spcAft>
                <a:spcPts val="0"/>
              </a:spcAft>
              <a:defRPr/>
            </a:pPr>
            <a:r>
              <a:rPr lang="en-US" sz="2000" dirty="0">
                <a:latin typeface="Century Gothic" panose="020B0502020202020204" pitchFamily="34" charset="0"/>
              </a:rPr>
              <a:t>So they can be affected by environmental stress </a:t>
            </a:r>
            <a:r>
              <a:rPr lang="en-US" sz="1600" dirty="0">
                <a:latin typeface="Century Gothic" panose="020B0502020202020204" pitchFamily="34" charset="0"/>
              </a:rPr>
              <a:t>(think </a:t>
            </a:r>
            <a:r>
              <a:rPr lang="en-US" sz="1600" dirty="0">
                <a:solidFill>
                  <a:schemeClr val="bg2">
                    <a:lumMod val="40000"/>
                    <a:lumOff val="60000"/>
                  </a:schemeClr>
                </a:solidFill>
                <a:latin typeface="Century Gothic" panose="020B0502020202020204" pitchFamily="34" charset="0"/>
              </a:rPr>
              <a:t>pH</a:t>
            </a:r>
            <a:r>
              <a:rPr lang="en-US" sz="1600" dirty="0">
                <a:latin typeface="Century Gothic" panose="020B0502020202020204" pitchFamily="34" charset="0"/>
              </a:rPr>
              <a:t> &amp; </a:t>
            </a:r>
            <a:r>
              <a:rPr lang="en-US" sz="1600" dirty="0">
                <a:solidFill>
                  <a:schemeClr val="tx2">
                    <a:lumMod val="50000"/>
                  </a:schemeClr>
                </a:solidFill>
                <a:latin typeface="Century Gothic" panose="020B0502020202020204" pitchFamily="34" charset="0"/>
              </a:rPr>
              <a:t>temp)</a:t>
            </a:r>
          </a:p>
          <a:p>
            <a:pPr marL="480060" indent="-342900" fontAlgn="auto">
              <a:spcAft>
                <a:spcPts val="0"/>
              </a:spcAft>
              <a:buClr>
                <a:schemeClr val="tx1">
                  <a:shade val="95000"/>
                </a:schemeClr>
              </a:buClr>
              <a:defRPr/>
            </a:pPr>
            <a:r>
              <a:rPr lang="en-US" sz="2000" dirty="0">
                <a:latin typeface="Century Gothic" panose="020B0502020202020204" pitchFamily="34" charset="0"/>
              </a:rPr>
              <a:t>Enzymes are </a:t>
            </a:r>
            <a:r>
              <a:rPr lang="en-US" sz="2000" dirty="0">
                <a:solidFill>
                  <a:srgbClr val="FFFF00"/>
                </a:solidFill>
                <a:latin typeface="Century Gothic" panose="020B0502020202020204" pitchFamily="34" charset="0"/>
              </a:rPr>
              <a:t>specific</a:t>
            </a:r>
            <a:r>
              <a:rPr lang="en-US" sz="2000" dirty="0">
                <a:latin typeface="Century Gothic" panose="020B0502020202020204" pitchFamily="34" charset="0"/>
              </a:rPr>
              <a:t> and speed up </a:t>
            </a:r>
            <a:r>
              <a:rPr lang="en-US" sz="2000" u="sng" dirty="0">
                <a:latin typeface="Century Gothic" panose="020B0502020202020204" pitchFamily="34" charset="0"/>
              </a:rPr>
              <a:t>only one type </a:t>
            </a:r>
            <a:r>
              <a:rPr lang="en-US" sz="2000" dirty="0">
                <a:latin typeface="Century Gothic" panose="020B0502020202020204" pitchFamily="34" charset="0"/>
              </a:rPr>
              <a:t>of reaction</a:t>
            </a:r>
          </a:p>
          <a:p>
            <a:pPr marL="480060" indent="-342900" fontAlgn="auto">
              <a:spcAft>
                <a:spcPts val="0"/>
              </a:spcAft>
              <a:buClr>
                <a:schemeClr val="tx1">
                  <a:shade val="95000"/>
                </a:schemeClr>
              </a:buClr>
              <a:defRPr/>
            </a:pPr>
            <a:r>
              <a:rPr lang="en-US" sz="2000" dirty="0">
                <a:latin typeface="Century Gothic" panose="020B0502020202020204" pitchFamily="34" charset="0"/>
              </a:rPr>
              <a:t>Names for enzymes will generally end in </a:t>
            </a:r>
            <a:r>
              <a:rPr lang="en-US" sz="2000" dirty="0">
                <a:solidFill>
                  <a:srgbClr val="FFC000"/>
                </a:solidFill>
                <a:latin typeface="Century Gothic" panose="020B0502020202020204" pitchFamily="34" charset="0"/>
              </a:rPr>
              <a:t>–</a:t>
            </a:r>
            <a:r>
              <a:rPr lang="en-US" sz="2000" dirty="0" err="1">
                <a:solidFill>
                  <a:srgbClr val="FFC000"/>
                </a:solidFill>
                <a:latin typeface="Century Gothic" panose="020B0502020202020204" pitchFamily="34" charset="0"/>
              </a:rPr>
              <a:t>ase</a:t>
            </a:r>
            <a:endParaRPr lang="en-US" sz="2000" dirty="0">
              <a:latin typeface="Century Gothic" panose="020B0502020202020204" pitchFamily="34" charset="0"/>
            </a:endParaRP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Lipase</a:t>
            </a:r>
            <a:r>
              <a:rPr lang="en-US" sz="1800" dirty="0">
                <a:latin typeface="Century Gothic" panose="020B0502020202020204" pitchFamily="34" charset="0"/>
              </a:rPr>
              <a:t> – breaks down fats  </a:t>
            </a:r>
            <a:r>
              <a:rPr lang="en-US" sz="1400" i="1" dirty="0">
                <a:latin typeface="Century Gothic" panose="020B0502020202020204" pitchFamily="34" charset="0"/>
              </a:rPr>
              <a:t>(laundry detergent, make cheese)</a:t>
            </a: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Protease</a:t>
            </a:r>
            <a:r>
              <a:rPr lang="en-US" sz="1800" dirty="0">
                <a:latin typeface="Century Gothic" panose="020B0502020202020204" pitchFamily="34" charset="0"/>
              </a:rPr>
              <a:t> – breaks down proteins </a:t>
            </a:r>
            <a:r>
              <a:rPr lang="en-US" sz="1400" i="1" dirty="0">
                <a:latin typeface="Century Gothic" panose="020B0502020202020204" pitchFamily="34" charset="0"/>
              </a:rPr>
              <a:t>(baby formula)</a:t>
            </a:r>
          </a:p>
          <a:p>
            <a:pPr marL="800735" lvl="1" indent="-342900" fontAlgn="auto">
              <a:spcAft>
                <a:spcPts val="0"/>
              </a:spcAft>
              <a:buClr>
                <a:schemeClr val="tx1">
                  <a:shade val="95000"/>
                </a:schemeClr>
              </a:buClr>
              <a:defRPr/>
            </a:pPr>
            <a:r>
              <a:rPr lang="en-US" sz="1800" dirty="0">
                <a:solidFill>
                  <a:srgbClr val="FFC000"/>
                </a:solidFill>
                <a:latin typeface="Century Gothic" panose="020B0502020202020204" pitchFamily="34" charset="0"/>
              </a:rPr>
              <a:t>Carbohydrase</a:t>
            </a:r>
            <a:r>
              <a:rPr lang="en-US" sz="1800" dirty="0">
                <a:latin typeface="Century Gothic" panose="020B0502020202020204" pitchFamily="34" charset="0"/>
              </a:rPr>
              <a:t> – breaks down carbohydrates </a:t>
            </a:r>
            <a:r>
              <a:rPr lang="en-US" sz="1400" i="1" dirty="0">
                <a:latin typeface="Century Gothic" panose="020B0502020202020204" pitchFamily="34" charset="0"/>
              </a:rPr>
              <a:t>(performance shirts)</a:t>
            </a:r>
          </a:p>
          <a:p>
            <a:pPr marL="721741" indent="-457200" fontAlgn="auto">
              <a:spcAft>
                <a:spcPts val="0"/>
              </a:spcAft>
              <a:defRPr/>
            </a:pPr>
            <a:endParaRPr lang="en-US" sz="2400" dirty="0">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054009"/>
            <a:ext cx="2705100" cy="12581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25" y="5033324"/>
            <a:ext cx="2794045" cy="1299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5054009"/>
            <a:ext cx="2731770" cy="1270591"/>
          </a:xfrm>
          <a:prstGeom prst="rect">
            <a:avLst/>
          </a:prstGeom>
        </p:spPr>
      </p:pic>
      <p:sp>
        <p:nvSpPr>
          <p:cNvPr id="4" name="Oval 3"/>
          <p:cNvSpPr/>
          <p:nvPr/>
        </p:nvSpPr>
        <p:spPr>
          <a:xfrm>
            <a:off x="762000" y="3810000"/>
            <a:ext cx="152400" cy="152400"/>
          </a:xfrm>
          <a:prstGeom prst="ellipse">
            <a:avLst/>
          </a:prstGeom>
          <a:solidFill>
            <a:srgbClr val="F4E927"/>
          </a:solidFill>
          <a:ln>
            <a:solidFill>
              <a:srgbClr val="F4E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 y="4114800"/>
            <a:ext cx="152400" cy="152400"/>
          </a:xfrm>
          <a:prstGeom prst="ellipse">
            <a:avLst/>
          </a:prstGeom>
          <a:solidFill>
            <a:srgbClr val="455DA5"/>
          </a:solidFill>
          <a:ln>
            <a:solidFill>
              <a:srgbClr val="455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4446743"/>
            <a:ext cx="152400" cy="152400"/>
          </a:xfrm>
          <a:prstGeom prst="ellipse">
            <a:avLst/>
          </a:prstGeom>
          <a:solidFill>
            <a:srgbClr val="F15655"/>
          </a:solidFill>
          <a:ln>
            <a:solidFill>
              <a:srgbClr val="F1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38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752600"/>
            <a:ext cx="8915400" cy="6370975"/>
          </a:xfrm>
          <a:prstGeom prst="rect">
            <a:avLst/>
          </a:prstGeom>
        </p:spPr>
        <p:txBody>
          <a:bodyPr wrap="square">
            <a:spAutoFit/>
          </a:bodyPr>
          <a:lstStyle/>
          <a:p>
            <a:pPr marL="137160" eaLnBrk="1" fontAlgn="auto" hangingPunct="1">
              <a:spcAft>
                <a:spcPts val="0"/>
              </a:spcAft>
              <a:buClr>
                <a:schemeClr val="tx1">
                  <a:shade val="95000"/>
                </a:schemeClr>
              </a:buClr>
              <a:defRPr/>
            </a:pPr>
            <a:r>
              <a:rPr lang="en-US" sz="2400" dirty="0">
                <a:latin typeface="Century Gothic" panose="020B0502020202020204" pitchFamily="34" charset="0"/>
              </a:rPr>
              <a:t>Things that can alter enzyme efficiency (rate of reaction):</a:t>
            </a:r>
          </a:p>
          <a:p>
            <a:pPr marL="137160" eaLnBrk="1" fontAlgn="auto" hangingPunct="1">
              <a:spcAft>
                <a:spcPts val="0"/>
              </a:spcAft>
              <a:buClr>
                <a:schemeClr val="tx1">
                  <a:shade val="95000"/>
                </a:schemeClr>
              </a:buClr>
              <a:defRPr/>
            </a:pPr>
            <a:endParaRPr lang="en-US" sz="2400" dirty="0">
              <a:latin typeface="Century Gothic" panose="020B0502020202020204" pitchFamily="34" charset="0"/>
            </a:endParaRPr>
          </a:p>
          <a:p>
            <a:pPr marL="868680" lvl="1" indent="-283464" fontAlgn="auto">
              <a:spcAft>
                <a:spcPts val="0"/>
              </a:spcAft>
              <a:buFont typeface="Wingdings 2"/>
              <a:buChar char=""/>
              <a:defRPr/>
            </a:pPr>
            <a:r>
              <a:rPr lang="en-US" sz="2400" dirty="0">
                <a:solidFill>
                  <a:srgbClr val="FFFF00"/>
                </a:solidFill>
                <a:latin typeface="Century Gothic" panose="020B0502020202020204" pitchFamily="34" charset="0"/>
              </a:rPr>
              <a:t>Specificity: </a:t>
            </a:r>
            <a:r>
              <a:rPr lang="en-US" sz="2400" dirty="0">
                <a:latin typeface="Century Gothic" panose="020B0502020202020204" pitchFamily="34" charset="0"/>
              </a:rPr>
              <a:t>Having the (specific) substrate for the enzyme to react with  </a:t>
            </a:r>
            <a:r>
              <a:rPr lang="en-US" i="1" dirty="0">
                <a:solidFill>
                  <a:schemeClr val="tx1">
                    <a:lumMod val="50000"/>
                  </a:schemeClr>
                </a:solidFill>
                <a:latin typeface="Century Gothic" panose="020B0502020202020204" pitchFamily="34" charset="0"/>
              </a:rPr>
              <a:t>(BFF)</a:t>
            </a:r>
          </a:p>
          <a:p>
            <a:pPr marL="868680" lvl="1" indent="-283464" fontAlgn="auto">
              <a:spcAft>
                <a:spcPts val="0"/>
              </a:spcAft>
              <a:buFont typeface="Wingdings 2"/>
              <a:buChar char=""/>
              <a:defRPr/>
            </a:pPr>
            <a:endParaRPr lang="en-US" sz="2400" dirty="0">
              <a:latin typeface="Century Gothic" panose="020B0502020202020204" pitchFamily="34" charset="0"/>
            </a:endParaRPr>
          </a:p>
          <a:p>
            <a:pPr marL="868680" lvl="1" indent="-283464" eaLnBrk="1" fontAlgn="auto" hangingPunct="1">
              <a:spcAft>
                <a:spcPts val="0"/>
              </a:spcAft>
              <a:buFont typeface="Wingdings 2"/>
              <a:buChar char=""/>
              <a:defRPr/>
            </a:pPr>
            <a:r>
              <a:rPr lang="en-US" sz="2400" dirty="0">
                <a:solidFill>
                  <a:schemeClr val="tx2">
                    <a:lumMod val="50000"/>
                  </a:schemeClr>
                </a:solidFill>
                <a:latin typeface="Century Gothic" panose="020B0502020202020204" pitchFamily="34" charset="0"/>
              </a:rPr>
              <a:t>Temperature: </a:t>
            </a:r>
            <a:r>
              <a:rPr lang="en-US" sz="2400" dirty="0">
                <a:latin typeface="Century Gothic" panose="020B0502020202020204" pitchFamily="34" charset="0"/>
              </a:rPr>
              <a:t>Having the optimal temperature for the enzyme to work in  </a:t>
            </a:r>
            <a:r>
              <a:rPr lang="en-US" i="1" dirty="0">
                <a:solidFill>
                  <a:schemeClr val="tx1">
                    <a:lumMod val="50000"/>
                  </a:schemeClr>
                </a:solidFill>
                <a:latin typeface="Century Gothic" panose="020B0502020202020204" pitchFamily="34" charset="0"/>
              </a:rPr>
              <a:t>(where did it come from)</a:t>
            </a:r>
          </a:p>
          <a:p>
            <a:pPr marL="868680" lvl="1" indent="-283464" eaLnBrk="1" fontAlgn="auto" hangingPunct="1">
              <a:spcAft>
                <a:spcPts val="0"/>
              </a:spcAft>
              <a:buFont typeface="Wingdings 2"/>
              <a:buChar char=""/>
              <a:defRPr/>
            </a:pPr>
            <a:endParaRPr lang="en-US" sz="2400" dirty="0">
              <a:solidFill>
                <a:schemeClr val="accent6">
                  <a:lumMod val="60000"/>
                  <a:lumOff val="40000"/>
                </a:schemeClr>
              </a:solidFill>
              <a:latin typeface="Century Gothic" panose="020B0502020202020204" pitchFamily="34" charset="0"/>
            </a:endParaRPr>
          </a:p>
          <a:p>
            <a:pPr marL="868680" lvl="1" indent="-283464" fontAlgn="auto">
              <a:spcAft>
                <a:spcPts val="0"/>
              </a:spcAft>
              <a:buFont typeface="Wingdings 2"/>
              <a:buChar char=""/>
              <a:defRPr/>
            </a:pPr>
            <a:r>
              <a:rPr lang="en-US" sz="2400" dirty="0">
                <a:solidFill>
                  <a:schemeClr val="accent6">
                    <a:lumMod val="60000"/>
                    <a:lumOff val="40000"/>
                  </a:schemeClr>
                </a:solidFill>
                <a:latin typeface="Century Gothic" panose="020B0502020202020204" pitchFamily="34" charset="0"/>
              </a:rPr>
              <a:t>Concentration: </a:t>
            </a:r>
            <a:r>
              <a:rPr lang="en-US" sz="2400" dirty="0">
                <a:latin typeface="Century Gothic" panose="020B0502020202020204" pitchFamily="34" charset="0"/>
              </a:rPr>
              <a:t>Having the right amount of enzyme and substrate </a:t>
            </a:r>
            <a:r>
              <a:rPr lang="en-US" i="1" dirty="0">
                <a:solidFill>
                  <a:schemeClr val="tx1">
                    <a:lumMod val="50000"/>
                  </a:schemeClr>
                </a:solidFill>
                <a:latin typeface="Century Gothic" panose="020B0502020202020204" pitchFamily="34" charset="0"/>
              </a:rPr>
              <a:t>(quantity limitations)</a:t>
            </a:r>
            <a:endParaRPr lang="en-US" sz="2400" dirty="0">
              <a:latin typeface="Century Gothic" panose="020B0502020202020204" pitchFamily="34" charset="0"/>
            </a:endParaRPr>
          </a:p>
          <a:p>
            <a:pPr marL="868680" lvl="1" indent="-283464" fontAlgn="auto">
              <a:spcAft>
                <a:spcPts val="0"/>
              </a:spcAft>
              <a:buFont typeface="Wingdings 2"/>
              <a:buChar char=""/>
              <a:defRPr/>
            </a:pPr>
            <a:endParaRPr lang="en-US" sz="2400" dirty="0">
              <a:latin typeface="Century Gothic" panose="020B0502020202020204" pitchFamily="34" charset="0"/>
            </a:endParaRPr>
          </a:p>
          <a:p>
            <a:pPr marL="868680" lvl="1" indent="-283464" fontAlgn="auto">
              <a:spcAft>
                <a:spcPts val="0"/>
              </a:spcAft>
              <a:buFont typeface="Wingdings 2"/>
              <a:buChar char=""/>
              <a:defRPr/>
            </a:pPr>
            <a:r>
              <a:rPr lang="en-US" sz="2400" dirty="0">
                <a:solidFill>
                  <a:srgbClr val="8588DC"/>
                </a:solidFill>
                <a:latin typeface="Century Gothic" panose="020B0502020202020204" pitchFamily="34" charset="0"/>
              </a:rPr>
              <a:t>pH:  </a:t>
            </a:r>
            <a:r>
              <a:rPr lang="en-US" sz="2400" dirty="0">
                <a:latin typeface="Century Gothic" panose="020B0502020202020204" pitchFamily="34" charset="0"/>
              </a:rPr>
              <a:t>Having the optimal pH environment for the enzyme to work in </a:t>
            </a:r>
            <a:r>
              <a:rPr lang="en-US" i="1" dirty="0">
                <a:solidFill>
                  <a:schemeClr val="tx1">
                    <a:lumMod val="50000"/>
                  </a:schemeClr>
                </a:solidFill>
                <a:latin typeface="Century Gothic" panose="020B0502020202020204" pitchFamily="34" charset="0"/>
              </a:rPr>
              <a:t>(what makes it cozy)</a:t>
            </a:r>
          </a:p>
          <a:p>
            <a:pPr marL="868680" lvl="1" indent="-283464" eaLnBrk="1" fontAlgn="auto" hangingPunct="1">
              <a:spcAft>
                <a:spcPts val="0"/>
              </a:spcAft>
              <a:buFont typeface="Wingdings 2"/>
              <a:buChar char=""/>
              <a:defRPr/>
            </a:pPr>
            <a:endParaRPr lang="en-US" sz="2400" dirty="0">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rgbClr val="8588DC"/>
              </a:solidFill>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chemeClr val="accent6">
                  <a:lumMod val="60000"/>
                  <a:lumOff val="40000"/>
                </a:schemeClr>
              </a:solidFill>
              <a:latin typeface="Century Gothic" panose="020B0502020202020204" pitchFamily="34" charset="0"/>
            </a:endParaRPr>
          </a:p>
          <a:p>
            <a:pPr marL="868680" lvl="1" indent="-283464" eaLnBrk="1" fontAlgn="auto" hangingPunct="1">
              <a:spcAft>
                <a:spcPts val="0"/>
              </a:spcAft>
              <a:buFont typeface="Wingdings 2"/>
              <a:buChar char=""/>
              <a:defRPr/>
            </a:pPr>
            <a:endParaRPr lang="en-US" sz="2400" dirty="0">
              <a:solidFill>
                <a:srgbClr val="00B0F0"/>
              </a:solidFill>
              <a:latin typeface="Century Gothic" panose="020B0502020202020204" pitchFamily="34" charset="0"/>
            </a:endParaRPr>
          </a:p>
        </p:txBody>
      </p:sp>
      <p:sp>
        <p:nvSpPr>
          <p:cNvPr id="7" name="Title 1"/>
          <p:cNvSpPr>
            <a:spLocks noGrp="1"/>
          </p:cNvSpPr>
          <p:nvPr>
            <p:ph type="title"/>
          </p:nvPr>
        </p:nvSpPr>
        <p:spPr>
          <a:xfrm>
            <a:off x="463854" y="381000"/>
            <a:ext cx="8229600" cy="1143000"/>
          </a:xfrm>
        </p:spPr>
        <p:txBody>
          <a:bodyPr>
            <a:normAutofit fontScale="90000"/>
          </a:bodyPr>
          <a:lstStyle/>
          <a:p>
            <a:pPr algn="l" eaLnBrk="1" fontAlgn="auto" hangingPunct="1">
              <a:spcAft>
                <a:spcPts val="0"/>
              </a:spcAft>
              <a:defRPr/>
            </a:pPr>
            <a:r>
              <a:rPr lang="en-US" dirty="0">
                <a:solidFill>
                  <a:srgbClr val="FFC000"/>
                </a:solidFill>
                <a:latin typeface="Century Gothic" panose="020B0502020202020204" pitchFamily="34" charset="0"/>
              </a:rPr>
              <a:t>Enzymes</a:t>
            </a:r>
            <a:r>
              <a:rPr lang="en-US" dirty="0">
                <a:solidFill>
                  <a:schemeClr val="bg2">
                    <a:lumMod val="60000"/>
                    <a:lumOff val="40000"/>
                  </a:schemeClr>
                </a:solidFill>
                <a:latin typeface="Century Gothic" panose="020B0502020202020204" pitchFamily="34" charset="0"/>
              </a:rPr>
              <a:t> </a:t>
            </a:r>
            <a:r>
              <a:rPr lang="en-US" dirty="0">
                <a:solidFill>
                  <a:schemeClr val="tx1"/>
                </a:solidFill>
                <a:latin typeface="Century Gothic" panose="020B0502020202020204" pitchFamily="34" charset="0"/>
              </a:rPr>
              <a:t>= proteins that speed </a:t>
            </a:r>
            <a:r>
              <a:rPr lang="en-US" dirty="0" err="1">
                <a:solidFill>
                  <a:schemeClr val="tx1"/>
                </a:solidFill>
                <a:latin typeface="Century Gothic" panose="020B0502020202020204" pitchFamily="34" charset="0"/>
              </a:rPr>
              <a:t>rxns</a:t>
            </a:r>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4379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232314"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chemeClr val="accent2">
                    <a:lumMod val="20000"/>
                    <a:lumOff val="80000"/>
                  </a:schemeClr>
                </a:solidFill>
                <a:latin typeface="Century Gothic" panose="020B0502020202020204" pitchFamily="34" charset="0"/>
              </a:rPr>
              <a:t>Example of catabolic reaction </a:t>
            </a:r>
            <a:r>
              <a:rPr lang="en-US" altLang="en-US" sz="1400" dirty="0">
                <a:solidFill>
                  <a:schemeClr val="accent2">
                    <a:lumMod val="20000"/>
                    <a:lumOff val="80000"/>
                  </a:schemeClr>
                </a:solidFill>
                <a:latin typeface="Century Gothic" panose="020B0502020202020204" pitchFamily="34" charset="0"/>
              </a:rPr>
              <a:t>(breakdown of sub) </a:t>
            </a:r>
            <a:r>
              <a:rPr lang="en-US" altLang="en-US" sz="2400" dirty="0">
                <a:solidFill>
                  <a:schemeClr val="accent2">
                    <a:lumMod val="20000"/>
                    <a:lumOff val="80000"/>
                  </a:schemeClr>
                </a:solidFill>
                <a:latin typeface="Century Gothic" panose="020B0502020202020204" pitchFamily="34" charset="0"/>
              </a:rPr>
              <a:t>involving an enzyme;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Enzymes can also be involved in synthesis </a:t>
            </a:r>
            <a:r>
              <a:rPr lang="en-US" altLang="en-US" sz="1400" dirty="0">
                <a:solidFill>
                  <a:schemeClr val="accent2">
                    <a:lumMod val="20000"/>
                    <a:lumOff val="80000"/>
                  </a:schemeClr>
                </a:solidFill>
                <a:latin typeface="Century Gothic" panose="020B0502020202020204" pitchFamily="34" charset="0"/>
              </a:rPr>
              <a:t>(combining subs)</a:t>
            </a:r>
            <a:r>
              <a:rPr lang="en-US" altLang="en-US" sz="2400" dirty="0">
                <a:solidFill>
                  <a:schemeClr val="accent2">
                    <a:lumMod val="20000"/>
                    <a:lumOff val="80000"/>
                  </a:schemeClr>
                </a:solidFill>
                <a:latin typeface="Century Gothic" panose="020B0502020202020204" pitchFamily="34" charset="0"/>
              </a:rPr>
              <a:t> reactions</a:t>
            </a:r>
          </a:p>
        </p:txBody>
      </p:sp>
      <p:sp>
        <p:nvSpPr>
          <p:cNvPr id="2" name="Rectangle 1"/>
          <p:cNvSpPr/>
          <p:nvPr/>
        </p:nvSpPr>
        <p:spPr>
          <a:xfrm rot="5400000">
            <a:off x="-1930731" y="4138703"/>
            <a:ext cx="4572000" cy="256993"/>
          </a:xfrm>
          <a:prstGeom prst="rect">
            <a:avLst/>
          </a:prstGeom>
        </p:spPr>
        <p:txBody>
          <a:bodyPr>
            <a:spAutoFit/>
          </a:bodyPr>
          <a:lstStyle/>
          <a:p>
            <a:pPr marL="0" marR="0">
              <a:lnSpc>
                <a:spcPct val="107000"/>
              </a:lnSpc>
              <a:spcBef>
                <a:spcPts val="0"/>
              </a:spcBef>
              <a:spcAft>
                <a:spcPts val="800"/>
              </a:spcAft>
            </a:pP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By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TimVickers</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500" dirty="0" err="1">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en:Image:Induced_fit_diagram.png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[Public domain], via Wikimedia Commons</a:t>
            </a:r>
            <a:b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500" u="sng"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https://upload.wikimedia.org/wikipedia/commons/c/c0/Induced_fit_diagram.png</a:t>
            </a:r>
            <a:r>
              <a:rPr lang="en-US" sz="500"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69" y="2209800"/>
            <a:ext cx="8587409" cy="3352800"/>
          </a:xfrm>
          <a:prstGeom prst="rect">
            <a:avLst/>
          </a:prstGeom>
        </p:spPr>
      </p:pic>
      <p:sp>
        <p:nvSpPr>
          <p:cNvPr id="6" name="Title 1"/>
          <p:cNvSpPr>
            <a:spLocks noGrp="1"/>
          </p:cNvSpPr>
          <p:nvPr>
            <p:ph type="title"/>
          </p:nvPr>
        </p:nvSpPr>
        <p:spPr>
          <a:xfrm>
            <a:off x="356654" y="152400"/>
            <a:ext cx="8229600" cy="1143000"/>
          </a:xfrm>
        </p:spPr>
        <p:txBody>
          <a:bodyPr/>
          <a:lstStyle/>
          <a:p>
            <a:pPr algn="l" eaLnBrk="1" fontAlgn="auto" hangingPunct="1">
              <a:spcAft>
                <a:spcPts val="0"/>
              </a:spcAft>
              <a:defRPr/>
            </a:pPr>
            <a:r>
              <a:rPr lang="en-US" dirty="0">
                <a:solidFill>
                  <a:schemeClr val="bg2">
                    <a:lumMod val="60000"/>
                    <a:lumOff val="40000"/>
                  </a:schemeClr>
                </a:solidFill>
                <a:latin typeface="Century Gothic" panose="020B0502020202020204" pitchFamily="34" charset="0"/>
              </a:rPr>
              <a:t>Types of </a:t>
            </a:r>
            <a:r>
              <a:rPr lang="en-US" dirty="0">
                <a:solidFill>
                  <a:srgbClr val="FFC000"/>
                </a:solidFill>
                <a:latin typeface="Century Gothic" panose="020B0502020202020204" pitchFamily="34" charset="0"/>
              </a:rPr>
              <a:t>Enzyme </a:t>
            </a:r>
            <a:r>
              <a:rPr lang="en-US" dirty="0">
                <a:solidFill>
                  <a:schemeClr val="bg2">
                    <a:lumMod val="60000"/>
                    <a:lumOff val="40000"/>
                  </a:schemeClr>
                </a:solidFill>
                <a:latin typeface="Century Gothic" panose="020B0502020202020204" pitchFamily="34" charset="0"/>
              </a:rPr>
              <a:t>reactions:</a:t>
            </a:r>
          </a:p>
        </p:txBody>
      </p:sp>
    </p:spTree>
    <p:extLst>
      <p:ext uri="{BB962C8B-B14F-4D97-AF65-F5344CB8AC3E}">
        <p14:creationId xmlns:p14="http://schemas.microsoft.com/office/powerpoint/2010/main" val="223296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latin typeface="Century Gothic" panose="020B0502020202020204" pitchFamily="34" charset="0"/>
              </a:rPr>
              <a:t>“ACTIVE 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1200" dirty="0">
              <a:solidFill>
                <a:schemeClr val="accent2">
                  <a:lumMod val="20000"/>
                  <a:lumOff val="80000"/>
                </a:schemeClr>
              </a:solidFill>
              <a:latin typeface="Century Gothic" panose="020B0502020202020204" pitchFamily="34" charset="0"/>
            </a:endParaRP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1295400" y="2174333"/>
            <a:ext cx="1752600" cy="768246"/>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3614" b="100000" l="0" r="100000">
                        <a14:foregroundMark x1="31532" y1="15663" x2="31532" y2="15663"/>
                        <a14:foregroundMark x1="63964" y1="15663" x2="63964" y2="15663"/>
                      </a14:backgroundRemoval>
                    </a14:imgEffect>
                  </a14:imgLayer>
                </a14:imgProps>
              </a:ext>
              <a:ext uri="{28A0092B-C50C-407E-A947-70E740481C1C}">
                <a14:useLocalDpi xmlns:a14="http://schemas.microsoft.com/office/drawing/2010/main" val="0"/>
              </a:ext>
            </a:extLst>
          </a:blip>
          <a:stretch>
            <a:fillRect/>
          </a:stretch>
        </p:blipFill>
        <p:spPr>
          <a:xfrm>
            <a:off x="1524000" y="3581400"/>
            <a:ext cx="1325203" cy="985184"/>
          </a:xfrm>
          <a:prstGeom prst="rect">
            <a:avLst/>
          </a:prstGeom>
        </p:spPr>
      </p:pic>
    </p:spTree>
    <p:extLst>
      <p:ext uri="{BB962C8B-B14F-4D97-AF65-F5344CB8AC3E}">
        <p14:creationId xmlns:p14="http://schemas.microsoft.com/office/powerpoint/2010/main" val="40470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28000" fill="hold" nodeType="withEffect">
                                  <p:stCondLst>
                                    <p:cond delay="0"/>
                                  </p:stCondLst>
                                  <p:childTnLst>
                                    <p:animMotion origin="layout" path="M -0.00417 1.85185E-6 L 0 0.14907 " pathEditMode="relative" rAng="0" ptsTypes="AA">
                                      <p:cBhvr>
                                        <p:cTn id="6" dur="2000" fill="hold"/>
                                        <p:tgtEl>
                                          <p:spTgt spid="15"/>
                                        </p:tgtEl>
                                        <p:attrNameLst>
                                          <p:attrName>ppt_x</p:attrName>
                                          <p:attrName>ppt_y</p:attrName>
                                        </p:attrNameLst>
                                      </p:cBhvr>
                                      <p:rCtr x="208"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6"/>
          <p:cNvSpPr txBox="1">
            <a:spLocks noChangeArrowheads="1"/>
          </p:cNvSpPr>
          <p:nvPr/>
        </p:nvSpPr>
        <p:spPr bwMode="auto">
          <a:xfrm>
            <a:off x="381000" y="11430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00"/>
                </a:solidFill>
                <a:latin typeface="Century Gothic" panose="020B0502020202020204" pitchFamily="34" charset="0"/>
              </a:rPr>
              <a:t>Specificity</a:t>
            </a:r>
            <a:r>
              <a:rPr lang="en-US" altLang="en-US" sz="2400" dirty="0">
                <a:latin typeface="Century Gothic" panose="020B0502020202020204" pitchFamily="34" charset="0"/>
              </a:rPr>
              <a:t> is important for enzymatic reactions because of the </a:t>
            </a:r>
            <a:r>
              <a:rPr lang="en-US" altLang="en-US" sz="2400" b="1" dirty="0">
                <a:ln w="3175">
                  <a:solidFill>
                    <a:schemeClr val="tx1"/>
                  </a:solidFill>
                </a:ln>
                <a:solidFill>
                  <a:srgbClr val="0D7D7D"/>
                </a:solidFill>
                <a:latin typeface="Century Gothic" panose="020B0502020202020204" pitchFamily="34" charset="0"/>
              </a:rPr>
              <a:t>“ACTIVE </a:t>
            </a:r>
            <a:r>
              <a:rPr lang="en-US" altLang="en-US" sz="2400" b="1" dirty="0">
                <a:ln w="3175">
                  <a:solidFill>
                    <a:schemeClr val="tx1"/>
                  </a:solidFill>
                </a:ln>
                <a:solidFill>
                  <a:srgbClr val="FF0000"/>
                </a:solidFill>
                <a:latin typeface="Century Gothic" panose="020B0502020202020204" pitchFamily="34" charset="0"/>
              </a:rPr>
              <a:t>SITE” </a:t>
            </a:r>
            <a:r>
              <a:rPr lang="en-US" altLang="en-US" sz="2400" dirty="0">
                <a:latin typeface="Century Gothic" panose="020B0502020202020204" pitchFamily="34" charset="0"/>
              </a:rPr>
              <a:t>adherence factor!  </a:t>
            </a: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endParaRPr lang="en-US" altLang="en-US" sz="2400" dirty="0">
              <a:solidFill>
                <a:schemeClr val="accent2">
                  <a:lumMod val="20000"/>
                  <a:lumOff val="80000"/>
                </a:schemeClr>
              </a:solidFill>
              <a:latin typeface="Century Gothic" panose="020B0502020202020204" pitchFamily="34" charset="0"/>
            </a:endParaRPr>
          </a:p>
          <a:p>
            <a:pPr eaLnBrk="1" hangingPunct="1"/>
            <a:r>
              <a:rPr lang="en-US" altLang="en-US" sz="2400" dirty="0">
                <a:solidFill>
                  <a:schemeClr val="accent2">
                    <a:lumMod val="20000"/>
                    <a:lumOff val="80000"/>
                  </a:schemeClr>
                </a:solidFill>
                <a:latin typeface="Century Gothic" panose="020B0502020202020204" pitchFamily="34" charset="0"/>
              </a:rPr>
              <a:t>If the enzyme cannot sit perfectly in the active site, the reaction will not occur </a:t>
            </a:r>
            <a:r>
              <a:rPr lang="en-US" altLang="en-US" sz="1200" dirty="0">
                <a:solidFill>
                  <a:schemeClr val="accent2">
                    <a:lumMod val="20000"/>
                    <a:lumOff val="80000"/>
                  </a:schemeClr>
                </a:solidFill>
                <a:latin typeface="Century Gothic" panose="020B0502020202020204" pitchFamily="34" charset="0"/>
              </a:rPr>
              <a:t>(or it will but not as fast or easily as with the enzyme)</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9087" l="1017" r="97966"/>
                    </a14:imgEffect>
                  </a14:imgLayer>
                </a14:imgProps>
              </a:ext>
              <a:ext uri="{28A0092B-C50C-407E-A947-70E740481C1C}">
                <a14:useLocalDpi xmlns:a14="http://schemas.microsoft.com/office/drawing/2010/main" val="0"/>
              </a:ext>
            </a:extLst>
          </a:blip>
          <a:stretch>
            <a:fillRect/>
          </a:stretch>
        </p:blipFill>
        <p:spPr>
          <a:xfrm>
            <a:off x="1113300" y="3366564"/>
            <a:ext cx="2327772" cy="1686973"/>
          </a:xfrm>
          <a:prstGeom prst="rect">
            <a:avLst/>
          </a:prstGeom>
        </p:spPr>
      </p:pic>
      <p:sp>
        <p:nvSpPr>
          <p:cNvPr id="2" name="Rectangle 1"/>
          <p:cNvSpPr/>
          <p:nvPr/>
        </p:nvSpPr>
        <p:spPr>
          <a:xfrm rot="5400000">
            <a:off x="-2048096" y="4104899"/>
            <a:ext cx="4572000" cy="171009"/>
          </a:xfrm>
          <a:prstGeom prst="rect">
            <a:avLst/>
          </a:prstGeom>
        </p:spPr>
        <p:txBody>
          <a:bodyPr>
            <a:spAutoFit/>
          </a:bodyPr>
          <a:lstStyle/>
          <a:p>
            <a:pPr marL="0" marR="0">
              <a:lnSpc>
                <a:spcPct val="107000"/>
              </a:lnSpc>
              <a:spcBef>
                <a:spcPts val="0"/>
              </a:spcBef>
              <a:spcAft>
                <a:spcPts val="800"/>
              </a:spcAft>
            </a:pPr>
            <a:r>
              <a:rPr lang="en-US" sz="50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http://2.bp.blogspot.com/-_Yfec28lZKs/U-4VXAOdfpI/AAAAAAAATCE/97meLiwRvGA/s1600/lock%2Band%2Bkey.png</a:t>
            </a:r>
            <a:endParaRPr lang="en-US" sz="5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6"/>
          <p:cNvSpPr txBox="1">
            <a:spLocks noChangeArrowheads="1"/>
          </p:cNvSpPr>
          <p:nvPr/>
        </p:nvSpPr>
        <p:spPr bwMode="auto">
          <a:xfrm>
            <a:off x="381000" y="381000"/>
            <a:ext cx="547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FFFF00"/>
                </a:solidFill>
                <a:effectLst>
                  <a:outerShdw blurRad="38100" dist="38100" dir="2700000" algn="tl">
                    <a:srgbClr val="000000">
                      <a:alpha val="43137"/>
                    </a:srgbClr>
                  </a:outerShdw>
                </a:effectLst>
                <a:latin typeface="Century Gothic" panose="020B0502020202020204" pitchFamily="34" charset="0"/>
              </a:rPr>
              <a:t>Specificity </a:t>
            </a:r>
            <a:r>
              <a:rPr lang="en-US" altLang="en-US" sz="4000" b="1" dirty="0">
                <a:effectLst>
                  <a:outerShdw blurRad="38100" dist="38100" dir="2700000" algn="tl">
                    <a:srgbClr val="000000">
                      <a:alpha val="43137"/>
                    </a:srgbClr>
                  </a:outerShdw>
                </a:effectLst>
                <a:latin typeface="Century Gothic" panose="020B0502020202020204" pitchFamily="34" charset="0"/>
              </a:rPr>
              <a:t>&amp;</a:t>
            </a:r>
            <a:r>
              <a:rPr lang="en-US" altLang="en-US" sz="4000" b="1" dirty="0">
                <a:solidFill>
                  <a:srgbClr val="FFC000"/>
                </a:solidFill>
                <a:effectLst>
                  <a:outerShdw blurRad="38100" dist="38100" dir="2700000" algn="tl">
                    <a:srgbClr val="000000">
                      <a:alpha val="43137"/>
                    </a:srgbClr>
                  </a:outerShdw>
                </a:effectLst>
                <a:latin typeface="Century Gothic" panose="020B0502020202020204" pitchFamily="34" charset="0"/>
              </a:rPr>
              <a:t> Enzymes</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154" r="100000"/>
                    </a14:imgEffect>
                  </a14:imgLayer>
                </a14:imgProps>
              </a:ext>
              <a:ext uri="{28A0092B-C50C-407E-A947-70E740481C1C}">
                <a14:useLocalDpi xmlns:a14="http://schemas.microsoft.com/office/drawing/2010/main" val="0"/>
              </a:ext>
            </a:extLst>
          </a:blip>
          <a:stretch>
            <a:fillRect/>
          </a:stretch>
        </p:blipFill>
        <p:spPr>
          <a:xfrm>
            <a:off x="4782522" y="3052861"/>
            <a:ext cx="2139696" cy="2000676"/>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4648200" y="2156322"/>
            <a:ext cx="1905000" cy="768246"/>
          </a:xfrm>
          <a:prstGeom prst="rect">
            <a:avLst/>
          </a:prstGeom>
        </p:spPr>
      </p:pic>
      <p:pic>
        <p:nvPicPr>
          <p:cNvPr id="4" name="Picture 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95400" y="3203372"/>
            <a:ext cx="1805940" cy="759027"/>
          </a:xfrm>
          <a:prstGeom prst="rect">
            <a:avLst/>
          </a:prstGeom>
        </p:spPr>
      </p:pic>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5556" b="100000" l="9375" r="94643"/>
                    </a14:imgEffect>
                  </a14:imgLayer>
                </a14:imgProps>
              </a:ext>
              <a:ext uri="{28A0092B-C50C-407E-A947-70E740481C1C}">
                <a14:useLocalDpi xmlns:a14="http://schemas.microsoft.com/office/drawing/2010/main" val="0"/>
              </a:ext>
            </a:extLst>
          </a:blip>
          <a:stretch>
            <a:fillRect/>
          </a:stretch>
        </p:blipFill>
        <p:spPr>
          <a:xfrm>
            <a:off x="1322070" y="3203372"/>
            <a:ext cx="1752600" cy="768246"/>
          </a:xfrm>
          <a:prstGeom prst="rect">
            <a:avLst/>
          </a:prstGeom>
        </p:spPr>
      </p:pic>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9245" y1="51852" x2="29245" y2="51852"/>
                        <a14:foregroundMark x1="59434" y1="46914" x2="59434" y2="46914"/>
                        <a14:foregroundMark x1="76415" y1="18519" x2="76415" y2="18519"/>
                        <a14:foregroundMark x1="25472" y1="13580" x2="25472" y2="13580"/>
                        <a14:foregroundMark x1="50943" y1="92593" x2="50943" y2="92593"/>
                        <a14:foregroundMark x1="59434" y1="86420" x2="59434" y2="86420"/>
                        <a14:backgroundMark x1="27358" y1="79012" x2="27358" y2="79012"/>
                        <a14:backgroundMark x1="25472" y1="70370" x2="25472" y2="70370"/>
                        <a14:backgroundMark x1="25472" y1="70370" x2="25472" y2="70370"/>
                        <a14:backgroundMark x1="14151" y1="71605" x2="14151" y2="71605"/>
                        <a14:backgroundMark x1="13208" y1="71605" x2="13208" y2="71605"/>
                        <a14:backgroundMark x1="5660" y1="62963" x2="5660" y2="62963"/>
                        <a14:backgroundMark x1="3774" y1="60494" x2="3774" y2="60494"/>
                        <a14:backgroundMark x1="41509" y1="80247" x2="41509" y2="80247"/>
                        <a14:backgroundMark x1="95283" y1="62963" x2="95283" y2="62963"/>
                        <a14:backgroundMark x1="61321" y1="95062" x2="61321" y2="95062"/>
                      </a14:backgroundRemoval>
                    </a14:imgEffect>
                  </a14:imgLayer>
                </a14:imgProps>
              </a:ext>
              <a:ext uri="{28A0092B-C50C-407E-A947-70E740481C1C}">
                <a14:useLocalDpi xmlns:a14="http://schemas.microsoft.com/office/drawing/2010/main" val="0"/>
              </a:ext>
            </a:extLst>
          </a:blip>
          <a:stretch>
            <a:fillRect/>
          </a:stretch>
        </p:blipFill>
        <p:spPr>
          <a:xfrm>
            <a:off x="1533407" y="3581400"/>
            <a:ext cx="1306387" cy="991052"/>
          </a:xfrm>
          <a:prstGeom prst="rect">
            <a:avLst/>
          </a:prstGeom>
        </p:spPr>
      </p:pic>
      <p:pic>
        <p:nvPicPr>
          <p:cNvPr id="17" name="Picture 16"/>
          <p:cNvPicPr>
            <a:picLocks noChangeAspect="1"/>
          </p:cNvPicPr>
          <p:nvPr/>
        </p:nvPicPr>
        <p:blipFill>
          <a:blip r:embed="rId12" cstate="print">
            <a:extLst>
              <a:ext uri="{BEBA8EAE-BF5A-486C-A8C5-ECC9F3942E4B}">
                <a14:imgProps xmlns:a14="http://schemas.microsoft.com/office/drawing/2010/main">
                  <a14:imgLayer r:embed="rId13">
                    <a14:imgEffect>
                      <a14:backgroundRemoval t="3614" b="100000" l="0" r="100000">
                        <a14:foregroundMark x1="31532" y1="15663" x2="31532" y2="15663"/>
                        <a14:foregroundMark x1="63964" y1="15663" x2="63964" y2="15663"/>
                      </a14:backgroundRemoval>
                    </a14:imgEffect>
                  </a14:imgLayer>
                </a14:imgProps>
              </a:ext>
              <a:ext uri="{28A0092B-C50C-407E-A947-70E740481C1C}">
                <a14:useLocalDpi xmlns:a14="http://schemas.microsoft.com/office/drawing/2010/main" val="0"/>
              </a:ext>
            </a:extLst>
          </a:blip>
          <a:stretch>
            <a:fillRect/>
          </a:stretch>
        </p:blipFill>
        <p:spPr>
          <a:xfrm>
            <a:off x="5157237" y="3469807"/>
            <a:ext cx="1325203" cy="985184"/>
          </a:xfrm>
          <a:prstGeom prst="rect">
            <a:avLst/>
          </a:prstGeom>
        </p:spPr>
      </p:pic>
    </p:spTree>
    <p:extLst>
      <p:ext uri="{BB962C8B-B14F-4D97-AF65-F5344CB8AC3E}">
        <p14:creationId xmlns:p14="http://schemas.microsoft.com/office/powerpoint/2010/main" val="9647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 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bio 1" id="{26490E18-A016-48AC-9267-E63E84EC1428}" vid="{7FBFAC98-D044-4682-8B8C-6D60DD477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 1</Template>
  <TotalTime>3533</TotalTime>
  <Words>2344</Words>
  <Application>Microsoft Office PowerPoint</Application>
  <PresentationFormat>On-screen Show (4:3)</PresentationFormat>
  <Paragraphs>426</Paragraphs>
  <Slides>36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Book Antiqua</vt:lpstr>
      <vt:lpstr>Calibri</vt:lpstr>
      <vt:lpstr>Cambria Math</vt:lpstr>
      <vt:lpstr>Century Gothic</vt:lpstr>
      <vt:lpstr>Comic Sans MS</vt:lpstr>
      <vt:lpstr>Gisha</vt:lpstr>
      <vt:lpstr>Lucida Sans</vt:lpstr>
      <vt:lpstr>Times New Roman</vt:lpstr>
      <vt:lpstr>Wingdings</vt:lpstr>
      <vt:lpstr>Wingdings 2</vt:lpstr>
      <vt:lpstr>Wingdings 3</vt:lpstr>
      <vt:lpstr>bio 1</vt:lpstr>
      <vt:lpstr>PowerPoint Presentation</vt:lpstr>
      <vt:lpstr>Test 2 Next week</vt:lpstr>
      <vt:lpstr>PowerPoint Presentation</vt:lpstr>
      <vt:lpstr>Metabolism</vt:lpstr>
      <vt:lpstr>What are Enzymes?</vt:lpstr>
      <vt:lpstr>Enzymes = proteins that speed rxns</vt:lpstr>
      <vt:lpstr>Types of Enzyme reactions:</vt:lpstr>
      <vt:lpstr>PowerPoint Presentation</vt:lpstr>
      <vt:lpstr>PowerPoint Presentation</vt:lpstr>
      <vt:lpstr>PowerPoint Presentation</vt:lpstr>
      <vt:lpstr>pH &amp; Enzyme Activity</vt:lpstr>
      <vt:lpstr>PowerPoint Presentation</vt:lpstr>
      <vt:lpstr>PowerPoint Presentation</vt:lpstr>
      <vt:lpstr>Effects of Concentration of Enzyme</vt:lpstr>
      <vt:lpstr>Effects of Concentration of Enzyme</vt:lpstr>
      <vt:lpstr>Rate of Reaction</vt:lpstr>
      <vt:lpstr>Rate of Reaction</vt:lpstr>
      <vt:lpstr>Rate of Reaction</vt:lpstr>
      <vt:lpstr>Rate of Reaction</vt:lpstr>
      <vt:lpstr>‘Rate of Reaction’ influenced by Substrate Concentrations</vt:lpstr>
      <vt:lpstr>‘Rate of Reaction’ influenced by Substrate Concentrations</vt:lpstr>
      <vt:lpstr>PowerPoint Presentation</vt:lpstr>
      <vt:lpstr>What does CATALASE do?</vt:lpstr>
      <vt:lpstr>How will we see if catalase is working?</vt:lpstr>
      <vt:lpstr>How will we see if catalase is working?</vt:lpstr>
      <vt:lpstr>Specificity &amp; Enzyme Activity (pg.47)</vt:lpstr>
      <vt:lpstr>Specificity &amp; Enzyme Activity (pg.47)</vt:lpstr>
      <vt:lpstr>PowerPoint Presentation</vt:lpstr>
      <vt:lpstr>PowerPoint Presentation</vt:lpstr>
      <vt:lpstr>PowerPoint Presentation</vt:lpstr>
      <vt:lpstr>PowerPoint Presentation</vt:lpstr>
      <vt:lpstr>ph &amp; Enzyme Activity (pg. 51)</vt:lpstr>
      <vt:lpstr>ph &amp; Enzyme Activity (pg. 51)</vt:lpstr>
      <vt:lpstr>Change Lab Manual 1</vt:lpstr>
      <vt:lpstr>Enzyme Lab Report</vt:lpstr>
      <vt:lpstr>Activities</vt:lpstr>
    </vt:vector>
  </TitlesOfParts>
  <Company>Indian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jcapers</dc:creator>
  <cp:lastModifiedBy>Sarah Rodgers</cp:lastModifiedBy>
  <cp:revision>197</cp:revision>
  <cp:lastPrinted>2018-02-14T21:27:59Z</cp:lastPrinted>
  <dcterms:created xsi:type="dcterms:W3CDTF">2009-05-05T14:19:28Z</dcterms:created>
  <dcterms:modified xsi:type="dcterms:W3CDTF">2018-08-20T00:13:24Z</dcterms:modified>
</cp:coreProperties>
</file>