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19"/>
  </p:notesMasterIdLst>
  <p:sldIdLst>
    <p:sldId id="346" r:id="rId2"/>
    <p:sldId id="382" r:id="rId3"/>
    <p:sldId id="349" r:id="rId4"/>
    <p:sldId id="383" r:id="rId5"/>
    <p:sldId id="384" r:id="rId6"/>
    <p:sldId id="385" r:id="rId7"/>
    <p:sldId id="387" r:id="rId8"/>
    <p:sldId id="389" r:id="rId9"/>
    <p:sldId id="390" r:id="rId10"/>
    <p:sldId id="388" r:id="rId11"/>
    <p:sldId id="391" r:id="rId12"/>
    <p:sldId id="392" r:id="rId13"/>
    <p:sldId id="393" r:id="rId14"/>
    <p:sldId id="386" r:id="rId15"/>
    <p:sldId id="395" r:id="rId16"/>
    <p:sldId id="394" r:id="rId17"/>
    <p:sldId id="396" r:id="rId18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99"/>
    <a:srgbClr val="FF0066"/>
    <a:srgbClr val="FFFF99"/>
    <a:srgbClr val="F15655"/>
    <a:srgbClr val="000059"/>
    <a:srgbClr val="BE9FC9"/>
    <a:srgbClr val="E4A2F3"/>
    <a:srgbClr val="02C466"/>
    <a:srgbClr val="89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4" autoAdjust="0"/>
    <p:restoredTop sz="81758" autoAdjust="0"/>
  </p:normalViewPr>
  <p:slideViewPr>
    <p:cSldViewPr>
      <p:cViewPr varScale="1">
        <p:scale>
          <a:sx n="98" d="100"/>
          <a:sy n="98" d="100"/>
        </p:scale>
        <p:origin x="147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74BD95B2-A708-4685-88B7-731F72D79B3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C5E63468-2BD3-4360-A4BA-8C548ECE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D5DB-F675-494B-80EE-D4A07C8C7C37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79BB-E144-4857-91B7-278CB8CEE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1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23AB-9CCA-422D-87E4-9230CD9CEED8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8922-33C1-4168-B110-070BA0E0F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8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FB9D-4D7A-42AA-B0A5-9E0C79B7C8E6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000E-9066-414F-BBF5-0B8B76F3FC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99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B947-4F63-4B68-A028-C75A3128D9FE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7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720B-C1AF-4B6C-A202-F5C9FFC2BA1A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F8DD-D53D-4B68-891B-AC413E3738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57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1421-1827-42B4-9FCB-4103351DF756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5246-11C9-4DD3-B82F-3DF019C2A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7860-F16F-4B54-9170-B07FADFF9510}" type="datetime1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70D1-39A4-4ACB-871D-4D698EB758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1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31F2-34D1-48E0-8391-80D962F9D316}" type="datetime1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A74-AFC3-4C68-9C50-1FCFD4D9DE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FA95-E258-4A93-AE02-D5EA59DECB38}" type="datetime1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8D0D-9000-4F73-A5A4-AED71AEE58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9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BD46-08E2-43C9-A405-D394F59D6212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742F-DA19-44A2-9A82-6E0AC0A413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3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B521-B3D0-44BC-A86D-DDE70B958DCC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91B-B5CF-43DA-9599-02D3A58C1A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2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E91D0-5DD5-40F2-9103-421B2F752C60}" type="datetime1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C42823-3B8A-4099-83C7-312DCE1589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8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29" y="304800"/>
            <a:ext cx="8229600" cy="1828800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ln w="6350">
                  <a:solidFill>
                    <a:srgbClr val="A3C81F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Introduction to </a:t>
            </a:r>
            <a:br>
              <a:rPr lang="en-US" sz="5400" b="0" dirty="0" smtClean="0">
                <a:ln w="6350">
                  <a:solidFill>
                    <a:srgbClr val="A3C81F"/>
                  </a:solidFill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5400" b="0" dirty="0" smtClean="0">
                <a:ln w="6350">
                  <a:solidFill>
                    <a:srgbClr val="A3C81F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Lab Reporting</a:t>
            </a:r>
            <a:endParaRPr lang="en-US" sz="5400" b="0" dirty="0">
              <a:ln w="6350">
                <a:solidFill>
                  <a:srgbClr val="A3C81F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209800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Exercise 4, pg. </a:t>
            </a:r>
            <a:r>
              <a:rPr lang="en-US" smtClean="0">
                <a:latin typeface="Century Gothic" panose="020B0502020202020204" pitchFamily="34" charset="0"/>
              </a:rPr>
              <a:t>49-53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 smtClean="0">
                <a:latin typeface="Century Gothic" panose="020B0502020202020204" pitchFamily="34" charset="0"/>
              </a:rPr>
              <a:t>BSC2010L</a:t>
            </a:r>
            <a:endParaRPr lang="en-US" alt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55332"/>
            <a:ext cx="2247434" cy="2983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50" y="2655332"/>
            <a:ext cx="2343037" cy="2983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42" y="2655333"/>
            <a:ext cx="2054023" cy="29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Materials/Methods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t="52398" r="-1191" b="43768"/>
          <a:stretch/>
        </p:blipFill>
        <p:spPr>
          <a:xfrm>
            <a:off x="285109" y="4472024"/>
            <a:ext cx="8529207" cy="304800"/>
          </a:xfrm>
          <a:prstGeom prst="rect">
            <a:avLst/>
          </a:prstGeom>
          <a:ln w="1270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58889" r="32908" b="4444"/>
          <a:stretch/>
        </p:blipFill>
        <p:spPr>
          <a:xfrm>
            <a:off x="285109" y="1264578"/>
            <a:ext cx="42672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 r="28434" b="50000"/>
          <a:stretch/>
        </p:blipFill>
        <p:spPr>
          <a:xfrm>
            <a:off x="4591691" y="1264578"/>
            <a:ext cx="4267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2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44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5. Results/Data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6" t="52439" r="30990" b="29268"/>
          <a:stretch/>
        </p:blipFill>
        <p:spPr>
          <a:xfrm>
            <a:off x="63144" y="1295400"/>
            <a:ext cx="42672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0097" r="28295" b="6527"/>
          <a:stretch/>
        </p:blipFill>
        <p:spPr>
          <a:xfrm>
            <a:off x="4648200" y="3425"/>
            <a:ext cx="4278544" cy="5662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56250" r="-2449" b="30991"/>
          <a:stretch/>
        </p:blipFill>
        <p:spPr>
          <a:xfrm>
            <a:off x="304800" y="5730890"/>
            <a:ext cx="7781175" cy="925413"/>
          </a:xfrm>
          <a:prstGeom prst="rect">
            <a:avLst/>
          </a:prstGeom>
          <a:ln w="1270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12338" r="31401" b="64286"/>
          <a:stretch/>
        </p:blipFill>
        <p:spPr>
          <a:xfrm>
            <a:off x="152400" y="2572671"/>
            <a:ext cx="4191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44" y="3048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6</a:t>
            </a:r>
            <a:r>
              <a:rPr lang="en-US" dirty="0" smtClean="0"/>
              <a:t>. Discussion &amp; Conclusion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69010" r="-2680" b="16613"/>
          <a:stretch/>
        </p:blipFill>
        <p:spPr>
          <a:xfrm>
            <a:off x="321253" y="3429000"/>
            <a:ext cx="8529207" cy="1143000"/>
          </a:xfrm>
          <a:prstGeom prst="rect">
            <a:avLst/>
          </a:prstGeom>
          <a:ln w="1270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1" r="32036" b="34415"/>
          <a:stretch/>
        </p:blipFill>
        <p:spPr>
          <a:xfrm>
            <a:off x="321253" y="1465780"/>
            <a:ext cx="43243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0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44" y="3048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7</a:t>
            </a:r>
            <a:r>
              <a:rPr lang="en-US" dirty="0" smtClean="0"/>
              <a:t>. Works Cited/References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83387" r="-2680" b="10862"/>
          <a:stretch/>
        </p:blipFill>
        <p:spPr>
          <a:xfrm>
            <a:off x="243798" y="5257800"/>
            <a:ext cx="8529207" cy="457200"/>
          </a:xfrm>
          <a:prstGeom prst="rect">
            <a:avLst/>
          </a:prstGeom>
          <a:ln w="1270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3" b="17329"/>
          <a:stretch/>
        </p:blipFill>
        <p:spPr>
          <a:xfrm>
            <a:off x="215544" y="1295400"/>
            <a:ext cx="6743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2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Plagiarism: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21571"/>
              </p:ext>
            </p:extLst>
          </p:nvPr>
        </p:nvGraphicFramePr>
        <p:xfrm>
          <a:off x="3657600" y="254946"/>
          <a:ext cx="4876800" cy="650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5829199" imgH="7781670" progId="AcroExch.Document.DC">
                  <p:embed/>
                </p:oleObj>
              </mc:Choice>
              <mc:Fallback>
                <p:oleObj name="Acrobat Document" r:id="rId3" imgW="5829199" imgH="77816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54946"/>
                        <a:ext cx="4876800" cy="650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7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Lab Reports/Template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Weebly and Blackboard both contain Zip Files that include: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Rubric for how you will be graded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Example report for Ex.6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Example report for Ex.7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Report Template for you to complete using Ex. 5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You will need to upload your digital finished version two weeks prior to the final</a:t>
            </a:r>
          </a:p>
          <a:p>
            <a:pPr lvl="3"/>
            <a:r>
              <a:rPr lang="en-US" i="1" dirty="0" smtClean="0">
                <a:latin typeface="Calibri" panose="020F0502020204030204" pitchFamily="34" charset="0"/>
              </a:rPr>
              <a:t>WE suggest you try to upload any blank document NOW so you can work out any glitches you may encounter vs. waiting until the deadline and then having emergency uploading issues.</a:t>
            </a:r>
          </a:p>
          <a:p>
            <a:pPr lvl="3"/>
            <a:r>
              <a:rPr lang="en-US" i="1" dirty="0" smtClean="0">
                <a:latin typeface="Calibri" panose="020F0502020204030204" pitchFamily="34" charset="0"/>
              </a:rPr>
              <a:t>If you don’t get an conformation email that your document has been uploaded, you did not upload your document correctly.</a:t>
            </a:r>
          </a:p>
          <a:p>
            <a:pPr lvl="1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96" y="2771775"/>
            <a:ext cx="6851683" cy="3970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Uploading </a:t>
            </a:r>
            <a:br>
              <a:rPr lang="en-US" dirty="0" smtClean="0"/>
            </a:br>
            <a:r>
              <a:rPr lang="en-US" i="1" dirty="0" smtClean="0"/>
              <a:t>via Blackboard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1" y="1167499"/>
            <a:ext cx="1460692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0" t="16940" r="2420" b="1064"/>
          <a:stretch/>
        </p:blipFill>
        <p:spPr>
          <a:xfrm>
            <a:off x="1706457" y="434861"/>
            <a:ext cx="2616008" cy="331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19919" y="3124200"/>
            <a:ext cx="1613092" cy="6096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1611" y="3093360"/>
            <a:ext cx="1968308" cy="6096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48600" y="6248400"/>
            <a:ext cx="1185760" cy="6096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rot="5400000">
            <a:off x="3584611" y="2587591"/>
            <a:ext cx="2895601" cy="2292421"/>
          </a:xfrm>
          <a:prstGeom prst="curvedConnector3">
            <a:avLst/>
          </a:prstGeom>
          <a:ln w="762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67" y="1981200"/>
            <a:ext cx="4799503" cy="284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90" y="5845861"/>
            <a:ext cx="4839145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*TRY PRACTICE UPLOAD THIS WEEK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To avoid issues when you go to upload at end of semester!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Report Help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295400"/>
            <a:ext cx="8229600" cy="4708525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The ASC, Academic Support Center on each campus library is aware of this assignment and can help you with any troubles you may encounter.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Remember to just </a:t>
            </a:r>
            <a:r>
              <a:rPr lang="en-US" sz="2400" u="sng" dirty="0" smtClean="0">
                <a:latin typeface="Calibri" panose="020F0502020204030204" pitchFamily="34" charset="0"/>
              </a:rPr>
              <a:t>follow the rubric </a:t>
            </a:r>
            <a:r>
              <a:rPr lang="en-US" sz="2400" dirty="0" smtClean="0">
                <a:latin typeface="Calibri" panose="020F0502020204030204" pitchFamily="34" charset="0"/>
              </a:rPr>
              <a:t>and thoroughly complete all steps as listed.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If you miss-upload your document, just email your instructor and ask for them to “delete your attempt” so you can resubmit.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(This is a single attempt upload)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Don’t wait until the last minute </a:t>
            </a:r>
          </a:p>
          <a:p>
            <a:pPr marL="136525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</a:rPr>
              <a:t>-do a little bit each week 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76800" y="4724400"/>
            <a:ext cx="441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3725" indent="-457200">
              <a:buFont typeface="+mj-lt"/>
              <a:buAutoNum type="arabicPeriod"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marL="593725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Title page, Intro</a:t>
            </a:r>
          </a:p>
          <a:p>
            <a:pPr marL="593725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Hypotheses, Procedure (M&amp;M)</a:t>
            </a:r>
          </a:p>
          <a:p>
            <a:pPr marL="593725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Results/Data, Discussion</a:t>
            </a:r>
          </a:p>
          <a:p>
            <a:pPr marL="593725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Abstract, References</a:t>
            </a:r>
          </a:p>
          <a:p>
            <a:pPr marL="1042988" lvl="1" indent="-457200">
              <a:buFont typeface="+mj-lt"/>
              <a:buAutoNum type="arabicPeriod"/>
            </a:pPr>
            <a:endParaRPr lang="en-US" sz="1600" dirty="0" smtClean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1042988" lvl="1" indent="-457200">
              <a:buFont typeface="+mj-lt"/>
              <a:buAutoNum type="arabicPeriod"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362075" lvl="2" indent="-457200">
              <a:buFont typeface="+mj-lt"/>
              <a:buAutoNum type="arabicPeriod"/>
            </a:pPr>
            <a:endParaRPr lang="en-US" sz="1600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593725" indent="-457200"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n w="6350">
                  <a:solidFill>
                    <a:srgbClr val="A3C81F"/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Lab Reports    </a:t>
            </a:r>
            <a:r>
              <a:rPr lang="en-US" sz="2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Exercise 4, pg.49-56</a:t>
            </a:r>
            <a:endParaRPr lang="en-US" sz="2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Lab Objectives:</a:t>
            </a:r>
          </a:p>
          <a:p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Century Gothic" panose="020B0502020202020204" pitchFamily="34" charset="0"/>
              </a:rPr>
              <a:t>Why reporting findings is vital to science</a:t>
            </a:r>
            <a:endParaRPr lang="en-US" sz="2800" i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Century Gothic" panose="020B0502020202020204" pitchFamily="34" charset="0"/>
              </a:rPr>
              <a:t>How and where to report findings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Century Gothic" panose="020B0502020202020204" pitchFamily="34" charset="0"/>
              </a:rPr>
              <a:t>What needs to be reported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Century Gothic" panose="020B0502020202020204" pitchFamily="34" charset="0"/>
              </a:rPr>
              <a:t>What constitutes plagiarism &amp; how to avoid</a:t>
            </a:r>
          </a:p>
          <a:p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9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424565"/>
            <a:ext cx="8686800" cy="4876799"/>
          </a:xfrm>
        </p:spPr>
        <p:txBody>
          <a:bodyPr numCol="1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A document that reports on the outcome of an experiment you conducted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Explain who, what where, when, why, &amp; how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and prepares you for future similar ways science is distributed: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Publications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Manuscripts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Books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Notes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Symposiums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Conferences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lvl="1" eaLnBrk="1" hangingPunct="1">
              <a:buFont typeface="Wingdings 2" panose="05020102010507070707" pitchFamily="18" charset="2"/>
              <a:buChar char=""/>
            </a:pPr>
            <a:endParaRPr lang="en-US" sz="2000" dirty="0" smtClean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904875" lvl="2" indent="0" eaLnBrk="1" hangingPunct="1">
              <a:buNone/>
            </a:pPr>
            <a:endParaRPr lang="en-US" sz="20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6350">
                  <a:solidFill>
                    <a:srgbClr val="A3C81F"/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What is a Lab Report?</a:t>
            </a:r>
            <a:endParaRPr lang="en-US" sz="2800" b="0" dirty="0">
              <a:ln w="6350">
                <a:solidFill>
                  <a:srgbClr val="A3C81F"/>
                </a:solidFill>
              </a:ln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50" y="1255780"/>
            <a:ext cx="3960700" cy="5214367"/>
          </a:xfrm>
          <a:prstGeom prst="rect">
            <a:avLst/>
          </a:prstGeom>
        </p:spPr>
      </p:pic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2895600" cy="4876799"/>
          </a:xfrm>
        </p:spPr>
        <p:txBody>
          <a:bodyPr numCol="1"/>
          <a:lstStyle/>
          <a:p>
            <a:pPr marL="593725" indent="-457200" eaLnBrk="1" hangingPunct="1">
              <a:buFont typeface="+mj-lt"/>
              <a:buAutoNum type="arabicPeriod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593725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Title page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Abstract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Hypotheses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Materials &amp; Methods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Results &amp; Data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Discussion &amp; Conclusions</a:t>
            </a:r>
          </a:p>
          <a:p>
            <a:pPr marL="593725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References/ Works Cited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593725" indent="-457200" eaLnBrk="1" hangingPunct="1">
              <a:buFont typeface="+mj-lt"/>
              <a:buAutoNum type="arabicPeriod"/>
            </a:pP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1042988" lvl="1" indent="-457200">
              <a:buFont typeface="+mj-lt"/>
              <a:buAutoNum type="arabicPeriod"/>
            </a:pPr>
            <a:endParaRPr lang="en-US" sz="2000" dirty="0" smtClean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1042988" lvl="1" indent="-457200" eaLnBrk="1" hangingPunct="1">
              <a:buFont typeface="+mj-lt"/>
              <a:buAutoNum type="arabicPeriod"/>
            </a:pPr>
            <a:endParaRPr lang="en-US" sz="2000" dirty="0" smtClean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362075" lvl="2" indent="-457200" eaLnBrk="1" hangingPunct="1">
              <a:buFont typeface="+mj-lt"/>
              <a:buAutoNum type="arabicPeriod"/>
            </a:pPr>
            <a:endParaRPr lang="en-US" sz="20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593725" indent="-457200" eaLnBrk="1" hangingPunct="1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1127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6350">
                  <a:solidFill>
                    <a:srgbClr val="A3C81F"/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Report basics:</a:t>
            </a:r>
            <a:endParaRPr lang="en-US" sz="2800" b="0" dirty="0">
              <a:ln w="6350">
                <a:solidFill>
                  <a:srgbClr val="A3C81F"/>
                </a:solidFill>
              </a:ln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19400"/>
            <a:ext cx="376851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6350">
                  <a:solidFill>
                    <a:srgbClr val="A3C81F"/>
                  </a:solidFill>
                </a:ln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Rubric:</a:t>
            </a:r>
            <a:endParaRPr lang="en-US" sz="2800" b="0" dirty="0">
              <a:ln w="6350">
                <a:solidFill>
                  <a:srgbClr val="A3C81F"/>
                </a:solidFill>
              </a:ln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639690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0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Title 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3" r="420" b="38372"/>
          <a:stretch/>
        </p:blipFill>
        <p:spPr>
          <a:xfrm>
            <a:off x="228600" y="1295400"/>
            <a:ext cx="7535088" cy="3715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4" b="73163"/>
          <a:stretch/>
        </p:blipFill>
        <p:spPr>
          <a:xfrm>
            <a:off x="477748" y="4718406"/>
            <a:ext cx="8481924" cy="1313478"/>
          </a:xfrm>
          <a:prstGeom prst="rect">
            <a:avLst/>
          </a:prstGeom>
          <a:ln w="1270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19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Abstract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1" t="26838" r="1191" b="67278"/>
          <a:stretch/>
        </p:blipFill>
        <p:spPr>
          <a:xfrm>
            <a:off x="322320" y="4495800"/>
            <a:ext cx="8336226" cy="457200"/>
          </a:xfrm>
          <a:prstGeom prst="rect">
            <a:avLst/>
          </a:prstGeom>
          <a:ln w="1270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10000" r="-2392" b="62222"/>
          <a:stretch/>
        </p:blipFill>
        <p:spPr>
          <a:xfrm>
            <a:off x="151471" y="1371600"/>
            <a:ext cx="876199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0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Introdution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1" t="31950" r="1191" b="50158"/>
          <a:stretch/>
        </p:blipFill>
        <p:spPr>
          <a:xfrm>
            <a:off x="610027" y="3810000"/>
            <a:ext cx="8224592" cy="1371600"/>
          </a:xfrm>
          <a:prstGeom prst="rect">
            <a:avLst/>
          </a:prstGeom>
          <a:ln w="1270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37778" r="-2392" b="41111"/>
          <a:stretch/>
        </p:blipFill>
        <p:spPr>
          <a:xfrm>
            <a:off x="483742" y="1524000"/>
            <a:ext cx="847716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7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086683"/>
            <a:ext cx="853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The set up of the next until of the lab manual is to habituate formulating hypotheses, thus we have outlined these as such in your manual.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Examples would be: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	We hypothesized that there would be no difference in 	quantity of prey eaten in relation to daylight hours during 	our observational experiment.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Or 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	We hypothesized there would be no differentiation between 	bird preference of sunflower seeds verses peas eaten when 	conducting our experiment.</a:t>
            </a:r>
          </a:p>
          <a:p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Hypopthesis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1" t="49842" r="1191" b="47176"/>
          <a:stretch/>
        </p:blipFill>
        <p:spPr>
          <a:xfrm>
            <a:off x="304800" y="5205796"/>
            <a:ext cx="8224592" cy="228600"/>
          </a:xfrm>
          <a:prstGeom prst="rect">
            <a:avLst/>
          </a:prstGeom>
          <a:ln w="1270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770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 1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 1" id="{26490E18-A016-48AC-9267-E63E84EC1428}" vid="{7FBFAC98-D044-4682-8B8C-6D60DD4779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 1</Template>
  <TotalTime>4959</TotalTime>
  <Words>401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Book Antiqua</vt:lpstr>
      <vt:lpstr>Calibri</vt:lpstr>
      <vt:lpstr>Century Gothic</vt:lpstr>
      <vt:lpstr>Lucida Sans</vt:lpstr>
      <vt:lpstr>Wingdings</vt:lpstr>
      <vt:lpstr>Wingdings 2</vt:lpstr>
      <vt:lpstr>Wingdings 3</vt:lpstr>
      <vt:lpstr>bio 1</vt:lpstr>
      <vt:lpstr>Acrobat Document</vt:lpstr>
      <vt:lpstr>Introduction to  Lab Reporting</vt:lpstr>
      <vt:lpstr>Lab Reports    Exercise 4, pg.49-56</vt:lpstr>
      <vt:lpstr>What is a Lab Report?</vt:lpstr>
      <vt:lpstr>Report basics:</vt:lpstr>
      <vt:lpstr>Rubric:</vt:lpstr>
      <vt:lpstr>1. Title Page</vt:lpstr>
      <vt:lpstr>2. Abstract</vt:lpstr>
      <vt:lpstr>3. Introdution</vt:lpstr>
      <vt:lpstr>4. Hypopthesis</vt:lpstr>
      <vt:lpstr>4. Materials/Methods</vt:lpstr>
      <vt:lpstr>5. Results/Data</vt:lpstr>
      <vt:lpstr>6. Discussion &amp; Conclusion</vt:lpstr>
      <vt:lpstr>7. Works Cited/References</vt:lpstr>
      <vt:lpstr>Plagiarism:</vt:lpstr>
      <vt:lpstr>Example Lab Reports/Template</vt:lpstr>
      <vt:lpstr>Uploading  via Blackboard:</vt:lpstr>
      <vt:lpstr>Lab Report Help 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  Structure</dc:title>
  <dc:creator>jcapers</dc:creator>
  <cp:lastModifiedBy>Sarah Rodgers</cp:lastModifiedBy>
  <cp:revision>234</cp:revision>
  <cp:lastPrinted>2018-02-14T21:27:59Z</cp:lastPrinted>
  <dcterms:created xsi:type="dcterms:W3CDTF">2009-05-05T14:19:28Z</dcterms:created>
  <dcterms:modified xsi:type="dcterms:W3CDTF">2019-05-07T16:20:50Z</dcterms:modified>
</cp:coreProperties>
</file>