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285" r:id="rId2"/>
    <p:sldId id="262" r:id="rId3"/>
    <p:sldId id="323" r:id="rId4"/>
    <p:sldId id="261" r:id="rId5"/>
    <p:sldId id="321" r:id="rId6"/>
    <p:sldId id="263" r:id="rId7"/>
    <p:sldId id="264" r:id="rId8"/>
    <p:sldId id="265" r:id="rId9"/>
    <p:sldId id="282" r:id="rId10"/>
    <p:sldId id="295" r:id="rId11"/>
    <p:sldId id="296" r:id="rId12"/>
    <p:sldId id="268" r:id="rId13"/>
    <p:sldId id="297" r:id="rId14"/>
    <p:sldId id="298" r:id="rId15"/>
    <p:sldId id="299" r:id="rId16"/>
    <p:sldId id="300" r:id="rId17"/>
    <p:sldId id="301" r:id="rId18"/>
    <p:sldId id="283" r:id="rId19"/>
    <p:sldId id="272" r:id="rId20"/>
    <p:sldId id="292" r:id="rId21"/>
    <p:sldId id="302" r:id="rId22"/>
    <p:sldId id="293" r:id="rId23"/>
    <p:sldId id="29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DFB"/>
    <a:srgbClr val="299CCB"/>
    <a:srgbClr val="CC99FF"/>
    <a:srgbClr val="33CCCC"/>
    <a:srgbClr val="CCECFF"/>
    <a:srgbClr val="FF66C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74" y="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A3D0B4C-60F7-4086-9A85-0FB454FD678A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4AB5B24D-5033-4FEB-B15A-2ED79E73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63723-C912-4F76-AC09-8D5F3409E313}" type="slidenum">
              <a:rPr 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9A354-EB24-48D4-9888-6D73988EED8A}" type="slidenum">
              <a:rPr 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53A4D5-8F95-4895-89FC-A22D65680B1F}" type="slidenum">
              <a:rPr 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numCol="1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A58C0A3-4B38-495A-B26C-D629B85E09E6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8540625-ECF2-4A6C-9091-5A425EA7A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720F224-E9C2-4040-8E0A-F92C00D70C14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46D7175-0D4A-4CC6-882A-60DB8A41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D9C1D23-05F4-48C4-929F-41BCCC18B1D3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61213CC-0FC5-467D-BC2B-7B037AD47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EEAE2DD-D217-47B3-BB91-1B11781968D8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C4EA3CF-349D-428B-A74A-A945CDDCE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numCol="1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numCol="1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79A94E8-C9CA-4273-87CA-761A5C40DADE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8670FAE-4523-49FB-915C-73A34287D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E6BCF8D-7606-4ACC-8743-0A5C741368FE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25FA6F3-0DF6-44F4-A1ED-E5F36175B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numCol="1"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numCol="1"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EFA1FED-DDE0-485E-9E73-AED6DB548503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5C0263F-D4D2-4DCD-A61C-DA5FF0F4B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A8304A1-B9CF-4472-AB93-0EAFF4B62C4E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ABCABC3-E6C4-4DB8-B3A1-C732E4A4F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82CA4BF-CB18-4E0B-BBF9-79900884522F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51D4C3C-E33C-47B9-AB81-8714AA150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 numCol="1"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7087FE5-F081-4498-BBC1-9B3C97B74FA5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D40CA7F-E2AF-4860-B933-5DC416DC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numCol="1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 numCol="1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7A0DDD4-BFBE-4497-97F5-C6BBE80BAF8F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36F5EE1-A1C0-40AA-A86F-53EBC1F47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numCol="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numCol="1" anchor="b"/>
          <a:lstStyle>
            <a:lvl1pPr algn="l" eaLnBrk="1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346C2-F912-48F8-9085-6052283DDDD9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numCol="1" anchor="b"/>
          <a:lstStyle>
            <a:lvl1pPr algn="ctr" eaLnBrk="1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numCol="1" anchor="b"/>
          <a:lstStyle>
            <a:lvl1pPr algn="r" eaLnBrk="1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4159A-B628-4579-881B-924448C9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pload.wikimedia.org/wikipedia/commons/a/a9/Cloroplasti_Elode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pload.wikimedia.org/wikipedia/commons/e/ef/Onion_Cell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027050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013115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4" y="2947524"/>
            <a:ext cx="6667500" cy="375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5327"/>
            <a:ext cx="9215439" cy="897631"/>
          </a:xfrm>
          <a:ln>
            <a:miter lim="800000"/>
            <a:headEnd/>
            <a:tailEnd/>
          </a:ln>
          <a:extLst/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0" dirty="0">
                <a:ln w="6350">
                  <a:solidFill>
                    <a:srgbClr val="C1DDFB"/>
                  </a:solidFill>
                </a:ln>
                <a:solidFill>
                  <a:srgbClr val="299CCB"/>
                </a:solidFill>
                <a:latin typeface="Century Gothic" panose="020B0502020202020204" pitchFamily="34" charset="0"/>
              </a:rPr>
              <a:t>Cell Structure &amp; pH</a:t>
            </a:r>
            <a:endParaRPr sz="6600" b="0" dirty="0">
              <a:ln w="6350">
                <a:solidFill>
                  <a:srgbClr val="C1DDFB"/>
                </a:solidFill>
              </a:ln>
              <a:solidFill>
                <a:srgbClr val="299CCB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184274" y="2508770"/>
            <a:ext cx="6480175" cy="665162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Exercise 3, 25-34, 43-44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</p:spTree>
    <p:extLst>
      <p:ext uri="{BB962C8B-B14F-4D97-AF65-F5344CB8AC3E}">
        <p14:creationId xmlns:p14="http://schemas.microsoft.com/office/powerpoint/2010/main" val="264713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numCol="1"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Eukaryotes  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 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Prokaryotes</a:t>
            </a:r>
            <a:b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sz="quarter" idx="2"/>
          </p:nvPr>
        </p:nvSpPr>
        <p:spPr>
          <a:xfrm>
            <a:off x="6019800" y="6096000"/>
            <a:ext cx="2209800" cy="7620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Bacteria</a:t>
            </a:r>
          </a:p>
        </p:txBody>
      </p:sp>
      <p:sp>
        <p:nvSpPr>
          <p:cNvPr id="6149" name="Content Placeholder 7"/>
          <p:cNvSpPr>
            <a:spLocks noGrp="1"/>
          </p:cNvSpPr>
          <p:nvPr>
            <p:ph sz="quarter" idx="4"/>
          </p:nvPr>
        </p:nvSpPr>
        <p:spPr>
          <a:xfrm>
            <a:off x="634339" y="5990707"/>
            <a:ext cx="4041775" cy="1143000"/>
          </a:xfrm>
        </p:spPr>
        <p:txBody>
          <a:bodyPr numCol="1"/>
          <a:lstStyle/>
          <a:p>
            <a:pPr marL="136525" indent="0" algn="ctr">
              <a:buNone/>
            </a:pPr>
            <a:r>
              <a:rPr lang="en-US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Protists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, fungi, plants, animals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/>
          <a:stretch/>
        </p:blipFill>
        <p:spPr>
          <a:xfrm>
            <a:off x="152400" y="1600200"/>
            <a:ext cx="5143500" cy="400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 r="61539" b="225"/>
          <a:stretch/>
        </p:blipFill>
        <p:spPr>
          <a:xfrm>
            <a:off x="5486400" y="1596044"/>
            <a:ext cx="3429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numCol="1"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Eukaryotes  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 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Prokaryotes</a:t>
            </a:r>
            <a:b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595" y="1752600"/>
            <a:ext cx="5373398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9000" y="1752600"/>
            <a:ext cx="54102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5521180" y="2254617"/>
            <a:ext cx="2063692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Smaller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2"/>
          </p:nvPr>
        </p:nvSpPr>
        <p:spPr>
          <a:xfrm>
            <a:off x="1455123" y="2240936"/>
            <a:ext cx="2063692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Larger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47928" y="3329095"/>
            <a:ext cx="23622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Unbound Nucleus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"/>
          </p:nvPr>
        </p:nvSpPr>
        <p:spPr>
          <a:xfrm>
            <a:off x="14235" y="3595795"/>
            <a:ext cx="3892492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Membrane bound Nucleus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"/>
          </p:nvPr>
        </p:nvSpPr>
        <p:spPr>
          <a:xfrm>
            <a:off x="5880033" y="2765609"/>
            <a:ext cx="23622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NO Nucleolus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"/>
          </p:nvPr>
        </p:nvSpPr>
        <p:spPr>
          <a:xfrm>
            <a:off x="815333" y="2795695"/>
            <a:ext cx="23622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Have Nucleolus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2"/>
          </p:nvPr>
        </p:nvSpPr>
        <p:spPr>
          <a:xfrm>
            <a:off x="5861041" y="4129195"/>
            <a:ext cx="23622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NO Membrane bound Organelles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2"/>
          </p:nvPr>
        </p:nvSpPr>
        <p:spPr>
          <a:xfrm>
            <a:off x="838200" y="4315584"/>
            <a:ext cx="25146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Have Membrane bound Organelles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2"/>
          </p:nvPr>
        </p:nvSpPr>
        <p:spPr>
          <a:xfrm>
            <a:off x="5185158" y="5133439"/>
            <a:ext cx="23622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NO Cytoskeleton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2"/>
          </p:nvPr>
        </p:nvSpPr>
        <p:spPr>
          <a:xfrm>
            <a:off x="1594107" y="5282103"/>
            <a:ext cx="2819400" cy="533400"/>
          </a:xfrm>
        </p:spPr>
        <p:txBody>
          <a:bodyPr numCol="1"/>
          <a:lstStyle/>
          <a:p>
            <a:pPr marL="136525" indent="0">
              <a:buNone/>
            </a:pP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Have Cytoskeleton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2"/>
          </p:nvPr>
        </p:nvSpPr>
        <p:spPr>
          <a:xfrm>
            <a:off x="3372194" y="2394315"/>
            <a:ext cx="2063692" cy="2487006"/>
          </a:xfrm>
        </p:spPr>
        <p:txBody>
          <a:bodyPr numCol="1"/>
          <a:lstStyle/>
          <a:p>
            <a:pPr marL="136525" indent="0" algn="ctr">
              <a:lnSpc>
                <a:spcPct val="150000"/>
              </a:lnSpc>
              <a:buNone/>
            </a:pPr>
            <a:r>
              <a:rPr lang="en-U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Plasma Membrane</a:t>
            </a:r>
          </a:p>
          <a:p>
            <a:pPr marL="136525" indent="0" algn="ctr">
              <a:lnSpc>
                <a:spcPct val="150000"/>
              </a:lnSpc>
              <a:buNone/>
            </a:pPr>
            <a:r>
              <a:rPr lang="en-U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Chromosomes</a:t>
            </a:r>
          </a:p>
          <a:p>
            <a:pPr marL="136525" indent="0" algn="ctr">
              <a:lnSpc>
                <a:spcPct val="150000"/>
              </a:lnSpc>
              <a:buNone/>
            </a:pPr>
            <a:r>
              <a:rPr lang="en-U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Ribosomes</a:t>
            </a:r>
          </a:p>
          <a:p>
            <a:pPr marL="136525" indent="0" algn="ctr">
              <a:lnSpc>
                <a:spcPct val="150000"/>
              </a:lnSpc>
              <a:buNone/>
            </a:pPr>
            <a:r>
              <a:rPr lang="en-U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Cytoplasm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Eukaryotes  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 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Prokaryotes</a:t>
            </a:r>
            <a:b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   </a:t>
            </a:r>
            <a:r>
              <a:rPr lang="en-US" sz="2700" b="0" dirty="0">
                <a:solidFill>
                  <a:srgbClr val="00B0F0"/>
                </a:solidFill>
                <a:latin typeface="Century Gothic" panose="020B0502020202020204" pitchFamily="34" charset="0"/>
              </a:rPr>
              <a:t>Plant cell             </a:t>
            </a:r>
            <a:r>
              <a:rPr lang="en-US" sz="2700" b="0" dirty="0">
                <a:solidFill>
                  <a:schemeClr val="tx1"/>
                </a:solidFill>
                <a:latin typeface="Century Gothic" panose="020B0502020202020204" pitchFamily="34" charset="0"/>
              </a:rPr>
              <a:t>vs.</a:t>
            </a:r>
            <a:r>
              <a:rPr lang="en-US" sz="2700" b="0" dirty="0">
                <a:solidFill>
                  <a:srgbClr val="00B0F0"/>
                </a:solidFill>
                <a:latin typeface="Century Gothic" panose="020B0502020202020204" pitchFamily="34" charset="0"/>
              </a:rPr>
              <a:t>        </a:t>
            </a:r>
            <a:r>
              <a:rPr lang="en-US" sz="2700" b="0" i="1" dirty="0">
                <a:solidFill>
                  <a:srgbClr val="FFFF00"/>
                </a:solidFill>
                <a:latin typeface="Century Gothic" panose="020B0502020202020204" pitchFamily="34" charset="0"/>
              </a:rPr>
              <a:t>Cyanobacterium</a:t>
            </a:r>
            <a:endParaRPr lang="en-US" sz="13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7398" y="5328352"/>
            <a:ext cx="2363147" cy="141577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Genus:</a:t>
            </a:r>
            <a:r>
              <a:rPr lang="en-US" i="1" dirty="0">
                <a:solidFill>
                  <a:srgbClr val="00B0F0"/>
                </a:solidFill>
                <a:latin typeface="Comic Sans MS" pitchFamily="66" charset="0"/>
              </a:rPr>
              <a:t> Allium 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Domain: Eukarya</a:t>
            </a:r>
          </a:p>
          <a:p>
            <a:pPr algn="ctr"/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en-US" sz="1600" dirty="0">
                <a:latin typeface="Comic Sans MS" pitchFamily="66" charset="0"/>
              </a:rPr>
              <a:t>*note arrangement of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multiple blocks of cells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914900" y="5328352"/>
            <a:ext cx="3124200" cy="14157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Genus</a:t>
            </a:r>
            <a:r>
              <a:rPr lang="en-US" i="1" dirty="0">
                <a:solidFill>
                  <a:srgbClr val="FFFF00"/>
                </a:solidFill>
                <a:latin typeface="Comic Sans MS" pitchFamily="66" charset="0"/>
              </a:rPr>
              <a:t>: Anabaena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Domain: Bacteria</a:t>
            </a:r>
          </a:p>
          <a:p>
            <a:pPr algn="ctr"/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1600" dirty="0">
                <a:latin typeface="Comic Sans MS" pitchFamily="66" charset="0"/>
              </a:rPr>
              <a:t>*note arrangement of single chain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1118" y="1746978"/>
            <a:ext cx="3733799" cy="325203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19600" y="1540731"/>
            <a:ext cx="4099075" cy="3699164"/>
            <a:chOff x="4419600" y="1540731"/>
            <a:chExt cx="4099075" cy="36991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4" t="9054" r="16642" b="7185"/>
            <a:stretch/>
          </p:blipFill>
          <p:spPr>
            <a:xfrm>
              <a:off x="4419600" y="1540731"/>
              <a:ext cx="4099075" cy="36991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3" t="14035" r="270" b="1754"/>
            <a:stretch/>
          </p:blipFill>
          <p:spPr>
            <a:xfrm>
              <a:off x="6477000" y="3646267"/>
              <a:ext cx="1965475" cy="159362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08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141349" y="4977870"/>
            <a:ext cx="269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045734"/>
            <a:ext cx="3352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h) Subway/ lipid synthesis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24367" y="3932167"/>
            <a:ext cx="2714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Nuclear Membrane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Eukaryotic Cell: </a:t>
            </a:r>
            <a:r>
              <a:rPr lang="en-US" dirty="0">
                <a:solidFill>
                  <a:srgbClr val="C00000"/>
                </a:solidFill>
              </a:rPr>
              <a:t>Animal Cell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-1562443" y="384484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Divinemercy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(Own work) [CC BY-SA 3.0 (http://creativecommons.org/licenses/by-sa/3.0) or GFDL (http://www.gnu.org/copyleft/fdl.html)], via Wikimedia Commons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https://upload.wikimedia.org/wikipedia/commons/5/5f/Animal_Cell_Cross_Section_Model.jpg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4067175" cy="394451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924175" y="2253827"/>
            <a:ext cx="30480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72175" y="2101427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067175" y="1949027"/>
            <a:ext cx="19050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48375" y="1720427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2940949" y="2830846"/>
            <a:ext cx="3200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41349" y="267844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5" name="Straight Arrow Connector 24"/>
          <p:cNvCxnSpPr>
            <a:stCxn id="26" idx="1"/>
          </p:cNvCxnSpPr>
          <p:nvPr/>
        </p:nvCxnSpPr>
        <p:spPr>
          <a:xfrm flipH="1">
            <a:off x="2847975" y="3276693"/>
            <a:ext cx="3200400" cy="958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48375" y="3092027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115888" y="3633350"/>
            <a:ext cx="2839662" cy="6697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48375" y="3473027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371975" y="4628085"/>
            <a:ext cx="1600200" cy="9151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04313" y="4436667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Cytoplasm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581401" y="4757406"/>
            <a:ext cx="2057399" cy="4241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97383" y="5373657"/>
            <a:ext cx="2674792" cy="4937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163485" y="5686593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Lysosome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0540" y="5673540"/>
            <a:ext cx="2921059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Janitors; digestion via enzymes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8168" y="4419786"/>
            <a:ext cx="1552573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g) scaffold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376" y="3496490"/>
            <a:ext cx="301942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e) Control = DNA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0541" y="3072851"/>
            <a:ext cx="27686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assem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RNA/proteins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121" y="2634920"/>
            <a:ext cx="208632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c) FedEx/UPS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7770" y="2151494"/>
            <a:ext cx="28476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b) Powerhouse ATP prod.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1883" y="1695354"/>
            <a:ext cx="250742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a) Revolving door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48168" y="3927637"/>
            <a:ext cx="294343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door; keeps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cyto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out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195003" y="4071851"/>
            <a:ext cx="2815066" cy="52518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  <p:bldP spid="10" grpId="0" animBg="1"/>
      <p:bldP spid="9" grpId="0" animBg="1"/>
      <p:bldP spid="8" grpId="0" animBg="1"/>
      <p:bldP spid="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Eukaryotic Cell: </a:t>
            </a:r>
            <a:r>
              <a:rPr lang="en-US" dirty="0">
                <a:solidFill>
                  <a:srgbClr val="00B050"/>
                </a:solidFill>
              </a:rPr>
              <a:t>Plant Cell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1143000"/>
          </a:xfrm>
        </p:spPr>
        <p:txBody>
          <a:bodyPr numCol="1"/>
          <a:lstStyle/>
          <a:p>
            <a:pPr eaLnBrk="1" hangingPunct="1"/>
            <a:r>
              <a:rPr lang="en-US" dirty="0">
                <a:latin typeface="Comic Sans MS" pitchFamily="66" charset="0"/>
              </a:rPr>
              <a:t>Know the name and function of organelles found in eukaryotic plant cells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3259000" cy="4495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479964" y="2761566"/>
            <a:ext cx="3733800" cy="1084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93089" y="2683117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52800" y="2133600"/>
            <a:ext cx="2133600" cy="272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48400" y="1981200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wall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29686" y="2971802"/>
            <a:ext cx="2209800" cy="3370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24600" y="3182035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685148" y="3886200"/>
            <a:ext cx="2258452" cy="533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84026" y="3611434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3735905" y="4269175"/>
            <a:ext cx="2634620" cy="3787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70525" y="4084509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 flipV="1">
            <a:off x="1828800" y="5053399"/>
            <a:ext cx="4541725" cy="1009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70525" y="4969701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8400" y="23622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2286000" y="2514600"/>
            <a:ext cx="3962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676400" y="5715000"/>
            <a:ext cx="4638384" cy="381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77000" y="59436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Chloroplast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-1362418" y="395321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https://photos.google.com/share/AF1QipN07w2MVbOkY1hNX55T6HF-k7ab1lO6gNOLMKjICmjl1PLBeSHy1uTuaisGMWJzvg/photo/AF1QipMPjNAnq-0k_A1os3jxfSa2DHqr3CepILIVnYus?key=M09OZm9fc3dYU3p4QXhzUVIzMzhFZmJEMy1sckV3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750160" y="5263637"/>
            <a:ext cx="3117802" cy="3842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00800" y="548168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Large central vacuole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5444602"/>
            <a:ext cx="310742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Airplane cabin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(plants only)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13764" y="4968875"/>
            <a:ext cx="282432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h) Subway/ lipid synthesis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6494" y="4076490"/>
            <a:ext cx="256693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f) Control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cntr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/DNA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1" y="3619173"/>
            <a:ext cx="32004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e) Assembles RNA/proteins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4784" y="3148398"/>
            <a:ext cx="1762415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d) FedEx/UPS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4600" y="2726575"/>
            <a:ext cx="24384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c) Powerhouse/ATP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4599" y="2310646"/>
            <a:ext cx="25146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b) Revolving door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1893332"/>
            <a:ext cx="32004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a) Support &amp; protect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(plants only)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77602" y="5911334"/>
            <a:ext cx="2461598" cy="55399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j) Photosynthesis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(plants only)</a:t>
            </a:r>
          </a:p>
        </p:txBody>
      </p:sp>
      <p:sp>
        <p:nvSpPr>
          <p:cNvPr id="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45" name="Straight Arrow Connector 44"/>
          <p:cNvCxnSpPr>
            <a:stCxn id="46" idx="1"/>
          </p:cNvCxnSpPr>
          <p:nvPr/>
        </p:nvCxnSpPr>
        <p:spPr>
          <a:xfrm flipH="1">
            <a:off x="3429000" y="4717816"/>
            <a:ext cx="2906212" cy="168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35212" y="453315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Nuclear Envelope/</a:t>
            </a:r>
            <a:r>
              <a:rPr lang="en-US" altLang="en-US" dirty="0" err="1">
                <a:solidFill>
                  <a:srgbClr val="FFC000"/>
                </a:solidFill>
                <a:latin typeface="Comic Sans MS" pitchFamily="66" charset="0"/>
              </a:rPr>
              <a:t>Memb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7602" y="4510274"/>
            <a:ext cx="2673424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Door</a:t>
            </a:r>
          </a:p>
        </p:txBody>
      </p:sp>
    </p:spTree>
    <p:extLst>
      <p:ext uri="{BB962C8B-B14F-4D97-AF65-F5344CB8AC3E}">
        <p14:creationId xmlns:p14="http://schemas.microsoft.com/office/powerpoint/2010/main" val="19635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0" dirty="0">
                <a:solidFill>
                  <a:srgbClr val="00B050"/>
                </a:solidFill>
                <a:latin typeface="Century Gothic" panose="020B0502020202020204" pitchFamily="34" charset="0"/>
              </a:rPr>
              <a:t>Plant Cell – Elodea Leaf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-1930731" y="33023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Cimice50 (Own work) [CC BY-SA 4.0 (http://creativecommons.org/licenses/by-sa/4.0)], via Wikimedia Commons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https://upload.wikimedia.org/wikipedia/commons/a/a9/Cloroplasti_Elodea.jpg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5791200" cy="56299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057400" y="1828800"/>
            <a:ext cx="1143000" cy="9906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6000" y="2286000"/>
            <a:ext cx="1143000" cy="9906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200400" y="1828800"/>
            <a:ext cx="228600" cy="457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057400" y="2819400"/>
            <a:ext cx="228600" cy="457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19400" y="28194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Cell Wall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429000"/>
            <a:ext cx="2057400" cy="2286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3179672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choroplasts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0" dirty="0">
                <a:solidFill>
                  <a:srgbClr val="99CCFF"/>
                </a:solidFill>
                <a:latin typeface="Century Gothic" panose="020B0502020202020204" pitchFamily="34" charset="0"/>
              </a:rPr>
              <a:t>Plant Cell – Onion 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-1244930" y="29975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kaibara87 [CC BY 2.0 (http://creativecommons.org/licenses/by/2.0)], via Wikimedia Commons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https://upload.wikimedia.org/wikipedia/commons/e/ef/Onion_Cells.jpg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957262"/>
            <a:ext cx="6600825" cy="494347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4648200" y="1447800"/>
            <a:ext cx="381000" cy="6858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76800" y="2057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  <a:t>Cell Wall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95800" y="2209800"/>
            <a:ext cx="457200" cy="6858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24400" y="2590800"/>
            <a:ext cx="1524000" cy="12192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37338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  <a:t>Nucleus </a:t>
            </a:r>
            <a:b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  <a:t>(plural: Nuclei)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3505200" y="2209800"/>
            <a:ext cx="1143000" cy="16764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9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6/Cheekcells_stained.jpg/1280px-Cheekcells_sta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10401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 dirty="0">
                <a:solidFill>
                  <a:srgbClr val="FF0066"/>
                </a:solidFill>
                <a:latin typeface="Century Gothic" panose="020B0502020202020204" pitchFamily="34" charset="0"/>
              </a:rPr>
              <a:t>Animal Cells – Cheek Epithelial Cells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495800" y="1981200"/>
            <a:ext cx="685800" cy="30480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1143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  <a:t>Nucleus </a:t>
            </a:r>
            <a:b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altLang="en-US" sz="2400" i="1" dirty="0">
                <a:solidFill>
                  <a:srgbClr val="002060"/>
                </a:solidFill>
                <a:latin typeface="Comic Sans MS" pitchFamily="66" charset="0"/>
              </a:rPr>
              <a:t>(plural: Nuclei)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572000" y="1981200"/>
            <a:ext cx="609600" cy="838200"/>
          </a:xfrm>
          <a:prstGeom prst="line">
            <a:avLst/>
          </a:prstGeom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5400000">
            <a:off x="-1133696" y="3114896"/>
            <a:ext cx="4572000" cy="1710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Mulletsrokk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https://commons.wikimedia.org/w/index.php?curid=10270500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7400" y="3429000"/>
            <a:ext cx="1524000" cy="6096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3179672"/>
            <a:ext cx="160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29590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Human Epithelial Cells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410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With toothpick scrape gently inside your cheek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Place scraping on washed and dry slide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Place used toothpick in orange/red ‘biohazard bag’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add one drop of methylene blue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cover with cover slip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(careful!)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Take slide to your workstation</a:t>
            </a:r>
          </a:p>
          <a:p>
            <a:pPr marL="419100" lvl="1" indent="-382588" eaLnBrk="1" hangingPunct="1">
              <a:buSzPct val="80000"/>
              <a:buFont typeface="Wingdings 2" pitchFamily="18" charset="2"/>
              <a:buChar char=""/>
            </a:pP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When done, drop slide with cover slip in ‘beaker with bleach’ 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Eukaryotic Cells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705600" cy="4708525"/>
          </a:xfrm>
        </p:spPr>
        <p:txBody>
          <a:bodyPr numCol="1"/>
          <a:lstStyle/>
          <a:p>
            <a:pPr eaLnBrk="1" hangingPunct="1"/>
            <a:r>
              <a:rPr lang="en-US" dirty="0">
                <a:latin typeface="Comic Sans MS" pitchFamily="66" charset="0"/>
              </a:rPr>
              <a:t>What are the three differences between animal and plant cells?</a:t>
            </a:r>
          </a:p>
          <a:p>
            <a:pPr eaLnBrk="1" hangingPunct="1"/>
            <a:endParaRPr lang="en-US" dirty="0">
              <a:latin typeface="Comic Sans MS" pitchFamily="66" charset="0"/>
            </a:endParaRPr>
          </a:p>
          <a:p>
            <a:pPr marL="650875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Plant Cells only: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Cell wall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Large Central Vacuole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Chloroplasts</a:t>
            </a:r>
            <a:br>
              <a:rPr lang="en-US" dirty="0">
                <a:solidFill>
                  <a:srgbClr val="00B050"/>
                </a:solidFill>
                <a:latin typeface="Comic Sans MS" pitchFamily="66" charset="0"/>
              </a:rPr>
            </a:b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650875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Animal Cells only: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Centrioles in Centrosome</a:t>
            </a:r>
          </a:p>
          <a:p>
            <a:pPr marL="971550" lvl="1" indent="-514350" eaLnBrk="1" hangingPunct="1">
              <a:buFont typeface="+mj-lt"/>
              <a:buAutoNum type="arabicPeriod"/>
            </a:pP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Exam Details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08525"/>
          </a:xfrm>
        </p:spPr>
        <p:txBody>
          <a:bodyPr numCol="1"/>
          <a:lstStyle/>
          <a:p>
            <a:pPr eaLnBrk="1" hangingPunct="1"/>
            <a:r>
              <a:rPr lang="en-US" sz="2400" b="1" u="sng" dirty="0">
                <a:latin typeface="Century Gothic" panose="020B0502020202020204" pitchFamily="34" charset="0"/>
              </a:rPr>
              <a:t>Be on time </a:t>
            </a:r>
            <a:r>
              <a:rPr lang="en-US" sz="2400" dirty="0">
                <a:latin typeface="Century Gothic" panose="020B0502020202020204" pitchFamily="34" charset="0"/>
              </a:rPr>
              <a:t>- </a:t>
            </a:r>
            <a:r>
              <a:rPr lang="en-US" sz="2400" dirty="0">
                <a:solidFill>
                  <a:srgbClr val="CCECFF"/>
                </a:solidFill>
                <a:latin typeface="Century Gothic" panose="020B0502020202020204" pitchFamily="34" charset="0"/>
              </a:rPr>
              <a:t>door stays closed after lecture start time 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(=Your one Zero)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No Cell Phones/ no smart watches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No Food or Beverages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No baggy clothing/hoodies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No paper – Bring several pencils or pens.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Closed Toe shoes – or you wear “Booties of Shame”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Visits </a:t>
            </a: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per station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  <a:r>
              <a:rPr lang="en-US" sz="2400" b="1" dirty="0">
                <a:latin typeface="Century Gothic" panose="020B0502020202020204" pitchFamily="34" charset="0"/>
              </a:rPr>
              <a:t>Once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Know your TLS’s actual NAME</a:t>
            </a: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Know your Class Reference number </a:t>
            </a:r>
          </a:p>
          <a:p>
            <a:pPr lvl="1" eaLnBrk="1" hangingPunct="1"/>
            <a:r>
              <a:rPr lang="en-US" sz="2000" dirty="0">
                <a:latin typeface="Century Gothic" panose="020B0502020202020204" pitchFamily="34" charset="0"/>
              </a:rPr>
              <a:t>Ex. BSC2010L -11-002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numCol="1">
            <a:normAutofit/>
          </a:bodyPr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How cells thrive: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708525"/>
          </a:xfrm>
        </p:spPr>
        <p:txBody>
          <a:bodyPr numCol="1"/>
          <a:lstStyle/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latin typeface="Century Gothic" panose="020B0502020202020204" pitchFamily="34" charset="0"/>
              </a:rPr>
              <a:t>All these organelles work optimally in unison. </a:t>
            </a: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latin typeface="Century Gothic" panose="020B0502020202020204" pitchFamily="34" charset="0"/>
              </a:rPr>
              <a:t>Changes in the environment can cause disruptions in this fluid process.</a:t>
            </a: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rgbClr val="CC99FF"/>
                </a:solidFill>
                <a:latin typeface="Century Gothic" panose="020B0502020202020204" pitchFamily="34" charset="0"/>
              </a:rPr>
              <a:t>Hydrogen Ions </a:t>
            </a:r>
            <a:r>
              <a:rPr lang="en-US" dirty="0">
                <a:latin typeface="Century Gothic" panose="020B0502020202020204" pitchFamily="34" charset="0"/>
              </a:rPr>
              <a:t>play a central role in the lives of cells </a:t>
            </a: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594360" indent="-45720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latin typeface="Century Gothic" panose="020B0502020202020204" pitchFamily="34" charset="0"/>
              </a:rPr>
              <a:t>Change in </a:t>
            </a:r>
            <a:r>
              <a:rPr lang="en-US" dirty="0">
                <a:solidFill>
                  <a:srgbClr val="CC99FF"/>
                </a:solidFill>
                <a:latin typeface="Century Gothic" panose="020B0502020202020204" pitchFamily="34" charset="0"/>
              </a:rPr>
              <a:t>ionic gradients </a:t>
            </a:r>
            <a:r>
              <a:rPr lang="en-US" dirty="0">
                <a:latin typeface="Century Gothic" panose="020B0502020202020204" pitchFamily="34" charset="0"/>
              </a:rPr>
              <a:t>can effect the cells ongoing processes</a:t>
            </a:r>
            <a:endParaRPr lang="en-US" baseline="30000" dirty="0">
              <a:latin typeface="Century Gothic" panose="020B0502020202020204" pitchFamily="34" charset="0"/>
            </a:endParaRPr>
          </a:p>
          <a:p>
            <a:pPr marL="1134173" lvl="2" indent="-182880" eaLnBrk="1" hangingPunct="1">
              <a:spcAft>
                <a:spcPts val="0"/>
              </a:spcAft>
              <a:buFont typeface="Wingdings 2"/>
              <a:buChar char=""/>
              <a:defRPr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C99FF"/>
                </a:solidFill>
              </a:rPr>
              <a:t>pH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708525"/>
          </a:xfrm>
        </p:spPr>
        <p:txBody>
          <a:bodyPr numCol="1"/>
          <a:lstStyle/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rgbClr val="CC99FF"/>
                </a:solidFill>
                <a:latin typeface="Century Gothic" panose="020B0502020202020204" pitchFamily="34" charset="0"/>
              </a:rPr>
              <a:t>pH </a:t>
            </a:r>
            <a:r>
              <a:rPr lang="en-US" sz="2400" dirty="0">
                <a:latin typeface="Century Gothic" panose="020B0502020202020204" pitchFamily="34" charset="0"/>
              </a:rPr>
              <a:t>of a solution tells its hydrogen ion concentration - H</a:t>
            </a:r>
            <a:r>
              <a:rPr lang="en-US" sz="2400" baseline="30000" dirty="0">
                <a:latin typeface="Century Gothic" panose="020B0502020202020204" pitchFamily="34" charset="0"/>
              </a:rPr>
              <a:t>+ 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aseline="30000" dirty="0">
              <a:latin typeface="Century Gothic" panose="020B0502020202020204" pitchFamily="34" charset="0"/>
            </a:endParaRP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solidFill>
                  <a:srgbClr val="CCECFF"/>
                </a:solidFill>
                <a:latin typeface="Century Gothic" panose="020B0502020202020204" pitchFamily="34" charset="0"/>
              </a:rPr>
              <a:t>Buffer </a:t>
            </a:r>
            <a:r>
              <a:rPr lang="en-US" sz="2400" dirty="0">
                <a:latin typeface="Century Gothic" panose="020B0502020202020204" pitchFamily="34" charset="0"/>
              </a:rPr>
              <a:t>– system of chemicals that takes up excess H</a:t>
            </a:r>
            <a:r>
              <a:rPr lang="en-US" sz="2400" baseline="30000" dirty="0">
                <a:latin typeface="Century Gothic" panose="020B0502020202020204" pitchFamily="34" charset="0"/>
              </a:rPr>
              <a:t>+</a:t>
            </a:r>
            <a:r>
              <a:rPr lang="en-US" sz="2400" dirty="0">
                <a:latin typeface="Century Gothic" panose="020B0502020202020204" pitchFamily="34" charset="0"/>
              </a:rPr>
              <a:t> ions or hydroxide ions (OH</a:t>
            </a:r>
            <a:r>
              <a:rPr lang="en-US" sz="2400" baseline="30000" dirty="0">
                <a:latin typeface="Century Gothic" panose="020B0502020202020204" pitchFamily="34" charset="0"/>
              </a:rPr>
              <a:t>-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</a:p>
          <a:p>
            <a:pPr marL="868680" lvl="1" indent="-283464" eaLnBrk="1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solidFill>
                  <a:srgbClr val="CC99FF"/>
                </a:solidFill>
                <a:latin typeface="Century Gothic" panose="020B0502020202020204" pitchFamily="34" charset="0"/>
              </a:rPr>
              <a:t>Maintaining pH is VERY important in biological systems</a:t>
            </a:r>
          </a:p>
          <a:p>
            <a:pPr marL="1133856" lvl="2" eaLnBrk="1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>
                <a:latin typeface="Century Gothic" panose="020B0502020202020204" pitchFamily="34" charset="0"/>
              </a:rPr>
              <a:t>i.e. – human blood pH must be maintained at 7.4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aseline="30000" dirty="0">
              <a:latin typeface="Century Gothic" panose="020B0502020202020204" pitchFamily="34" charset="0"/>
            </a:endParaRP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latin typeface="Century Gothic" panose="020B0502020202020204" pitchFamily="34" charset="0"/>
              </a:rPr>
              <a:t>You will test the buffering capacity of 3 solutions (page 43)</a:t>
            </a:r>
          </a:p>
          <a:p>
            <a:pPr marL="1133856" lvl="2" eaLnBrk="1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>
                <a:latin typeface="Century Gothic" panose="020B0502020202020204" pitchFamily="34" charset="0"/>
              </a:rPr>
              <a:t>Water, buffer, and simulated cytoplasm </a:t>
            </a:r>
            <a:r>
              <a:rPr lang="en-US" sz="2000" i="1" dirty="0">
                <a:latin typeface="Century Gothic" panose="020B0502020202020204" pitchFamily="34" charset="0"/>
              </a:rPr>
              <a:t>*Albumin</a:t>
            </a:r>
          </a:p>
          <a:p>
            <a:pPr marL="1133856" lvl="2" eaLnBrk="1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>
                <a:latin typeface="Century Gothic" panose="020B0502020202020204" pitchFamily="34" charset="0"/>
              </a:rPr>
              <a:t>Which one do you think will be able to hold its pH the longest as drops of </a:t>
            </a:r>
            <a:r>
              <a:rPr lang="en-US" sz="2000" dirty="0" err="1">
                <a:latin typeface="Century Gothic" panose="020B0502020202020204" pitchFamily="34" charset="0"/>
              </a:rPr>
              <a:t>HCl</a:t>
            </a:r>
            <a:r>
              <a:rPr lang="en-US" sz="2000" dirty="0">
                <a:latin typeface="Century Gothic" panose="020B0502020202020204" pitchFamily="34" charset="0"/>
              </a:rPr>
              <a:t> are added?</a:t>
            </a:r>
          </a:p>
          <a:p>
            <a:pPr marL="1134173" lvl="2" indent="-182880" eaLnBrk="1" hangingPunct="1">
              <a:spcAft>
                <a:spcPts val="0"/>
              </a:spcAft>
              <a:buFont typeface="Wingdings 2"/>
              <a:buChar char=""/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C99FF"/>
                </a:solidFill>
              </a:rPr>
              <a:t>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352800" cy="3218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1916380" y="1979849"/>
            <a:ext cx="4572000" cy="256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Clker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-Free-Vector-Images / 29620 images CC 0</a:t>
            </a:r>
            <a:b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https://pixabay.com/p-297716</a:t>
            </a:r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78174" y="2874626"/>
            <a:ext cx="15659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392574" y="2950826"/>
            <a:ext cx="15659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2230774" y="2841405"/>
            <a:ext cx="1565948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Simulated Cytoplasm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603669" y="29213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OpenStax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College - Anatomy &amp; Physiology,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Connexions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 site. http://cnx.org/content/col11496/1.6/, Jun 19, 2013., CC BY 3.0,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https://commons.wikimedia.org/w/index.php?curid=30131151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8" y="0"/>
            <a:ext cx="3380622" cy="6858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4876" y="4888389"/>
            <a:ext cx="2866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99FF"/>
                </a:solidFill>
              </a:rPr>
              <a:t>Alkaline 14-8</a:t>
            </a:r>
          </a:p>
          <a:p>
            <a:r>
              <a:rPr lang="en-US" sz="2800" dirty="0">
                <a:solidFill>
                  <a:srgbClr val="CCECFF"/>
                </a:solidFill>
              </a:rPr>
              <a:t>Neutral around 7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Acidic 6-0</a:t>
            </a:r>
          </a:p>
        </p:txBody>
      </p:sp>
    </p:spTree>
    <p:extLst>
      <p:ext uri="{BB962C8B-B14F-4D97-AF65-F5344CB8AC3E}">
        <p14:creationId xmlns:p14="http://schemas.microsoft.com/office/powerpoint/2010/main" val="291452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5225" y="152400"/>
            <a:ext cx="8229600" cy="1143000"/>
          </a:xfrm>
        </p:spPr>
        <p:txBody>
          <a:bodyPr numCol="1"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25" y="1066800"/>
            <a:ext cx="8382000" cy="5562600"/>
          </a:xfrm>
        </p:spPr>
        <p:txBody>
          <a:bodyPr numCol="1">
            <a:noAutofit/>
          </a:bodyPr>
          <a:lstStyle/>
          <a:p>
            <a:pPr marL="796989" lvl="1" indent="-457200" eaLnBrk="1" hangingPunct="1">
              <a:spcAft>
                <a:spcPts val="0"/>
              </a:spcAft>
              <a:defRPr/>
            </a:pPr>
            <a:r>
              <a:rPr lang="en-US" dirty="0">
                <a:latin typeface="Century Gothic" panose="020B0502020202020204" pitchFamily="34" charset="0"/>
              </a:rPr>
              <a:t>A:  	“To Do” page 27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		</a:t>
            </a:r>
            <a:r>
              <a:rPr lang="en-US" sz="1600" dirty="0">
                <a:latin typeface="Century Gothic" panose="020B0502020202020204" pitchFamily="34" charset="0"/>
              </a:rPr>
              <a:t>(Draw on Page 31)</a:t>
            </a:r>
          </a:p>
          <a:p>
            <a:pPr marL="796989" lvl="1" indent="-457200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B: 	“To Do” page 28 1. Onion Cells </a:t>
            </a:r>
            <a:b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		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“To Do” page 28 2. </a:t>
            </a:r>
            <a:r>
              <a:rPr lang="en-US" i="1" dirty="0">
                <a:solidFill>
                  <a:srgbClr val="00B050"/>
                </a:solidFill>
                <a:latin typeface="Century Gothic" panose="020B0502020202020204" pitchFamily="34" charset="0"/>
              </a:rPr>
              <a:t>Elodea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 Cells </a:t>
            </a:r>
            <a:b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	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	“To Do” page 30 1. Human Cheek Cells</a:t>
            </a:r>
            <a:b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		</a:t>
            </a:r>
            <a:r>
              <a:rPr lang="en-US" sz="1800" dirty="0">
                <a:latin typeface="Century Gothic" panose="020B0502020202020204" pitchFamily="34" charset="0"/>
              </a:rPr>
              <a:t>(Draw all three on page 33)</a:t>
            </a:r>
          </a:p>
          <a:p>
            <a:pPr marL="796989" lvl="1" indent="-457200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C: 	Label the models on page 32</a:t>
            </a:r>
          </a:p>
          <a:p>
            <a:pPr marL="796989" lvl="1" indent="-457200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FAFE7"/>
                </a:solidFill>
                <a:latin typeface="Century Gothic" panose="020B0502020202020204" pitchFamily="34" charset="0"/>
              </a:rPr>
              <a:t>D: 	“To Do” pH page 43 (1. – 5.)</a:t>
            </a:r>
          </a:p>
          <a:p>
            <a:pPr marL="796989" lvl="1" indent="-457200" eaLnBrk="1" hangingPunct="1">
              <a:spcAft>
                <a:spcPts val="0"/>
              </a:spcAft>
              <a:defRPr/>
            </a:pPr>
            <a:endParaRPr lang="en-US" dirty="0">
              <a:solidFill>
                <a:srgbClr val="CFAFE7"/>
              </a:solidFill>
              <a:latin typeface="Century Gothic" panose="020B0502020202020204" pitchFamily="34" charset="0"/>
            </a:endParaRPr>
          </a:p>
          <a:p>
            <a:pPr marL="36576" indent="0" eaLnBrk="1" hangingPunct="1">
              <a:spcAft>
                <a:spcPts val="0"/>
              </a:spcAft>
              <a:buNone/>
              <a:defRPr/>
            </a:pPr>
            <a:r>
              <a:rPr lang="en-US" sz="2400" u="sng" dirty="0">
                <a:latin typeface="Century Gothic" panose="020B0502020202020204" pitchFamily="34" charset="0"/>
              </a:rPr>
              <a:t>When done:</a:t>
            </a:r>
          </a:p>
          <a:p>
            <a:pPr marL="448056" lvl="1" indent="0" eaLnBrk="1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Switch lens to lowest power 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(use nosepiece to turn first)</a:t>
            </a:r>
            <a:r>
              <a:rPr lang="en-US" sz="2000" dirty="0">
                <a:latin typeface="Century Gothic" panose="020B0502020202020204" pitchFamily="34" charset="0"/>
              </a:rPr>
              <a:t> !!</a:t>
            </a:r>
          </a:p>
          <a:p>
            <a:pPr marL="448056" lvl="1" indent="0" eaLnBrk="1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Stage down, then take slide off, put in your slide box (in order!)</a:t>
            </a:r>
          </a:p>
          <a:p>
            <a:pPr marL="448056" lvl="1" indent="0" eaLnBrk="1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Place back in cabinet in the correct place</a:t>
            </a:r>
          </a:p>
          <a:p>
            <a:pPr marL="448056" lvl="1" indent="0" eaLnBrk="1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Return mat to your cabinet</a:t>
            </a:r>
          </a:p>
          <a:p>
            <a:pPr marL="796989" lvl="1" indent="-457200" eaLnBrk="1" hangingPunct="1">
              <a:spcAft>
                <a:spcPts val="0"/>
              </a:spcAft>
              <a:defRPr/>
            </a:pPr>
            <a:endParaRPr lang="en-US" dirty="0">
              <a:solidFill>
                <a:srgbClr val="CFAFE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A49B-C187-4C27-9050-439EDD9F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1A36-7BBC-4DA5-AAB8-8085E726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08525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Pen to Paper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This helps when you don’t know the answer – write question down on back of paper and if might come to you through muscle memory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Speak and Describe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Reading your notes out loud, even to yourself, involves two of your senses at once = </a:t>
            </a:r>
            <a:r>
              <a:rPr lang="en-US" sz="1800" dirty="0" err="1">
                <a:latin typeface="Century Gothic" panose="020B0502020202020204" pitchFamily="34" charset="0"/>
              </a:rPr>
              <a:t>visuable</a:t>
            </a:r>
            <a:r>
              <a:rPr lang="en-US" sz="1800" dirty="0">
                <a:latin typeface="Century Gothic" panose="020B0502020202020204" pitchFamily="34" charset="0"/>
              </a:rPr>
              <a:t> &amp; audible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Study in groups 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Forces you to talk (see above)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ASC – Free Individual/Group Tutors 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8am-8pm M-Sat, don’t tell me you they weren’t available!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Flash Cards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Online quizzes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Kahoot, </a:t>
            </a:r>
            <a:r>
              <a:rPr lang="en-US" sz="1800" dirty="0" err="1">
                <a:latin typeface="Century Gothic" panose="020B0502020202020204" pitchFamily="34" charset="0"/>
              </a:rPr>
              <a:t>Quizzlets</a:t>
            </a:r>
            <a:r>
              <a:rPr lang="en-US" sz="1800" dirty="0">
                <a:latin typeface="Century Gothic" panose="020B0502020202020204" pitchFamily="34" charset="0"/>
              </a:rPr>
              <a:t>, BB quizzes</a:t>
            </a: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7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numCol="1"/>
          <a:lstStyle/>
          <a:p>
            <a:pPr eaLnBrk="1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Exam Details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6324" y="1295400"/>
            <a:ext cx="3717175" cy="4800600"/>
          </a:xfrm>
        </p:spPr>
        <p:txBody>
          <a:bodyPr numCol="1"/>
          <a:lstStyle/>
          <a:p>
            <a:pPr eaLnBrk="1" hangingPunct="1"/>
            <a:r>
              <a:rPr lang="en-US" dirty="0">
                <a:latin typeface="Century Gothic" panose="020B0502020202020204" pitchFamily="34" charset="0"/>
              </a:rPr>
              <a:t>50 questions</a:t>
            </a:r>
          </a:p>
          <a:p>
            <a:pPr eaLnBrk="1" hangingPunct="1"/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25 stations </a:t>
            </a:r>
          </a:p>
          <a:p>
            <a:pPr eaLnBrk="1" hangingPunct="1"/>
            <a:r>
              <a:rPr lang="en-US" dirty="0">
                <a:latin typeface="Century Gothic" panose="020B0502020202020204" pitchFamily="34" charset="0"/>
              </a:rPr>
              <a:t>2 questions per station</a:t>
            </a:r>
          </a:p>
          <a:p>
            <a:pPr eaLnBrk="1" hangingPunct="1"/>
            <a:r>
              <a:rPr lang="en-US" dirty="0">
                <a:latin typeface="Century Gothic" panose="020B0502020202020204" pitchFamily="34" charset="0"/>
              </a:rPr>
              <a:t>1 ½ minutes at each station</a:t>
            </a:r>
          </a:p>
          <a:p>
            <a:pPr eaLnBrk="1" hangingPunct="1"/>
            <a:r>
              <a:rPr lang="en-US" dirty="0">
                <a:latin typeface="Century Gothic" panose="020B0502020202020204" pitchFamily="34" charset="0"/>
              </a:rPr>
              <a:t>All questions are either one term or a short 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5112667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126"/>
            <a:ext cx="8229600" cy="1143000"/>
          </a:xfrm>
        </p:spPr>
        <p:txBody>
          <a:bodyPr/>
          <a:lstStyle/>
          <a:p>
            <a:r>
              <a:rPr lang="en-US" dirty="0"/>
              <a:t>Exam Example: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6"/>
          <a:stretch/>
        </p:blipFill>
        <p:spPr>
          <a:xfrm>
            <a:off x="4191000" y="1143000"/>
            <a:ext cx="4382747" cy="537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9146" r="7389" b="51367"/>
          <a:stretch/>
        </p:blipFill>
        <p:spPr>
          <a:xfrm>
            <a:off x="762000" y="4157749"/>
            <a:ext cx="3740727" cy="228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4572000" y="2438400"/>
            <a:ext cx="1752600" cy="457200"/>
          </a:xfrm>
          <a:prstGeom prst="rect">
            <a:avLst/>
          </a:prstGeom>
          <a:solidFill>
            <a:srgbClr val="CCECFF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520" y="1122218"/>
            <a:ext cx="2511156" cy="34657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Oval 7"/>
          <p:cNvSpPr/>
          <p:nvPr/>
        </p:nvSpPr>
        <p:spPr>
          <a:xfrm>
            <a:off x="1371601" y="40386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2451119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Comic Sans MS" panose="030F0702030302020204" pitchFamily="66" charset="0"/>
              </a:rPr>
              <a:t>Cell wall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370" y="263132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Comic Sans MS" panose="030F0702030302020204" pitchFamily="66" charset="0"/>
              </a:rPr>
              <a:t>plant</a:t>
            </a:r>
          </a:p>
        </p:txBody>
      </p:sp>
      <p:sp>
        <p:nvSpPr>
          <p:cNvPr id="11" name="Oval 10"/>
          <p:cNvSpPr/>
          <p:nvPr/>
        </p:nvSpPr>
        <p:spPr>
          <a:xfrm>
            <a:off x="3429000" y="53340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65872" y="5181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1" y="386957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eaLnBrk="1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Exam Details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56550" cy="4800600"/>
          </a:xfrm>
        </p:spPr>
        <p:txBody>
          <a:bodyPr numCol="1"/>
          <a:lstStyle/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Missed exam = is dropped exam grade</a:t>
            </a: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Lab attire </a:t>
            </a: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sz="2400" dirty="0">
                <a:latin typeface="Century Gothic" panose="020B0502020202020204" pitchFamily="34" charset="0"/>
              </a:rPr>
              <a:t>Once you leave the lab – no reentry until we start the Next Lab Chapter.</a:t>
            </a: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See me now after class or email me if you have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ANY</a:t>
            </a: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 special needs!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It is my responsibility to ask, </a:t>
            </a:r>
            <a:r>
              <a:rPr lang="en-US" sz="2400" i="1" dirty="0">
                <a:solidFill>
                  <a:srgbClr val="00B0F0"/>
                </a:solidFill>
                <a:latin typeface="Century Gothic" panose="020B0502020202020204" pitchFamily="34" charset="0"/>
              </a:rPr>
              <a:t>it is yours to come talk to me about it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endParaRPr lang="en-US" sz="2400" dirty="0">
              <a:solidFill>
                <a:srgbClr val="CCECFF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Do Exercise 5 Enzymes </a:t>
            </a:r>
            <a:r>
              <a:rPr lang="en-US" sz="2400" i="1" dirty="0">
                <a:latin typeface="Gisha" panose="020B0502040204020203" pitchFamily="34" charset="-79"/>
                <a:cs typeface="Gisha" panose="020B0502040204020203" pitchFamily="34" charset="-79"/>
              </a:rPr>
              <a:t>AFTER TEST</a:t>
            </a:r>
            <a:endParaRPr lang="en-US" sz="2400" dirty="0">
              <a:solidFill>
                <a:srgbClr val="CCECFF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>
            <a:normAutofit fontScale="90000"/>
          </a:bodyPr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ln w="6350">
                  <a:solidFill>
                    <a:srgbClr val="C1DDFB"/>
                  </a:solidFill>
                </a:ln>
                <a:solidFill>
                  <a:srgbClr val="299CCB"/>
                </a:solidFill>
                <a:latin typeface="Century Gothic" panose="020B0502020202020204" pitchFamily="34" charset="0"/>
              </a:rPr>
              <a:t>Cellular Structure     </a:t>
            </a:r>
            <a:r>
              <a:rPr lang="en-US" sz="3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3, pg. 25-34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417638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 Objectives:</a:t>
            </a:r>
          </a:p>
          <a:p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Define </a:t>
            </a:r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Prokaryotic</a:t>
            </a:r>
            <a:r>
              <a:rPr lang="en-US" sz="2800" dirty="0">
                <a:latin typeface="Century Gothic" panose="020B0502020202020204" pitchFamily="34" charset="0"/>
              </a:rPr>
              <a:t> from </a:t>
            </a:r>
            <a:r>
              <a:rPr lang="en-US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Eukaryotic</a:t>
            </a:r>
            <a:r>
              <a:rPr lang="en-US" sz="2800" dirty="0">
                <a:latin typeface="Century Gothic" panose="020B0502020202020204" pitchFamily="34" charset="0"/>
              </a:rPr>
              <a:t> cells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Describe basic components of cells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Compare/contrast </a:t>
            </a:r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plant</a:t>
            </a:r>
            <a:r>
              <a:rPr lang="en-US" sz="2800" dirty="0">
                <a:latin typeface="Century Gothic" panose="020B0502020202020204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animal </a:t>
            </a:r>
            <a:r>
              <a:rPr lang="en-US" sz="2800" dirty="0">
                <a:latin typeface="Century Gothic" panose="020B0502020202020204" pitchFamily="34" charset="0"/>
              </a:rPr>
              <a:t>cell structures &amp; functions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Experiment with how cells handle </a:t>
            </a:r>
            <a:r>
              <a:rPr lang="en-US" sz="2800" dirty="0">
                <a:solidFill>
                  <a:srgbClr val="CC99FF"/>
                </a:solidFill>
                <a:latin typeface="Century Gothic" panose="020B0502020202020204" pitchFamily="34" charset="0"/>
              </a:rPr>
              <a:t>pH</a:t>
            </a:r>
            <a:r>
              <a:rPr lang="en-US" sz="2800" dirty="0">
                <a:latin typeface="Century Gothic" panose="020B0502020202020204" pitchFamily="34" charset="0"/>
              </a:rPr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0776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53290" y="1219200"/>
            <a:ext cx="8365375" cy="4708525"/>
          </a:xfrm>
        </p:spPr>
        <p:txBody>
          <a:bodyPr numCol="1"/>
          <a:lstStyle/>
          <a:p>
            <a:pPr marL="136525" indent="0" eaLnBrk="1" hangingPunct="1">
              <a:buNone/>
            </a:pPr>
            <a:r>
              <a:rPr lang="en-US" sz="3200" dirty="0">
                <a:latin typeface="Century Gothic" panose="020B0502020202020204" pitchFamily="34" charset="0"/>
              </a:rPr>
              <a:t>Cells are the basic unit of life</a:t>
            </a:r>
          </a:p>
          <a:p>
            <a:pPr lvl="1" eaLnBrk="1" hangingPunct="1"/>
            <a:r>
              <a:rPr lang="en-US" sz="2800" dirty="0">
                <a:latin typeface="Century Gothic" panose="020B0502020202020204" pitchFamily="34" charset="0"/>
              </a:rPr>
              <a:t>Cell Theory:</a:t>
            </a:r>
          </a:p>
          <a:p>
            <a:pPr lvl="2" eaLnBrk="1" hangingPunct="1"/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All living things </a:t>
            </a:r>
            <a:r>
              <a:rPr lang="en-US" sz="2400" dirty="0">
                <a:latin typeface="Century Gothic" panose="020B0502020202020204" pitchFamily="34" charset="0"/>
              </a:rPr>
              <a:t>are composed of </a:t>
            </a:r>
            <a:r>
              <a:rPr lang="en-US" sz="2400" dirty="0">
                <a:solidFill>
                  <a:srgbClr val="33CCCC"/>
                </a:solidFill>
                <a:latin typeface="Century Gothic" panose="020B0502020202020204" pitchFamily="34" charset="0"/>
              </a:rPr>
              <a:t>cells</a:t>
            </a:r>
          </a:p>
          <a:p>
            <a:pPr lvl="2" eaLnBrk="1" hangingPunct="1"/>
            <a:r>
              <a:rPr lang="en-US" sz="2400" dirty="0">
                <a:solidFill>
                  <a:srgbClr val="33CCCC"/>
                </a:solidFill>
                <a:latin typeface="Century Gothic" panose="020B0502020202020204" pitchFamily="34" charset="0"/>
              </a:rPr>
              <a:t>Cells</a:t>
            </a:r>
            <a:r>
              <a:rPr lang="en-US" sz="2400" dirty="0">
                <a:latin typeface="Century Gothic" panose="020B0502020202020204" pitchFamily="34" charset="0"/>
              </a:rPr>
              <a:t> come only from other </a:t>
            </a:r>
            <a:r>
              <a:rPr lang="en-US" sz="2400" dirty="0">
                <a:solidFill>
                  <a:srgbClr val="33CCCC"/>
                </a:solidFill>
                <a:latin typeface="Century Gothic" panose="020B0502020202020204" pitchFamily="34" charset="0"/>
              </a:rPr>
              <a:t>cells</a:t>
            </a:r>
          </a:p>
          <a:p>
            <a:pPr eaLnBrk="1" hangingPunct="1"/>
            <a:endParaRPr lang="en-US" sz="2400" dirty="0">
              <a:solidFill>
                <a:srgbClr val="CC99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0858"/>
          <a:stretch/>
        </p:blipFill>
        <p:spPr>
          <a:xfrm>
            <a:off x="1753357" y="3276600"/>
            <a:ext cx="4655065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66675"/>
            <a:ext cx="8991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0" dirty="0">
                <a:solidFill>
                  <a:srgbClr val="00B0F0"/>
                </a:solidFill>
                <a:latin typeface="Century Gothic" panose="020B0502020202020204" pitchFamily="34" charset="0"/>
              </a:rPr>
              <a:t>What we can see with a microscope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8421" y="1295400"/>
            <a:ext cx="2735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This is a view while looking through the eyepiece.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The pointer is placed as a reference for other viewers to see what you are interested 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8954"/>
          <a:stretch/>
        </p:blipFill>
        <p:spPr>
          <a:xfrm>
            <a:off x="762000" y="1076325"/>
            <a:ext cx="4960622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0858"/>
          <a:stretch/>
        </p:blipFill>
        <p:spPr>
          <a:xfrm>
            <a:off x="1753357" y="3276600"/>
            <a:ext cx="4655065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2367</TotalTime>
  <Words>1075</Words>
  <Application>Microsoft Office PowerPoint</Application>
  <PresentationFormat>On-screen Show (4:3)</PresentationFormat>
  <Paragraphs>220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Comic Sans MS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Cell Structure &amp; pH</vt:lpstr>
      <vt:lpstr>Exam Details</vt:lpstr>
      <vt:lpstr>Testing Strategies</vt:lpstr>
      <vt:lpstr>Exam Details</vt:lpstr>
      <vt:lpstr>Exam Example:</vt:lpstr>
      <vt:lpstr>Exam Details</vt:lpstr>
      <vt:lpstr>Cellular Structure     Exercise 3, pg. 25-34</vt:lpstr>
      <vt:lpstr>Cells</vt:lpstr>
      <vt:lpstr>What we can see with a microscope</vt:lpstr>
      <vt:lpstr>Eukaryotes    vs.    Prokaryotes  </vt:lpstr>
      <vt:lpstr>Eukaryotes    vs.    Prokaryotes  </vt:lpstr>
      <vt:lpstr>Eukaryotes    vs.    Prokaryotes    Plant cell             vs.        Cyanobacterium</vt:lpstr>
      <vt:lpstr>Eukaryotic Cell: Animal Cell</vt:lpstr>
      <vt:lpstr>Eukaryotic Cell: Plant Cell</vt:lpstr>
      <vt:lpstr>Plant Cell – Elodea Leaf</vt:lpstr>
      <vt:lpstr>Plant Cell – Onion </vt:lpstr>
      <vt:lpstr>Animal Cells – Cheek Epithelial Cells</vt:lpstr>
      <vt:lpstr>Human Epithelial Cells</vt:lpstr>
      <vt:lpstr>Eukaryotic Cells</vt:lpstr>
      <vt:lpstr>How cells thrive:</vt:lpstr>
      <vt:lpstr>pH</vt:lpstr>
      <vt:lpstr>pH</vt:lpstr>
      <vt:lpstr>Activities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127</cp:revision>
  <dcterms:created xsi:type="dcterms:W3CDTF">2009-05-05T14:19:28Z</dcterms:created>
  <dcterms:modified xsi:type="dcterms:W3CDTF">2018-08-19T23:49:19Z</dcterms:modified>
</cp:coreProperties>
</file>