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2"/>
  </p:notesMasterIdLst>
  <p:sldIdLst>
    <p:sldId id="256" r:id="rId2"/>
    <p:sldId id="303" r:id="rId3"/>
    <p:sldId id="259" r:id="rId4"/>
    <p:sldId id="315" r:id="rId5"/>
    <p:sldId id="267" r:id="rId6"/>
    <p:sldId id="268" r:id="rId7"/>
    <p:sldId id="313" r:id="rId8"/>
    <p:sldId id="321" r:id="rId9"/>
    <p:sldId id="260" r:id="rId10"/>
    <p:sldId id="298" r:id="rId11"/>
    <p:sldId id="318" r:id="rId12"/>
    <p:sldId id="316" r:id="rId13"/>
    <p:sldId id="319" r:id="rId14"/>
    <p:sldId id="320" r:id="rId15"/>
    <p:sldId id="322" r:id="rId16"/>
    <p:sldId id="323" r:id="rId17"/>
    <p:sldId id="312" r:id="rId18"/>
    <p:sldId id="309" r:id="rId19"/>
    <p:sldId id="308" r:id="rId20"/>
    <p:sldId id="314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779D81"/>
    <a:srgbClr val="FFFFCC"/>
    <a:srgbClr val="FFFFFF"/>
    <a:srgbClr val="6FBCF5"/>
    <a:srgbClr val="99CCFF"/>
    <a:srgbClr val="009999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60"/>
  </p:normalViewPr>
  <p:slideViewPr>
    <p:cSldViewPr>
      <p:cViewPr varScale="1">
        <p:scale>
          <a:sx n="78" d="100"/>
          <a:sy n="78" d="100"/>
        </p:scale>
        <p:origin x="124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BFD13-0C90-4FFF-A8A7-184446EEEDF7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4407C-AC42-4D53-8195-B52A93A55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79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students get out scopes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4407C-AC42-4D53-8195-B52A93A554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94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6E1BF-34C7-48AA-856B-9DE9133092A2}" type="datetime1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92915-42A7-4C56-94AE-53B5BC32EB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27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FFCA5-2367-45EA-BA1A-E8B59BD37B64}" type="datetime1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97D2B-87C5-4880-92F2-875F490ADC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16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0A0B8-4F3A-49B1-96CB-7D7A8C02D4CC}" type="datetime1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0751D-FBB5-4236-AB21-282492109A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40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C3325-248C-4647-BD88-201B7F9D4FB2}" type="datetime1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4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A1A32-4A28-44D8-B1F9-1B7ED818CD27}" type="datetime1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268F9-5924-4A52-8D68-82E52F3EFA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56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BF01A-0714-467D-B45C-1F885811B0B8}" type="datetime1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6321A-598B-499B-BF7B-652E170242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9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05391-C3A8-43E1-9F56-744C4A2B6113}" type="datetime1">
              <a:rPr lang="en-US" smtClean="0"/>
              <a:t>2/6/2019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7B694-4D23-466A-AEFB-5E50D49AFF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8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30852-7428-4B79-BB58-89F7E4DD5C43}" type="datetime1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D9DC4-F30D-47C1-926E-74B6425EA2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64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690CE-BCE6-43F6-B093-32DA614F12B9}" type="datetime1">
              <a:rPr lang="en-US" smtClean="0"/>
              <a:t>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69114-BE61-4605-AB95-4DC6497A6F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8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3D09C-4DC7-467C-BDDA-1F800CA75614}" type="datetime1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6C47F-2DCF-4155-B109-DF76E37027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76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EAA41-F4C8-44D2-B572-0DF3D50551F6}" type="datetime1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C041F-E57E-4689-B3F9-547CDA8A41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0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 trans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68EF56-341C-4B71-AA1A-0FBEA56421F1}" type="datetime1">
              <a:rPr lang="en-US" smtClean="0"/>
              <a:t>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B48426-4A46-4BB7-80BE-D12F48C330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425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1" fontAlgn="base" hangingPunct="1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/index.php?curid=7011479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biology-irsc.weebly.com/laboratory-schedules-click-here-for-current-semesters-schedule-of-all-the-labs-on-all-campuses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hotos.google.com/share/AF1QipN07w2MVbOkY1hNX55T6HF-k7ab1lO6gNOLMKjICmjl1PLBeSHy1uTuaisGMWJzvg/photo/AF1QipMPjNAnq-0k_A1os3jxfSa2DHqr3CepILIVnYus?key=M09OZm9fc3dYU3p4QXhzUVIzMzhFZmJEMy1sckV3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upload.wikimedia.org/wikipedia/commons/5/5f/Animal_Cell_Cross_Section_Model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s://commons.wikimedia.org/w/index.php?curid=3413838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/index.php?curid=24407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commons.wikimedia.org/w/index.php?curid=44661206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685800" y="914400"/>
            <a:ext cx="7394448" cy="230124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b="0" dirty="0" smtClean="0">
                <a:ln w="5000" cmpd="sng">
                  <a:solidFill>
                    <a:schemeClr val="bg2"/>
                  </a:solidFill>
                  <a:prstDash val="solid"/>
                </a:ln>
                <a:solidFill>
                  <a:srgbClr val="99CCFF"/>
                </a:solidFill>
                <a:latin typeface="Century Gothic" panose="020B0502020202020204" pitchFamily="34" charset="0"/>
              </a:rPr>
              <a:t>Microscopy</a:t>
            </a:r>
            <a:endParaRPr lang="en-US" b="0" dirty="0">
              <a:ln w="5000" cmpd="sng">
                <a:solidFill>
                  <a:schemeClr val="bg2"/>
                </a:solidFill>
                <a:prstDash val="solid"/>
              </a:ln>
              <a:solidFill>
                <a:srgbClr val="99CC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1142936" y="2353340"/>
            <a:ext cx="6480175" cy="665162"/>
          </a:xfrm>
        </p:spPr>
        <p:txBody>
          <a:bodyPr anchor="ctr"/>
          <a:lstStyle/>
          <a:p>
            <a:r>
              <a:rPr lang="en-US" altLang="en-US" dirty="0">
                <a:latin typeface="Century Gothic" panose="020B0502020202020204" pitchFamily="34" charset="0"/>
              </a:rPr>
              <a:t>Exercise 2, </a:t>
            </a:r>
            <a:r>
              <a:rPr lang="en-US" altLang="en-US" dirty="0" smtClean="0">
                <a:latin typeface="Century Gothic" panose="020B0502020202020204" pitchFamily="34" charset="0"/>
              </a:rPr>
              <a:t>pg. </a:t>
            </a:r>
            <a:r>
              <a:rPr lang="en-US" altLang="en-US" dirty="0">
                <a:latin typeface="Century Gothic" panose="020B0502020202020204" pitchFamily="34" charset="0"/>
              </a:rPr>
              <a:t>15-30 &amp; </a:t>
            </a:r>
            <a:r>
              <a:rPr lang="en-US" altLang="en-US" dirty="0" smtClean="0">
                <a:latin typeface="Century Gothic" panose="020B0502020202020204" pitchFamily="34" charset="0"/>
              </a:rPr>
              <a:t>pg. </a:t>
            </a:r>
            <a:r>
              <a:rPr lang="en-US" altLang="en-US" dirty="0">
                <a:latin typeface="Century Gothic" panose="020B0502020202020204" pitchFamily="34" charset="0"/>
              </a:rPr>
              <a:t>37-38; 47</a:t>
            </a:r>
            <a:endParaRPr lang="en-US" altLang="en-US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4200"/>
            <a:ext cx="9144000" cy="2286000"/>
          </a:xfrm>
          <a:prstGeom prst="rect">
            <a:avLst/>
          </a:prstGeom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867400"/>
            <a:ext cx="1381125" cy="83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7607299" y="5562600"/>
            <a:ext cx="1254125" cy="38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1800" dirty="0">
                <a:latin typeface="Century Gothic" panose="020B0502020202020204" pitchFamily="34" charset="0"/>
              </a:rPr>
              <a:t>BSC2010L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4"/>
          <a:stretch/>
        </p:blipFill>
        <p:spPr bwMode="auto">
          <a:xfrm>
            <a:off x="533400" y="914400"/>
            <a:ext cx="775335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0" y="2438400"/>
            <a:ext cx="986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Nose piece</a:t>
            </a: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5715000" y="2592289"/>
            <a:ext cx="1143000" cy="747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486400" y="3962400"/>
            <a:ext cx="1752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39000" y="3949997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Condenser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1124" y="3886200"/>
            <a:ext cx="203827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Coarse adjustment knob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0"/>
            <a:ext cx="171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358387"/>
            <a:ext cx="171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732745"/>
            <a:ext cx="171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285195"/>
            <a:ext cx="171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616" y="3840569"/>
            <a:ext cx="171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917" y="3993952"/>
            <a:ext cx="1714500" cy="27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874" y="4257774"/>
            <a:ext cx="171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746" y="4470792"/>
            <a:ext cx="171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743" y="4933950"/>
            <a:ext cx="171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24" y="5257800"/>
            <a:ext cx="171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3977"/>
            <a:ext cx="171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03835"/>
            <a:ext cx="1905000" cy="42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24" y="1123950"/>
            <a:ext cx="171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80999" y="-150911"/>
            <a:ext cx="8458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rgbClr val="99CCFF"/>
                </a:solidFill>
              </a:rPr>
              <a:t>Meet your Microscope:</a:t>
            </a:r>
            <a:br>
              <a:rPr lang="en-US" altLang="en-US" dirty="0" smtClean="0">
                <a:solidFill>
                  <a:srgbClr val="99CCFF"/>
                </a:solidFill>
              </a:rPr>
            </a:br>
            <a:r>
              <a:rPr lang="en-US" altLang="en-US" sz="2400" dirty="0" smtClean="0">
                <a:solidFill>
                  <a:srgbClr val="779D81"/>
                </a:solidFill>
              </a:rPr>
              <a:t>locate the parts while the instructor points them out</a:t>
            </a:r>
            <a:r>
              <a:rPr lang="en-US" altLang="en-US" sz="2400" dirty="0" smtClean="0">
                <a:solidFill>
                  <a:srgbClr val="779D81"/>
                </a:solidFill>
              </a:rPr>
              <a:t> </a:t>
            </a:r>
            <a:endParaRPr lang="en-US" altLang="en-US" sz="2400" dirty="0">
              <a:solidFill>
                <a:srgbClr val="779D8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4" name="Rectangle 23"/>
          <p:cNvSpPr/>
          <p:nvPr/>
        </p:nvSpPr>
        <p:spPr>
          <a:xfrm rot="5400000">
            <a:off x="6637838" y="3115762"/>
            <a:ext cx="4572000" cy="1692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Moisey - File:Optical microscope </a:t>
            </a:r>
            <a:r>
              <a:rPr lang="en-US" sz="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nikon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alphaphot.jpg, CC BY-SA 3.0, </a:t>
            </a:r>
            <a:r>
              <a:rPr lang="en-US" sz="5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https://commons.wikimedia.org/w/index.php?curid=7011479</a:t>
            </a: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38213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" y="838949"/>
            <a:ext cx="9525000" cy="4953000"/>
          </a:xfrm>
        </p:spPr>
        <p:txBody>
          <a:bodyPr>
            <a:noAutofit/>
          </a:bodyPr>
          <a:lstStyle/>
          <a:p>
            <a:pPr marL="40170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Plug </a:t>
            </a:r>
            <a:r>
              <a:rPr lang="en-US" sz="2400" dirty="0">
                <a:latin typeface="+mj-lt"/>
              </a:rPr>
              <a:t>it in, turn on </a:t>
            </a:r>
            <a:r>
              <a:rPr lang="en-US" sz="2400" dirty="0" smtClean="0">
                <a:latin typeface="+mj-lt"/>
              </a:rPr>
              <a:t>light</a:t>
            </a:r>
          </a:p>
          <a:p>
            <a:pPr marL="987488" lvl="2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>
                <a:latin typeface="+mj-lt"/>
              </a:rPr>
              <a:t>Dimmer switch</a:t>
            </a:r>
          </a:p>
          <a:p>
            <a:pPr marL="987488" lvl="2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>
                <a:latin typeface="+mj-lt"/>
              </a:rPr>
              <a:t>Iris Open</a:t>
            </a:r>
          </a:p>
          <a:p>
            <a:pPr marL="987488" lvl="2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>
                <a:latin typeface="+mj-lt"/>
              </a:rPr>
              <a:t>Condenser Up</a:t>
            </a:r>
          </a:p>
          <a:p>
            <a:pPr marL="987488" lvl="2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>
                <a:latin typeface="+mj-lt"/>
              </a:rPr>
              <a:t>Objective on 4x</a:t>
            </a:r>
          </a:p>
          <a:p>
            <a:pPr marL="987488" lvl="2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>
                <a:latin typeface="+mj-lt"/>
              </a:rPr>
              <a:t>Stage down</a:t>
            </a:r>
          </a:p>
          <a:p>
            <a:pPr marL="40170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Set Oculars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>
                <a:latin typeface="+mj-lt"/>
              </a:rPr>
              <a:t>Pull apart or together  </a:t>
            </a:r>
          </a:p>
          <a:p>
            <a:pPr marL="448056" lvl="1" indent="0" fontAlgn="auto">
              <a:spcAft>
                <a:spcPts val="0"/>
              </a:spcAft>
              <a:buNone/>
              <a:defRPr/>
            </a:pPr>
            <a:r>
              <a:rPr lang="en-US" sz="1800" dirty="0" smtClean="0">
                <a:latin typeface="+mj-lt"/>
              </a:rPr>
              <a:t>	</a:t>
            </a:r>
            <a:r>
              <a:rPr lang="en-US" sz="1800" dirty="0" smtClean="0">
                <a:solidFill>
                  <a:srgbClr val="FFC000"/>
                </a:solidFill>
                <a:latin typeface="+mj-lt"/>
              </a:rPr>
              <a:t>Find one bright circle, not 2!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>
                <a:latin typeface="+mj-lt"/>
              </a:rPr>
              <a:t>Dim </a:t>
            </a:r>
            <a:r>
              <a:rPr lang="en-US" sz="1800" i="1" dirty="0" smtClean="0">
                <a:solidFill>
                  <a:srgbClr val="FFFFCC"/>
                </a:solidFill>
                <a:latin typeface="+mj-lt"/>
              </a:rPr>
              <a:t>slightly</a:t>
            </a:r>
            <a:r>
              <a:rPr lang="en-US" sz="1800" dirty="0" smtClean="0">
                <a:latin typeface="+mj-lt"/>
              </a:rPr>
              <a:t> to comfort</a:t>
            </a:r>
            <a:endParaRPr lang="en-US" sz="2000" dirty="0">
              <a:latin typeface="+mj-lt"/>
            </a:endParaRP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>
                <a:latin typeface="+mj-lt"/>
              </a:rPr>
              <a:t>May see Pointer or Ruler 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>
              <a:latin typeface="+mj-lt"/>
            </a:endParaRPr>
          </a:p>
          <a:p>
            <a:pPr marL="40170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Take out fly or threads slide:</a:t>
            </a:r>
            <a:endParaRPr lang="en-US" sz="2400" dirty="0">
              <a:latin typeface="+mj-lt"/>
            </a:endParaRPr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792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99CCFF"/>
                </a:solidFill>
              </a:rPr>
              <a:t>Microscopy </a:t>
            </a:r>
            <a:r>
              <a:rPr lang="en-US" altLang="en-US" dirty="0" smtClean="0">
                <a:solidFill>
                  <a:srgbClr val="99CCFF"/>
                </a:solidFill>
              </a:rPr>
              <a:t>Procedure </a:t>
            </a:r>
            <a:r>
              <a:rPr lang="en-US" altLang="en-US" sz="3100" i="1" dirty="0" smtClean="0">
                <a:solidFill>
                  <a:srgbClr val="99CCFF"/>
                </a:solidFill>
              </a:rPr>
              <a:t>pg. 22 </a:t>
            </a:r>
            <a:endParaRPr lang="en-US" altLang="en-US" i="1" dirty="0">
              <a:solidFill>
                <a:srgbClr val="99CC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3533" y="5769136"/>
            <a:ext cx="8622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*switch to doc cam: go through how to take out and observe slide, note orientation,</a:t>
            </a:r>
          </a:p>
          <a:p>
            <a:r>
              <a:rPr lang="en-US" dirty="0"/>
              <a:t>s</a:t>
            </a:r>
            <a:r>
              <a:rPr lang="en-US" dirty="0" smtClean="0"/>
              <a:t>tage clip placement, slide centering with manipulation knobs, rotate stage up.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all BEFORE  ever viewing specimen/subject through oculars!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991623" y="2920856"/>
            <a:ext cx="1104397" cy="1059470"/>
          </a:xfrm>
          <a:prstGeom prst="ellipse">
            <a:avLst/>
          </a:prstGeom>
          <a:solidFill>
            <a:srgbClr val="FFFFCC">
              <a:alpha val="65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65154" y="2916700"/>
            <a:ext cx="1104397" cy="1059470"/>
          </a:xfrm>
          <a:prstGeom prst="ellipse">
            <a:avLst/>
          </a:prstGeom>
          <a:solidFill>
            <a:srgbClr val="FFFFCC">
              <a:alpha val="6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557150" y="2928538"/>
            <a:ext cx="1129649" cy="1153818"/>
          </a:xfrm>
          <a:prstGeom prst="ellipse">
            <a:avLst/>
          </a:prstGeom>
          <a:solidFill>
            <a:srgbClr val="FFFFCC">
              <a:alpha val="6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211908" y="3265656"/>
            <a:ext cx="798512" cy="2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480970" y="2928538"/>
            <a:ext cx="1129649" cy="1153818"/>
          </a:xfrm>
          <a:prstGeom prst="ellipse">
            <a:avLst/>
          </a:prstGeom>
          <a:solidFill>
            <a:srgbClr val="FFFFCC">
              <a:alpha val="6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57800" y="4419600"/>
            <a:ext cx="1138619" cy="1125629"/>
          </a:xfrm>
          <a:prstGeom prst="ellipse">
            <a:avLst/>
          </a:prstGeom>
          <a:solidFill>
            <a:srgbClr val="FFFFCC">
              <a:alpha val="6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17290" y="4419600"/>
            <a:ext cx="1138619" cy="1125629"/>
          </a:xfrm>
          <a:prstGeom prst="ellipse">
            <a:avLst/>
          </a:prstGeom>
          <a:solidFill>
            <a:srgbClr val="FFFFCC">
              <a:alpha val="6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12" idx="1"/>
          </p:cNvCxnSpPr>
          <p:nvPr/>
        </p:nvCxnSpPr>
        <p:spPr>
          <a:xfrm>
            <a:off x="5424547" y="4584445"/>
            <a:ext cx="519053" cy="5209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812162" y="5013822"/>
            <a:ext cx="548874" cy="459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858000" y="4923448"/>
            <a:ext cx="0" cy="1819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010420" y="4923448"/>
            <a:ext cx="0" cy="1819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162780" y="4934539"/>
            <a:ext cx="0" cy="1819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315200" y="4919756"/>
            <a:ext cx="0" cy="1819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16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99CCFF"/>
                </a:solidFill>
              </a:rPr>
              <a:t>Focus </a:t>
            </a:r>
            <a:r>
              <a:rPr lang="en-US" altLang="en-US" dirty="0" smtClean="0">
                <a:solidFill>
                  <a:srgbClr val="99CCFF"/>
                </a:solidFill>
              </a:rPr>
              <a:t>Specimen </a:t>
            </a:r>
            <a:r>
              <a:rPr lang="en-US" altLang="en-US" sz="3200" i="1" dirty="0" smtClean="0">
                <a:solidFill>
                  <a:srgbClr val="FF0066"/>
                </a:solidFill>
              </a:rPr>
              <a:t>(pg. 47)</a:t>
            </a:r>
            <a:endParaRPr lang="en-US" altLang="en-US" sz="3200" i="1" dirty="0">
              <a:solidFill>
                <a:srgbClr val="FF0066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06963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latin typeface="+mj-lt"/>
              </a:rPr>
              <a:t>Use Nosepiece and set to Scanning Objective (4x </a:t>
            </a:r>
            <a:r>
              <a:rPr lang="en-US" altLang="en-US" sz="2000" dirty="0">
                <a:solidFill>
                  <a:srgbClr val="FF0000"/>
                </a:solidFill>
                <a:latin typeface="+mj-lt"/>
              </a:rPr>
              <a:t>Red</a:t>
            </a:r>
            <a:r>
              <a:rPr lang="en-US" altLang="en-US" sz="2000" dirty="0">
                <a:latin typeface="+mj-lt"/>
              </a:rPr>
              <a:t> color band)</a:t>
            </a:r>
          </a:p>
          <a:p>
            <a:pPr eaLnBrk="1" hangingPunct="1"/>
            <a:r>
              <a:rPr lang="en-US" altLang="en-US" sz="2000" dirty="0">
                <a:latin typeface="+mj-lt"/>
              </a:rPr>
              <a:t>Place slide on stage</a:t>
            </a:r>
          </a:p>
          <a:p>
            <a:pPr eaLnBrk="1" hangingPunct="1"/>
            <a:r>
              <a:rPr lang="en-US" altLang="en-US" sz="2000" dirty="0">
                <a:latin typeface="+mj-lt"/>
              </a:rPr>
              <a:t>Use coarse adjustment knob to raise stage all the way up. </a:t>
            </a:r>
          </a:p>
          <a:p>
            <a:pPr eaLnBrk="1" hangingPunct="1"/>
            <a:r>
              <a:rPr lang="en-US" altLang="en-US" sz="2000" dirty="0">
                <a:latin typeface="+mj-lt"/>
              </a:rPr>
              <a:t>Focus (both: </a:t>
            </a:r>
            <a:r>
              <a:rPr lang="en-US" altLang="en-US" sz="2000" dirty="0">
                <a:solidFill>
                  <a:srgbClr val="FFC000"/>
                </a:solidFill>
                <a:latin typeface="+mj-lt"/>
              </a:rPr>
              <a:t>fine and coarse</a:t>
            </a:r>
            <a:r>
              <a:rPr lang="en-US" altLang="en-US" sz="2000" dirty="0">
                <a:latin typeface="+mj-lt"/>
              </a:rPr>
              <a:t> adjustment knobs) and center</a:t>
            </a:r>
          </a:p>
          <a:p>
            <a:pPr eaLnBrk="1" hangingPunct="1"/>
            <a:r>
              <a:rPr lang="en-US" altLang="en-US" sz="2000" dirty="0">
                <a:latin typeface="+mj-lt"/>
              </a:rPr>
              <a:t>Use Nosepiece and set to Low-power objective (10x </a:t>
            </a:r>
            <a:r>
              <a:rPr lang="en-US" altLang="en-US" sz="2000" dirty="0">
                <a:solidFill>
                  <a:srgbClr val="FFFF00"/>
                </a:solidFill>
                <a:latin typeface="+mj-lt"/>
              </a:rPr>
              <a:t>Yellow </a:t>
            </a:r>
            <a:r>
              <a:rPr lang="en-US" altLang="en-US" sz="2000" dirty="0">
                <a:latin typeface="+mj-lt"/>
              </a:rPr>
              <a:t>color band)</a:t>
            </a:r>
          </a:p>
          <a:p>
            <a:pPr eaLnBrk="1" hangingPunct="1"/>
            <a:r>
              <a:rPr lang="en-US" altLang="en-US" sz="2000" dirty="0">
                <a:latin typeface="+mj-lt"/>
              </a:rPr>
              <a:t>Focus (</a:t>
            </a:r>
            <a:r>
              <a:rPr lang="en-US" altLang="en-US" sz="2000" b="1" u="sng" dirty="0">
                <a:solidFill>
                  <a:srgbClr val="FFC000"/>
                </a:solidFill>
                <a:latin typeface="+mj-lt"/>
              </a:rPr>
              <a:t>only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>
                <a:solidFill>
                  <a:srgbClr val="FFC000"/>
                </a:solidFill>
                <a:latin typeface="+mj-lt"/>
              </a:rPr>
              <a:t>fine </a:t>
            </a:r>
            <a:r>
              <a:rPr lang="en-US" altLang="en-US" sz="2000" dirty="0">
                <a:latin typeface="+mj-lt"/>
              </a:rPr>
              <a:t>adjustment knob) </a:t>
            </a:r>
          </a:p>
          <a:p>
            <a:pPr eaLnBrk="1" hangingPunct="1"/>
            <a:r>
              <a:rPr lang="en-US" altLang="en-US" sz="2000" dirty="0">
                <a:latin typeface="+mj-lt"/>
              </a:rPr>
              <a:t>Use Nosepiece and set to Low-power objective (40x </a:t>
            </a:r>
            <a:r>
              <a:rPr lang="en-US" altLang="en-US" sz="2000" dirty="0">
                <a:solidFill>
                  <a:srgbClr val="0070C0"/>
                </a:solidFill>
                <a:latin typeface="+mj-lt"/>
              </a:rPr>
              <a:t>Blue</a:t>
            </a:r>
            <a:r>
              <a:rPr lang="en-US" altLang="en-US" sz="2000" dirty="0">
                <a:latin typeface="+mj-lt"/>
              </a:rPr>
              <a:t> color band)</a:t>
            </a:r>
          </a:p>
          <a:p>
            <a:pPr eaLnBrk="1" hangingPunct="1"/>
            <a:r>
              <a:rPr lang="en-US" altLang="en-US" sz="2000" dirty="0">
                <a:latin typeface="+mj-lt"/>
              </a:rPr>
              <a:t>Focus (</a:t>
            </a:r>
            <a:r>
              <a:rPr lang="en-US" altLang="en-US" sz="2000" b="1" u="sng" dirty="0">
                <a:solidFill>
                  <a:srgbClr val="FFC000"/>
                </a:solidFill>
                <a:latin typeface="+mj-lt"/>
              </a:rPr>
              <a:t>only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>
                <a:solidFill>
                  <a:srgbClr val="FFC000"/>
                </a:solidFill>
                <a:latin typeface="+mj-lt"/>
              </a:rPr>
              <a:t>fine </a:t>
            </a:r>
            <a:r>
              <a:rPr lang="en-US" altLang="en-US" sz="2000" dirty="0">
                <a:latin typeface="+mj-lt"/>
              </a:rPr>
              <a:t>adjustment knob)</a:t>
            </a:r>
          </a:p>
          <a:p>
            <a:pPr eaLnBrk="1" hangingPunct="1"/>
            <a:r>
              <a:rPr lang="en-US" altLang="en-US" sz="2000" dirty="0">
                <a:latin typeface="+mj-lt"/>
              </a:rPr>
              <a:t>Rotate Nosepiece “backwards” (not THROUGH OIL </a:t>
            </a:r>
            <a:r>
              <a:rPr lang="en-US" altLang="en-US" sz="2000" dirty="0" err="1">
                <a:latin typeface="+mj-lt"/>
              </a:rPr>
              <a:t>lense</a:t>
            </a:r>
            <a:r>
              <a:rPr lang="en-US" altLang="en-US" sz="2000" dirty="0">
                <a:latin typeface="+mj-lt"/>
              </a:rPr>
              <a:t>!!) and set to Scanning Objective (4x </a:t>
            </a:r>
            <a:r>
              <a:rPr lang="en-US" altLang="en-US" sz="2000" dirty="0">
                <a:solidFill>
                  <a:srgbClr val="FF0000"/>
                </a:solidFill>
                <a:latin typeface="+mj-lt"/>
              </a:rPr>
              <a:t>Red</a:t>
            </a:r>
            <a:r>
              <a:rPr lang="en-US" altLang="en-US" sz="2000" dirty="0">
                <a:latin typeface="+mj-lt"/>
              </a:rPr>
              <a:t> color band) </a:t>
            </a:r>
          </a:p>
          <a:p>
            <a:pPr eaLnBrk="1" hangingPunct="1"/>
            <a:r>
              <a:rPr lang="en-US" altLang="en-US" sz="2000" dirty="0">
                <a:solidFill>
                  <a:srgbClr val="00B050"/>
                </a:solidFill>
                <a:latin typeface="+mj-lt"/>
              </a:rPr>
              <a:t>Now, you can lower the stage</a:t>
            </a:r>
          </a:p>
          <a:p>
            <a:pPr eaLnBrk="1" hangingPunct="1"/>
            <a:endParaRPr lang="en-US" altLang="en-US" sz="2000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0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651000"/>
            <a:ext cx="9525000" cy="4953000"/>
          </a:xfrm>
        </p:spPr>
        <p:txBody>
          <a:bodyPr>
            <a:noAutofit/>
          </a:bodyPr>
          <a:lstStyle/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latin typeface="+mj-lt"/>
              </a:rPr>
              <a:t>Take out ‘e’ slide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>
              <a:latin typeface="+mj-lt"/>
            </a:endParaRP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>
                <a:latin typeface="+mj-lt"/>
              </a:rPr>
              <a:t>Turn to Page </a:t>
            </a:r>
            <a:r>
              <a:rPr lang="en-US" sz="2800" dirty="0" smtClean="0">
                <a:latin typeface="+mj-lt"/>
              </a:rPr>
              <a:t>21-24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and we do all steps of “TO DO” together. (drawings on page </a:t>
            </a:r>
            <a:r>
              <a:rPr lang="en-US" sz="2800" dirty="0" smtClean="0">
                <a:latin typeface="+mj-lt"/>
              </a:rPr>
              <a:t>24)</a:t>
            </a:r>
            <a:endParaRPr lang="en-US" sz="2800" dirty="0"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14600" y="4267200"/>
            <a:ext cx="1524000" cy="15240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e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89267" y="4560741"/>
            <a:ext cx="990600" cy="9334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e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7921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99CCFF"/>
                </a:solidFill>
              </a:rPr>
              <a:t>Microscopy Procedure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00800" y="4267200"/>
            <a:ext cx="1524000" cy="15240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4648200"/>
            <a:ext cx="1905000" cy="6858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7536" y="4705350"/>
            <a:ext cx="533400" cy="5715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The Letter  ‘e’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218507" y="4801638"/>
            <a:ext cx="451659" cy="451659"/>
          </a:xfrm>
          <a:prstGeom prst="ellipse">
            <a:avLst/>
          </a:prstGeom>
          <a:solidFill>
            <a:schemeClr val="tx2"/>
          </a:solidFill>
          <a:ln>
            <a:solidFill>
              <a:srgbClr val="6FBC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13896" y="609600"/>
            <a:ext cx="3509255" cy="772519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49600" dirty="0" smtClean="0">
                <a:solidFill>
                  <a:schemeClr val="bg1"/>
                </a:solidFill>
                <a:latin typeface="+mn-lt"/>
              </a:rPr>
              <a:t>e</a:t>
            </a:r>
            <a:endParaRPr lang="en-US" sz="49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Oval 10"/>
          <p:cNvSpPr/>
          <p:nvPr/>
        </p:nvSpPr>
        <p:spPr>
          <a:xfrm flipH="1" flipV="1">
            <a:off x="1359131" y="4950920"/>
            <a:ext cx="153093" cy="1530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85560" y="4265465"/>
            <a:ext cx="1615439" cy="158087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486795" y="4238105"/>
            <a:ext cx="1524000" cy="15240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86795" y="3224283"/>
            <a:ext cx="1407758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 smtClean="0">
                <a:solidFill>
                  <a:schemeClr val="bg1"/>
                </a:solidFill>
                <a:latin typeface="+mn-lt"/>
              </a:rPr>
              <a:t>e</a:t>
            </a:r>
            <a:endParaRPr lang="en-US" sz="199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129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651000"/>
            <a:ext cx="9525000" cy="4953000"/>
          </a:xfrm>
        </p:spPr>
        <p:txBody>
          <a:bodyPr>
            <a:noAutofit/>
          </a:bodyPr>
          <a:lstStyle/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latin typeface="+mj-lt"/>
              </a:rPr>
              <a:t>Take out ‘e’ slide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>
              <a:latin typeface="+mj-lt"/>
            </a:endParaRP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>
                <a:latin typeface="+mj-lt"/>
              </a:rPr>
              <a:t>Turn to Page </a:t>
            </a:r>
            <a:r>
              <a:rPr lang="en-US" sz="2800" dirty="0">
                <a:latin typeface="+mj-lt"/>
              </a:rPr>
              <a:t>21-24 </a:t>
            </a:r>
            <a:r>
              <a:rPr lang="en-US" sz="2800" dirty="0">
                <a:latin typeface="+mj-lt"/>
              </a:rPr>
              <a:t>and we do all steps of “TO DO” together. (drawings on page </a:t>
            </a:r>
            <a:r>
              <a:rPr lang="en-US" sz="2800" dirty="0" smtClean="0">
                <a:latin typeface="+mj-lt"/>
              </a:rPr>
              <a:t>24)</a:t>
            </a:r>
            <a:endParaRPr lang="en-US" sz="2800" dirty="0"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14600" y="4267200"/>
            <a:ext cx="1524000" cy="15240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e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89267" y="4560741"/>
            <a:ext cx="990600" cy="9334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e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7921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99CCFF"/>
                </a:solidFill>
              </a:rPr>
              <a:t>Microscopy Procedure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00800" y="4267200"/>
            <a:ext cx="1524000" cy="15240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4648200"/>
            <a:ext cx="1905000" cy="6858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7536" y="4705350"/>
            <a:ext cx="533400" cy="5715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The Letter  ‘e’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218507" y="4801638"/>
            <a:ext cx="451659" cy="451659"/>
          </a:xfrm>
          <a:prstGeom prst="ellipse">
            <a:avLst/>
          </a:prstGeom>
          <a:solidFill>
            <a:schemeClr val="tx2"/>
          </a:solidFill>
          <a:ln>
            <a:solidFill>
              <a:srgbClr val="6FBC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13896" y="609600"/>
            <a:ext cx="3509255" cy="772519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4960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n-lt"/>
              </a:rPr>
              <a:t>e</a:t>
            </a:r>
            <a:endParaRPr lang="en-US" sz="49600" dirty="0">
              <a:ln>
                <a:solidFill>
                  <a:schemeClr val="tx1">
                    <a:lumMod val="50000"/>
                  </a:schemeClr>
                </a:solidFill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Oval 10"/>
          <p:cNvSpPr/>
          <p:nvPr/>
        </p:nvSpPr>
        <p:spPr>
          <a:xfrm flipH="1" flipV="1">
            <a:off x="1359131" y="4950920"/>
            <a:ext cx="153093" cy="15309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85560" y="4265465"/>
            <a:ext cx="1615439" cy="158087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486795" y="4238105"/>
            <a:ext cx="1524000" cy="15240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86795" y="3224283"/>
            <a:ext cx="1407758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 smtClean="0">
                <a:solidFill>
                  <a:schemeClr val="bg1"/>
                </a:solidFill>
                <a:latin typeface="+mn-lt"/>
              </a:rPr>
              <a:t>e</a:t>
            </a:r>
            <a:endParaRPr lang="en-US" sz="199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69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Practice Focusing on your own </a:t>
            </a:r>
            <a:r>
              <a:rPr lang="en-US" sz="3100" i="1" dirty="0" smtClean="0"/>
              <a:t>pgs. 37-38; 47</a:t>
            </a:r>
            <a:endParaRPr lang="en-US" sz="31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9067800" cy="4953000"/>
          </a:xfrm>
        </p:spPr>
        <p:txBody>
          <a:bodyPr>
            <a:noAutofit/>
          </a:bodyPr>
          <a:lstStyle/>
          <a:p>
            <a:pPr marL="40170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 Flip to page 47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These are the steps you need to do every time you look at a slide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>
                <a:latin typeface="+mj-lt"/>
              </a:rPr>
              <a:t>You may tear this page out now or wait until next week when your instructor will use it to conduct your Microscope Exam.  </a:t>
            </a:r>
            <a:r>
              <a:rPr lang="en-US" sz="2000" i="1" dirty="0" smtClean="0">
                <a:solidFill>
                  <a:srgbClr val="FF0066"/>
                </a:solidFill>
                <a:latin typeface="+mj-lt"/>
              </a:rPr>
              <a:t>YOU WILL NOT BE ABLE TO LOOK AT THIS SHEET WHILE TESTED, so today is to </a:t>
            </a:r>
            <a:r>
              <a:rPr lang="en-US" sz="2000" i="1" u="sng" dirty="0" smtClean="0">
                <a:solidFill>
                  <a:srgbClr val="FF0066"/>
                </a:solidFill>
                <a:latin typeface="+mj-lt"/>
              </a:rPr>
              <a:t>practice until you have it memorized</a:t>
            </a:r>
            <a:r>
              <a:rPr lang="en-US" sz="2000" i="1" dirty="0" smtClean="0">
                <a:solidFill>
                  <a:srgbClr val="FF0066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594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Practice Focusing on your own </a:t>
            </a:r>
            <a:r>
              <a:rPr lang="en-US" sz="3100" i="1" dirty="0" smtClean="0"/>
              <a:t>pgs. 37-38; 47</a:t>
            </a:r>
            <a:endParaRPr lang="en-US" sz="31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3429000" cy="3962400"/>
          </a:xfrm>
        </p:spPr>
        <p:txBody>
          <a:bodyPr>
            <a:noAutofit/>
          </a:bodyPr>
          <a:lstStyle/>
          <a:p>
            <a:pPr marL="413131" indent="-285750" fontAlgn="auto">
              <a:spcAft>
                <a:spcPts val="0"/>
              </a:spcAft>
              <a:defRPr/>
            </a:pPr>
            <a:r>
              <a:rPr lang="en-US" sz="1800" dirty="0" smtClean="0">
                <a:latin typeface="Century Gothic" panose="020B0502020202020204" pitchFamily="34" charset="0"/>
              </a:rPr>
              <a:t>To prepare for this exam, please </a:t>
            </a:r>
            <a:r>
              <a:rPr lang="en-US" sz="1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turn to page 37 </a:t>
            </a:r>
            <a:r>
              <a:rPr lang="en-US" sz="1800" dirty="0" smtClean="0">
                <a:latin typeface="Century Gothic" panose="020B0502020202020204" pitchFamily="34" charset="0"/>
              </a:rPr>
              <a:t>and practice these steps for each slide listed. </a:t>
            </a:r>
            <a:r>
              <a:rPr lang="en-US" sz="1800" dirty="0" smtClean="0">
                <a:latin typeface="Century Gothic" panose="020B0502020202020204" pitchFamily="34" charset="0"/>
              </a:rPr>
              <a:t>Sketch what you see at the power listed for each organism on page 38. </a:t>
            </a:r>
          </a:p>
          <a:p>
            <a:pPr marL="413131" indent="-285750" fontAlgn="auto">
              <a:spcAft>
                <a:spcPts val="0"/>
              </a:spcAft>
              <a:defRPr/>
            </a:pPr>
            <a:r>
              <a:rPr lang="en-US" sz="1800" dirty="0" smtClean="0">
                <a:latin typeface="Century Gothic" panose="020B0502020202020204" pitchFamily="34" charset="0"/>
              </a:rPr>
              <a:t>If </a:t>
            </a:r>
            <a:r>
              <a:rPr lang="en-US" sz="1800" dirty="0">
                <a:latin typeface="Century Gothic" panose="020B0502020202020204" pitchFamily="34" charset="0"/>
              </a:rPr>
              <a:t>time is limited, you may continue this exercise next week but know you will be tested on the steps listed on pg. 47 using the slide </a:t>
            </a:r>
            <a:r>
              <a:rPr lang="en-US" sz="1800" i="1" dirty="0">
                <a:solidFill>
                  <a:srgbClr val="FF0066"/>
                </a:solidFill>
                <a:latin typeface="Century Gothic" panose="020B0502020202020204" pitchFamily="34" charset="0"/>
              </a:rPr>
              <a:t>Paramecium</a:t>
            </a:r>
            <a:r>
              <a:rPr lang="en-US" sz="2400" i="1" dirty="0">
                <a:solidFill>
                  <a:srgbClr val="FF0066"/>
                </a:solidFill>
                <a:latin typeface="Century Gothic" panose="020B0502020202020204" pitchFamily="34" charset="0"/>
              </a:rPr>
              <a:t>*</a:t>
            </a:r>
            <a:r>
              <a:rPr lang="en-US" sz="1800" dirty="0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r>
              <a:rPr lang="en-US" sz="1800" dirty="0">
                <a:latin typeface="Century Gothic" panose="020B0502020202020204" pitchFamily="34" charset="0"/>
              </a:rPr>
              <a:t>so make sure you practice at minimum with this slide this week!) </a:t>
            </a:r>
          </a:p>
          <a:p>
            <a:pPr marL="713168" lvl="2" indent="0" fontAlgn="auto">
              <a:spcAft>
                <a:spcPts val="0"/>
              </a:spcAft>
              <a:buNone/>
              <a:defRPr/>
            </a:pPr>
            <a:r>
              <a:rPr lang="en-US" sz="1800" dirty="0">
                <a:latin typeface="Century Gothic" panose="020B0502020202020204" pitchFamily="34" charset="0"/>
              </a:rPr>
              <a:t>	</a:t>
            </a:r>
          </a:p>
          <a:p>
            <a:pPr marL="40170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1800" dirty="0" smtClean="0">
              <a:latin typeface="Century Gothic" panose="020B0502020202020204" pitchFamily="34" charset="0"/>
            </a:endParaRPr>
          </a:p>
          <a:p>
            <a:pPr marL="713168" lvl="2" indent="0" fontAlgn="auto">
              <a:spcAft>
                <a:spcPts val="0"/>
              </a:spcAft>
              <a:buNone/>
              <a:defRPr/>
            </a:pPr>
            <a:r>
              <a:rPr lang="en-US" sz="1800" dirty="0">
                <a:latin typeface="Century Gothic" panose="020B0502020202020204" pitchFamily="34" charset="0"/>
              </a:rPr>
              <a:t>	</a:t>
            </a:r>
            <a:endParaRPr lang="en-US" sz="18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04800" y="6324974"/>
            <a:ext cx="929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3168" lvl="2" indent="0" fontAlgn="auto">
              <a:spcAft>
                <a:spcPts val="0"/>
              </a:spcAft>
              <a:buNone/>
              <a:defRPr/>
            </a:pPr>
            <a:r>
              <a:rPr lang="en-US" sz="1400" dirty="0"/>
              <a:t>	If you want more time, you may come to open lab any day this week @ Main campus where there is not a class being conducted (check the schedule on </a:t>
            </a:r>
            <a:r>
              <a:rPr lang="en-US" sz="1400" dirty="0" err="1"/>
              <a:t>Weebly</a:t>
            </a:r>
            <a:r>
              <a:rPr lang="en-US" sz="1400" dirty="0"/>
              <a:t> </a:t>
            </a:r>
            <a:r>
              <a:rPr lang="en-US" sz="1400" dirty="0">
                <a:hlinkClick r:id="rId2"/>
              </a:rPr>
              <a:t>&lt;link&gt;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918083"/>
            <a:ext cx="5334000" cy="53458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03461" y="3071345"/>
            <a:ext cx="4042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66"/>
                </a:solidFill>
              </a:rPr>
              <a:t>*</a:t>
            </a:r>
            <a:endParaRPr lang="en-US" sz="44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4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59058" y="6235"/>
            <a:ext cx="76200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>
                <a:solidFill>
                  <a:srgbClr val="99CCFF"/>
                </a:solidFill>
                <a:latin typeface="Century Gothic" panose="020B0502020202020204" pitchFamily="34" charset="0"/>
              </a:rPr>
              <a:t>Today’s Lab pgs. </a:t>
            </a:r>
            <a:r>
              <a:rPr lang="en-US" altLang="en-US" sz="4000" dirty="0" smtClean="0">
                <a:solidFill>
                  <a:srgbClr val="99CCFF"/>
                </a:solidFill>
                <a:latin typeface="Century Gothic" panose="020B0502020202020204" pitchFamily="34" charset="0"/>
              </a:rPr>
              <a:t>15-30; 37-38</a:t>
            </a:r>
            <a:endParaRPr lang="en-US" altLang="en-US" sz="4000" dirty="0">
              <a:solidFill>
                <a:srgbClr val="99CC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55626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Century Gothic" panose="020B0502020202020204" pitchFamily="34" charset="0"/>
              </a:rPr>
              <a:t>Read and complete all TO DO’s 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:</a:t>
            </a:r>
          </a:p>
          <a:p>
            <a:pPr marL="136525" indent="0" eaLnBrk="1" hangingPunct="1">
              <a:buNone/>
            </a:pPr>
            <a:r>
              <a:rPr lang="en-US" altLang="en-US" sz="2400" dirty="0">
                <a:latin typeface="Century Gothic" panose="020B0502020202020204" pitchFamily="34" charset="0"/>
              </a:rPr>
              <a:t>	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p. 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20: 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altLang="en-US" sz="2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C</a:t>
            </a:r>
            <a:r>
              <a:rPr lang="en-US" altLang="en-US" sz="24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alculate</a:t>
            </a:r>
            <a:r>
              <a:rPr lang="en-US" altLang="en-US" sz="2400" b="1" dirty="0" smtClean="0">
                <a:latin typeface="Century Gothic" panose="020B0502020202020204" pitchFamily="34" charset="0"/>
              </a:rPr>
              <a:t> 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total mag. </a:t>
            </a:r>
            <a:r>
              <a:rPr lang="en-US" altLang="en-US" sz="2400" u="sng" dirty="0" smtClean="0">
                <a:latin typeface="Century Gothic" panose="020B0502020202020204" pitchFamily="34" charset="0"/>
              </a:rPr>
              <a:t>chart</a:t>
            </a:r>
            <a:endParaRPr lang="en-US" altLang="en-US" sz="2400" dirty="0" smtClean="0">
              <a:latin typeface="Century Gothic" panose="020B0502020202020204" pitchFamily="34" charset="0"/>
            </a:endParaRPr>
          </a:p>
          <a:p>
            <a:pPr marL="136525" indent="0" eaLnBrk="1" hangingPunct="1">
              <a:buNone/>
            </a:pPr>
            <a:r>
              <a:rPr lang="en-US" altLang="en-US" sz="2400" dirty="0">
                <a:latin typeface="Century Gothic" panose="020B0502020202020204" pitchFamily="34" charset="0"/>
              </a:rPr>
              <a:t>	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p. 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25: </a:t>
            </a:r>
            <a:r>
              <a:rPr lang="en-US" altLang="en-US" sz="24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Measure 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field of view with ruler</a:t>
            </a:r>
          </a:p>
          <a:p>
            <a:pPr marL="136525" indent="0" eaLnBrk="1" hangingPunct="1">
              <a:buNone/>
            </a:pPr>
            <a:r>
              <a:rPr lang="en-US" altLang="en-US" sz="2400" dirty="0">
                <a:latin typeface="Century Gothic" panose="020B0502020202020204" pitchFamily="34" charset="0"/>
              </a:rPr>
              <a:t>	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p. 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27:  </a:t>
            </a:r>
            <a:r>
              <a:rPr lang="en-US" altLang="en-US" sz="24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View/</a:t>
            </a:r>
            <a:r>
              <a:rPr lang="en-US" altLang="en-US" sz="24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Sketch</a:t>
            </a:r>
            <a:r>
              <a:rPr lang="en-US" altLang="en-US" sz="24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Fixed </a:t>
            </a:r>
            <a:r>
              <a:rPr lang="en-US" altLang="en-US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mount 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of elodea leaf</a:t>
            </a:r>
          </a:p>
          <a:p>
            <a:pPr marL="136525" indent="0" eaLnBrk="1" hangingPunct="1">
              <a:buNone/>
            </a:pPr>
            <a:r>
              <a:rPr lang="en-US" altLang="en-US" sz="2400" dirty="0">
                <a:latin typeface="Century Gothic" panose="020B0502020202020204" pitchFamily="34" charset="0"/>
              </a:rPr>
              <a:t>	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	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(</a:t>
            </a:r>
            <a:r>
              <a:rPr lang="en-US" altLang="en-US" sz="2000" i="1" dirty="0" smtClean="0">
                <a:latin typeface="Century Gothic" panose="020B0502020202020204" pitchFamily="34" charset="0"/>
              </a:rPr>
              <a:t>we will do wet </a:t>
            </a:r>
            <a:r>
              <a:rPr lang="en-US" altLang="en-US" sz="2000" i="1" dirty="0" smtClean="0">
                <a:latin typeface="Century Gothic" panose="020B0502020202020204" pitchFamily="34" charset="0"/>
              </a:rPr>
              <a:t>mount </a:t>
            </a:r>
            <a:r>
              <a:rPr lang="en-US" altLang="en-US" sz="2000" i="1" dirty="0" smtClean="0">
                <a:latin typeface="Century Gothic" panose="020B0502020202020204" pitchFamily="34" charset="0"/>
              </a:rPr>
              <a:t>next week)</a:t>
            </a:r>
            <a:endParaRPr lang="en-US" altLang="en-US" sz="2000" i="1" dirty="0" smtClean="0">
              <a:latin typeface="Century Gothic" panose="020B0502020202020204" pitchFamily="34" charset="0"/>
            </a:endParaRPr>
          </a:p>
          <a:p>
            <a:pPr marL="136525" indent="0" eaLnBrk="1" hangingPunct="1">
              <a:buNone/>
            </a:pPr>
            <a:r>
              <a:rPr lang="en-US" altLang="en-US" sz="2400" dirty="0">
                <a:latin typeface="Century Gothic" panose="020B0502020202020204" pitchFamily="34" charset="0"/>
              </a:rPr>
              <a:t>	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p. 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29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: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altLang="en-US" sz="24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Fill in 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microscope 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parts</a:t>
            </a:r>
          </a:p>
          <a:p>
            <a:pPr marL="136525" indent="0" eaLnBrk="1" hangingPunct="1">
              <a:buNone/>
            </a:pPr>
            <a:r>
              <a:rPr lang="en-US" altLang="en-US" sz="2400" dirty="0">
                <a:latin typeface="Century Gothic" panose="020B0502020202020204" pitchFamily="34" charset="0"/>
              </a:rPr>
              <a:t>	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p. 37-38: </a:t>
            </a:r>
            <a:r>
              <a:rPr lang="en-US" altLang="en-US" sz="24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View/Sketch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 Fixed Mount organisms</a:t>
            </a:r>
            <a:endParaRPr lang="en-US" altLang="en-US" sz="2400" dirty="0" smtClean="0">
              <a:latin typeface="Century Gothic" panose="020B0502020202020204" pitchFamily="34" charset="0"/>
            </a:endParaRPr>
          </a:p>
          <a:p>
            <a:pPr marL="136525" indent="0">
              <a:buNone/>
            </a:pPr>
            <a:r>
              <a:rPr lang="en-US" altLang="en-US" sz="2400" dirty="0" smtClean="0">
                <a:latin typeface="Century Gothic" panose="020B0502020202020204" pitchFamily="34" charset="0"/>
              </a:rPr>
              <a:t>	p</a:t>
            </a:r>
            <a:r>
              <a:rPr lang="en-US" altLang="en-US" sz="2400" dirty="0">
                <a:latin typeface="Century Gothic" panose="020B0502020202020204" pitchFamily="34" charset="0"/>
              </a:rPr>
              <a:t>. 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30: </a:t>
            </a:r>
            <a:r>
              <a:rPr lang="en-US" altLang="en-US" sz="24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Complete 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Before you go questions</a:t>
            </a:r>
            <a:endParaRPr lang="en-US" altLang="en-US" sz="2400" dirty="0"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sz="2400" i="1" dirty="0" smtClean="0">
                <a:latin typeface="Century Gothic" panose="020B0502020202020204" pitchFamily="34" charset="0"/>
              </a:rPr>
              <a:t>NOTE</a:t>
            </a:r>
            <a:r>
              <a:rPr lang="en-US" altLang="en-US" sz="2400" i="1" dirty="0">
                <a:latin typeface="Century Gothic" panose="020B0502020202020204" pitchFamily="34" charset="0"/>
              </a:rPr>
              <a:t>: </a:t>
            </a:r>
            <a:r>
              <a:rPr lang="en-US" altLang="en-US" sz="2400" i="1" u="sng" dirty="0">
                <a:latin typeface="Century Gothic" panose="020B0502020202020204" pitchFamily="34" charset="0"/>
              </a:rPr>
              <a:t>Next week </a:t>
            </a:r>
            <a:r>
              <a:rPr lang="en-US" altLang="en-US" sz="2400" i="1" dirty="0">
                <a:latin typeface="Century Gothic" panose="020B0502020202020204" pitchFamily="34" charset="0"/>
              </a:rPr>
              <a:t>is </a:t>
            </a:r>
            <a:r>
              <a:rPr lang="en-US" altLang="en-US" sz="2400" i="1" dirty="0" smtClean="0">
                <a:latin typeface="Century Gothic" panose="020B0502020202020204" pitchFamily="34" charset="0"/>
              </a:rPr>
              <a:t>your Microscope Exam!!!! </a:t>
            </a:r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Make sure you are using your lab time wisely </a:t>
            </a:r>
            <a:r>
              <a:rPr lang="en-US" alt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today to </a:t>
            </a:r>
            <a:r>
              <a:rPr lang="en-US" altLang="en-US" sz="2400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practice using your microscope in the </a:t>
            </a:r>
            <a:r>
              <a:rPr lang="en-US" altLang="en-US" sz="2400" b="1" i="1" u="sng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order listed on </a:t>
            </a:r>
            <a:r>
              <a:rPr lang="en-US" altLang="en-US" sz="2400" b="1" i="1" u="sng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pg. 47</a:t>
            </a:r>
            <a:r>
              <a:rPr lang="en-US" alt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!</a:t>
            </a:r>
            <a:endParaRPr lang="en-US" altLang="en-US" sz="24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marL="449263" lvl="1" indent="0" eaLnBrk="1" hangingPunct="1">
              <a:buNone/>
            </a:pPr>
            <a:endParaRPr lang="en-US" altLang="en-US" sz="2000" dirty="0">
              <a:latin typeface="Century Gothic" panose="020B0502020202020204" pitchFamily="34" charset="0"/>
            </a:endParaRPr>
          </a:p>
          <a:p>
            <a:pPr eaLnBrk="1" hangingPunct="1"/>
            <a:endParaRPr lang="en-US" altLang="en-US" sz="2400" dirty="0">
              <a:latin typeface="Century Gothic" panose="020B0502020202020204" pitchFamily="34" charset="0"/>
            </a:endParaRPr>
          </a:p>
          <a:p>
            <a:pPr eaLnBrk="1" hangingPunct="1"/>
            <a:endParaRPr lang="en-US" altLang="en-US" sz="2400" dirty="0">
              <a:latin typeface="Century Gothic" panose="020B0502020202020204" pitchFamily="34" charset="0"/>
            </a:endParaRPr>
          </a:p>
          <a:p>
            <a:pPr marL="449263" lvl="1" indent="0" eaLnBrk="1" hangingPunct="1">
              <a:buNone/>
            </a:pPr>
            <a:endParaRPr lang="en-US" alt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254" y="2586967"/>
            <a:ext cx="1713305" cy="5695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9" t="15072" r="6635" b="4928"/>
          <a:stretch/>
        </p:blipFill>
        <p:spPr bwMode="auto">
          <a:xfrm>
            <a:off x="6196957" y="2557881"/>
            <a:ext cx="822170" cy="90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4" t="12753" r="26290" b="46667"/>
          <a:stretch/>
        </p:blipFill>
        <p:spPr bwMode="auto">
          <a:xfrm>
            <a:off x="7237492" y="526098"/>
            <a:ext cx="625153" cy="10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14856" y="1083767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x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379058" y="943837"/>
            <a:ext cx="783742" cy="294203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400265" y="1452714"/>
            <a:ext cx="762535" cy="39865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" t="40000" b="40000"/>
          <a:stretch/>
        </p:blipFill>
        <p:spPr>
          <a:xfrm rot="10800000">
            <a:off x="6559540" y="1778247"/>
            <a:ext cx="1591890" cy="32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9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362200"/>
            <a:ext cx="3259000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1430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B0F0"/>
                </a:solidFill>
                <a:latin typeface="Comic Sans MS" panose="030F0702030302020204" pitchFamily="66" charset="0"/>
              </a:rPr>
              <a:t>Know this for next Lab!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470852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Know the name and function of organelles found in plant and animal cells. </a:t>
            </a: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Know differences between them!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cxnSp>
        <p:nvCxnSpPr>
          <p:cNvPr id="9" name="Straight Arrow Connector 8"/>
          <p:cNvCxnSpPr>
            <a:stCxn id="11" idx="1"/>
          </p:cNvCxnSpPr>
          <p:nvPr/>
        </p:nvCxnSpPr>
        <p:spPr>
          <a:xfrm flipH="1" flipV="1">
            <a:off x="2895600" y="3200400"/>
            <a:ext cx="3733800" cy="10846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629400" y="3124200"/>
            <a:ext cx="1729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Mitochondrion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810000" y="2590800"/>
            <a:ext cx="2895600" cy="27253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705600" y="2438400"/>
            <a:ext cx="1047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Cell wall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19" name="Straight Arrow Connector 18"/>
          <p:cNvCxnSpPr>
            <a:stCxn id="20" idx="1"/>
          </p:cNvCxnSpPr>
          <p:nvPr/>
        </p:nvCxnSpPr>
        <p:spPr>
          <a:xfrm flipH="1" flipV="1">
            <a:off x="4419600" y="3352800"/>
            <a:ext cx="2209800" cy="33706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629400" y="3505200"/>
            <a:ext cx="1835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Golgi apparatus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21" name="Straight Arrow Connector 20"/>
          <p:cNvCxnSpPr>
            <a:stCxn id="22" idx="1"/>
          </p:cNvCxnSpPr>
          <p:nvPr/>
        </p:nvCxnSpPr>
        <p:spPr>
          <a:xfrm flipH="1">
            <a:off x="4114800" y="4070866"/>
            <a:ext cx="2590800" cy="80593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705600" y="3886200"/>
            <a:ext cx="1835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Nucleolus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24" name="Straight Arrow Connector 23"/>
          <p:cNvCxnSpPr>
            <a:stCxn id="25" idx="1"/>
          </p:cNvCxnSpPr>
          <p:nvPr/>
        </p:nvCxnSpPr>
        <p:spPr>
          <a:xfrm flipH="1">
            <a:off x="4191000" y="4451866"/>
            <a:ext cx="2514600" cy="65353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705600" y="4267200"/>
            <a:ext cx="1835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Nucleus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32" name="Straight Arrow Connector 31"/>
          <p:cNvCxnSpPr>
            <a:stCxn id="33" idx="1"/>
          </p:cNvCxnSpPr>
          <p:nvPr/>
        </p:nvCxnSpPr>
        <p:spPr>
          <a:xfrm flipH="1">
            <a:off x="2209800" y="5276166"/>
            <a:ext cx="4572000" cy="13403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781800" y="4953000"/>
            <a:ext cx="1742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Endoplasmic reticulum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705600" y="2819400"/>
            <a:ext cx="1742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Cell membrane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35" name="Straight Arrow Connector 34"/>
          <p:cNvCxnSpPr>
            <a:stCxn id="34" idx="1"/>
          </p:cNvCxnSpPr>
          <p:nvPr/>
        </p:nvCxnSpPr>
        <p:spPr>
          <a:xfrm flipH="1" flipV="1">
            <a:off x="2743200" y="2971800"/>
            <a:ext cx="3962400" cy="3226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5" idx="1"/>
          </p:cNvCxnSpPr>
          <p:nvPr/>
        </p:nvCxnSpPr>
        <p:spPr>
          <a:xfrm flipH="1" flipV="1">
            <a:off x="2133600" y="6019800"/>
            <a:ext cx="4800600" cy="41326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934200" y="6248400"/>
            <a:ext cx="1742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Chloroplast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 rot="5400000">
            <a:off x="-905218" y="4410417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Kornelia Fillmer, CC BY-SA 3.0</a:t>
            </a:r>
            <a:b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https://photos.google.com/share/AF1QipN07w2MVbOkY1hNX55T6HF-k7ab1lO6gNOLMKjICmjl1PLBeSHy1uTuaisGMWJzvg/photo/AF1QipMPjNAnq-0k_A1os3jxfSa2DHqr3CepILIVnYus?key=M09OZm9fc3dYU3p4QXhzUVIzMzhFZmJEMy1sckV3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00" dirty="0"/>
          </a:p>
        </p:txBody>
      </p:sp>
      <p:cxnSp>
        <p:nvCxnSpPr>
          <p:cNvPr id="61" name="Straight Arrow Connector 60"/>
          <p:cNvCxnSpPr>
            <a:stCxn id="62" idx="1"/>
          </p:cNvCxnSpPr>
          <p:nvPr/>
        </p:nvCxnSpPr>
        <p:spPr>
          <a:xfrm flipH="1" flipV="1">
            <a:off x="3200400" y="5562603"/>
            <a:ext cx="3657600" cy="39936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6858000" y="5638800"/>
            <a:ext cx="1742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Large central vacuole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84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1430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B0F0"/>
                </a:solidFill>
                <a:latin typeface="Comic Sans MS" panose="030F0702030302020204" pitchFamily="66" charset="0"/>
              </a:rPr>
              <a:t>Know this for next Lab!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470852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itchFamily="66" charset="0"/>
              </a:rPr>
              <a:t>Know the name and function of organelles found in plant and animal cells. </a:t>
            </a:r>
          </a:p>
          <a:p>
            <a:pPr eaLnBrk="1" hangingPunct="1"/>
            <a:r>
              <a:rPr lang="en-US" altLang="en-US" dirty="0">
                <a:latin typeface="Comic Sans MS" pitchFamily="66" charset="0"/>
              </a:rPr>
              <a:t>Know differences between them!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-905218" y="4486618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US" sz="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Divinemercy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(Own work) [CC BY-SA 3.0 (http://creativecommons.org/licenses/by-sa/3.0) or GFDL (http://www.gnu.org/copyleft/fdl.html)], via Wikimedia Commons</a:t>
            </a:r>
            <a:b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https://upload.wikimedia.org/wikipedia/commons/5/5f/Animal_Cell_Cross_Section_Model.jpg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5" y="2394373"/>
            <a:ext cx="4067175" cy="394451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3581400" y="2895600"/>
            <a:ext cx="3048000" cy="7620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629400" y="2743200"/>
            <a:ext cx="1606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Mitochondria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724400" y="2590800"/>
            <a:ext cx="1905000" cy="15240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705600" y="2362200"/>
            <a:ext cx="1742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Cell membrane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19" name="Straight Arrow Connector 18"/>
          <p:cNvCxnSpPr>
            <a:stCxn id="20" idx="1"/>
          </p:cNvCxnSpPr>
          <p:nvPr/>
        </p:nvCxnSpPr>
        <p:spPr>
          <a:xfrm flipH="1" flipV="1">
            <a:off x="3429000" y="3505200"/>
            <a:ext cx="3200400" cy="3226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629400" y="3352800"/>
            <a:ext cx="1835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Golgi apparatus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21" name="Straight Arrow Connector 20"/>
          <p:cNvCxnSpPr>
            <a:stCxn id="22" idx="1"/>
          </p:cNvCxnSpPr>
          <p:nvPr/>
        </p:nvCxnSpPr>
        <p:spPr>
          <a:xfrm flipH="1">
            <a:off x="3505200" y="3918466"/>
            <a:ext cx="3200400" cy="95833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705600" y="3733800"/>
            <a:ext cx="1835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Nucleolus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24" name="Straight Arrow Connector 23"/>
          <p:cNvCxnSpPr>
            <a:stCxn id="25" idx="1"/>
          </p:cNvCxnSpPr>
          <p:nvPr/>
        </p:nvCxnSpPr>
        <p:spPr>
          <a:xfrm flipH="1">
            <a:off x="3886200" y="4299466"/>
            <a:ext cx="2819400" cy="80593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705600" y="4114800"/>
            <a:ext cx="1835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Nucleus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28" name="Straight Arrow Connector 27"/>
          <p:cNvCxnSpPr>
            <a:stCxn id="29" idx="1"/>
          </p:cNvCxnSpPr>
          <p:nvPr/>
        </p:nvCxnSpPr>
        <p:spPr>
          <a:xfrm flipH="1">
            <a:off x="5181600" y="4756666"/>
            <a:ext cx="1600200" cy="19633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781800" y="4572000"/>
            <a:ext cx="1742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Cytoplasm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32" name="Straight Arrow Connector 31"/>
          <p:cNvCxnSpPr>
            <a:stCxn id="33" idx="1"/>
          </p:cNvCxnSpPr>
          <p:nvPr/>
        </p:nvCxnSpPr>
        <p:spPr>
          <a:xfrm flipH="1">
            <a:off x="3352800" y="5276166"/>
            <a:ext cx="3352800" cy="36263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705600" y="4953000"/>
            <a:ext cx="1742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Endoplasmic reticulum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38" name="Straight Arrow Connector 37"/>
          <p:cNvCxnSpPr>
            <a:stCxn id="39" idx="1"/>
          </p:cNvCxnSpPr>
          <p:nvPr/>
        </p:nvCxnSpPr>
        <p:spPr>
          <a:xfrm flipH="1">
            <a:off x="3962400" y="5823466"/>
            <a:ext cx="2819400" cy="19633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781800" y="5638800"/>
            <a:ext cx="1742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Lysosome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48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1295400"/>
            <a:ext cx="8686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Lab Objectives:</a:t>
            </a:r>
          </a:p>
          <a:p>
            <a:endParaRPr 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>
                <a:latin typeface="Century Gothic" panose="020B0502020202020204" pitchFamily="34" charset="0"/>
              </a:rPr>
              <a:t>Work with a </a:t>
            </a:r>
            <a:r>
              <a:rPr lang="en-US" sz="2800" dirty="0">
                <a:solidFill>
                  <a:srgbClr val="99CCFF"/>
                </a:solidFill>
                <a:latin typeface="Century Gothic" panose="020B0502020202020204" pitchFamily="34" charset="0"/>
              </a:rPr>
              <a:t>microscope</a:t>
            </a:r>
            <a:r>
              <a:rPr lang="en-US" sz="2800" dirty="0">
                <a:latin typeface="Century Gothic" panose="020B0502020202020204" pitchFamily="34" charset="0"/>
              </a:rPr>
              <a:t> and adjust it to </a:t>
            </a:r>
            <a:r>
              <a:rPr lang="en-US" sz="2800" dirty="0">
                <a:solidFill>
                  <a:srgbClr val="CC00FF"/>
                </a:solidFill>
                <a:latin typeface="Century Gothic" panose="020B0502020202020204" pitchFamily="34" charset="0"/>
              </a:rPr>
              <a:t>maximum resolution</a:t>
            </a:r>
          </a:p>
          <a:p>
            <a:pPr marL="285750" indent="-285750">
              <a:buFontTx/>
              <a:buChar char="-"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>
                <a:latin typeface="Century Gothic" panose="020B0502020202020204" pitchFamily="34" charset="0"/>
              </a:rPr>
              <a:t>Locate and define the </a:t>
            </a:r>
            <a:r>
              <a:rPr lang="en-US" sz="2800" dirty="0">
                <a:solidFill>
                  <a:srgbClr val="FFFF00"/>
                </a:solidFill>
                <a:latin typeface="Century Gothic" panose="020B0502020202020204" pitchFamily="34" charset="0"/>
              </a:rPr>
              <a:t>parts of the microscope</a:t>
            </a:r>
            <a:endParaRPr lang="en-US" sz="200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marL="742950" lvl="1" indent="-285750">
              <a:buFontTx/>
              <a:buChar char="-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>
                <a:latin typeface="Century Gothic" panose="020B0502020202020204" pitchFamily="34" charset="0"/>
              </a:rPr>
              <a:t>View Fixed </a:t>
            </a:r>
            <a:r>
              <a:rPr lang="en-US" sz="2800" dirty="0" smtClean="0">
                <a:latin typeface="Century Gothic" panose="020B0502020202020204" pitchFamily="34" charset="0"/>
              </a:rPr>
              <a:t>Slides to Practice for Microscope Exam test next week 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pg</a:t>
            </a:r>
            <a:r>
              <a:rPr lang="en-US" altLang="en-US" sz="2400" dirty="0">
                <a:latin typeface="Century Gothic" panose="020B0502020202020204" pitchFamily="34" charset="0"/>
              </a:rPr>
              <a:t>. 37-38; 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47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742950" lvl="1" indent="-285750">
              <a:buFontTx/>
              <a:buChar char="-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28600"/>
            <a:ext cx="8839200" cy="1143000"/>
          </a:xfrm>
          <a:prstGeom prst="rect">
            <a:avLst/>
          </a:prstGeom>
        </p:spPr>
        <p:txBody>
          <a:bodyPr vert="horz" lIns="45720" tIns="0" rIns="45720" bIns="0" anchor="ctr">
            <a:normAutofit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cap="none" dirty="0">
                <a:solidFill>
                  <a:srgbClr val="99CCFF"/>
                </a:solidFill>
                <a:latin typeface="Century Gothic" panose="020B0502020202020204" pitchFamily="34" charset="0"/>
              </a:rPr>
              <a:t>Intro to Microscopes   </a:t>
            </a:r>
            <a:r>
              <a:rPr lang="en-US" sz="2800" b="0" cap="none" dirty="0">
                <a:solidFill>
                  <a:schemeClr val="tx1"/>
                </a:solidFill>
                <a:latin typeface="Century Gothic" panose="020B0502020202020204" pitchFamily="34" charset="0"/>
              </a:rPr>
              <a:t>Exercise 2, pg. </a:t>
            </a:r>
            <a:r>
              <a:rPr lang="en-US" sz="2800" b="0" cap="none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15-30</a:t>
            </a:r>
            <a:endParaRPr lang="en-US" sz="2800" b="0" cap="none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512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99CCFF"/>
                </a:solidFill>
              </a:rPr>
              <a:t>Focus </a:t>
            </a:r>
            <a:r>
              <a:rPr lang="en-US" altLang="en-US" dirty="0" smtClean="0">
                <a:solidFill>
                  <a:srgbClr val="99CCFF"/>
                </a:solidFill>
              </a:rPr>
              <a:t>Specimen pg. 47</a:t>
            </a:r>
            <a:endParaRPr lang="en-US" altLang="en-US" dirty="0">
              <a:solidFill>
                <a:srgbClr val="99CCFF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06963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latin typeface="+mj-lt"/>
              </a:rPr>
              <a:t>Use Nosepiece and set to Scanning Objective (4x </a:t>
            </a:r>
            <a:r>
              <a:rPr lang="en-US" altLang="en-US" sz="2000" dirty="0">
                <a:solidFill>
                  <a:srgbClr val="FF0000"/>
                </a:solidFill>
                <a:latin typeface="+mj-lt"/>
              </a:rPr>
              <a:t>Red</a:t>
            </a:r>
            <a:r>
              <a:rPr lang="en-US" altLang="en-US" sz="2000" dirty="0">
                <a:latin typeface="+mj-lt"/>
              </a:rPr>
              <a:t> color band)</a:t>
            </a:r>
          </a:p>
          <a:p>
            <a:pPr eaLnBrk="1" hangingPunct="1"/>
            <a:r>
              <a:rPr lang="en-US" altLang="en-US" sz="2000" dirty="0">
                <a:latin typeface="+mj-lt"/>
              </a:rPr>
              <a:t>Place slide on stage</a:t>
            </a:r>
          </a:p>
          <a:p>
            <a:pPr eaLnBrk="1" hangingPunct="1"/>
            <a:r>
              <a:rPr lang="en-US" altLang="en-US" sz="2000" dirty="0">
                <a:latin typeface="+mj-lt"/>
              </a:rPr>
              <a:t>Use coarse adjustment knob to raise stage all the way up. </a:t>
            </a:r>
          </a:p>
          <a:p>
            <a:pPr eaLnBrk="1" hangingPunct="1"/>
            <a:r>
              <a:rPr lang="en-US" altLang="en-US" sz="2000" dirty="0">
                <a:latin typeface="+mj-lt"/>
              </a:rPr>
              <a:t>Focus (both: </a:t>
            </a:r>
            <a:r>
              <a:rPr lang="en-US" altLang="en-US" sz="2000" dirty="0">
                <a:solidFill>
                  <a:srgbClr val="FFC000"/>
                </a:solidFill>
                <a:latin typeface="+mj-lt"/>
              </a:rPr>
              <a:t>fine and coarse</a:t>
            </a:r>
            <a:r>
              <a:rPr lang="en-US" altLang="en-US" sz="2000" dirty="0">
                <a:latin typeface="+mj-lt"/>
              </a:rPr>
              <a:t> adjustment knobs) and center</a:t>
            </a:r>
          </a:p>
          <a:p>
            <a:pPr eaLnBrk="1" hangingPunct="1"/>
            <a:r>
              <a:rPr lang="en-US" altLang="en-US" sz="2000" dirty="0">
                <a:latin typeface="+mj-lt"/>
              </a:rPr>
              <a:t>Use Nosepiece and set to Low-power objective (10x </a:t>
            </a:r>
            <a:r>
              <a:rPr lang="en-US" altLang="en-US" sz="2000" dirty="0">
                <a:solidFill>
                  <a:srgbClr val="FFFF00"/>
                </a:solidFill>
                <a:latin typeface="+mj-lt"/>
              </a:rPr>
              <a:t>Yellow </a:t>
            </a:r>
            <a:r>
              <a:rPr lang="en-US" altLang="en-US" sz="2000" dirty="0">
                <a:latin typeface="+mj-lt"/>
              </a:rPr>
              <a:t>color band)</a:t>
            </a:r>
          </a:p>
          <a:p>
            <a:pPr eaLnBrk="1" hangingPunct="1"/>
            <a:r>
              <a:rPr lang="en-US" altLang="en-US" sz="2000" dirty="0">
                <a:latin typeface="+mj-lt"/>
              </a:rPr>
              <a:t>Focus (</a:t>
            </a:r>
            <a:r>
              <a:rPr lang="en-US" altLang="en-US" sz="2000" b="1" u="sng" dirty="0">
                <a:solidFill>
                  <a:srgbClr val="FFC000"/>
                </a:solidFill>
                <a:latin typeface="+mj-lt"/>
              </a:rPr>
              <a:t>only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>
                <a:solidFill>
                  <a:srgbClr val="FFC000"/>
                </a:solidFill>
                <a:latin typeface="+mj-lt"/>
              </a:rPr>
              <a:t>fine </a:t>
            </a:r>
            <a:r>
              <a:rPr lang="en-US" altLang="en-US" sz="2000" dirty="0">
                <a:latin typeface="+mj-lt"/>
              </a:rPr>
              <a:t>adjustment knob) </a:t>
            </a:r>
          </a:p>
          <a:p>
            <a:pPr eaLnBrk="1" hangingPunct="1"/>
            <a:r>
              <a:rPr lang="en-US" altLang="en-US" sz="2000" dirty="0">
                <a:latin typeface="+mj-lt"/>
              </a:rPr>
              <a:t>Use Nosepiece and set to Low-power objective (40x </a:t>
            </a:r>
            <a:r>
              <a:rPr lang="en-US" altLang="en-US" sz="2000" dirty="0">
                <a:solidFill>
                  <a:srgbClr val="0070C0"/>
                </a:solidFill>
                <a:latin typeface="+mj-lt"/>
              </a:rPr>
              <a:t>Blue</a:t>
            </a:r>
            <a:r>
              <a:rPr lang="en-US" altLang="en-US" sz="2000" dirty="0">
                <a:latin typeface="+mj-lt"/>
              </a:rPr>
              <a:t> color band)</a:t>
            </a:r>
          </a:p>
          <a:p>
            <a:pPr eaLnBrk="1" hangingPunct="1"/>
            <a:r>
              <a:rPr lang="en-US" altLang="en-US" sz="2000" dirty="0">
                <a:latin typeface="+mj-lt"/>
              </a:rPr>
              <a:t>Focus (</a:t>
            </a:r>
            <a:r>
              <a:rPr lang="en-US" altLang="en-US" sz="2000" b="1" u="sng" dirty="0">
                <a:solidFill>
                  <a:srgbClr val="FFC000"/>
                </a:solidFill>
                <a:latin typeface="+mj-lt"/>
              </a:rPr>
              <a:t>only</a:t>
            </a:r>
            <a:r>
              <a:rPr lang="en-US" altLang="en-US" sz="2000" dirty="0">
                <a:latin typeface="+mj-lt"/>
              </a:rPr>
              <a:t> </a:t>
            </a:r>
            <a:r>
              <a:rPr lang="en-US" altLang="en-US" sz="2000" dirty="0">
                <a:solidFill>
                  <a:srgbClr val="FFC000"/>
                </a:solidFill>
                <a:latin typeface="+mj-lt"/>
              </a:rPr>
              <a:t>fine </a:t>
            </a:r>
            <a:r>
              <a:rPr lang="en-US" altLang="en-US" sz="2000" dirty="0">
                <a:latin typeface="+mj-lt"/>
              </a:rPr>
              <a:t>adjustment knob)</a:t>
            </a:r>
          </a:p>
          <a:p>
            <a:pPr eaLnBrk="1" hangingPunct="1"/>
            <a:r>
              <a:rPr lang="en-US" altLang="en-US" sz="2000" dirty="0">
                <a:latin typeface="+mj-lt"/>
              </a:rPr>
              <a:t>Rotate Nosepiece “backwards” (not THROUGH OIL </a:t>
            </a:r>
            <a:r>
              <a:rPr lang="en-US" altLang="en-US" sz="2000" dirty="0" err="1">
                <a:latin typeface="+mj-lt"/>
              </a:rPr>
              <a:t>lense</a:t>
            </a:r>
            <a:r>
              <a:rPr lang="en-US" altLang="en-US" sz="2000" dirty="0">
                <a:latin typeface="+mj-lt"/>
              </a:rPr>
              <a:t>!!) and set to Scanning Objective (4x </a:t>
            </a:r>
            <a:r>
              <a:rPr lang="en-US" altLang="en-US" sz="2000" dirty="0">
                <a:solidFill>
                  <a:srgbClr val="FF0000"/>
                </a:solidFill>
                <a:latin typeface="+mj-lt"/>
              </a:rPr>
              <a:t>Red</a:t>
            </a:r>
            <a:r>
              <a:rPr lang="en-US" altLang="en-US" sz="2000" dirty="0">
                <a:latin typeface="+mj-lt"/>
              </a:rPr>
              <a:t> color band) </a:t>
            </a:r>
          </a:p>
          <a:p>
            <a:pPr eaLnBrk="1" hangingPunct="1"/>
            <a:r>
              <a:rPr lang="en-US" altLang="en-US" sz="2000" dirty="0">
                <a:solidFill>
                  <a:srgbClr val="00B050"/>
                </a:solidFill>
                <a:latin typeface="+mj-lt"/>
              </a:rPr>
              <a:t>Now, you can lower the stage</a:t>
            </a:r>
          </a:p>
          <a:p>
            <a:pPr eaLnBrk="1" hangingPunct="1"/>
            <a:endParaRPr lang="en-US" altLang="en-US" sz="2000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99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04648" y="-152951"/>
            <a:ext cx="5638800" cy="24685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99CCFF"/>
                </a:solidFill>
              </a:rPr>
              <a:t>Microscopy </a:t>
            </a:r>
            <a:r>
              <a:rPr lang="en-US" altLang="en-US" sz="2400" dirty="0">
                <a:solidFill>
                  <a:srgbClr val="99CCFF"/>
                </a:solidFill>
              </a:rPr>
              <a:t>–</a:t>
            </a:r>
            <a:r>
              <a:rPr lang="en-US" altLang="en-US" sz="2400" i="1" dirty="0">
                <a:solidFill>
                  <a:srgbClr val="99CCFF"/>
                </a:solidFill>
              </a:rPr>
              <a:t> using microscopes to view objects that cannot be seen with the naked eye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81200"/>
            <a:ext cx="5638800" cy="4805363"/>
          </a:xfrm>
        </p:spPr>
        <p:txBody>
          <a:bodyPr>
            <a:normAutofit fontScale="775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u="sng" dirty="0">
                <a:latin typeface="+mj-lt"/>
              </a:rPr>
              <a:t>Light Microscope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+mj-lt"/>
              </a:rPr>
              <a:t>Binocular dissecting microscope</a:t>
            </a:r>
          </a:p>
          <a:p>
            <a:pPr marL="1004951" lvl="2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+mj-lt"/>
              </a:rPr>
              <a:t>View: whole to cells</a:t>
            </a:r>
          </a:p>
          <a:p>
            <a:pPr marL="730631" lvl="2" indent="0" eaLnBrk="1" fontAlgn="auto" hangingPunct="1">
              <a:spcAft>
                <a:spcPts val="0"/>
              </a:spcAft>
              <a:buNone/>
              <a:defRPr/>
            </a:pPr>
            <a:endParaRPr lang="en-US" dirty="0">
              <a:latin typeface="+mj-lt"/>
            </a:endParaRP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+mj-lt"/>
              </a:rPr>
              <a:t>Compound light microscope***</a:t>
            </a:r>
          </a:p>
          <a:p>
            <a:pPr marL="1004951" lvl="2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+mj-lt"/>
              </a:rPr>
              <a:t>View: inside cell structure</a:t>
            </a:r>
          </a:p>
          <a:p>
            <a:pPr marL="448056" lvl="1" indent="0" eaLnBrk="1" fontAlgn="auto" hangingPunct="1">
              <a:spcAft>
                <a:spcPts val="0"/>
              </a:spcAft>
              <a:buNone/>
              <a:defRPr/>
            </a:pPr>
            <a:endParaRPr lang="en-US" dirty="0">
              <a:latin typeface="+mj-lt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u="sng" dirty="0">
                <a:latin typeface="+mj-lt"/>
              </a:rPr>
              <a:t>Electron Microscope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+mj-lt"/>
              </a:rPr>
              <a:t>Transmission Electron Microscope</a:t>
            </a:r>
          </a:p>
          <a:p>
            <a:pPr marL="1004951" lvl="2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+mj-lt"/>
              </a:rPr>
              <a:t>View: inside organelles to molecule = DNA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Arial"/>
              <a:buChar char="○"/>
              <a:defRPr/>
            </a:pPr>
            <a:r>
              <a:rPr lang="en-US" dirty="0">
                <a:latin typeface="+mj-lt"/>
              </a:rPr>
              <a:t>Thin slices of specimen</a:t>
            </a:r>
          </a:p>
          <a:p>
            <a:pPr marL="749808" lvl="2" indent="0" eaLnBrk="1" fontAlgn="auto" hangingPunct="1">
              <a:spcAft>
                <a:spcPts val="0"/>
              </a:spcAft>
              <a:buNone/>
              <a:defRPr/>
            </a:pPr>
            <a:endParaRPr lang="en-US" dirty="0">
              <a:latin typeface="+mj-lt"/>
            </a:endParaRP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+mj-lt"/>
              </a:rPr>
              <a:t>Scanning Electron Microscope</a:t>
            </a:r>
          </a:p>
          <a:p>
            <a:pPr marL="1004951" lvl="2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+mj-lt"/>
              </a:rPr>
              <a:t>View: surface of bacteria/virus’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Arial"/>
              <a:buChar char="○"/>
              <a:defRPr/>
            </a:pPr>
            <a:r>
              <a:rPr lang="en-US" dirty="0">
                <a:latin typeface="+mj-lt"/>
              </a:rPr>
              <a:t>Image of surface of specimen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5131857" y="1240041"/>
            <a:ext cx="2362200" cy="33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Mikael </a:t>
            </a:r>
            <a:r>
              <a:rPr lang="en-US" sz="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Häggström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"Medical gallery of Mikael </a:t>
            </a:r>
            <a:r>
              <a:rPr lang="en-US" sz="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Häggström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2014". </a:t>
            </a:r>
            <a:r>
              <a:rPr lang="en-US" sz="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Wikiversity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Journal of Medicine 1 (2). DOI:10.15347/</a:t>
            </a:r>
            <a:r>
              <a:rPr lang="en-US" sz="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wjm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/2014.008. ISSN 20018762. - Own work, CC0, </a:t>
            </a:r>
            <a:r>
              <a:rPr lang="en-US" sz="5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https://commons.wikimedia.org/w/index.php?curid=34138383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upload.wikimedia.org/wikipedia/commons/thumb/3/38/Vaginal_wet_mount_of_candidal_vulvovaginitis.jpg/800px-Vaginal_wet_mount_of_candidal_vulvovaginit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304800"/>
            <a:ext cx="2399552" cy="244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5400000">
            <a:off x="5043800" y="4024000"/>
            <a:ext cx="2818593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US" sz="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Ltumanovskaya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V. </a:t>
            </a:r>
            <a:r>
              <a:rPr lang="en-US" sz="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Nagibin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Own work, CC BY-SA 4.0,</a:t>
            </a:r>
            <a:b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https://commons.wikimedia.org/w/index.php?curid=44661206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upload.wikimedia.org/wikipedia/commons/thumb/0/08/Apoptosis.jpg/1280px-Apoptosi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19400"/>
            <a:ext cx="2511267" cy="183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5400000">
            <a:off x="5339209" y="5625645"/>
            <a:ext cx="214154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Dartmouth College Electron Microscope Facility - Source and public domain notice at Dartmouth College Electron Microscope Facility ([1], [2]), Public Domain, </a:t>
            </a:r>
            <a:r>
              <a:rPr lang="en-US" sz="5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https://commons.wikimedia.org/w/index.php?curid=24407</a:t>
            </a:r>
            <a:endParaRPr lang="en-US" sz="500" dirty="0"/>
          </a:p>
        </p:txBody>
      </p:sp>
      <p:pic>
        <p:nvPicPr>
          <p:cNvPr id="2054" name="Picture 6" descr="https://upload.wikimedia.org/wikipedia/commons/a/a4/Misc_polle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24399"/>
            <a:ext cx="2514600" cy="191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5" t="12753" r="26344" b="410"/>
          <a:stretch/>
        </p:blipFill>
        <p:spPr bwMode="auto">
          <a:xfrm>
            <a:off x="4876800" y="846138"/>
            <a:ext cx="3120044" cy="5707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6" t="35821" r="30220" b="43309"/>
          <a:stretch/>
        </p:blipFill>
        <p:spPr bwMode="auto">
          <a:xfrm>
            <a:off x="6248401" y="2362200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99CCFF"/>
                </a:solidFill>
              </a:rPr>
              <a:t>The Compound Scope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+mj-lt"/>
              </a:rPr>
              <a:t>Two </a:t>
            </a:r>
            <a:r>
              <a:rPr lang="en-US" altLang="en-US" i="1" dirty="0">
                <a:latin typeface="+mj-lt"/>
              </a:rPr>
              <a:t>sets</a:t>
            </a:r>
            <a:r>
              <a:rPr lang="en-US" altLang="en-US" dirty="0">
                <a:latin typeface="+mj-lt"/>
              </a:rPr>
              <a:t> of lenses = compound</a:t>
            </a:r>
          </a:p>
          <a:p>
            <a:pPr lvl="1" eaLnBrk="1" hangingPunct="1"/>
            <a:r>
              <a:rPr lang="en-US" altLang="en-US" dirty="0">
                <a:solidFill>
                  <a:srgbClr val="FF0066"/>
                </a:solidFill>
                <a:latin typeface="+mj-lt"/>
              </a:rPr>
              <a:t>Oculars + Objectives</a:t>
            </a:r>
          </a:p>
          <a:p>
            <a:pPr eaLnBrk="1" hangingPunct="1"/>
            <a:r>
              <a:rPr lang="en-US" altLang="en-US" dirty="0" smtClean="0">
                <a:latin typeface="+mj-lt"/>
              </a:rPr>
              <a:t>Two </a:t>
            </a:r>
            <a:r>
              <a:rPr lang="en-US" altLang="en-US" dirty="0">
                <a:latin typeface="+mj-lt"/>
              </a:rPr>
              <a:t>focusing knobs</a:t>
            </a:r>
          </a:p>
          <a:p>
            <a:pPr lvl="1" eaLnBrk="1" hangingPunct="1"/>
            <a:r>
              <a:rPr lang="en-US" altLang="en-US" dirty="0">
                <a:solidFill>
                  <a:srgbClr val="FFFF00"/>
                </a:solidFill>
                <a:latin typeface="+mj-lt"/>
              </a:rPr>
              <a:t>Course + Fine</a:t>
            </a:r>
            <a:endParaRPr lang="en-US" altLang="en-US" dirty="0">
              <a:latin typeface="+mj-lt"/>
            </a:endParaRPr>
          </a:p>
          <a:p>
            <a:pPr eaLnBrk="1" hangingPunct="1"/>
            <a:r>
              <a:rPr lang="en-US" altLang="en-US" dirty="0">
                <a:latin typeface="+mj-lt"/>
              </a:rPr>
              <a:t>Four objective lenses</a:t>
            </a:r>
          </a:p>
          <a:p>
            <a:pPr lvl="1" eaLnBrk="1" hangingPunct="1"/>
            <a:r>
              <a:rPr lang="en-US" altLang="en-US" dirty="0">
                <a:latin typeface="+mj-lt"/>
              </a:rPr>
              <a:t>4x, 10x, 40x, 100x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4" t="12753" r="26290" b="46667"/>
          <a:stretch/>
        </p:blipFill>
        <p:spPr bwMode="auto">
          <a:xfrm>
            <a:off x="6477000" y="846138"/>
            <a:ext cx="1524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46905" y="1564178"/>
            <a:ext cx="7841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66"/>
                </a:solidFill>
              </a:rPr>
              <a:t>+</a:t>
            </a:r>
          </a:p>
        </p:txBody>
      </p:sp>
      <p:sp>
        <p:nvSpPr>
          <p:cNvPr id="6" name="Oval 5"/>
          <p:cNvSpPr/>
          <p:nvPr/>
        </p:nvSpPr>
        <p:spPr>
          <a:xfrm>
            <a:off x="6846905" y="706928"/>
            <a:ext cx="1524000" cy="114300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248400" y="2552700"/>
            <a:ext cx="1524000" cy="114300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800601" y="3505200"/>
            <a:ext cx="762000" cy="1524000"/>
            <a:chOff x="4800601" y="3505200"/>
            <a:chExt cx="762000" cy="1524000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33" t="53213" r="57739" b="23599"/>
            <a:stretch/>
          </p:blipFill>
          <p:spPr bwMode="auto">
            <a:xfrm>
              <a:off x="4800601" y="3505200"/>
              <a:ext cx="762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915904" y="41910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81601" y="405597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706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6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18889" r="14166" b="31111"/>
          <a:stretch/>
        </p:blipFill>
        <p:spPr>
          <a:xfrm>
            <a:off x="5562600" y="1219200"/>
            <a:ext cx="3352800" cy="2601310"/>
          </a:xfrm>
          <a:prstGeom prst="rect">
            <a:avLst/>
          </a:prstGeom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99CCFF"/>
                </a:solidFill>
              </a:rPr>
              <a:t>The Objective Lenses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+mj-lt"/>
              </a:rPr>
              <a:t>Scanning Objective (4x)</a:t>
            </a:r>
          </a:p>
          <a:p>
            <a:pPr lvl="1" eaLnBrk="1" hangingPunct="1"/>
            <a:r>
              <a:rPr lang="en-US" altLang="en-US" dirty="0">
                <a:solidFill>
                  <a:srgbClr val="FF0000"/>
                </a:solidFill>
                <a:latin typeface="+mj-lt"/>
              </a:rPr>
              <a:t>Red</a:t>
            </a:r>
            <a:r>
              <a:rPr lang="en-US" altLang="en-US" dirty="0">
                <a:latin typeface="+mj-lt"/>
              </a:rPr>
              <a:t> color band, smallest one</a:t>
            </a:r>
          </a:p>
          <a:p>
            <a:pPr eaLnBrk="1" hangingPunct="1"/>
            <a:r>
              <a:rPr lang="en-US" altLang="en-US" dirty="0">
                <a:latin typeface="+mj-lt"/>
              </a:rPr>
              <a:t>Low-power objective (10x)</a:t>
            </a:r>
          </a:p>
          <a:p>
            <a:pPr lvl="1" eaLnBrk="1" hangingPunct="1"/>
            <a:r>
              <a:rPr lang="en-US" altLang="en-US" dirty="0">
                <a:solidFill>
                  <a:srgbClr val="FFFF00"/>
                </a:solidFill>
                <a:latin typeface="+mj-lt"/>
              </a:rPr>
              <a:t>Yellow </a:t>
            </a:r>
            <a:r>
              <a:rPr lang="en-US" altLang="en-US" dirty="0">
                <a:latin typeface="+mj-lt"/>
              </a:rPr>
              <a:t>color band</a:t>
            </a:r>
          </a:p>
          <a:p>
            <a:pPr eaLnBrk="1" hangingPunct="1"/>
            <a:r>
              <a:rPr lang="en-US" altLang="en-US" dirty="0">
                <a:latin typeface="+mj-lt"/>
              </a:rPr>
              <a:t>High-power objective (40x)</a:t>
            </a:r>
          </a:p>
          <a:p>
            <a:pPr lvl="1" eaLnBrk="1" hangingPunct="1"/>
            <a:r>
              <a:rPr lang="en-US" altLang="en-US" dirty="0">
                <a:solidFill>
                  <a:srgbClr val="0070C0"/>
                </a:solidFill>
                <a:latin typeface="+mj-lt"/>
              </a:rPr>
              <a:t>Blue</a:t>
            </a:r>
            <a:r>
              <a:rPr lang="en-US" altLang="en-US" dirty="0">
                <a:latin typeface="+mj-lt"/>
              </a:rPr>
              <a:t> color band</a:t>
            </a:r>
          </a:p>
          <a:p>
            <a:pPr eaLnBrk="1" hangingPunct="1"/>
            <a:r>
              <a:rPr lang="en-US" alt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Oil Immersion objective (100x)</a:t>
            </a:r>
          </a:p>
          <a:p>
            <a:pPr lvl="1" eaLnBrk="1" hangingPunct="1"/>
            <a:r>
              <a:rPr lang="en-US" alt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Gray color band</a:t>
            </a:r>
          </a:p>
          <a:p>
            <a:pPr lvl="1" eaLnBrk="1" hangingPunct="1"/>
            <a:r>
              <a:rPr lang="en-US" alt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Only use with oil!  Have to carefully clean oil off afterwards!!!!!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295400" y="4876800"/>
            <a:ext cx="3505200" cy="1524000"/>
          </a:xfrm>
          <a:prstGeom prst="line">
            <a:avLst/>
          </a:prstGeom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-281247" y="2302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99CCFF"/>
                </a:solidFill>
              </a:rPr>
              <a:t>Magnification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+mj-lt"/>
              </a:rPr>
              <a:t>Total magnification </a:t>
            </a:r>
            <a:r>
              <a:rPr lang="en-US" altLang="en-US" dirty="0" smtClean="0">
                <a:latin typeface="+mj-lt"/>
              </a:rPr>
              <a:t>=</a:t>
            </a:r>
          </a:p>
          <a:p>
            <a:pPr lvl="1" eaLnBrk="1" hangingPunct="1"/>
            <a:endParaRPr lang="en-US" altLang="en-US" dirty="0" smtClean="0">
              <a:latin typeface="+mj-lt"/>
            </a:endParaRPr>
          </a:p>
          <a:p>
            <a:pPr lvl="1" eaLnBrk="1" hangingPunct="1"/>
            <a:endParaRPr lang="en-US" altLang="en-US" dirty="0">
              <a:latin typeface="+mj-lt"/>
            </a:endParaRPr>
          </a:p>
          <a:p>
            <a:pPr lvl="1" eaLnBrk="1" hangingPunct="1"/>
            <a:r>
              <a:rPr lang="en-US" altLang="en-US" dirty="0">
                <a:latin typeface="+mj-lt"/>
              </a:rPr>
              <a:t>Examples:</a:t>
            </a:r>
          </a:p>
          <a:p>
            <a:pPr lvl="2" eaLnBrk="1" hangingPunct="1"/>
            <a:r>
              <a:rPr lang="en-US" altLang="en-US" sz="2000" dirty="0">
                <a:latin typeface="+mj-lt"/>
              </a:rPr>
              <a:t>Under 4x objective – magnification of specimen is 40 x</a:t>
            </a:r>
          </a:p>
          <a:p>
            <a:pPr lvl="2" eaLnBrk="1" hangingPunct="1"/>
            <a:r>
              <a:rPr lang="en-US" altLang="en-US" sz="2000" dirty="0">
                <a:latin typeface="+mj-lt"/>
              </a:rPr>
              <a:t>Under 10x objective – magnification of specimen is 100x</a:t>
            </a:r>
          </a:p>
          <a:p>
            <a:pPr lvl="2" eaLnBrk="1" hangingPunct="1"/>
            <a:r>
              <a:rPr lang="en-US" altLang="en-US" sz="2000" dirty="0">
                <a:latin typeface="+mj-lt"/>
              </a:rPr>
              <a:t>Under 40x objective – magnification of specimen is 400x</a:t>
            </a:r>
            <a:br>
              <a:rPr lang="en-US" altLang="en-US" sz="2000" dirty="0">
                <a:latin typeface="+mj-lt"/>
              </a:rPr>
            </a:br>
            <a:endParaRPr lang="en-US" altLang="en-US" sz="2000" dirty="0">
              <a:latin typeface="+mj-lt"/>
            </a:endParaRPr>
          </a:p>
          <a:p>
            <a:pPr lvl="1" eaLnBrk="1" hangingPunct="1"/>
            <a:r>
              <a:rPr lang="en-US" altLang="en-US" dirty="0">
                <a:latin typeface="+mj-lt"/>
              </a:rPr>
              <a:t>Question:</a:t>
            </a:r>
          </a:p>
          <a:p>
            <a:pPr lvl="2" eaLnBrk="1" hangingPunct="1"/>
            <a:r>
              <a:rPr lang="en-US" altLang="en-US" sz="2000" dirty="0">
                <a:latin typeface="+mj-lt"/>
              </a:rPr>
              <a:t>What is the total magnification under a 36x objective lens?</a:t>
            </a:r>
          </a:p>
          <a:p>
            <a:pPr lvl="2" eaLnBrk="1" hangingPunct="1"/>
            <a:r>
              <a:rPr lang="en-US" altLang="en-US" sz="2000" dirty="0">
                <a:latin typeface="+mj-lt"/>
              </a:rPr>
              <a:t>360x</a:t>
            </a:r>
          </a:p>
          <a:p>
            <a:pPr lvl="2" eaLnBrk="1" hangingPunct="1"/>
            <a:endParaRPr lang="en-US" altLang="en-US" sz="20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4" t="12753" r="26290" b="46667"/>
          <a:stretch/>
        </p:blipFill>
        <p:spPr bwMode="auto">
          <a:xfrm>
            <a:off x="6858000" y="273253"/>
            <a:ext cx="17526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3000" y="167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8914" y="1256791"/>
            <a:ext cx="17844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oculars</a:t>
            </a:r>
            <a:endParaRPr lang="en-US" sz="2800" dirty="0"/>
          </a:p>
          <a:p>
            <a:pPr algn="ctr"/>
            <a:r>
              <a:rPr lang="en-US" sz="2800" dirty="0" smtClean="0"/>
              <a:t>X</a:t>
            </a:r>
          </a:p>
          <a:p>
            <a:pPr algn="ctr"/>
            <a:r>
              <a:rPr lang="en-US" sz="2800" dirty="0" smtClean="0"/>
              <a:t>objectives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324600" y="990600"/>
            <a:ext cx="1295400" cy="425653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19800" y="2632088"/>
            <a:ext cx="955963" cy="492112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195351"/>
            <a:ext cx="7467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>
                <a:solidFill>
                  <a:srgbClr val="99CCFF"/>
                </a:solidFill>
              </a:rPr>
              <a:t>The Objective Lenses – </a:t>
            </a:r>
            <a:br>
              <a:rPr lang="en-US" altLang="en-US" dirty="0">
                <a:solidFill>
                  <a:srgbClr val="99CCFF"/>
                </a:solidFill>
              </a:rPr>
            </a:br>
            <a:r>
              <a:rPr lang="en-US" altLang="en-US" dirty="0">
                <a:solidFill>
                  <a:srgbClr val="99CCFF"/>
                </a:solidFill>
              </a:rPr>
              <a:t>Focus &amp; Field of 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6604344" cy="467836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953000" y="3810000"/>
            <a:ext cx="1524000" cy="685800"/>
          </a:xfrm>
          <a:prstGeom prst="ellipse">
            <a:avLst/>
          </a:prstGeom>
          <a:solidFill>
            <a:srgbClr val="FFFF00">
              <a:alpha val="12941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45532" y="6182574"/>
            <a:ext cx="2818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66"/>
                </a:solidFill>
              </a:rPr>
              <a:t>Field of View</a:t>
            </a:r>
          </a:p>
        </p:txBody>
      </p:sp>
      <p:sp>
        <p:nvSpPr>
          <p:cNvPr id="10" name="Oval 9"/>
          <p:cNvSpPr/>
          <p:nvPr/>
        </p:nvSpPr>
        <p:spPr>
          <a:xfrm>
            <a:off x="1905000" y="4495800"/>
            <a:ext cx="990600" cy="990600"/>
          </a:xfrm>
          <a:prstGeom prst="ellipse">
            <a:avLst/>
          </a:prstGeom>
          <a:noFill/>
          <a:ln w="57150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555828" y="4495800"/>
            <a:ext cx="990600" cy="990600"/>
          </a:xfrm>
          <a:prstGeom prst="ellipse">
            <a:avLst/>
          </a:prstGeom>
          <a:noFill/>
          <a:ln w="57150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220511" y="4495800"/>
            <a:ext cx="990600" cy="990600"/>
          </a:xfrm>
          <a:prstGeom prst="ellipse">
            <a:avLst/>
          </a:prstGeom>
          <a:noFill/>
          <a:ln w="57150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10000" y="4724400"/>
            <a:ext cx="533400" cy="533400"/>
          </a:xfrm>
          <a:prstGeom prst="ellipse">
            <a:avLst/>
          </a:prstGeom>
          <a:noFill/>
          <a:ln w="57150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562600" y="4847707"/>
            <a:ext cx="323444" cy="333893"/>
          </a:xfrm>
          <a:prstGeom prst="ellipse">
            <a:avLst/>
          </a:prstGeom>
          <a:noFill/>
          <a:ln w="57150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1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9" grpId="0"/>
      <p:bldP spid="10" grpId="0" animBg="1"/>
      <p:bldP spid="13" grpId="0" animBg="1"/>
      <p:bldP spid="13" grpId="1" animBg="1"/>
      <p:bldP spid="14" grpId="0" animBg="1"/>
      <p:bldP spid="14" grpId="1" animBg="1"/>
      <p:bldP spid="11" grpId="0" animBg="1"/>
      <p:bldP spid="11" grpId="1" animBg="1"/>
      <p:bldP spid="11" grpId="2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195351"/>
            <a:ext cx="7467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>
                <a:solidFill>
                  <a:srgbClr val="99CCFF"/>
                </a:solidFill>
              </a:rPr>
              <a:t>The Objective Lenses – </a:t>
            </a:r>
            <a:br>
              <a:rPr lang="en-US" altLang="en-US" dirty="0">
                <a:solidFill>
                  <a:srgbClr val="99CCFF"/>
                </a:solidFill>
              </a:rPr>
            </a:br>
            <a:r>
              <a:rPr lang="en-US" altLang="en-US" dirty="0">
                <a:solidFill>
                  <a:srgbClr val="99CCFF"/>
                </a:solidFill>
              </a:rPr>
              <a:t>Focus &amp; Field of 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36" b="8789"/>
          <a:stretch/>
        </p:blipFill>
        <p:spPr>
          <a:xfrm>
            <a:off x="762000" y="1529058"/>
            <a:ext cx="6604344" cy="1524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514600" y="1681460"/>
            <a:ext cx="990600" cy="990600"/>
          </a:xfrm>
          <a:prstGeom prst="ellipse">
            <a:avLst/>
          </a:prstGeom>
          <a:noFill/>
          <a:ln w="57150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43400" y="1866922"/>
            <a:ext cx="609600" cy="571478"/>
          </a:xfrm>
          <a:prstGeom prst="ellipse">
            <a:avLst/>
          </a:prstGeom>
          <a:noFill/>
          <a:ln w="57150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172200" y="2057400"/>
            <a:ext cx="304800" cy="304800"/>
          </a:xfrm>
          <a:prstGeom prst="ellipse">
            <a:avLst/>
          </a:prstGeom>
          <a:noFill/>
          <a:ln w="57150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205460"/>
            <a:ext cx="8819838" cy="2931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" t="40000" b="40000"/>
          <a:stretch/>
        </p:blipFill>
        <p:spPr>
          <a:xfrm rot="10800000">
            <a:off x="2387772" y="2146368"/>
            <a:ext cx="3352800" cy="6780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" t="40000" b="40000"/>
          <a:stretch/>
        </p:blipFill>
        <p:spPr>
          <a:xfrm rot="10800000">
            <a:off x="4279986" y="2149043"/>
            <a:ext cx="3352800" cy="6780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" t="40000" b="40000"/>
          <a:stretch/>
        </p:blipFill>
        <p:spPr>
          <a:xfrm rot="10800000">
            <a:off x="6109044" y="2176760"/>
            <a:ext cx="3352800" cy="67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792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99CCFF"/>
                </a:solidFill>
              </a:rPr>
              <a:t>Microscopy </a:t>
            </a:r>
            <a:r>
              <a:rPr lang="en-US" altLang="en-US" dirty="0" smtClean="0">
                <a:solidFill>
                  <a:srgbClr val="99CCFF"/>
                </a:solidFill>
              </a:rPr>
              <a:t>Procedure pg. 21 </a:t>
            </a:r>
            <a:endParaRPr lang="en-US" altLang="en-US" dirty="0">
              <a:solidFill>
                <a:srgbClr val="99CC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219200"/>
            <a:ext cx="9525000" cy="3911600"/>
          </a:xfrm>
        </p:spPr>
        <p:txBody>
          <a:bodyPr>
            <a:noAutofit/>
          </a:bodyPr>
          <a:lstStyle/>
          <a:p>
            <a:pPr marL="796989" lvl="1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+mj-lt"/>
              </a:rPr>
              <a:t>CLEAR YOUR WORKSPACE!</a:t>
            </a:r>
          </a:p>
          <a:p>
            <a:pPr marL="796989" lvl="1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+mj-lt"/>
              </a:rPr>
              <a:t>Put </a:t>
            </a:r>
            <a:r>
              <a:rPr lang="en-US" sz="2800" dirty="0">
                <a:latin typeface="+mj-lt"/>
              </a:rPr>
              <a:t>mat on Workstation (in your cabinet</a:t>
            </a:r>
            <a:r>
              <a:rPr lang="en-US" sz="2800" dirty="0" smtClean="0">
                <a:latin typeface="+mj-lt"/>
              </a:rPr>
              <a:t>)</a:t>
            </a:r>
            <a:endParaRPr lang="en-US" sz="2800" dirty="0" smtClean="0">
              <a:latin typeface="+mj-lt"/>
            </a:endParaRPr>
          </a:p>
          <a:p>
            <a:pPr marL="796989" lvl="1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+mj-lt"/>
              </a:rPr>
              <a:t>Find </a:t>
            </a:r>
            <a:r>
              <a:rPr lang="en-US" sz="2800" dirty="0">
                <a:latin typeface="+mj-lt"/>
              </a:rPr>
              <a:t>the microscope # assigned to you in the storage </a:t>
            </a:r>
            <a:r>
              <a:rPr lang="en-US" sz="2800" dirty="0" smtClean="0">
                <a:latin typeface="+mj-lt"/>
              </a:rPr>
              <a:t>cabinet</a:t>
            </a:r>
          </a:p>
          <a:p>
            <a:pPr marL="796989" lvl="1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+mj-lt"/>
              </a:rPr>
              <a:t>Reach UNDER the storage bag</a:t>
            </a:r>
          </a:p>
          <a:p>
            <a:pPr marL="796989" lvl="1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</a:rPr>
              <a:t>C</a:t>
            </a:r>
            <a:r>
              <a:rPr lang="en-US" sz="2800" dirty="0" smtClean="0">
                <a:latin typeface="+mj-lt"/>
              </a:rPr>
              <a:t>arry </a:t>
            </a:r>
            <a:r>
              <a:rPr lang="en-US" sz="2800" dirty="0">
                <a:latin typeface="+mj-lt"/>
              </a:rPr>
              <a:t>the microscope with BOTH hands back to the lab bench by ‘ARM’ and ‘BASE</a:t>
            </a:r>
            <a:r>
              <a:rPr lang="en-US" sz="2800" dirty="0" smtClean="0">
                <a:latin typeface="+mj-lt"/>
              </a:rPr>
              <a:t>’ </a:t>
            </a:r>
            <a:endParaRPr lang="en-US" sz="2800" dirty="0" smtClean="0">
              <a:latin typeface="+mj-lt"/>
            </a:endParaRPr>
          </a:p>
          <a:p>
            <a:pPr marL="796989" lvl="1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+mj-lt"/>
              </a:rPr>
              <a:t>Place scope on mat with </a:t>
            </a:r>
            <a:r>
              <a:rPr lang="en-US" sz="2800" dirty="0" smtClean="0">
                <a:solidFill>
                  <a:srgbClr val="FF0066"/>
                </a:solidFill>
                <a:latin typeface="+mj-lt"/>
              </a:rPr>
              <a:t>power cord facing you</a:t>
            </a:r>
            <a:r>
              <a:rPr lang="en-US" sz="2800" dirty="0" smtClean="0">
                <a:latin typeface="+mj-lt"/>
              </a:rPr>
              <a:t>.</a:t>
            </a:r>
            <a:endParaRPr lang="en-US" sz="2600" dirty="0" smtClean="0">
              <a:latin typeface="+mj-lt"/>
            </a:endParaRPr>
          </a:p>
          <a:p>
            <a:pPr marL="796989" lvl="1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DO NOT PLUG IN YOUR SCOPE!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  <a:p>
            <a:pPr marL="796989" lvl="1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</a:rPr>
              <a:t>Turn to page </a:t>
            </a:r>
            <a:r>
              <a:rPr lang="en-US" sz="2800" dirty="0" smtClean="0">
                <a:latin typeface="+mj-lt"/>
              </a:rPr>
              <a:t>21</a:t>
            </a:r>
            <a:endParaRPr lang="en-US" sz="28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o 1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 1" id="{26490E18-A016-48AC-9267-E63E84EC1428}" vid="{7FBFAC98-D044-4682-8B8C-6D60DD4779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bio 1</Template>
  <TotalTime>3000</TotalTime>
  <Words>1129</Words>
  <Application>Microsoft Office PowerPoint</Application>
  <PresentationFormat>On-screen Show (4:3)</PresentationFormat>
  <Paragraphs>209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Book Antiqua</vt:lpstr>
      <vt:lpstr>Calibri</vt:lpstr>
      <vt:lpstr>Century Gothic</vt:lpstr>
      <vt:lpstr>Comic Sans MS</vt:lpstr>
      <vt:lpstr>Lucida Sans</vt:lpstr>
      <vt:lpstr>Times New Roman</vt:lpstr>
      <vt:lpstr>Wingdings</vt:lpstr>
      <vt:lpstr>Wingdings 2</vt:lpstr>
      <vt:lpstr>Wingdings 3</vt:lpstr>
      <vt:lpstr>bio 1</vt:lpstr>
      <vt:lpstr>PowerPoint Presentation</vt:lpstr>
      <vt:lpstr>PowerPoint Presentation</vt:lpstr>
      <vt:lpstr>Microscopy – using microscopes to view objects that cannot be seen with the naked eye </vt:lpstr>
      <vt:lpstr>The Compound Scope</vt:lpstr>
      <vt:lpstr>The Objective Lenses</vt:lpstr>
      <vt:lpstr>Magnification</vt:lpstr>
      <vt:lpstr>The Objective Lenses –  Focus &amp; Field of View</vt:lpstr>
      <vt:lpstr>The Objective Lenses –  Focus &amp; Field of View</vt:lpstr>
      <vt:lpstr>Microscopy Procedure pg. 21 </vt:lpstr>
      <vt:lpstr>Meet your Microscope: locate the parts while the instructor points them out </vt:lpstr>
      <vt:lpstr>Microscopy Procedure pg. 22 </vt:lpstr>
      <vt:lpstr>Focus Specimen (pg. 47)</vt:lpstr>
      <vt:lpstr>Microscopy Procedure </vt:lpstr>
      <vt:lpstr>Microscopy Procedure </vt:lpstr>
      <vt:lpstr>Practice Focusing on your own pgs. 37-38; 47</vt:lpstr>
      <vt:lpstr>Practice Focusing on your own pgs. 37-38; 47</vt:lpstr>
      <vt:lpstr>Today’s Lab pgs. 15-30; 37-38</vt:lpstr>
      <vt:lpstr>Know this for next Lab!</vt:lpstr>
      <vt:lpstr>Know this for next Lab!</vt:lpstr>
      <vt:lpstr>Focus Specimen pg. 47</vt:lpstr>
    </vt:vector>
  </TitlesOfParts>
  <Company>Indian River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Biolody I Lab BSC 2010L</dc:title>
  <dc:creator>jcapers</dc:creator>
  <cp:lastModifiedBy>S. Rodgers</cp:lastModifiedBy>
  <cp:revision>162</cp:revision>
  <dcterms:created xsi:type="dcterms:W3CDTF">2009-01-09T14:49:52Z</dcterms:created>
  <dcterms:modified xsi:type="dcterms:W3CDTF">2019-02-06T16:11:28Z</dcterms:modified>
</cp:coreProperties>
</file>