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3"/>
  </p:notesMasterIdLst>
  <p:sldIdLst>
    <p:sldId id="256" r:id="rId2"/>
    <p:sldId id="303" r:id="rId3"/>
    <p:sldId id="317" r:id="rId4"/>
    <p:sldId id="296" r:id="rId5"/>
    <p:sldId id="297" r:id="rId6"/>
    <p:sldId id="304" r:id="rId7"/>
    <p:sldId id="262" r:id="rId8"/>
    <p:sldId id="259" r:id="rId9"/>
    <p:sldId id="298" r:id="rId10"/>
    <p:sldId id="315" r:id="rId11"/>
    <p:sldId id="267" r:id="rId12"/>
    <p:sldId id="313" r:id="rId13"/>
    <p:sldId id="260" r:id="rId14"/>
    <p:sldId id="316" r:id="rId15"/>
    <p:sldId id="268" r:id="rId16"/>
    <p:sldId id="269" r:id="rId17"/>
    <p:sldId id="307" r:id="rId18"/>
    <p:sldId id="312" r:id="rId19"/>
    <p:sldId id="309" r:id="rId20"/>
    <p:sldId id="308" r:id="rId21"/>
    <p:sldId id="314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9999"/>
    <a:srgbClr val="CC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274" y="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BFD13-0C90-4FFF-A8A7-184446EEEDF7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4407C-AC42-4D53-8195-B52A93A55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79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students get out scopes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4407C-AC42-4D53-8195-B52A93A554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94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6E1BF-34C7-48AA-856B-9DE9133092A2}" type="datetime1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92915-42A7-4C56-94AE-53B5BC32EB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27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FFCA5-2367-45EA-BA1A-E8B59BD37B64}" type="datetime1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97D2B-87C5-4880-92F2-875F490ADC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16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0A0B8-4F3A-49B1-96CB-7D7A8C02D4CC}" type="datetime1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0751D-FBB5-4236-AB21-282492109A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40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C3325-248C-4647-BD88-201B7F9D4FB2}" type="datetime1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4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A1A32-4A28-44D8-B1F9-1B7ED818CD27}" type="datetime1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268F9-5924-4A52-8D68-82E52F3EFA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56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BF01A-0714-467D-B45C-1F885811B0B8}" type="datetime1">
              <a:rPr lang="en-US" smtClean="0"/>
              <a:t>8/19/2018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6321A-598B-499B-BF7B-652E170242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9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05391-C3A8-43E1-9F56-744C4A2B6113}" type="datetime1">
              <a:rPr lang="en-US" smtClean="0"/>
              <a:t>8/19/2018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7B694-4D23-466A-AEFB-5E50D49AFF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8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30852-7428-4B79-BB58-89F7E4DD5C43}" type="datetime1">
              <a:rPr lang="en-US" smtClean="0"/>
              <a:t>8/19/2018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D9DC4-F30D-47C1-926E-74B6425EA2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64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690CE-BCE6-43F6-B093-32DA614F12B9}" type="datetime1">
              <a:rPr lang="en-US" smtClean="0"/>
              <a:t>8/19/2018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69114-BE61-4605-AB95-4DC6497A6F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8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3D09C-4DC7-467C-BDDA-1F800CA75614}" type="datetime1">
              <a:rPr lang="en-US" smtClean="0"/>
              <a:t>8/19/2018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6C47F-2DCF-4155-B109-DF76E37027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76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EAA41-F4C8-44D2-B572-0DF3D50551F6}" type="datetime1">
              <a:rPr lang="en-US" smtClean="0"/>
              <a:t>8/19/2018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C041F-E57E-4689-B3F9-547CDA8A41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0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 trans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68EF56-341C-4B71-AA1A-0FBEA56421F1}" type="datetime1">
              <a:rPr lang="en-US" smtClean="0"/>
              <a:t>8/19/2018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B48426-4A46-4BB7-80BE-D12F48C330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425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1" fontAlgn="base" hangingPunct="1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youtube.com/watch?v=diS8MJFlWX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hotos.google.com/share/AF1QipN07w2MVbOkY1hNX55T6HF-k7ab1lO6gNOLMKjICmjl1PLBeSHy1uTuaisGMWJzvg/photo/AF1QipMPjNAnq-0k_A1os3jxfSa2DHqr3CepILIVnYus?key=M09OZm9fc3dYU3p4QXhzUVIzMzhFZmJEMy1sckV3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upload.wikimedia.org/wikipedia/commons/5/5f/Animal_Cell_Cross_Section_Model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s://commons.wikimedia.org/w/index.php?curid=3413838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/index.php?curid=24407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commons.wikimedia.org/w/index.php?curid=4466120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/index.php?curid=7011479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1142936" y="2353340"/>
            <a:ext cx="6480175" cy="665162"/>
          </a:xfrm>
        </p:spPr>
        <p:txBody>
          <a:bodyPr anchor="ctr"/>
          <a:lstStyle/>
          <a:p>
            <a:pPr algn="ctr" eaLnBrk="1" hangingPunct="1"/>
            <a:r>
              <a:rPr lang="en-US" altLang="en-US" dirty="0">
                <a:latin typeface="Century Gothic" panose="020B0502020202020204" pitchFamily="34" charset="0"/>
              </a:rPr>
              <a:t>Exercise 2, pg. 13-24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85800" y="914400"/>
            <a:ext cx="7394448" cy="230124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b="0" dirty="0">
                <a:ln w="5000" cmpd="sng">
                  <a:solidFill>
                    <a:schemeClr val="bg2"/>
                  </a:solidFill>
                  <a:prstDash val="solid"/>
                </a:ln>
                <a:solidFill>
                  <a:srgbClr val="99CCFF"/>
                </a:solidFill>
                <a:latin typeface="Century Gothic" panose="020B0502020202020204" pitchFamily="34" charset="0"/>
              </a:rPr>
              <a:t>Microscopy</a:t>
            </a:r>
            <a:br>
              <a:rPr lang="en-US" b="0" dirty="0">
                <a:ln w="5000" cmpd="sng">
                  <a:solidFill>
                    <a:schemeClr val="bg2"/>
                  </a:solidFill>
                  <a:prstDash val="solid"/>
                </a:ln>
                <a:solidFill>
                  <a:srgbClr val="99CCFF"/>
                </a:solidFill>
                <a:latin typeface="Century Gothic" panose="020B0502020202020204" pitchFamily="34" charset="0"/>
              </a:rPr>
            </a:br>
            <a:endParaRPr lang="en-US" b="0" dirty="0">
              <a:ln w="5000" cmpd="sng">
                <a:solidFill>
                  <a:schemeClr val="bg2"/>
                </a:solidFill>
                <a:prstDash val="solid"/>
              </a:ln>
              <a:solidFill>
                <a:srgbClr val="99CC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4200"/>
            <a:ext cx="9144000" cy="2286000"/>
          </a:xfrm>
          <a:prstGeom prst="rect">
            <a:avLst/>
          </a:prstGeom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867400"/>
            <a:ext cx="1381125" cy="83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7607299" y="5562600"/>
            <a:ext cx="1254125" cy="38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1800" dirty="0">
                <a:latin typeface="Century Gothic" panose="020B0502020202020204" pitchFamily="34" charset="0"/>
              </a:rPr>
              <a:t>BSC2010L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5" t="12753" r="26344" b="410"/>
          <a:stretch/>
        </p:blipFill>
        <p:spPr bwMode="auto">
          <a:xfrm>
            <a:off x="4876800" y="846138"/>
            <a:ext cx="3120044" cy="5707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6" t="35821" r="30220" b="43309"/>
          <a:stretch/>
        </p:blipFill>
        <p:spPr bwMode="auto">
          <a:xfrm>
            <a:off x="6248401" y="2362200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99CCFF"/>
                </a:solidFill>
              </a:rPr>
              <a:t>The Compound Scope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+mj-lt"/>
              </a:rPr>
              <a:t>Two </a:t>
            </a:r>
            <a:r>
              <a:rPr lang="en-US" altLang="en-US" i="1" dirty="0">
                <a:latin typeface="+mj-lt"/>
              </a:rPr>
              <a:t>sets</a:t>
            </a:r>
            <a:r>
              <a:rPr lang="en-US" altLang="en-US" dirty="0">
                <a:latin typeface="+mj-lt"/>
              </a:rPr>
              <a:t> of lenses = compound</a:t>
            </a:r>
          </a:p>
          <a:p>
            <a:pPr lvl="1" eaLnBrk="1" hangingPunct="1"/>
            <a:r>
              <a:rPr lang="en-US" altLang="en-US" dirty="0">
                <a:solidFill>
                  <a:srgbClr val="FF0066"/>
                </a:solidFill>
                <a:latin typeface="+mj-lt"/>
              </a:rPr>
              <a:t>Oculars + Objectives</a:t>
            </a:r>
          </a:p>
          <a:p>
            <a:pPr eaLnBrk="1" hangingPunct="1"/>
            <a:r>
              <a:rPr lang="en-US" altLang="en-US" dirty="0">
                <a:latin typeface="+mj-lt"/>
              </a:rPr>
              <a:t>Oculars with </a:t>
            </a:r>
            <a:r>
              <a:rPr lang="en-US" altLang="en-US" dirty="0">
                <a:solidFill>
                  <a:srgbClr val="92D050"/>
                </a:solidFill>
                <a:latin typeface="+mj-lt"/>
              </a:rPr>
              <a:t>Diopter ring</a:t>
            </a:r>
          </a:p>
          <a:p>
            <a:pPr lvl="1" eaLnBrk="1" hangingPunct="1"/>
            <a:r>
              <a:rPr lang="en-US" altLang="en-US" dirty="0">
                <a:latin typeface="+mj-lt"/>
              </a:rPr>
              <a:t>Vision correction</a:t>
            </a:r>
          </a:p>
          <a:p>
            <a:pPr eaLnBrk="1" hangingPunct="1"/>
            <a:r>
              <a:rPr lang="en-US" altLang="en-US" dirty="0">
                <a:latin typeface="+mj-lt"/>
              </a:rPr>
              <a:t>Two focusing knobs</a:t>
            </a:r>
          </a:p>
          <a:p>
            <a:pPr lvl="1" eaLnBrk="1" hangingPunct="1"/>
            <a:r>
              <a:rPr lang="en-US" altLang="en-US" dirty="0">
                <a:solidFill>
                  <a:srgbClr val="FFFF00"/>
                </a:solidFill>
                <a:latin typeface="+mj-lt"/>
              </a:rPr>
              <a:t>Course + Fine</a:t>
            </a:r>
            <a:endParaRPr lang="en-US" altLang="en-US" dirty="0">
              <a:latin typeface="+mj-lt"/>
            </a:endParaRPr>
          </a:p>
          <a:p>
            <a:pPr eaLnBrk="1" hangingPunct="1"/>
            <a:r>
              <a:rPr lang="en-US" altLang="en-US" dirty="0">
                <a:latin typeface="+mj-lt"/>
              </a:rPr>
              <a:t>Four objective lenses</a:t>
            </a:r>
          </a:p>
          <a:p>
            <a:pPr lvl="1" eaLnBrk="1" hangingPunct="1"/>
            <a:r>
              <a:rPr lang="en-US" altLang="en-US" dirty="0">
                <a:latin typeface="+mj-lt"/>
              </a:rPr>
              <a:t>4x, 10x, 40x, 100x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4" t="12753" r="26290" b="46667"/>
          <a:stretch/>
        </p:blipFill>
        <p:spPr bwMode="auto">
          <a:xfrm>
            <a:off x="6477000" y="846138"/>
            <a:ext cx="1524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46905" y="1564178"/>
            <a:ext cx="7841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66"/>
                </a:solidFill>
              </a:rPr>
              <a:t>+</a:t>
            </a:r>
          </a:p>
        </p:txBody>
      </p:sp>
      <p:sp>
        <p:nvSpPr>
          <p:cNvPr id="6" name="Oval 5"/>
          <p:cNvSpPr/>
          <p:nvPr/>
        </p:nvSpPr>
        <p:spPr>
          <a:xfrm>
            <a:off x="6846905" y="706928"/>
            <a:ext cx="1524000" cy="114300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248400" y="2552700"/>
            <a:ext cx="1524000" cy="114300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800601" y="3505200"/>
            <a:ext cx="762000" cy="1524000"/>
            <a:chOff x="4800601" y="3505200"/>
            <a:chExt cx="762000" cy="1524000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33" t="53213" r="57739" b="23599"/>
            <a:stretch/>
          </p:blipFill>
          <p:spPr bwMode="auto">
            <a:xfrm>
              <a:off x="4800601" y="3505200"/>
              <a:ext cx="762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915904" y="41910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81601" y="405597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2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5181601" y="1564178"/>
            <a:ext cx="2449493" cy="1323439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06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6" grpId="1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99CCFF"/>
                </a:solidFill>
              </a:rPr>
              <a:t>The Objective Lenses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+mj-lt"/>
              </a:rPr>
              <a:t>Scanning Objective (4x)</a:t>
            </a:r>
          </a:p>
          <a:p>
            <a:pPr lvl="1" eaLnBrk="1" hangingPunct="1"/>
            <a:r>
              <a:rPr lang="en-US" altLang="en-US" dirty="0">
                <a:solidFill>
                  <a:srgbClr val="FF0000"/>
                </a:solidFill>
                <a:latin typeface="+mj-lt"/>
              </a:rPr>
              <a:t>Red</a:t>
            </a:r>
            <a:r>
              <a:rPr lang="en-US" altLang="en-US" dirty="0">
                <a:latin typeface="+mj-lt"/>
              </a:rPr>
              <a:t> color band, smallest one</a:t>
            </a:r>
          </a:p>
          <a:p>
            <a:pPr eaLnBrk="1" hangingPunct="1"/>
            <a:r>
              <a:rPr lang="en-US" altLang="en-US" dirty="0">
                <a:latin typeface="+mj-lt"/>
              </a:rPr>
              <a:t>Low-power objective (10x)</a:t>
            </a:r>
          </a:p>
          <a:p>
            <a:pPr lvl="1" eaLnBrk="1" hangingPunct="1"/>
            <a:r>
              <a:rPr lang="en-US" altLang="en-US" dirty="0">
                <a:solidFill>
                  <a:srgbClr val="FFFF00"/>
                </a:solidFill>
                <a:latin typeface="+mj-lt"/>
              </a:rPr>
              <a:t>Yellow </a:t>
            </a:r>
            <a:r>
              <a:rPr lang="en-US" altLang="en-US" dirty="0">
                <a:latin typeface="+mj-lt"/>
              </a:rPr>
              <a:t>color band</a:t>
            </a:r>
          </a:p>
          <a:p>
            <a:pPr eaLnBrk="1" hangingPunct="1"/>
            <a:r>
              <a:rPr lang="en-US" altLang="en-US" dirty="0">
                <a:latin typeface="+mj-lt"/>
              </a:rPr>
              <a:t>High-power objective (40x)</a:t>
            </a:r>
          </a:p>
          <a:p>
            <a:pPr lvl="1" eaLnBrk="1" hangingPunct="1"/>
            <a:r>
              <a:rPr lang="en-US" altLang="en-US" dirty="0">
                <a:solidFill>
                  <a:srgbClr val="0070C0"/>
                </a:solidFill>
                <a:latin typeface="+mj-lt"/>
              </a:rPr>
              <a:t>Blue</a:t>
            </a:r>
            <a:r>
              <a:rPr lang="en-US" altLang="en-US" dirty="0">
                <a:latin typeface="+mj-lt"/>
              </a:rPr>
              <a:t> color band</a:t>
            </a:r>
          </a:p>
          <a:p>
            <a:pPr eaLnBrk="1" hangingPunct="1"/>
            <a:r>
              <a:rPr lang="en-US" alt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Oil Immersion objective (100x)</a:t>
            </a:r>
          </a:p>
          <a:p>
            <a:pPr lvl="1" eaLnBrk="1" hangingPunct="1"/>
            <a:r>
              <a:rPr lang="en-US" alt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Gray color band</a:t>
            </a:r>
          </a:p>
          <a:p>
            <a:pPr lvl="1" eaLnBrk="1" hangingPunct="1"/>
            <a:r>
              <a:rPr lang="en-US" alt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Only use with oil!  Have to carefully clean oil off afterwards!!!!!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295400" y="4876800"/>
            <a:ext cx="3505200" cy="1524000"/>
          </a:xfrm>
          <a:prstGeom prst="line">
            <a:avLst/>
          </a:prstGeom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871" t="36138" r="30437" b="45285"/>
          <a:stretch/>
        </p:blipFill>
        <p:spPr>
          <a:xfrm>
            <a:off x="6019800" y="1325563"/>
            <a:ext cx="2438400" cy="2294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195351"/>
            <a:ext cx="7467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>
                <a:solidFill>
                  <a:srgbClr val="99CCFF"/>
                </a:solidFill>
              </a:rPr>
              <a:t>The Objective Lenses – </a:t>
            </a:r>
            <a:br>
              <a:rPr lang="en-US" altLang="en-US" dirty="0">
                <a:solidFill>
                  <a:srgbClr val="99CCFF"/>
                </a:solidFill>
              </a:rPr>
            </a:br>
            <a:r>
              <a:rPr lang="en-US" altLang="en-US" dirty="0">
                <a:solidFill>
                  <a:srgbClr val="99CCFF"/>
                </a:solidFill>
              </a:rPr>
              <a:t>Focus &amp; Field of 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6604344" cy="46783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2871" t="36138" r="30437" b="39806"/>
          <a:stretch/>
        </p:blipFill>
        <p:spPr>
          <a:xfrm>
            <a:off x="6629400" y="1600200"/>
            <a:ext cx="2438400" cy="2971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953000" y="3810000"/>
            <a:ext cx="1524000" cy="685800"/>
          </a:xfrm>
          <a:prstGeom prst="ellipse">
            <a:avLst/>
          </a:prstGeom>
          <a:solidFill>
            <a:srgbClr val="FFFF00">
              <a:alpha val="12941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45532" y="6182574"/>
            <a:ext cx="2818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66"/>
                </a:solidFill>
              </a:rPr>
              <a:t>Field of View</a:t>
            </a:r>
          </a:p>
        </p:txBody>
      </p:sp>
      <p:sp>
        <p:nvSpPr>
          <p:cNvPr id="10" name="Oval 9"/>
          <p:cNvSpPr/>
          <p:nvPr/>
        </p:nvSpPr>
        <p:spPr>
          <a:xfrm>
            <a:off x="1905000" y="4495800"/>
            <a:ext cx="990600" cy="990600"/>
          </a:xfrm>
          <a:prstGeom prst="ellipse">
            <a:avLst/>
          </a:prstGeom>
          <a:noFill/>
          <a:ln w="57150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555828" y="4495800"/>
            <a:ext cx="990600" cy="990600"/>
          </a:xfrm>
          <a:prstGeom prst="ellipse">
            <a:avLst/>
          </a:prstGeom>
          <a:noFill/>
          <a:ln w="57150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220511" y="4495800"/>
            <a:ext cx="990600" cy="990600"/>
          </a:xfrm>
          <a:prstGeom prst="ellipse">
            <a:avLst/>
          </a:prstGeom>
          <a:noFill/>
          <a:ln w="57150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1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9" grpId="0"/>
      <p:bldP spid="10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7921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99CCFF"/>
                </a:solidFill>
              </a:rPr>
              <a:t>Microscopy Procedure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651000"/>
            <a:ext cx="9525000" cy="4953000"/>
          </a:xfrm>
        </p:spPr>
        <p:txBody>
          <a:bodyPr>
            <a:noAutofit/>
          </a:bodyPr>
          <a:lstStyle/>
          <a:p>
            <a:pPr marL="723837" lvl="1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>
                <a:latin typeface="+mj-lt"/>
              </a:rPr>
              <a:t>Put mat on Workstation (in your cabinet) 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>
                <a:latin typeface="+mj-lt"/>
              </a:rPr>
              <a:t>Find the microscope # assigned to you in the storage cabinet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>
                <a:latin typeface="+mj-lt"/>
              </a:rPr>
              <a:t>Carry the microscope with BOTH hands back to the lab bench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>
                <a:latin typeface="+mj-lt"/>
              </a:rPr>
              <a:t>Plug it in, turn on light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>
                <a:latin typeface="+mj-lt"/>
              </a:rPr>
              <a:t>Turn to Page 18 and we do all steps of “TO DO” together. (drawings on page 23)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99CCFF"/>
                </a:solidFill>
              </a:rPr>
              <a:t>Focus Specimen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06963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latin typeface="+mj-lt"/>
              </a:rPr>
              <a:t>Use Nosepiece and set to Scanning Objective (4x </a:t>
            </a:r>
            <a:r>
              <a:rPr lang="en-US" altLang="en-US" sz="2000" dirty="0">
                <a:solidFill>
                  <a:srgbClr val="FF0000"/>
                </a:solidFill>
                <a:latin typeface="+mj-lt"/>
              </a:rPr>
              <a:t>Red</a:t>
            </a:r>
            <a:r>
              <a:rPr lang="en-US" altLang="en-US" sz="2000" dirty="0">
                <a:latin typeface="+mj-lt"/>
              </a:rPr>
              <a:t> color band)</a:t>
            </a:r>
          </a:p>
          <a:p>
            <a:pPr eaLnBrk="1" hangingPunct="1"/>
            <a:r>
              <a:rPr lang="en-US" altLang="en-US" sz="2000" dirty="0">
                <a:latin typeface="+mj-lt"/>
              </a:rPr>
              <a:t>Place slide on stage</a:t>
            </a:r>
          </a:p>
          <a:p>
            <a:pPr eaLnBrk="1" hangingPunct="1"/>
            <a:r>
              <a:rPr lang="en-US" altLang="en-US" sz="2000" dirty="0">
                <a:latin typeface="+mj-lt"/>
              </a:rPr>
              <a:t>Use coarse adjustment knob to raise stage all the way up. </a:t>
            </a:r>
          </a:p>
          <a:p>
            <a:pPr eaLnBrk="1" hangingPunct="1"/>
            <a:r>
              <a:rPr lang="en-US" altLang="en-US" sz="2000" dirty="0">
                <a:latin typeface="+mj-lt"/>
              </a:rPr>
              <a:t>Focus (both: </a:t>
            </a:r>
            <a:r>
              <a:rPr lang="en-US" altLang="en-US" sz="2000" dirty="0">
                <a:solidFill>
                  <a:srgbClr val="FFC000"/>
                </a:solidFill>
                <a:latin typeface="+mj-lt"/>
              </a:rPr>
              <a:t>fine and coarse</a:t>
            </a:r>
            <a:r>
              <a:rPr lang="en-US" altLang="en-US" sz="2000" dirty="0">
                <a:latin typeface="+mj-lt"/>
              </a:rPr>
              <a:t> adjustment knobs) and center</a:t>
            </a:r>
          </a:p>
          <a:p>
            <a:pPr eaLnBrk="1" hangingPunct="1"/>
            <a:r>
              <a:rPr lang="en-US" altLang="en-US" sz="2000" dirty="0">
                <a:latin typeface="+mj-lt"/>
              </a:rPr>
              <a:t>Use Nosepiece and set to Low-power objective (10x </a:t>
            </a:r>
            <a:r>
              <a:rPr lang="en-US" altLang="en-US" sz="2000" dirty="0">
                <a:solidFill>
                  <a:srgbClr val="FFFF00"/>
                </a:solidFill>
                <a:latin typeface="+mj-lt"/>
              </a:rPr>
              <a:t>Yellow </a:t>
            </a:r>
            <a:r>
              <a:rPr lang="en-US" altLang="en-US" sz="2000" dirty="0">
                <a:latin typeface="+mj-lt"/>
              </a:rPr>
              <a:t>color band)</a:t>
            </a:r>
          </a:p>
          <a:p>
            <a:pPr eaLnBrk="1" hangingPunct="1"/>
            <a:r>
              <a:rPr lang="en-US" altLang="en-US" sz="2000" dirty="0">
                <a:latin typeface="+mj-lt"/>
              </a:rPr>
              <a:t>Focus (</a:t>
            </a:r>
            <a:r>
              <a:rPr lang="en-US" altLang="en-US" sz="2000" b="1" u="sng" dirty="0">
                <a:solidFill>
                  <a:srgbClr val="FFC000"/>
                </a:solidFill>
                <a:latin typeface="+mj-lt"/>
              </a:rPr>
              <a:t>only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>
                <a:solidFill>
                  <a:srgbClr val="FFC000"/>
                </a:solidFill>
                <a:latin typeface="+mj-lt"/>
              </a:rPr>
              <a:t>fine </a:t>
            </a:r>
            <a:r>
              <a:rPr lang="en-US" altLang="en-US" sz="2000" dirty="0">
                <a:latin typeface="+mj-lt"/>
              </a:rPr>
              <a:t>adjustment knob) </a:t>
            </a:r>
          </a:p>
          <a:p>
            <a:pPr eaLnBrk="1" hangingPunct="1"/>
            <a:r>
              <a:rPr lang="en-US" altLang="en-US" sz="2000" dirty="0">
                <a:latin typeface="+mj-lt"/>
              </a:rPr>
              <a:t>Use Nosepiece and set to Low-power objective (40x </a:t>
            </a:r>
            <a:r>
              <a:rPr lang="en-US" altLang="en-US" sz="2000" dirty="0">
                <a:solidFill>
                  <a:srgbClr val="0070C0"/>
                </a:solidFill>
                <a:latin typeface="+mj-lt"/>
              </a:rPr>
              <a:t>Blue</a:t>
            </a:r>
            <a:r>
              <a:rPr lang="en-US" altLang="en-US" sz="2000" dirty="0">
                <a:latin typeface="+mj-lt"/>
              </a:rPr>
              <a:t> color band)</a:t>
            </a:r>
          </a:p>
          <a:p>
            <a:pPr eaLnBrk="1" hangingPunct="1"/>
            <a:r>
              <a:rPr lang="en-US" altLang="en-US" sz="2000" dirty="0">
                <a:latin typeface="+mj-lt"/>
              </a:rPr>
              <a:t>Focus (</a:t>
            </a:r>
            <a:r>
              <a:rPr lang="en-US" altLang="en-US" sz="2000" b="1" u="sng" dirty="0">
                <a:solidFill>
                  <a:srgbClr val="FFC000"/>
                </a:solidFill>
                <a:latin typeface="+mj-lt"/>
              </a:rPr>
              <a:t>only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>
                <a:solidFill>
                  <a:srgbClr val="FFC000"/>
                </a:solidFill>
                <a:latin typeface="+mj-lt"/>
              </a:rPr>
              <a:t>fine </a:t>
            </a:r>
            <a:r>
              <a:rPr lang="en-US" altLang="en-US" sz="2000" dirty="0">
                <a:latin typeface="+mj-lt"/>
              </a:rPr>
              <a:t>adjustment knob)</a:t>
            </a:r>
          </a:p>
          <a:p>
            <a:pPr eaLnBrk="1" hangingPunct="1"/>
            <a:r>
              <a:rPr lang="en-US" altLang="en-US" sz="2000" dirty="0">
                <a:latin typeface="+mj-lt"/>
              </a:rPr>
              <a:t>Rotate Nosepiece “backwards” (not THROUGH OIL </a:t>
            </a:r>
            <a:r>
              <a:rPr lang="en-US" altLang="en-US" sz="2000" dirty="0" err="1">
                <a:latin typeface="+mj-lt"/>
              </a:rPr>
              <a:t>lense</a:t>
            </a:r>
            <a:r>
              <a:rPr lang="en-US" altLang="en-US" sz="2000" dirty="0">
                <a:latin typeface="+mj-lt"/>
              </a:rPr>
              <a:t>!!) and set to Scanning Objective (4x </a:t>
            </a:r>
            <a:r>
              <a:rPr lang="en-US" altLang="en-US" sz="2000" dirty="0">
                <a:solidFill>
                  <a:srgbClr val="FF0000"/>
                </a:solidFill>
                <a:latin typeface="+mj-lt"/>
              </a:rPr>
              <a:t>Red</a:t>
            </a:r>
            <a:r>
              <a:rPr lang="en-US" altLang="en-US" sz="2000" dirty="0">
                <a:latin typeface="+mj-lt"/>
              </a:rPr>
              <a:t> color band) </a:t>
            </a:r>
          </a:p>
          <a:p>
            <a:pPr eaLnBrk="1" hangingPunct="1"/>
            <a:r>
              <a:rPr lang="en-US" altLang="en-US" sz="2000" dirty="0">
                <a:solidFill>
                  <a:srgbClr val="00B050"/>
                </a:solidFill>
                <a:latin typeface="+mj-lt"/>
              </a:rPr>
              <a:t>Now, you can lower the stage</a:t>
            </a:r>
          </a:p>
          <a:p>
            <a:pPr eaLnBrk="1" hangingPunct="1"/>
            <a:endParaRPr lang="en-US" altLang="en-US" sz="2000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0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99CCFF"/>
                </a:solidFill>
              </a:rPr>
              <a:t>Magnification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+mj-lt"/>
              </a:rPr>
              <a:t>Total magnification = ocular   x   objective</a:t>
            </a:r>
          </a:p>
          <a:p>
            <a:pPr lvl="1" eaLnBrk="1" hangingPunct="1"/>
            <a:r>
              <a:rPr lang="en-US" altLang="en-US" dirty="0">
                <a:latin typeface="+mj-lt"/>
              </a:rPr>
              <a:t>Ocular lens is usually 10x</a:t>
            </a:r>
          </a:p>
          <a:p>
            <a:pPr lvl="1" eaLnBrk="1" hangingPunct="1"/>
            <a:endParaRPr lang="en-US" altLang="en-US" dirty="0">
              <a:latin typeface="+mj-lt"/>
            </a:endParaRPr>
          </a:p>
          <a:p>
            <a:pPr lvl="1" eaLnBrk="1" hangingPunct="1"/>
            <a:r>
              <a:rPr lang="en-US" altLang="en-US" dirty="0">
                <a:latin typeface="+mj-lt"/>
              </a:rPr>
              <a:t>Examples:</a:t>
            </a:r>
          </a:p>
          <a:p>
            <a:pPr lvl="2" eaLnBrk="1" hangingPunct="1"/>
            <a:r>
              <a:rPr lang="en-US" altLang="en-US" sz="2000" dirty="0">
                <a:latin typeface="+mj-lt"/>
              </a:rPr>
              <a:t>Under 4x objective – magnification of specimen is 40 x</a:t>
            </a:r>
          </a:p>
          <a:p>
            <a:pPr lvl="2" eaLnBrk="1" hangingPunct="1"/>
            <a:r>
              <a:rPr lang="en-US" altLang="en-US" sz="2000" dirty="0">
                <a:latin typeface="+mj-lt"/>
              </a:rPr>
              <a:t>Under 10x objective – magnification of specimen is 100x</a:t>
            </a:r>
          </a:p>
          <a:p>
            <a:pPr lvl="2" eaLnBrk="1" hangingPunct="1"/>
            <a:r>
              <a:rPr lang="en-US" altLang="en-US" sz="2000" dirty="0">
                <a:latin typeface="+mj-lt"/>
              </a:rPr>
              <a:t>Under 40x objective – magnification of specimen is 400x</a:t>
            </a:r>
            <a:br>
              <a:rPr lang="en-US" altLang="en-US" sz="2000" dirty="0">
                <a:latin typeface="+mj-lt"/>
              </a:rPr>
            </a:br>
            <a:endParaRPr lang="en-US" altLang="en-US" sz="2000" dirty="0">
              <a:latin typeface="+mj-lt"/>
            </a:endParaRPr>
          </a:p>
          <a:p>
            <a:pPr lvl="1" eaLnBrk="1" hangingPunct="1"/>
            <a:r>
              <a:rPr lang="en-US" altLang="en-US" dirty="0">
                <a:latin typeface="+mj-lt"/>
              </a:rPr>
              <a:t>Question:</a:t>
            </a:r>
          </a:p>
          <a:p>
            <a:pPr lvl="2" eaLnBrk="1" hangingPunct="1"/>
            <a:r>
              <a:rPr lang="en-US" altLang="en-US" sz="2000" dirty="0">
                <a:latin typeface="+mj-lt"/>
              </a:rPr>
              <a:t>What is the total magnification under a 36x objective lens?</a:t>
            </a:r>
          </a:p>
          <a:p>
            <a:pPr lvl="2" eaLnBrk="1" hangingPunct="1"/>
            <a:r>
              <a:rPr lang="en-US" altLang="en-US" sz="2000" dirty="0">
                <a:latin typeface="+mj-lt"/>
              </a:rPr>
              <a:t>360x</a:t>
            </a:r>
          </a:p>
          <a:p>
            <a:pPr lvl="2" eaLnBrk="1" hangingPunct="1"/>
            <a:endParaRPr lang="en-US" altLang="en-US" sz="20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99CCFF"/>
                </a:solidFill>
              </a:rPr>
              <a:t>Things to Remember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+mj-lt"/>
              </a:rPr>
              <a:t>Be careful with Microscope</a:t>
            </a:r>
          </a:p>
          <a:p>
            <a:pPr eaLnBrk="1" hangingPunct="1"/>
            <a:r>
              <a:rPr lang="en-US" altLang="en-US" dirty="0">
                <a:latin typeface="+mj-lt"/>
              </a:rPr>
              <a:t>Never turn head around!</a:t>
            </a:r>
          </a:p>
          <a:p>
            <a:pPr eaLnBrk="1" hangingPunct="1"/>
            <a:r>
              <a:rPr lang="en-US" altLang="en-US" dirty="0">
                <a:latin typeface="+mj-lt"/>
              </a:rPr>
              <a:t>Always clean lenses with </a:t>
            </a:r>
            <a:r>
              <a:rPr lang="en-US" altLang="en-US" u="sng" dirty="0">
                <a:solidFill>
                  <a:srgbClr val="FF0000"/>
                </a:solidFill>
                <a:latin typeface="+mj-lt"/>
              </a:rPr>
              <a:t>lens paper </a:t>
            </a:r>
            <a:r>
              <a:rPr lang="en-US" altLang="en-US" dirty="0">
                <a:latin typeface="+mj-lt"/>
              </a:rPr>
              <a:t>only</a:t>
            </a:r>
          </a:p>
          <a:p>
            <a:pPr lvl="1" eaLnBrk="1" hangingPunct="1"/>
            <a:r>
              <a:rPr lang="en-US" altLang="en-US" dirty="0">
                <a:latin typeface="+mj-lt"/>
              </a:rPr>
              <a:t>In your drawer</a:t>
            </a:r>
          </a:p>
          <a:p>
            <a:pPr eaLnBrk="1" hangingPunct="1"/>
            <a:r>
              <a:rPr lang="en-US" altLang="en-US" dirty="0">
                <a:latin typeface="+mj-lt"/>
              </a:rPr>
              <a:t>You can clean slides with Kim wipes</a:t>
            </a:r>
          </a:p>
          <a:p>
            <a:pPr eaLnBrk="1" hangingPunct="1"/>
            <a:r>
              <a:rPr lang="en-US" altLang="en-US" dirty="0">
                <a:latin typeface="+mj-lt"/>
              </a:rPr>
              <a:t>Always put slides back in slide box in numerical order</a:t>
            </a:r>
          </a:p>
          <a:p>
            <a:pPr eaLnBrk="1" hangingPunct="1"/>
            <a:r>
              <a:rPr lang="en-US" altLang="en-US" dirty="0">
                <a:latin typeface="+mj-lt"/>
              </a:rPr>
              <a:t>Get slide box out and count them (12)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92975" y="-5803"/>
            <a:ext cx="7467600" cy="1143000"/>
          </a:xfrm>
        </p:spPr>
        <p:txBody>
          <a:bodyPr numCol="1">
            <a:normAutofit fontScale="90000"/>
          </a:bodyPr>
          <a:lstStyle/>
          <a:p>
            <a:pPr algn="ctr" eaLnBrk="1" hangingPunct="1"/>
            <a:r>
              <a:rPr lang="en-US" dirty="0">
                <a:solidFill>
                  <a:srgbClr val="99CCFF"/>
                </a:solidFill>
              </a:rPr>
              <a:t>Video </a:t>
            </a:r>
            <a:r>
              <a:rPr lang="en-US" i="1" dirty="0">
                <a:solidFill>
                  <a:srgbClr val="99CCFF"/>
                </a:solidFill>
              </a:rPr>
              <a:t>Elodea</a:t>
            </a:r>
            <a:r>
              <a:rPr lang="en-US" dirty="0">
                <a:solidFill>
                  <a:srgbClr val="99CCFF"/>
                </a:solidFill>
              </a:rPr>
              <a:t> leaf wet mount </a:t>
            </a:r>
            <a:r>
              <a:rPr lang="en-US" sz="4400" dirty="0">
                <a:solidFill>
                  <a:srgbClr val="C00000"/>
                </a:solidFill>
                <a:hlinkClick r:id="rId2"/>
              </a:rPr>
              <a:t>Link</a:t>
            </a:r>
            <a:endParaRPr lang="en-US" sz="1300" dirty="0">
              <a:solidFill>
                <a:srgbClr val="C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3429000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99CCFF"/>
                </a:solidFill>
              </a:rPr>
              <a:t>Microscopy of </a:t>
            </a:r>
            <a:r>
              <a:rPr lang="en-US" sz="2800" i="1" dirty="0">
                <a:solidFill>
                  <a:srgbClr val="99CCFF"/>
                </a:solidFill>
              </a:rPr>
              <a:t>Elodea</a:t>
            </a:r>
            <a:r>
              <a:rPr lang="en-US" sz="2800" dirty="0">
                <a:solidFill>
                  <a:srgbClr val="99CCFF"/>
                </a:solidFill>
              </a:rPr>
              <a:t> leaf 4x, 10x and 40x</a:t>
            </a:r>
            <a:endParaRPr lang="en-US" sz="9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6" y="4267200"/>
            <a:ext cx="7315200" cy="24316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066800"/>
            <a:ext cx="3733800" cy="264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91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17838"/>
            <a:ext cx="76200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>
                <a:solidFill>
                  <a:srgbClr val="99CCFF"/>
                </a:solidFill>
                <a:latin typeface="Century Gothic" panose="020B0502020202020204" pitchFamily="34" charset="0"/>
              </a:rPr>
              <a:t>Today’s Lab pgs. 13-24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45259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Read and complete all TO DO’s (pgs. 16, 20, 21, 24)</a:t>
            </a:r>
          </a:p>
          <a:p>
            <a:pPr lvl="1" eaLnBrk="1" hangingPunct="1"/>
            <a:r>
              <a:rPr lang="en-US" altLang="en-US" sz="2000" dirty="0">
                <a:solidFill>
                  <a:srgbClr val="99CCFF"/>
                </a:solidFill>
                <a:latin typeface="Century Gothic" panose="020B0502020202020204" pitchFamily="34" charset="0"/>
              </a:rPr>
              <a:t>We already did page 18 together</a:t>
            </a:r>
            <a:endParaRPr lang="en-US" altLang="en-US" sz="2400" dirty="0"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Review Lab Exercise 3 for next week pgs.25-34</a:t>
            </a:r>
          </a:p>
          <a:p>
            <a:pPr eaLnBrk="1" hangingPunct="1"/>
            <a:r>
              <a:rPr lang="en-US" altLang="en-US" sz="2400" i="1" dirty="0">
                <a:latin typeface="Century Gothic" panose="020B0502020202020204" pitchFamily="34" charset="0"/>
              </a:rPr>
              <a:t>NOTE: </a:t>
            </a:r>
            <a:r>
              <a:rPr lang="en-US" altLang="en-US" sz="2400" i="1" u="sng" dirty="0">
                <a:latin typeface="Century Gothic" panose="020B0502020202020204" pitchFamily="34" charset="0"/>
              </a:rPr>
              <a:t>Next week </a:t>
            </a:r>
            <a:r>
              <a:rPr lang="en-US" altLang="en-US" sz="2400" i="1" dirty="0">
                <a:latin typeface="Century Gothic" panose="020B0502020202020204" pitchFamily="34" charset="0"/>
              </a:rPr>
              <a:t>is the </a:t>
            </a:r>
            <a:r>
              <a:rPr lang="en-US" altLang="en-US" sz="2400" i="1" u="sng" dirty="0">
                <a:latin typeface="Century Gothic" panose="020B0502020202020204" pitchFamily="34" charset="0"/>
              </a:rPr>
              <a:t>last lab </a:t>
            </a:r>
            <a:r>
              <a:rPr lang="en-US" altLang="en-US" sz="2400" i="1" dirty="0">
                <a:latin typeface="Century Gothic" panose="020B0502020202020204" pitchFamily="34" charset="0"/>
              </a:rPr>
              <a:t>BEFORE your </a:t>
            </a:r>
            <a:r>
              <a:rPr lang="en-US" altLang="en-US" sz="2400" i="1" dirty="0">
                <a:solidFill>
                  <a:srgbClr val="FF0066"/>
                </a:solidFill>
                <a:latin typeface="Century Gothic" panose="020B0502020202020204" pitchFamily="34" charset="0"/>
              </a:rPr>
              <a:t>FIRST TEST</a:t>
            </a:r>
            <a:r>
              <a:rPr lang="en-US" altLang="en-US" sz="2400" i="1" dirty="0">
                <a:latin typeface="Century Gothic" panose="020B0502020202020204" pitchFamily="34" charset="0"/>
              </a:rPr>
              <a:t>!!!! </a:t>
            </a:r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Make sure you are using your lab time wisely to review/study!</a:t>
            </a:r>
          </a:p>
          <a:p>
            <a:pPr marL="449263" lvl="1" indent="0" eaLnBrk="1" hangingPunct="1">
              <a:buNone/>
            </a:pPr>
            <a:endParaRPr lang="en-US" altLang="en-US" sz="2000" dirty="0">
              <a:latin typeface="Century Gothic" panose="020B0502020202020204" pitchFamily="34" charset="0"/>
            </a:endParaRPr>
          </a:p>
          <a:p>
            <a:pPr eaLnBrk="1" hangingPunct="1"/>
            <a:endParaRPr lang="en-US" altLang="en-US" sz="2400" dirty="0">
              <a:latin typeface="Century Gothic" panose="020B0502020202020204" pitchFamily="34" charset="0"/>
            </a:endParaRPr>
          </a:p>
          <a:p>
            <a:pPr eaLnBrk="1" hangingPunct="1"/>
            <a:endParaRPr lang="en-US" altLang="en-US" sz="2400" dirty="0">
              <a:latin typeface="Century Gothic" panose="020B0502020202020204" pitchFamily="34" charset="0"/>
            </a:endParaRPr>
          </a:p>
          <a:p>
            <a:pPr marL="449263" lvl="1" indent="0" eaLnBrk="1" hangingPunct="1">
              <a:buNone/>
            </a:pPr>
            <a:endParaRPr lang="en-US" altLang="en-US" sz="2400" dirty="0"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3259513"/>
            <a:ext cx="7848600" cy="3352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1600" dirty="0">
                <a:latin typeface="+mj-lt"/>
              </a:rPr>
              <a:t>Use Nosepiece and set to Scanning Objective (4x </a:t>
            </a:r>
            <a:r>
              <a:rPr lang="en-US" altLang="en-US" sz="1600" dirty="0">
                <a:solidFill>
                  <a:srgbClr val="FF0000"/>
                </a:solidFill>
                <a:latin typeface="+mj-lt"/>
              </a:rPr>
              <a:t>Red</a:t>
            </a:r>
            <a:r>
              <a:rPr lang="en-US" altLang="en-US" sz="1600" dirty="0">
                <a:latin typeface="+mj-lt"/>
              </a:rPr>
              <a:t> color band)</a:t>
            </a:r>
          </a:p>
          <a:p>
            <a:pPr eaLnBrk="1" hangingPunct="1"/>
            <a:r>
              <a:rPr lang="en-US" altLang="en-US" sz="1600" dirty="0">
                <a:latin typeface="+mj-lt"/>
              </a:rPr>
              <a:t>Place slide on stage</a:t>
            </a:r>
          </a:p>
          <a:p>
            <a:pPr eaLnBrk="1" hangingPunct="1"/>
            <a:r>
              <a:rPr lang="en-US" altLang="en-US" sz="1600" dirty="0">
                <a:latin typeface="+mj-lt"/>
              </a:rPr>
              <a:t>Use coarse adjustment knob to raise stage all the way up. </a:t>
            </a:r>
          </a:p>
          <a:p>
            <a:pPr eaLnBrk="1" hangingPunct="1"/>
            <a:r>
              <a:rPr lang="en-US" altLang="en-US" sz="1600" dirty="0">
                <a:latin typeface="+mj-lt"/>
              </a:rPr>
              <a:t>Focus (both: </a:t>
            </a:r>
            <a:r>
              <a:rPr lang="en-US" altLang="en-US" sz="1600" dirty="0">
                <a:solidFill>
                  <a:srgbClr val="FFC000"/>
                </a:solidFill>
                <a:latin typeface="+mj-lt"/>
              </a:rPr>
              <a:t>fine and coarse</a:t>
            </a:r>
            <a:r>
              <a:rPr lang="en-US" altLang="en-US" sz="1600" dirty="0">
                <a:latin typeface="+mj-lt"/>
              </a:rPr>
              <a:t> adjustment knobs) and center</a:t>
            </a:r>
          </a:p>
          <a:p>
            <a:pPr eaLnBrk="1" hangingPunct="1"/>
            <a:r>
              <a:rPr lang="en-US" altLang="en-US" sz="1600" dirty="0">
                <a:latin typeface="+mj-lt"/>
              </a:rPr>
              <a:t>Use Nosepiece and set to Low-power objective (10x </a:t>
            </a:r>
            <a:r>
              <a:rPr lang="en-US" altLang="en-US" sz="1600" dirty="0">
                <a:solidFill>
                  <a:srgbClr val="FFFF00"/>
                </a:solidFill>
                <a:latin typeface="+mj-lt"/>
              </a:rPr>
              <a:t>Yellow </a:t>
            </a:r>
            <a:r>
              <a:rPr lang="en-US" altLang="en-US" sz="1600" dirty="0">
                <a:latin typeface="+mj-lt"/>
              </a:rPr>
              <a:t>color band)</a:t>
            </a:r>
          </a:p>
          <a:p>
            <a:pPr eaLnBrk="1" hangingPunct="1"/>
            <a:r>
              <a:rPr lang="en-US" altLang="en-US" sz="1600" dirty="0">
                <a:latin typeface="+mj-lt"/>
              </a:rPr>
              <a:t>Focus (</a:t>
            </a:r>
            <a:r>
              <a:rPr lang="en-US" altLang="en-US" sz="1600" b="1" u="sng" dirty="0">
                <a:solidFill>
                  <a:srgbClr val="FFC000"/>
                </a:solidFill>
                <a:latin typeface="+mj-lt"/>
              </a:rPr>
              <a:t>only</a:t>
            </a:r>
            <a:r>
              <a:rPr lang="en-US" altLang="en-US" sz="1600" dirty="0">
                <a:latin typeface="+mj-lt"/>
              </a:rPr>
              <a:t> </a:t>
            </a:r>
            <a:r>
              <a:rPr lang="en-US" altLang="en-US" sz="1600" dirty="0">
                <a:solidFill>
                  <a:srgbClr val="FFC000"/>
                </a:solidFill>
                <a:latin typeface="+mj-lt"/>
              </a:rPr>
              <a:t>fine </a:t>
            </a:r>
            <a:r>
              <a:rPr lang="en-US" altLang="en-US" sz="1600" dirty="0">
                <a:latin typeface="+mj-lt"/>
              </a:rPr>
              <a:t>adjustment knob) </a:t>
            </a:r>
          </a:p>
          <a:p>
            <a:pPr eaLnBrk="1" hangingPunct="1"/>
            <a:r>
              <a:rPr lang="en-US" altLang="en-US" sz="1600" dirty="0">
                <a:latin typeface="+mj-lt"/>
              </a:rPr>
              <a:t>Use Nosepiece and set to Low-power objective (40x </a:t>
            </a:r>
            <a:r>
              <a:rPr lang="en-US" altLang="en-US" sz="1600" dirty="0">
                <a:solidFill>
                  <a:srgbClr val="0070C0"/>
                </a:solidFill>
                <a:latin typeface="+mj-lt"/>
              </a:rPr>
              <a:t>Blue</a:t>
            </a:r>
            <a:r>
              <a:rPr lang="en-US" altLang="en-US" sz="1600" dirty="0">
                <a:latin typeface="+mj-lt"/>
              </a:rPr>
              <a:t> color band)</a:t>
            </a:r>
          </a:p>
          <a:p>
            <a:pPr eaLnBrk="1" hangingPunct="1"/>
            <a:r>
              <a:rPr lang="en-US" altLang="en-US" sz="1600" dirty="0">
                <a:latin typeface="+mj-lt"/>
              </a:rPr>
              <a:t>Focus (</a:t>
            </a:r>
            <a:r>
              <a:rPr lang="en-US" altLang="en-US" sz="1600" b="1" u="sng" dirty="0">
                <a:solidFill>
                  <a:srgbClr val="FFC000"/>
                </a:solidFill>
                <a:latin typeface="+mj-lt"/>
              </a:rPr>
              <a:t>only</a:t>
            </a:r>
            <a:r>
              <a:rPr lang="en-US" altLang="en-US" sz="1600" dirty="0">
                <a:latin typeface="+mj-lt"/>
              </a:rPr>
              <a:t> </a:t>
            </a:r>
            <a:r>
              <a:rPr lang="en-US" altLang="en-US" sz="1600" dirty="0">
                <a:solidFill>
                  <a:srgbClr val="FFC000"/>
                </a:solidFill>
                <a:latin typeface="+mj-lt"/>
              </a:rPr>
              <a:t>fine </a:t>
            </a:r>
            <a:r>
              <a:rPr lang="en-US" altLang="en-US" sz="1600" dirty="0">
                <a:latin typeface="+mj-lt"/>
              </a:rPr>
              <a:t>adjustment knob)</a:t>
            </a:r>
          </a:p>
          <a:p>
            <a:pPr eaLnBrk="1" hangingPunct="1"/>
            <a:r>
              <a:rPr lang="en-US" altLang="en-US" sz="1600" dirty="0">
                <a:latin typeface="+mj-lt"/>
              </a:rPr>
              <a:t>Rotate Nosepiece “backwards” (not THROUGH OIL </a:t>
            </a:r>
            <a:r>
              <a:rPr lang="en-US" altLang="en-US" sz="1600" dirty="0" err="1">
                <a:latin typeface="+mj-lt"/>
              </a:rPr>
              <a:t>lense</a:t>
            </a:r>
            <a:r>
              <a:rPr lang="en-US" altLang="en-US" sz="1600" dirty="0">
                <a:latin typeface="+mj-lt"/>
              </a:rPr>
              <a:t>!!) and set to Scanning Objective (4x </a:t>
            </a:r>
            <a:r>
              <a:rPr lang="en-US" altLang="en-US" sz="1600" dirty="0">
                <a:solidFill>
                  <a:srgbClr val="FF0000"/>
                </a:solidFill>
                <a:latin typeface="+mj-lt"/>
              </a:rPr>
              <a:t>Red</a:t>
            </a:r>
            <a:r>
              <a:rPr lang="en-US" altLang="en-US" sz="1600" dirty="0">
                <a:latin typeface="+mj-lt"/>
              </a:rPr>
              <a:t> color band) </a:t>
            </a:r>
          </a:p>
          <a:p>
            <a:pPr eaLnBrk="1" hangingPunct="1"/>
            <a:r>
              <a:rPr lang="en-US" altLang="en-US" sz="1600" dirty="0">
                <a:solidFill>
                  <a:srgbClr val="00B050"/>
                </a:solidFill>
                <a:latin typeface="+mj-lt"/>
              </a:rPr>
              <a:t>Now, you can lower the stage</a:t>
            </a:r>
          </a:p>
        </p:txBody>
      </p:sp>
    </p:spTree>
    <p:extLst>
      <p:ext uri="{BB962C8B-B14F-4D97-AF65-F5344CB8AC3E}">
        <p14:creationId xmlns:p14="http://schemas.microsoft.com/office/powerpoint/2010/main" val="1869690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362200"/>
            <a:ext cx="3259000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1430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B0F0"/>
                </a:solidFill>
                <a:latin typeface="Comic Sans MS" panose="030F0702030302020204" pitchFamily="66" charset="0"/>
              </a:rPr>
              <a:t>Know this for next Lab!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470852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Know the name and function of organelles found in plant and animal cells. </a:t>
            </a: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Know differences between them!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cxnSp>
        <p:nvCxnSpPr>
          <p:cNvPr id="9" name="Straight Arrow Connector 8"/>
          <p:cNvCxnSpPr>
            <a:stCxn id="11" idx="1"/>
          </p:cNvCxnSpPr>
          <p:nvPr/>
        </p:nvCxnSpPr>
        <p:spPr>
          <a:xfrm flipH="1" flipV="1">
            <a:off x="2895600" y="3200400"/>
            <a:ext cx="3733800" cy="10846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629400" y="3124200"/>
            <a:ext cx="1729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Mitochondrion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810000" y="2590800"/>
            <a:ext cx="2895600" cy="27253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705600" y="2438400"/>
            <a:ext cx="1047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Cell wall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19" name="Straight Arrow Connector 18"/>
          <p:cNvCxnSpPr>
            <a:stCxn id="20" idx="1"/>
          </p:cNvCxnSpPr>
          <p:nvPr/>
        </p:nvCxnSpPr>
        <p:spPr>
          <a:xfrm flipH="1" flipV="1">
            <a:off x="4419600" y="3352800"/>
            <a:ext cx="2209800" cy="33706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629400" y="3505200"/>
            <a:ext cx="1835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Golgi apparatus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21" name="Straight Arrow Connector 20"/>
          <p:cNvCxnSpPr>
            <a:stCxn id="22" idx="1"/>
          </p:cNvCxnSpPr>
          <p:nvPr/>
        </p:nvCxnSpPr>
        <p:spPr>
          <a:xfrm flipH="1">
            <a:off x="4114800" y="4070866"/>
            <a:ext cx="2590800" cy="80593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705600" y="3886200"/>
            <a:ext cx="1835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Nucleolus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24" name="Straight Arrow Connector 23"/>
          <p:cNvCxnSpPr>
            <a:stCxn id="25" idx="1"/>
          </p:cNvCxnSpPr>
          <p:nvPr/>
        </p:nvCxnSpPr>
        <p:spPr>
          <a:xfrm flipH="1">
            <a:off x="4191000" y="4451866"/>
            <a:ext cx="2514600" cy="65353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705600" y="4267200"/>
            <a:ext cx="1835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Nucleus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32" name="Straight Arrow Connector 31"/>
          <p:cNvCxnSpPr>
            <a:stCxn id="33" idx="1"/>
          </p:cNvCxnSpPr>
          <p:nvPr/>
        </p:nvCxnSpPr>
        <p:spPr>
          <a:xfrm flipH="1">
            <a:off x="2209800" y="5276166"/>
            <a:ext cx="4572000" cy="13403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781800" y="4953000"/>
            <a:ext cx="1742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Endoplasmic reticulum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705600" y="2819400"/>
            <a:ext cx="1742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Cell membrane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35" name="Straight Arrow Connector 34"/>
          <p:cNvCxnSpPr>
            <a:stCxn id="34" idx="1"/>
          </p:cNvCxnSpPr>
          <p:nvPr/>
        </p:nvCxnSpPr>
        <p:spPr>
          <a:xfrm flipH="1" flipV="1">
            <a:off x="2743200" y="2971800"/>
            <a:ext cx="3962400" cy="3226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5" idx="1"/>
          </p:cNvCxnSpPr>
          <p:nvPr/>
        </p:nvCxnSpPr>
        <p:spPr>
          <a:xfrm flipH="1" flipV="1">
            <a:off x="2133600" y="6019800"/>
            <a:ext cx="4800600" cy="41326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934200" y="6248400"/>
            <a:ext cx="1742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Chloroplast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 rot="5400000">
            <a:off x="-905218" y="4410417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Kornelia Fillmer, CC BY-SA 3.0</a:t>
            </a:r>
            <a:b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https://photos.google.com/share/AF1QipN07w2MVbOkY1hNX55T6HF-k7ab1lO6gNOLMKjICmjl1PLBeSHy1uTuaisGMWJzvg/photo/AF1QipMPjNAnq-0k_A1os3jxfSa2DHqr3CepILIVnYus?key=M09OZm9fc3dYU3p4QXhzUVIzMzhFZmJEMy1sckV3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00" dirty="0"/>
          </a:p>
        </p:txBody>
      </p:sp>
      <p:cxnSp>
        <p:nvCxnSpPr>
          <p:cNvPr id="61" name="Straight Arrow Connector 60"/>
          <p:cNvCxnSpPr>
            <a:stCxn id="62" idx="1"/>
          </p:cNvCxnSpPr>
          <p:nvPr/>
        </p:nvCxnSpPr>
        <p:spPr>
          <a:xfrm flipH="1" flipV="1">
            <a:off x="3200400" y="5562603"/>
            <a:ext cx="3657600" cy="39936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6858000" y="5638800"/>
            <a:ext cx="1742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Large central vacuole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84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1295400"/>
            <a:ext cx="8686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Lab Objectives:</a:t>
            </a:r>
          </a:p>
          <a:p>
            <a:endParaRPr 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>
                <a:latin typeface="Century Gothic" panose="020B0502020202020204" pitchFamily="34" charset="0"/>
              </a:rPr>
              <a:t>Work with a </a:t>
            </a:r>
            <a:r>
              <a:rPr lang="en-US" sz="2800" dirty="0">
                <a:solidFill>
                  <a:srgbClr val="99CCFF"/>
                </a:solidFill>
                <a:latin typeface="Century Gothic" panose="020B0502020202020204" pitchFamily="34" charset="0"/>
              </a:rPr>
              <a:t>microscope</a:t>
            </a:r>
            <a:r>
              <a:rPr lang="en-US" sz="2800" dirty="0">
                <a:latin typeface="Century Gothic" panose="020B0502020202020204" pitchFamily="34" charset="0"/>
              </a:rPr>
              <a:t> and adjust it to </a:t>
            </a:r>
            <a:r>
              <a:rPr lang="en-US" sz="2800" dirty="0">
                <a:solidFill>
                  <a:srgbClr val="CC00FF"/>
                </a:solidFill>
                <a:latin typeface="Century Gothic" panose="020B0502020202020204" pitchFamily="34" charset="0"/>
              </a:rPr>
              <a:t>maximum resolution</a:t>
            </a:r>
          </a:p>
          <a:p>
            <a:pPr marL="285750" indent="-285750">
              <a:buFontTx/>
              <a:buChar char="-"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>
                <a:latin typeface="Century Gothic" panose="020B0502020202020204" pitchFamily="34" charset="0"/>
              </a:rPr>
              <a:t>Locate and define the </a:t>
            </a:r>
            <a:r>
              <a:rPr lang="en-US" sz="2800" dirty="0">
                <a:solidFill>
                  <a:srgbClr val="FFFF00"/>
                </a:solidFill>
                <a:latin typeface="Century Gothic" panose="020B0502020202020204" pitchFamily="34" charset="0"/>
              </a:rPr>
              <a:t>parts of the microscope</a:t>
            </a:r>
            <a:endParaRPr lang="en-US" sz="200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marL="742950" lvl="1" indent="-285750">
              <a:buFontTx/>
              <a:buChar char="-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>
                <a:latin typeface="Century Gothic" panose="020B0502020202020204" pitchFamily="34" charset="0"/>
              </a:rPr>
              <a:t>View Fixed Slides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742950" lvl="1" indent="-285750">
              <a:buFontTx/>
              <a:buChar char="-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>
                <a:latin typeface="Century Gothic" panose="020B0502020202020204" pitchFamily="34" charset="0"/>
              </a:rPr>
              <a:t>Make and View </a:t>
            </a:r>
            <a:r>
              <a:rPr lang="en-US" sz="2800" dirty="0">
                <a:solidFill>
                  <a:srgbClr val="00B0F0"/>
                </a:solidFill>
                <a:latin typeface="Century Gothic" panose="020B0502020202020204" pitchFamily="34" charset="0"/>
              </a:rPr>
              <a:t>Wet mount </a:t>
            </a:r>
            <a:r>
              <a:rPr lang="en-US" sz="2800" dirty="0">
                <a:latin typeface="Century Gothic" panose="020B0502020202020204" pitchFamily="34" charset="0"/>
              </a:rPr>
              <a:t>slide of </a:t>
            </a:r>
            <a:r>
              <a:rPr lang="en-US" sz="2800" dirty="0">
                <a:solidFill>
                  <a:srgbClr val="009999"/>
                </a:solidFill>
                <a:latin typeface="Century Gothic" panose="020B0502020202020204" pitchFamily="34" charset="0"/>
              </a:rPr>
              <a:t>living cells</a:t>
            </a:r>
          </a:p>
          <a:p>
            <a:pPr marL="285750" indent="-285750">
              <a:buFontTx/>
              <a:buChar char="-"/>
            </a:pP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28600"/>
            <a:ext cx="8839200" cy="1143000"/>
          </a:xfrm>
          <a:prstGeom prst="rect">
            <a:avLst/>
          </a:prstGeom>
        </p:spPr>
        <p:txBody>
          <a:bodyPr vert="horz" lIns="45720" tIns="0" rIns="45720" bIns="0" anchor="ctr">
            <a:normAutofit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cap="none" dirty="0">
                <a:solidFill>
                  <a:srgbClr val="99CCFF"/>
                </a:solidFill>
                <a:latin typeface="Century Gothic" panose="020B0502020202020204" pitchFamily="34" charset="0"/>
              </a:rPr>
              <a:t>Intro to Microscopes   </a:t>
            </a:r>
            <a:r>
              <a:rPr lang="en-US" sz="2800" b="0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Exercise 2, pg. 13-24</a:t>
            </a:r>
          </a:p>
        </p:txBody>
      </p:sp>
    </p:spTree>
    <p:extLst>
      <p:ext uri="{BB962C8B-B14F-4D97-AF65-F5344CB8AC3E}">
        <p14:creationId xmlns:p14="http://schemas.microsoft.com/office/powerpoint/2010/main" val="4216512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1430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B0F0"/>
                </a:solidFill>
                <a:latin typeface="Comic Sans MS" panose="030F0702030302020204" pitchFamily="66" charset="0"/>
              </a:rPr>
              <a:t>Know this for next Lab!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470852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Know the name and function of organelles found in plant and animal cells. </a:t>
            </a: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Know differences between them!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-905218" y="4486618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US" sz="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Divinemercy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(Own work) [CC BY-SA 3.0 (http://creativecommons.org/licenses/by-sa/3.0) or GFDL (http://www.gnu.org/copyleft/fdl.html)], via Wikimedia Commons</a:t>
            </a:r>
            <a:b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https://upload.wikimedia.org/wikipedia/commons/5/5f/Animal_Cell_Cross_Section_Model.jpg</a:t>
            </a:r>
            <a:b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5" y="2394373"/>
            <a:ext cx="4067175" cy="394451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3581400" y="2895600"/>
            <a:ext cx="3048000" cy="7620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629400" y="2743200"/>
            <a:ext cx="1606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Mitochondria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724400" y="2590800"/>
            <a:ext cx="1905000" cy="15240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705600" y="2362200"/>
            <a:ext cx="1742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Cell membrane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19" name="Straight Arrow Connector 18"/>
          <p:cNvCxnSpPr>
            <a:stCxn id="20" idx="1"/>
          </p:cNvCxnSpPr>
          <p:nvPr/>
        </p:nvCxnSpPr>
        <p:spPr>
          <a:xfrm flipH="1" flipV="1">
            <a:off x="3429000" y="3505200"/>
            <a:ext cx="3200400" cy="3226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629400" y="3352800"/>
            <a:ext cx="1835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Golgi apparatus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21" name="Straight Arrow Connector 20"/>
          <p:cNvCxnSpPr>
            <a:stCxn id="22" idx="1"/>
          </p:cNvCxnSpPr>
          <p:nvPr/>
        </p:nvCxnSpPr>
        <p:spPr>
          <a:xfrm flipH="1">
            <a:off x="3505200" y="3918466"/>
            <a:ext cx="3200400" cy="95833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705600" y="3733800"/>
            <a:ext cx="1835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Nucleolus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24" name="Straight Arrow Connector 23"/>
          <p:cNvCxnSpPr>
            <a:stCxn id="25" idx="1"/>
          </p:cNvCxnSpPr>
          <p:nvPr/>
        </p:nvCxnSpPr>
        <p:spPr>
          <a:xfrm flipH="1">
            <a:off x="3886200" y="4299466"/>
            <a:ext cx="2819400" cy="80593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705600" y="4114800"/>
            <a:ext cx="1835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Nucleus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28" name="Straight Arrow Connector 27"/>
          <p:cNvCxnSpPr>
            <a:stCxn id="29" idx="1"/>
          </p:cNvCxnSpPr>
          <p:nvPr/>
        </p:nvCxnSpPr>
        <p:spPr>
          <a:xfrm flipH="1">
            <a:off x="5181600" y="4756666"/>
            <a:ext cx="1600200" cy="19633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781800" y="4572000"/>
            <a:ext cx="1742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Cytoplasm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32" name="Straight Arrow Connector 31"/>
          <p:cNvCxnSpPr>
            <a:stCxn id="33" idx="1"/>
          </p:cNvCxnSpPr>
          <p:nvPr/>
        </p:nvCxnSpPr>
        <p:spPr>
          <a:xfrm flipH="1">
            <a:off x="3352800" y="5276166"/>
            <a:ext cx="3352800" cy="36263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705600" y="4953000"/>
            <a:ext cx="1742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Endoplasmic reticulum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38" name="Straight Arrow Connector 37"/>
          <p:cNvCxnSpPr>
            <a:stCxn id="39" idx="1"/>
          </p:cNvCxnSpPr>
          <p:nvPr/>
        </p:nvCxnSpPr>
        <p:spPr>
          <a:xfrm flipH="1">
            <a:off x="3962400" y="5823466"/>
            <a:ext cx="2819400" cy="19633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781800" y="5638800"/>
            <a:ext cx="1742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Lysosome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48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99CCFF"/>
                </a:solidFill>
              </a:rPr>
              <a:t>Focus Specimen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06963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latin typeface="+mj-lt"/>
              </a:rPr>
              <a:t>Use Nosepiece and set to Scanning Objective (4x </a:t>
            </a:r>
            <a:r>
              <a:rPr lang="en-US" altLang="en-US" sz="2000" dirty="0">
                <a:solidFill>
                  <a:srgbClr val="FF0000"/>
                </a:solidFill>
                <a:latin typeface="+mj-lt"/>
              </a:rPr>
              <a:t>Red</a:t>
            </a:r>
            <a:r>
              <a:rPr lang="en-US" altLang="en-US" sz="2000" dirty="0">
                <a:latin typeface="+mj-lt"/>
              </a:rPr>
              <a:t> color band)</a:t>
            </a:r>
          </a:p>
          <a:p>
            <a:pPr eaLnBrk="1" hangingPunct="1"/>
            <a:r>
              <a:rPr lang="en-US" altLang="en-US" sz="2000" dirty="0">
                <a:latin typeface="+mj-lt"/>
              </a:rPr>
              <a:t>Place slide on stage</a:t>
            </a:r>
          </a:p>
          <a:p>
            <a:pPr eaLnBrk="1" hangingPunct="1"/>
            <a:r>
              <a:rPr lang="en-US" altLang="en-US" sz="2000" dirty="0">
                <a:latin typeface="+mj-lt"/>
              </a:rPr>
              <a:t>Use coarse adjustment knob to raise stage all the way up. </a:t>
            </a:r>
          </a:p>
          <a:p>
            <a:pPr eaLnBrk="1" hangingPunct="1"/>
            <a:r>
              <a:rPr lang="en-US" altLang="en-US" sz="2000" dirty="0">
                <a:latin typeface="+mj-lt"/>
              </a:rPr>
              <a:t>Focus (both: </a:t>
            </a:r>
            <a:r>
              <a:rPr lang="en-US" altLang="en-US" sz="2000" dirty="0">
                <a:solidFill>
                  <a:srgbClr val="FFC000"/>
                </a:solidFill>
                <a:latin typeface="+mj-lt"/>
              </a:rPr>
              <a:t>fine and coarse</a:t>
            </a:r>
            <a:r>
              <a:rPr lang="en-US" altLang="en-US" sz="2000" dirty="0">
                <a:latin typeface="+mj-lt"/>
              </a:rPr>
              <a:t> adjustment knobs) and center</a:t>
            </a:r>
          </a:p>
          <a:p>
            <a:pPr eaLnBrk="1" hangingPunct="1"/>
            <a:r>
              <a:rPr lang="en-US" altLang="en-US" sz="2000" dirty="0">
                <a:latin typeface="+mj-lt"/>
              </a:rPr>
              <a:t>Use Nosepiece and set to Low-power objective (10x </a:t>
            </a:r>
            <a:r>
              <a:rPr lang="en-US" altLang="en-US" sz="2000" dirty="0">
                <a:solidFill>
                  <a:srgbClr val="FFFF00"/>
                </a:solidFill>
                <a:latin typeface="+mj-lt"/>
              </a:rPr>
              <a:t>Yellow </a:t>
            </a:r>
            <a:r>
              <a:rPr lang="en-US" altLang="en-US" sz="2000" dirty="0">
                <a:latin typeface="+mj-lt"/>
              </a:rPr>
              <a:t>color band)</a:t>
            </a:r>
          </a:p>
          <a:p>
            <a:pPr eaLnBrk="1" hangingPunct="1"/>
            <a:r>
              <a:rPr lang="en-US" altLang="en-US" sz="2000" dirty="0">
                <a:latin typeface="+mj-lt"/>
              </a:rPr>
              <a:t>Focus (</a:t>
            </a:r>
            <a:r>
              <a:rPr lang="en-US" altLang="en-US" sz="2000" b="1" u="sng" dirty="0">
                <a:solidFill>
                  <a:srgbClr val="FFC000"/>
                </a:solidFill>
                <a:latin typeface="+mj-lt"/>
              </a:rPr>
              <a:t>only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>
                <a:solidFill>
                  <a:srgbClr val="FFC000"/>
                </a:solidFill>
                <a:latin typeface="+mj-lt"/>
              </a:rPr>
              <a:t>fine </a:t>
            </a:r>
            <a:r>
              <a:rPr lang="en-US" altLang="en-US" sz="2000" dirty="0">
                <a:latin typeface="+mj-lt"/>
              </a:rPr>
              <a:t>adjustment knob) </a:t>
            </a:r>
          </a:p>
          <a:p>
            <a:pPr eaLnBrk="1" hangingPunct="1"/>
            <a:r>
              <a:rPr lang="en-US" altLang="en-US" sz="2000" dirty="0">
                <a:latin typeface="+mj-lt"/>
              </a:rPr>
              <a:t>Use Nosepiece and set to Low-power objective (40x </a:t>
            </a:r>
            <a:r>
              <a:rPr lang="en-US" altLang="en-US" sz="2000" dirty="0">
                <a:solidFill>
                  <a:srgbClr val="0070C0"/>
                </a:solidFill>
                <a:latin typeface="+mj-lt"/>
              </a:rPr>
              <a:t>Blue</a:t>
            </a:r>
            <a:r>
              <a:rPr lang="en-US" altLang="en-US" sz="2000" dirty="0">
                <a:latin typeface="+mj-lt"/>
              </a:rPr>
              <a:t> color band)</a:t>
            </a:r>
          </a:p>
          <a:p>
            <a:pPr eaLnBrk="1" hangingPunct="1"/>
            <a:r>
              <a:rPr lang="en-US" altLang="en-US" sz="2000" dirty="0">
                <a:latin typeface="+mj-lt"/>
              </a:rPr>
              <a:t>Focus (</a:t>
            </a:r>
            <a:r>
              <a:rPr lang="en-US" altLang="en-US" sz="2000" b="1" u="sng" dirty="0">
                <a:solidFill>
                  <a:srgbClr val="FFC000"/>
                </a:solidFill>
                <a:latin typeface="+mj-lt"/>
              </a:rPr>
              <a:t>only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>
                <a:solidFill>
                  <a:srgbClr val="FFC000"/>
                </a:solidFill>
                <a:latin typeface="+mj-lt"/>
              </a:rPr>
              <a:t>fine </a:t>
            </a:r>
            <a:r>
              <a:rPr lang="en-US" altLang="en-US" sz="2000" dirty="0">
                <a:latin typeface="+mj-lt"/>
              </a:rPr>
              <a:t>adjustment knob)</a:t>
            </a:r>
          </a:p>
          <a:p>
            <a:pPr eaLnBrk="1" hangingPunct="1"/>
            <a:r>
              <a:rPr lang="en-US" altLang="en-US" sz="2000" dirty="0">
                <a:latin typeface="+mj-lt"/>
              </a:rPr>
              <a:t>Rotate Nosepiece “backwards” (not THROUGH OIL </a:t>
            </a:r>
            <a:r>
              <a:rPr lang="en-US" altLang="en-US" sz="2000" dirty="0" err="1">
                <a:latin typeface="+mj-lt"/>
              </a:rPr>
              <a:t>lense</a:t>
            </a:r>
            <a:r>
              <a:rPr lang="en-US" altLang="en-US" sz="2000" dirty="0">
                <a:latin typeface="+mj-lt"/>
              </a:rPr>
              <a:t>!!) and set to Scanning Objective (4x </a:t>
            </a:r>
            <a:r>
              <a:rPr lang="en-US" altLang="en-US" sz="2000" dirty="0">
                <a:solidFill>
                  <a:srgbClr val="FF0000"/>
                </a:solidFill>
                <a:latin typeface="+mj-lt"/>
              </a:rPr>
              <a:t>Red</a:t>
            </a:r>
            <a:r>
              <a:rPr lang="en-US" altLang="en-US" sz="2000" dirty="0">
                <a:latin typeface="+mj-lt"/>
              </a:rPr>
              <a:t> color band) </a:t>
            </a:r>
          </a:p>
          <a:p>
            <a:pPr eaLnBrk="1" hangingPunct="1"/>
            <a:r>
              <a:rPr lang="en-US" altLang="en-US" sz="2000" dirty="0">
                <a:solidFill>
                  <a:srgbClr val="00B050"/>
                </a:solidFill>
                <a:latin typeface="+mj-lt"/>
              </a:rPr>
              <a:t>Now, you can lower the stage</a:t>
            </a:r>
          </a:p>
          <a:p>
            <a:pPr eaLnBrk="1" hangingPunct="1"/>
            <a:endParaRPr lang="en-US" altLang="en-US" sz="2000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99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76250" y="228600"/>
            <a:ext cx="79629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99CCFF"/>
                </a:solidFill>
                <a:latin typeface="Century Gothic" panose="020B0502020202020204" pitchFamily="34" charset="0"/>
              </a:rPr>
              <a:t>Test your knowledge from Ex. 1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05800" cy="45259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Comic Sans MS" pitchFamily="66" charset="0"/>
              </a:rPr>
              <a:t>3 questions – 4 minutes</a:t>
            </a:r>
          </a:p>
          <a:p>
            <a:pPr eaLnBrk="1" hangingPunct="1"/>
            <a:endParaRPr lang="en-US" altLang="en-US" sz="2400" dirty="0">
              <a:latin typeface="Comic Sans MS" pitchFamily="66" charset="0"/>
            </a:endParaRPr>
          </a:p>
          <a:p>
            <a:pPr eaLnBrk="1" hangingPunct="1"/>
            <a:endParaRPr lang="en-US" altLang="en-US" sz="2400" dirty="0">
              <a:latin typeface="Comic Sans MS" pitchFamily="66" charset="0"/>
            </a:endParaRPr>
          </a:p>
          <a:p>
            <a:pPr eaLnBrk="1" hangingPunct="1"/>
            <a:r>
              <a:rPr lang="en-US" altLang="en-US" sz="2400" dirty="0">
                <a:latin typeface="Comic Sans MS" pitchFamily="66" charset="0"/>
              </a:rPr>
              <a:t>123456 µm = __________ </a:t>
            </a:r>
            <a:r>
              <a:rPr lang="en-US" altLang="en-US" sz="2400" dirty="0" err="1">
                <a:latin typeface="Comic Sans MS" pitchFamily="66" charset="0"/>
              </a:rPr>
              <a:t>dm</a:t>
            </a:r>
            <a:br>
              <a:rPr lang="en-US" altLang="en-US" sz="2400" dirty="0">
                <a:latin typeface="Comic Sans MS" pitchFamily="66" charset="0"/>
              </a:rPr>
            </a:br>
            <a:endParaRPr lang="en-US" altLang="en-US" sz="2400" dirty="0">
              <a:latin typeface="Comic Sans MS" pitchFamily="66" charset="0"/>
            </a:endParaRPr>
          </a:p>
          <a:p>
            <a:pPr eaLnBrk="1" hangingPunct="1"/>
            <a:r>
              <a:rPr lang="en-US" altLang="en-US" sz="2400" dirty="0">
                <a:latin typeface="Comic Sans MS" pitchFamily="66" charset="0"/>
              </a:rPr>
              <a:t>0.00123456km = __________ cm</a:t>
            </a:r>
            <a:br>
              <a:rPr lang="en-US" altLang="en-US" sz="2400" dirty="0">
                <a:latin typeface="Comic Sans MS" pitchFamily="66" charset="0"/>
              </a:rPr>
            </a:br>
            <a:endParaRPr lang="en-US" altLang="en-US" sz="2400" dirty="0">
              <a:latin typeface="Comic Sans MS" pitchFamily="66" charset="0"/>
            </a:endParaRPr>
          </a:p>
          <a:p>
            <a:pPr eaLnBrk="1" hangingPunct="1"/>
            <a:r>
              <a:rPr lang="en-US" altLang="en-US" sz="2400" dirty="0">
                <a:latin typeface="Comic Sans MS" pitchFamily="66" charset="0"/>
              </a:rPr>
              <a:t>What is the volume in cm</a:t>
            </a:r>
            <a:r>
              <a:rPr lang="en-US" altLang="en-US" sz="2400" baseline="30000" dirty="0">
                <a:latin typeface="Comic Sans MS" pitchFamily="66" charset="0"/>
              </a:rPr>
              <a:t>3</a:t>
            </a:r>
            <a:r>
              <a:rPr lang="en-US" altLang="en-US" sz="2400" dirty="0">
                <a:latin typeface="Comic Sans MS" pitchFamily="66" charset="0"/>
              </a:rPr>
              <a:t> of a wooden block with these measurements: </a:t>
            </a:r>
            <a:br>
              <a:rPr lang="en-US" altLang="en-US" sz="2400" dirty="0">
                <a:latin typeface="Comic Sans MS" pitchFamily="66" charset="0"/>
              </a:rPr>
            </a:br>
            <a:r>
              <a:rPr lang="en-US" altLang="en-US" sz="2400" dirty="0">
                <a:latin typeface="Comic Sans MS" pitchFamily="66" charset="0"/>
              </a:rPr>
              <a:t>length = 2cm, height = 3cm, depth = 4cm</a:t>
            </a:r>
          </a:p>
          <a:p>
            <a:pPr eaLnBrk="1" hangingPunct="1"/>
            <a:endParaRPr lang="en-US" altLang="en-US" sz="2400" dirty="0">
              <a:latin typeface="Comic Sans MS" pitchFamily="66" charset="0"/>
            </a:endParaRPr>
          </a:p>
          <a:p>
            <a:pPr eaLnBrk="1" hangingPunct="1"/>
            <a:endParaRPr lang="en-US" altLang="en-US" sz="2400" dirty="0">
              <a:latin typeface="Comic Sans MS" pitchFamily="66" charset="0"/>
            </a:endParaRPr>
          </a:p>
          <a:p>
            <a:pPr marL="449263" lvl="1" indent="0" eaLnBrk="1" hangingPunct="1">
              <a:buNone/>
            </a:pPr>
            <a:endParaRPr lang="en-US" alt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76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ontent Placeholder 2"/>
          <p:cNvSpPr txBox="1">
            <a:spLocks/>
          </p:cNvSpPr>
          <p:nvPr/>
        </p:nvSpPr>
        <p:spPr bwMode="auto">
          <a:xfrm>
            <a:off x="3176807" y="5334000"/>
            <a:ext cx="514734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None/>
            </a:pPr>
            <a:r>
              <a:rPr lang="en-US" altLang="en-US" sz="2000" dirty="0">
                <a:latin typeface="Comic Sans MS" pitchFamily="66" charset="0"/>
              </a:rPr>
              <a:t>123456  = 00001.2345600000</a:t>
            </a:r>
          </a:p>
          <a:p>
            <a:pPr marL="36512" indent="0" eaLnBrk="1" hangingPunct="1">
              <a:buFont typeface="Wingdings 2" pitchFamily="18" charset="2"/>
              <a:buNone/>
            </a:pPr>
            <a:endParaRPr lang="en-US" altLang="en-US" sz="2000" dirty="0">
              <a:latin typeface="Comic Sans MS" pitchFamily="66" charset="0"/>
            </a:endParaRPr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422081" y="-162214"/>
            <a:ext cx="3931267" cy="114300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99CCFF"/>
                </a:solidFill>
              </a:rPr>
              <a:t>Metric System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" y="715962"/>
            <a:ext cx="990600" cy="38100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512" indent="0" eaLnBrk="1" hangingPunct="1">
              <a:buNone/>
            </a:pPr>
            <a:r>
              <a:rPr lang="en-US" altLang="en-US" sz="1600" dirty="0" err="1">
                <a:solidFill>
                  <a:srgbClr val="99CCFF"/>
                </a:solidFill>
                <a:latin typeface="Comic Sans MS" pitchFamily="66" charset="0"/>
              </a:rPr>
              <a:t>KiloU</a:t>
            </a:r>
            <a:endParaRPr lang="en-US" altLang="en-US" sz="1600" dirty="0">
              <a:solidFill>
                <a:srgbClr val="99CCFF"/>
              </a:solidFill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cxnSp>
        <p:nvCxnSpPr>
          <p:cNvPr id="3" name="Elbow Connector 2"/>
          <p:cNvCxnSpPr/>
          <p:nvPr/>
        </p:nvCxnSpPr>
        <p:spPr>
          <a:xfrm>
            <a:off x="381000" y="792162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>
            <a:off x="1066800" y="1096962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>
            <a:off x="1714500" y="1401762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2362200" y="1708659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3009900" y="2013459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>
            <a:off x="3657600" y="2336435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4305300" y="2620962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4953000" y="2937646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>
            <a:off x="5600700" y="3242446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838200" y="1058862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dirty="0" err="1">
                <a:latin typeface="Comic Sans MS" pitchFamily="66" charset="0"/>
              </a:rPr>
              <a:t>HectoU</a:t>
            </a:r>
            <a:endParaRPr lang="en-US" altLang="en-US" sz="1600" dirty="0">
              <a:latin typeface="Comic Sans MS" pitchFamily="66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534486" y="1363662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dirty="0" err="1">
                <a:latin typeface="Comic Sans MS" pitchFamily="66" charset="0"/>
              </a:rPr>
              <a:t>DekaU</a:t>
            </a:r>
            <a:endParaRPr lang="en-US" altLang="en-US" sz="1600" dirty="0">
              <a:latin typeface="Comic Sans MS" pitchFamily="66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525086" y="1649936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dirty="0">
                <a:solidFill>
                  <a:srgbClr val="99CCFF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2895600" y="2021498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dirty="0" err="1">
                <a:latin typeface="Comic Sans MS" pitchFamily="66" charset="0"/>
              </a:rPr>
              <a:t>DeciU</a:t>
            </a:r>
            <a:endParaRPr lang="en-US" altLang="en-US" sz="1600" dirty="0">
              <a:latin typeface="Comic Sans MS" pitchFamily="66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484926" y="2298335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dirty="0" err="1">
                <a:latin typeface="Comic Sans MS" pitchFamily="66" charset="0"/>
              </a:rPr>
              <a:t>CentiU</a:t>
            </a:r>
            <a:endParaRPr lang="en-US" altLang="en-US" sz="1600" dirty="0">
              <a:latin typeface="Comic Sans MS" pitchFamily="66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4133850" y="2620962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dirty="0" err="1">
                <a:solidFill>
                  <a:srgbClr val="99CCFF"/>
                </a:solidFill>
                <a:latin typeface="Comic Sans MS" pitchFamily="66" charset="0"/>
              </a:rPr>
              <a:t>MilliU</a:t>
            </a:r>
            <a:endParaRPr lang="en-US" altLang="en-US" sz="1600" dirty="0">
              <a:solidFill>
                <a:srgbClr val="99CCFF"/>
              </a:solidFill>
              <a:latin typeface="Comic Sans MS" pitchFamily="66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6019800" y="3535362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dirty="0" err="1">
                <a:solidFill>
                  <a:srgbClr val="99CCFF"/>
                </a:solidFill>
                <a:latin typeface="Comic Sans MS" pitchFamily="66" charset="0"/>
              </a:rPr>
              <a:t>MicroU</a:t>
            </a:r>
            <a:endParaRPr lang="en-US" altLang="en-US" sz="1600" dirty="0">
              <a:solidFill>
                <a:srgbClr val="99CCFF"/>
              </a:solidFill>
              <a:latin typeface="Comic Sans MS" pitchFamily="66" charset="0"/>
            </a:endParaRPr>
          </a:p>
        </p:txBody>
      </p:sp>
      <p:cxnSp>
        <p:nvCxnSpPr>
          <p:cNvPr id="24" name="Elbow Connector 23"/>
          <p:cNvCxnSpPr/>
          <p:nvPr/>
        </p:nvCxnSpPr>
        <p:spPr>
          <a:xfrm>
            <a:off x="6248400" y="3545847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>
            <a:off x="6934200" y="3850647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8152701" y="4468636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dirty="0" err="1">
                <a:solidFill>
                  <a:srgbClr val="99CCFF"/>
                </a:solidFill>
                <a:latin typeface="Comic Sans MS" pitchFamily="66" charset="0"/>
              </a:rPr>
              <a:t>NanoU</a:t>
            </a:r>
            <a:endParaRPr lang="en-US" altLang="en-US" sz="1600" dirty="0">
              <a:solidFill>
                <a:srgbClr val="99CCFF"/>
              </a:solidFill>
              <a:latin typeface="Comic Sans MS" pitchFamily="66" charset="0"/>
            </a:endParaRPr>
          </a:p>
        </p:txBody>
      </p:sp>
      <p:cxnSp>
        <p:nvCxnSpPr>
          <p:cNvPr id="28" name="Elbow Connector 27"/>
          <p:cNvCxnSpPr/>
          <p:nvPr/>
        </p:nvCxnSpPr>
        <p:spPr>
          <a:xfrm>
            <a:off x="7658100" y="4155447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1000" y="792162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362200" y="1708659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305300" y="2620962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267450" y="3547246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324151" y="4460247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124450" y="1096962"/>
            <a:ext cx="3105150" cy="1544273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6343650" y="1211262"/>
            <a:ext cx="2266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dirty="0">
                <a:solidFill>
                  <a:srgbClr val="FFC000"/>
                </a:solidFill>
                <a:latin typeface="Comic Sans MS" pitchFamily="66" charset="0"/>
              </a:rPr>
              <a:t>“Point” to the right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457200" y="2811462"/>
            <a:ext cx="3027726" cy="1657174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1619250" y="2937646"/>
            <a:ext cx="2266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dirty="0">
                <a:solidFill>
                  <a:srgbClr val="FFC000"/>
                </a:solidFill>
                <a:latin typeface="Comic Sans MS" pitchFamily="66" charset="0"/>
              </a:rPr>
              <a:t>“Point” to the left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261981" y="4677661"/>
            <a:ext cx="3852819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None/>
            </a:pPr>
            <a:r>
              <a:rPr lang="en-US" altLang="en-US" sz="2000" dirty="0">
                <a:latin typeface="Comic Sans MS" pitchFamily="66" charset="0"/>
              </a:rPr>
              <a:t>123456 µm = __________ </a:t>
            </a:r>
            <a:r>
              <a:rPr lang="en-US" altLang="en-US" sz="2000" dirty="0" err="1">
                <a:latin typeface="Comic Sans MS" pitchFamily="66" charset="0"/>
              </a:rPr>
              <a:t>dm</a:t>
            </a:r>
            <a:endParaRPr lang="en-US" altLang="en-US" sz="2000" dirty="0">
              <a:latin typeface="Comic Sans MS" pitchFamily="66" charset="0"/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77674" y="5633046"/>
            <a:ext cx="401448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None/>
            </a:pPr>
            <a:r>
              <a:rPr lang="en-US" altLang="en-US" sz="1600" dirty="0">
                <a:solidFill>
                  <a:srgbClr val="00B050"/>
                </a:solidFill>
                <a:latin typeface="Comic Sans MS" pitchFamily="66" charset="0"/>
              </a:rPr>
              <a:t>Start µm (micro m) = End </a:t>
            </a:r>
            <a:r>
              <a:rPr lang="en-US" altLang="en-US" sz="1600" dirty="0" err="1">
                <a:solidFill>
                  <a:srgbClr val="00B050"/>
                </a:solidFill>
                <a:latin typeface="Comic Sans MS" pitchFamily="66" charset="0"/>
              </a:rPr>
              <a:t>dm</a:t>
            </a:r>
            <a:r>
              <a:rPr lang="en-US" altLang="en-US" sz="1600" dirty="0">
                <a:solidFill>
                  <a:srgbClr val="00B050"/>
                </a:solidFill>
                <a:latin typeface="Comic Sans MS" pitchFamily="66" charset="0"/>
              </a:rPr>
              <a:t> (</a:t>
            </a:r>
            <a:r>
              <a:rPr lang="en-US" altLang="en-US" sz="1600" dirty="0" err="1">
                <a:solidFill>
                  <a:srgbClr val="00B050"/>
                </a:solidFill>
                <a:latin typeface="Comic Sans MS" pitchFamily="66" charset="0"/>
              </a:rPr>
              <a:t>deci</a:t>
            </a:r>
            <a:r>
              <a:rPr lang="en-US" altLang="en-US" sz="1600" dirty="0">
                <a:solidFill>
                  <a:srgbClr val="00B050"/>
                </a:solidFill>
                <a:latin typeface="Comic Sans MS" pitchFamily="66" charset="0"/>
              </a:rPr>
              <a:t> m)</a:t>
            </a:r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6267450" y="3161890"/>
            <a:ext cx="83435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dirty="0">
                <a:solidFill>
                  <a:srgbClr val="00B050"/>
                </a:solidFill>
                <a:latin typeface="Comic Sans MS" pitchFamily="66" charset="0"/>
              </a:rPr>
              <a:t>Start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3020386" y="1639987"/>
            <a:ext cx="62672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dirty="0">
                <a:solidFill>
                  <a:srgbClr val="00B050"/>
                </a:solidFill>
                <a:latin typeface="Comic Sans MS" pitchFamily="66" charset="0"/>
              </a:rPr>
              <a:t>End</a:t>
            </a:r>
          </a:p>
        </p:txBody>
      </p:sp>
      <p:cxnSp>
        <p:nvCxnSpPr>
          <p:cNvPr id="47" name="Straight Arrow Connector 46"/>
          <p:cNvCxnSpPr>
            <a:stCxn id="44" idx="0"/>
            <a:endCxn id="45" idx="3"/>
          </p:cNvCxnSpPr>
          <p:nvPr/>
        </p:nvCxnSpPr>
        <p:spPr>
          <a:xfrm flipH="1" flipV="1">
            <a:off x="3647114" y="1830487"/>
            <a:ext cx="3037514" cy="1331403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ontent Placeholder 2"/>
          <p:cNvSpPr txBox="1">
            <a:spLocks/>
          </p:cNvSpPr>
          <p:nvPr/>
        </p:nvSpPr>
        <p:spPr bwMode="auto">
          <a:xfrm>
            <a:off x="207193" y="5940454"/>
            <a:ext cx="595758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dirty="0">
                <a:solidFill>
                  <a:srgbClr val="00B050"/>
                </a:solidFill>
                <a:latin typeface="Comic Sans MS" pitchFamily="66" charset="0"/>
              </a:rPr>
              <a:t>Five steps to the left = 5 steps for decimal point to the left</a:t>
            </a:r>
          </a:p>
        </p:txBody>
      </p:sp>
      <p:sp>
        <p:nvSpPr>
          <p:cNvPr id="51" name="Content Placeholder 2"/>
          <p:cNvSpPr txBox="1">
            <a:spLocks/>
          </p:cNvSpPr>
          <p:nvPr/>
        </p:nvSpPr>
        <p:spPr bwMode="auto">
          <a:xfrm>
            <a:off x="3170016" y="5334000"/>
            <a:ext cx="514734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2000" dirty="0">
                <a:latin typeface="Comic Sans MS" pitchFamily="66" charset="0"/>
              </a:rPr>
              <a:t>123456  = 0000123456.00000</a:t>
            </a:r>
          </a:p>
        </p:txBody>
      </p:sp>
      <p:sp>
        <p:nvSpPr>
          <p:cNvPr id="41" name="Oval 40"/>
          <p:cNvSpPr/>
          <p:nvPr/>
        </p:nvSpPr>
        <p:spPr>
          <a:xfrm>
            <a:off x="6003232" y="5585459"/>
            <a:ext cx="92768" cy="1295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2003396" y="4661932"/>
            <a:ext cx="211140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2000" dirty="0">
                <a:latin typeface="Comic Sans MS" pitchFamily="66" charset="0"/>
              </a:rPr>
              <a:t>1.23456</a:t>
            </a:r>
          </a:p>
        </p:txBody>
      </p:sp>
      <p:sp>
        <p:nvSpPr>
          <p:cNvPr id="46" name="Content Placeholder 2"/>
          <p:cNvSpPr txBox="1">
            <a:spLocks/>
          </p:cNvSpPr>
          <p:nvPr/>
        </p:nvSpPr>
        <p:spPr bwMode="auto">
          <a:xfrm>
            <a:off x="220035" y="944562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(km)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867735" y="1290957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</a:t>
            </a:r>
            <a:r>
              <a:rPr lang="en-US" altLang="en-US" sz="12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hm</a:t>
            </a:r>
            <a:r>
              <a:rPr lang="en-US" altLang="en-US" sz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1566730" y="1632459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(dam)</a:t>
            </a:r>
          </a:p>
        </p:txBody>
      </p:sp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2466012" y="1847776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 dirty="0">
                <a:solidFill>
                  <a:srgbClr val="99CCFF"/>
                </a:solidFill>
                <a:latin typeface="Comic Sans MS" pitchFamily="66" charset="0"/>
              </a:rPr>
              <a:t>(m)</a:t>
            </a:r>
          </a:p>
        </p:txBody>
      </p:sp>
      <p:sp>
        <p:nvSpPr>
          <p:cNvPr id="55" name="Content Placeholder 2"/>
          <p:cNvSpPr txBox="1">
            <a:spLocks/>
          </p:cNvSpPr>
          <p:nvPr/>
        </p:nvSpPr>
        <p:spPr bwMode="auto">
          <a:xfrm>
            <a:off x="2848935" y="2239962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</a:t>
            </a:r>
            <a:r>
              <a:rPr lang="en-US" altLang="en-US" sz="12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dm</a:t>
            </a:r>
            <a:r>
              <a:rPr lang="en-US" altLang="en-US" sz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56" name="Content Placeholder 2"/>
          <p:cNvSpPr txBox="1">
            <a:spLocks/>
          </p:cNvSpPr>
          <p:nvPr/>
        </p:nvSpPr>
        <p:spPr bwMode="auto">
          <a:xfrm>
            <a:off x="3458535" y="2544762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(cm)</a:t>
            </a:r>
          </a:p>
        </p:txBody>
      </p:sp>
      <p:sp>
        <p:nvSpPr>
          <p:cNvPr id="57" name="Content Placeholder 2"/>
          <p:cNvSpPr txBox="1">
            <a:spLocks/>
          </p:cNvSpPr>
          <p:nvPr/>
        </p:nvSpPr>
        <p:spPr bwMode="auto">
          <a:xfrm>
            <a:off x="4114800" y="2849562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(mm)</a:t>
            </a:r>
          </a:p>
        </p:txBody>
      </p:sp>
      <p:sp>
        <p:nvSpPr>
          <p:cNvPr id="58" name="Content Placeholder 2"/>
          <p:cNvSpPr txBox="1">
            <a:spLocks/>
          </p:cNvSpPr>
          <p:nvPr/>
        </p:nvSpPr>
        <p:spPr bwMode="auto">
          <a:xfrm>
            <a:off x="5980606" y="3774447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None/>
            </a:pPr>
            <a:r>
              <a:rPr lang="en-US" altLang="en-US" sz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(µm)</a:t>
            </a:r>
          </a:p>
        </p:txBody>
      </p:sp>
      <p:sp>
        <p:nvSpPr>
          <p:cNvPr id="59" name="Content Placeholder 2"/>
          <p:cNvSpPr txBox="1">
            <a:spLocks/>
          </p:cNvSpPr>
          <p:nvPr/>
        </p:nvSpPr>
        <p:spPr bwMode="auto">
          <a:xfrm>
            <a:off x="8163186" y="4648200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None/>
            </a:pPr>
            <a:r>
              <a:rPr lang="en-US" altLang="en-US" sz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(nm)</a:t>
            </a:r>
          </a:p>
        </p:txBody>
      </p:sp>
    </p:spTree>
    <p:extLst>
      <p:ext uri="{BB962C8B-B14F-4D97-AF65-F5344CB8AC3E}">
        <p14:creationId xmlns:p14="http://schemas.microsoft.com/office/powerpoint/2010/main" val="80618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8.76706E-7 L -0.0783 -0.0016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4" y="-9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2" grpId="0"/>
      <p:bldP spid="43" grpId="0"/>
      <p:bldP spid="44" grpId="0"/>
      <p:bldP spid="45" grpId="0"/>
      <p:bldP spid="50" grpId="0"/>
      <p:bldP spid="51" grpId="0"/>
      <p:bldP spid="51" grpId="1"/>
      <p:bldP spid="41" grpId="0" animBg="1"/>
      <p:bldP spid="41" grpId="1" animBg="1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ontent Placeholder 2"/>
          <p:cNvSpPr txBox="1">
            <a:spLocks/>
          </p:cNvSpPr>
          <p:nvPr/>
        </p:nvSpPr>
        <p:spPr bwMode="auto">
          <a:xfrm>
            <a:off x="4377655" y="5181600"/>
            <a:ext cx="514734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None/>
            </a:pPr>
            <a:r>
              <a:rPr lang="en-US" altLang="en-US" sz="2000" dirty="0">
                <a:latin typeface="Comic Sans MS" pitchFamily="66" charset="0"/>
              </a:rPr>
              <a:t>0.00123456  = 0000123.45600000</a:t>
            </a:r>
          </a:p>
          <a:p>
            <a:pPr marL="36512" indent="0" eaLnBrk="1" hangingPunct="1">
              <a:buFont typeface="Wingdings 2" pitchFamily="18" charset="2"/>
              <a:buNone/>
            </a:pPr>
            <a:endParaRPr lang="en-US" altLang="en-US" sz="2000" dirty="0">
              <a:latin typeface="Comic Sans MS" pitchFamily="66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" y="715962"/>
            <a:ext cx="990600" cy="38100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512" indent="0" eaLnBrk="1" hangingPunct="1">
              <a:buNone/>
            </a:pPr>
            <a:r>
              <a:rPr lang="en-US" altLang="en-US" sz="1600" dirty="0" err="1">
                <a:solidFill>
                  <a:srgbClr val="99CCFF"/>
                </a:solidFill>
                <a:latin typeface="Comic Sans MS" pitchFamily="66" charset="0"/>
              </a:rPr>
              <a:t>KiloU</a:t>
            </a:r>
            <a:endParaRPr lang="en-US" altLang="en-US" sz="1600" dirty="0">
              <a:solidFill>
                <a:srgbClr val="99CCFF"/>
              </a:solidFill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cxnSp>
        <p:nvCxnSpPr>
          <p:cNvPr id="3" name="Elbow Connector 2"/>
          <p:cNvCxnSpPr/>
          <p:nvPr/>
        </p:nvCxnSpPr>
        <p:spPr>
          <a:xfrm>
            <a:off x="381000" y="792162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>
            <a:off x="1066800" y="1096962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>
            <a:off x="1714500" y="1401762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2362200" y="1708659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3009900" y="2013459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>
            <a:off x="3657600" y="2336435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4305300" y="2620962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4953000" y="2937646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>
            <a:off x="5600700" y="3242446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838200" y="1058862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dirty="0" err="1">
                <a:latin typeface="Comic Sans MS" pitchFamily="66" charset="0"/>
              </a:rPr>
              <a:t>HectoU</a:t>
            </a:r>
            <a:endParaRPr lang="en-US" altLang="en-US" sz="1600" dirty="0">
              <a:latin typeface="Comic Sans MS" pitchFamily="66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534486" y="1363662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dirty="0" err="1">
                <a:latin typeface="Comic Sans MS" pitchFamily="66" charset="0"/>
              </a:rPr>
              <a:t>DekaU</a:t>
            </a:r>
            <a:endParaRPr lang="en-US" altLang="en-US" sz="1600" dirty="0">
              <a:latin typeface="Comic Sans MS" pitchFamily="66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525086" y="1649936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dirty="0">
                <a:solidFill>
                  <a:srgbClr val="99CCFF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2895600" y="2021498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dirty="0" err="1">
                <a:latin typeface="Comic Sans MS" pitchFamily="66" charset="0"/>
              </a:rPr>
              <a:t>DeciU</a:t>
            </a:r>
            <a:endParaRPr lang="en-US" altLang="en-US" sz="1600" dirty="0">
              <a:latin typeface="Comic Sans MS" pitchFamily="66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484926" y="2298335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dirty="0" err="1">
                <a:latin typeface="Comic Sans MS" pitchFamily="66" charset="0"/>
              </a:rPr>
              <a:t>CentiU</a:t>
            </a:r>
            <a:endParaRPr lang="en-US" altLang="en-US" sz="1600" dirty="0">
              <a:latin typeface="Comic Sans MS" pitchFamily="66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4133850" y="2620962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dirty="0" err="1">
                <a:solidFill>
                  <a:srgbClr val="99CCFF"/>
                </a:solidFill>
                <a:latin typeface="Comic Sans MS" pitchFamily="66" charset="0"/>
              </a:rPr>
              <a:t>MilliU</a:t>
            </a:r>
            <a:endParaRPr lang="en-US" altLang="en-US" sz="1600" dirty="0">
              <a:solidFill>
                <a:srgbClr val="99CCFF"/>
              </a:solidFill>
              <a:latin typeface="Comic Sans MS" pitchFamily="66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6019800" y="3535362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dirty="0" err="1">
                <a:solidFill>
                  <a:srgbClr val="99CCFF"/>
                </a:solidFill>
                <a:latin typeface="Comic Sans MS" pitchFamily="66" charset="0"/>
              </a:rPr>
              <a:t>MicroU</a:t>
            </a:r>
            <a:endParaRPr lang="en-US" altLang="en-US" sz="1600" dirty="0">
              <a:solidFill>
                <a:srgbClr val="99CCFF"/>
              </a:solidFill>
              <a:latin typeface="Comic Sans MS" pitchFamily="66" charset="0"/>
            </a:endParaRPr>
          </a:p>
        </p:txBody>
      </p:sp>
      <p:cxnSp>
        <p:nvCxnSpPr>
          <p:cNvPr id="24" name="Elbow Connector 23"/>
          <p:cNvCxnSpPr/>
          <p:nvPr/>
        </p:nvCxnSpPr>
        <p:spPr>
          <a:xfrm>
            <a:off x="6248400" y="3545847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>
            <a:off x="6934200" y="3850647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8152701" y="4468636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dirty="0" err="1">
                <a:solidFill>
                  <a:srgbClr val="99CCFF"/>
                </a:solidFill>
                <a:latin typeface="Comic Sans MS" pitchFamily="66" charset="0"/>
              </a:rPr>
              <a:t>NanoU</a:t>
            </a:r>
            <a:endParaRPr lang="en-US" altLang="en-US" sz="1600" dirty="0">
              <a:solidFill>
                <a:srgbClr val="99CCFF"/>
              </a:solidFill>
              <a:latin typeface="Comic Sans MS" pitchFamily="66" charset="0"/>
            </a:endParaRPr>
          </a:p>
        </p:txBody>
      </p:sp>
      <p:cxnSp>
        <p:nvCxnSpPr>
          <p:cNvPr id="28" name="Elbow Connector 27"/>
          <p:cNvCxnSpPr/>
          <p:nvPr/>
        </p:nvCxnSpPr>
        <p:spPr>
          <a:xfrm>
            <a:off x="7658100" y="4155447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1000" y="792162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362200" y="1708659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305300" y="2620962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267450" y="3547246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324151" y="4460247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124450" y="1096962"/>
            <a:ext cx="3105150" cy="1544273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6343650" y="1211262"/>
            <a:ext cx="2266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dirty="0">
                <a:solidFill>
                  <a:srgbClr val="FFC000"/>
                </a:solidFill>
                <a:latin typeface="Comic Sans MS" pitchFamily="66" charset="0"/>
              </a:rPr>
              <a:t>“Point” to the right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457200" y="2811462"/>
            <a:ext cx="3027726" cy="1657174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1619250" y="2937646"/>
            <a:ext cx="2266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dirty="0">
                <a:solidFill>
                  <a:srgbClr val="FFC000"/>
                </a:solidFill>
                <a:latin typeface="Comic Sans MS" pitchFamily="66" charset="0"/>
              </a:rPr>
              <a:t>“Point” to the left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261981" y="4677661"/>
            <a:ext cx="5072019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None/>
            </a:pPr>
            <a:r>
              <a:rPr lang="en-US" altLang="en-US" sz="2000" dirty="0">
                <a:latin typeface="Comic Sans MS" pitchFamily="66" charset="0"/>
              </a:rPr>
              <a:t>0.00123456 km = __________ cm</a:t>
            </a:r>
          </a:p>
        </p:txBody>
      </p:sp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414840" y="5360216"/>
            <a:ext cx="401448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None/>
            </a:pPr>
            <a:r>
              <a:rPr lang="en-US" altLang="en-US" sz="1600" dirty="0">
                <a:solidFill>
                  <a:srgbClr val="00B050"/>
                </a:solidFill>
                <a:latin typeface="Comic Sans MS" pitchFamily="66" charset="0"/>
              </a:rPr>
              <a:t>Start km (kilo m) = End cm (</a:t>
            </a:r>
            <a:r>
              <a:rPr lang="en-US" altLang="en-US" sz="1600" dirty="0" err="1">
                <a:solidFill>
                  <a:srgbClr val="00B050"/>
                </a:solidFill>
                <a:latin typeface="Comic Sans MS" pitchFamily="66" charset="0"/>
              </a:rPr>
              <a:t>centi</a:t>
            </a:r>
            <a:r>
              <a:rPr lang="en-US" altLang="en-US" sz="1600" dirty="0">
                <a:solidFill>
                  <a:srgbClr val="00B050"/>
                </a:solidFill>
                <a:latin typeface="Comic Sans MS" pitchFamily="66" charset="0"/>
              </a:rPr>
              <a:t> m)</a:t>
            </a:r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220035" y="404339"/>
            <a:ext cx="83435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dirty="0">
                <a:solidFill>
                  <a:srgbClr val="00B050"/>
                </a:solidFill>
                <a:latin typeface="Comic Sans MS" pitchFamily="66" charset="0"/>
              </a:rPr>
              <a:t>Start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3678572" y="1869098"/>
            <a:ext cx="62672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dirty="0">
                <a:solidFill>
                  <a:srgbClr val="00B050"/>
                </a:solidFill>
                <a:latin typeface="Comic Sans MS" pitchFamily="66" charset="0"/>
              </a:rPr>
              <a:t>End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961061" y="650588"/>
            <a:ext cx="2696539" cy="1189848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ontent Placeholder 2"/>
          <p:cNvSpPr txBox="1">
            <a:spLocks/>
          </p:cNvSpPr>
          <p:nvPr/>
        </p:nvSpPr>
        <p:spPr bwMode="auto">
          <a:xfrm>
            <a:off x="454514" y="5656498"/>
            <a:ext cx="679418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dirty="0">
                <a:solidFill>
                  <a:srgbClr val="00B050"/>
                </a:solidFill>
                <a:latin typeface="Comic Sans MS" pitchFamily="66" charset="0"/>
              </a:rPr>
              <a:t>Five steps to the right = 5 steps for decimal point to the right</a:t>
            </a:r>
          </a:p>
        </p:txBody>
      </p:sp>
      <p:sp>
        <p:nvSpPr>
          <p:cNvPr id="51" name="Content Placeholder 2"/>
          <p:cNvSpPr txBox="1">
            <a:spLocks/>
          </p:cNvSpPr>
          <p:nvPr/>
        </p:nvSpPr>
        <p:spPr bwMode="auto">
          <a:xfrm>
            <a:off x="4370864" y="5181600"/>
            <a:ext cx="514734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2000" dirty="0">
                <a:latin typeface="Comic Sans MS" pitchFamily="66" charset="0"/>
              </a:rPr>
              <a:t>0.00123456  = 00.0012345600000</a:t>
            </a:r>
          </a:p>
        </p:txBody>
      </p:sp>
      <p:sp>
        <p:nvSpPr>
          <p:cNvPr id="41" name="Oval 40"/>
          <p:cNvSpPr/>
          <p:nvPr/>
        </p:nvSpPr>
        <p:spPr>
          <a:xfrm>
            <a:off x="6553200" y="5433059"/>
            <a:ext cx="92768" cy="1295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2536796" y="4661932"/>
            <a:ext cx="211140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2000" dirty="0">
                <a:latin typeface="Comic Sans MS" pitchFamily="66" charset="0"/>
              </a:rPr>
              <a:t>123.456</a:t>
            </a:r>
          </a:p>
        </p:txBody>
      </p:sp>
      <p:sp>
        <p:nvSpPr>
          <p:cNvPr id="46" name="Content Placeholder 2"/>
          <p:cNvSpPr txBox="1">
            <a:spLocks/>
          </p:cNvSpPr>
          <p:nvPr/>
        </p:nvSpPr>
        <p:spPr bwMode="auto">
          <a:xfrm>
            <a:off x="220035" y="944562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(km)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867735" y="1290957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</a:t>
            </a:r>
            <a:r>
              <a:rPr lang="en-US" altLang="en-US" sz="12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hm</a:t>
            </a:r>
            <a:r>
              <a:rPr lang="en-US" altLang="en-US" sz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1566730" y="1632459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(dam)</a:t>
            </a:r>
          </a:p>
        </p:txBody>
      </p:sp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2466012" y="1847776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 dirty="0">
                <a:solidFill>
                  <a:srgbClr val="99CCFF"/>
                </a:solidFill>
                <a:latin typeface="Comic Sans MS" pitchFamily="66" charset="0"/>
              </a:rPr>
              <a:t>(m)</a:t>
            </a:r>
          </a:p>
        </p:txBody>
      </p:sp>
      <p:sp>
        <p:nvSpPr>
          <p:cNvPr id="55" name="Content Placeholder 2"/>
          <p:cNvSpPr txBox="1">
            <a:spLocks/>
          </p:cNvSpPr>
          <p:nvPr/>
        </p:nvSpPr>
        <p:spPr bwMode="auto">
          <a:xfrm>
            <a:off x="2848935" y="2239962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</a:t>
            </a:r>
            <a:r>
              <a:rPr lang="en-US" altLang="en-US" sz="12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dm</a:t>
            </a:r>
            <a:r>
              <a:rPr lang="en-US" altLang="en-US" sz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56" name="Content Placeholder 2"/>
          <p:cNvSpPr txBox="1">
            <a:spLocks/>
          </p:cNvSpPr>
          <p:nvPr/>
        </p:nvSpPr>
        <p:spPr bwMode="auto">
          <a:xfrm>
            <a:off x="3458535" y="2544762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(cm)</a:t>
            </a:r>
          </a:p>
        </p:txBody>
      </p:sp>
      <p:sp>
        <p:nvSpPr>
          <p:cNvPr id="57" name="Content Placeholder 2"/>
          <p:cNvSpPr txBox="1">
            <a:spLocks/>
          </p:cNvSpPr>
          <p:nvPr/>
        </p:nvSpPr>
        <p:spPr bwMode="auto">
          <a:xfrm>
            <a:off x="4114800" y="2849562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(mm)</a:t>
            </a:r>
          </a:p>
        </p:txBody>
      </p:sp>
      <p:sp>
        <p:nvSpPr>
          <p:cNvPr id="58" name="Content Placeholder 2"/>
          <p:cNvSpPr txBox="1">
            <a:spLocks/>
          </p:cNvSpPr>
          <p:nvPr/>
        </p:nvSpPr>
        <p:spPr bwMode="auto">
          <a:xfrm>
            <a:off x="5980606" y="3774447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None/>
            </a:pPr>
            <a:r>
              <a:rPr lang="en-US" altLang="en-US" sz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(µm)</a:t>
            </a:r>
          </a:p>
        </p:txBody>
      </p:sp>
      <p:sp>
        <p:nvSpPr>
          <p:cNvPr id="59" name="Content Placeholder 2"/>
          <p:cNvSpPr txBox="1">
            <a:spLocks/>
          </p:cNvSpPr>
          <p:nvPr/>
        </p:nvSpPr>
        <p:spPr bwMode="auto">
          <a:xfrm>
            <a:off x="8163186" y="4648200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None/>
            </a:pPr>
            <a:r>
              <a:rPr lang="en-US" altLang="en-US" sz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(nm)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 bwMode="auto">
          <a:xfrm>
            <a:off x="2422081" y="-162214"/>
            <a:ext cx="39312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CCFF"/>
                </a:solidFill>
              </a:rPr>
              <a:t>Metric System </a:t>
            </a:r>
            <a:endParaRPr lang="en-US" altLang="en-US" dirty="0">
              <a:solidFill>
                <a:srgbClr val="99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2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587E-6 L 0.08663 -0.0016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9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2" grpId="0"/>
      <p:bldP spid="43" grpId="0"/>
      <p:bldP spid="44" grpId="0"/>
      <p:bldP spid="45" grpId="0"/>
      <p:bldP spid="50" grpId="0"/>
      <p:bldP spid="51" grpId="0"/>
      <p:bldP spid="51" grpId="1"/>
      <p:bldP spid="41" grpId="0" animBg="1"/>
      <p:bldP spid="41" grpId="1" animBg="1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99CCFF"/>
                </a:solidFill>
                <a:latin typeface="Century Gothic" panose="020B0502020202020204" pitchFamily="34" charset="0"/>
              </a:rPr>
              <a:t>Test your knowledge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05800" cy="45259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Comic Sans MS" pitchFamily="66" charset="0"/>
              </a:rPr>
              <a:t>Volume formula is </a:t>
            </a:r>
            <a:r>
              <a:rPr lang="en-US" altLang="en-US" sz="2400" dirty="0">
                <a:solidFill>
                  <a:srgbClr val="FFC000"/>
                </a:solidFill>
                <a:latin typeface="Comic Sans MS" pitchFamily="66" charset="0"/>
              </a:rPr>
              <a:t>length x width x height(depth)</a:t>
            </a:r>
            <a:br>
              <a:rPr lang="en-US" altLang="en-US" sz="2400" dirty="0">
                <a:latin typeface="Comic Sans MS" pitchFamily="66" charset="0"/>
              </a:rPr>
            </a:br>
            <a:endParaRPr lang="en-US" altLang="en-US" sz="2400" dirty="0">
              <a:latin typeface="Comic Sans MS" pitchFamily="66" charset="0"/>
            </a:endParaRPr>
          </a:p>
          <a:p>
            <a:pPr eaLnBrk="1" hangingPunct="1"/>
            <a:r>
              <a:rPr lang="en-US" altLang="en-US" sz="2400" dirty="0">
                <a:latin typeface="Comic Sans MS" pitchFamily="66" charset="0"/>
              </a:rPr>
              <a:t>2 x 3 x 4 = 24	=&gt; volume is 24 cm</a:t>
            </a:r>
            <a:r>
              <a:rPr lang="en-US" altLang="en-US" sz="2400" baseline="30000" dirty="0">
                <a:latin typeface="Comic Sans MS" pitchFamily="66" charset="0"/>
              </a:rPr>
              <a:t>3</a:t>
            </a:r>
            <a:br>
              <a:rPr lang="en-US" altLang="en-US" sz="2400" baseline="30000" dirty="0">
                <a:latin typeface="Comic Sans MS" pitchFamily="66" charset="0"/>
              </a:rPr>
            </a:br>
            <a:endParaRPr lang="en-US" altLang="en-US" sz="2400" dirty="0">
              <a:latin typeface="Comic Sans MS" pitchFamily="66" charset="0"/>
            </a:endParaRPr>
          </a:p>
          <a:p>
            <a:pPr eaLnBrk="1" hangingPunct="1"/>
            <a:r>
              <a:rPr lang="en-US" altLang="en-US" sz="2400" dirty="0">
                <a:latin typeface="Comic Sans MS" pitchFamily="66" charset="0"/>
              </a:rPr>
              <a:t>If you submerge this block in water, how many ml of water would be displaced?</a:t>
            </a:r>
            <a:br>
              <a:rPr lang="en-US" altLang="en-US" sz="2400" dirty="0">
                <a:latin typeface="Comic Sans MS" pitchFamily="66" charset="0"/>
              </a:rPr>
            </a:br>
            <a:endParaRPr lang="en-US" altLang="en-US" sz="2400" dirty="0">
              <a:latin typeface="Comic Sans MS" pitchFamily="66" charset="0"/>
            </a:endParaRPr>
          </a:p>
          <a:p>
            <a:pPr eaLnBrk="1" hangingPunct="1"/>
            <a:r>
              <a:rPr lang="en-US" altLang="en-US" sz="2400" dirty="0">
                <a:latin typeface="Comic Sans MS" pitchFamily="66" charset="0"/>
              </a:rPr>
              <a:t>By definition: 1 ml = 1 cm</a:t>
            </a:r>
            <a:r>
              <a:rPr lang="en-US" altLang="en-US" sz="2400" baseline="30000" dirty="0">
                <a:latin typeface="Comic Sans MS" pitchFamily="66" charset="0"/>
              </a:rPr>
              <a:t>3	</a:t>
            </a:r>
            <a:r>
              <a:rPr lang="en-US" altLang="en-US" sz="2400" dirty="0">
                <a:latin typeface="Comic Sans MS" pitchFamily="66" charset="0"/>
              </a:rPr>
              <a:t>=&gt; 24 ml</a:t>
            </a:r>
          </a:p>
          <a:p>
            <a:pPr eaLnBrk="1" hangingPunct="1"/>
            <a:endParaRPr lang="en-US" altLang="en-US" sz="2400" dirty="0">
              <a:latin typeface="Comic Sans MS" pitchFamily="66" charset="0"/>
            </a:endParaRPr>
          </a:p>
          <a:p>
            <a:pPr eaLnBrk="1" hangingPunct="1"/>
            <a:endParaRPr lang="en-US" altLang="en-US" sz="2400" dirty="0">
              <a:latin typeface="Comic Sans MS" pitchFamily="66" charset="0"/>
            </a:endParaRPr>
          </a:p>
          <a:p>
            <a:pPr marL="449263" lvl="1" indent="0" eaLnBrk="1" hangingPunct="1">
              <a:buNone/>
            </a:pPr>
            <a:endParaRPr lang="en-US" alt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4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0753" y="3983449"/>
            <a:ext cx="7086600" cy="1447800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99CCFF"/>
                </a:solidFill>
                <a:latin typeface="Century Gothic" panose="020B0502020202020204" pitchFamily="34" charset="0"/>
              </a:rPr>
              <a:t>Important Equations to Know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05800" cy="45259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FFC000"/>
                </a:solidFill>
                <a:latin typeface="Comic Sans MS" pitchFamily="66" charset="0"/>
              </a:rPr>
              <a:t>Volume of a block = Length  x  width  x  height</a:t>
            </a:r>
          </a:p>
          <a:p>
            <a:pPr lvl="2" eaLnBrk="1" hangingPunct="1"/>
            <a:r>
              <a:rPr lang="en-US" altLang="en-US" sz="1800" dirty="0">
                <a:solidFill>
                  <a:srgbClr val="FFC000"/>
                </a:solidFill>
                <a:latin typeface="Comic Sans MS" pitchFamily="66" charset="0"/>
              </a:rPr>
              <a:t>1cm</a:t>
            </a:r>
            <a:r>
              <a:rPr lang="en-US" altLang="en-US" sz="1800" baseline="30000" dirty="0">
                <a:solidFill>
                  <a:srgbClr val="FFC000"/>
                </a:solidFill>
                <a:latin typeface="Comic Sans MS" pitchFamily="66" charset="0"/>
              </a:rPr>
              <a:t>3</a:t>
            </a:r>
            <a:r>
              <a:rPr lang="en-US" altLang="en-US" sz="1800" dirty="0">
                <a:solidFill>
                  <a:srgbClr val="FFC000"/>
                </a:solidFill>
                <a:latin typeface="Comic Sans MS" pitchFamily="66" charset="0"/>
              </a:rPr>
              <a:t> (cc) = 1ml</a:t>
            </a:r>
          </a:p>
          <a:p>
            <a:pPr eaLnBrk="1" hangingPunct="1"/>
            <a:endParaRPr lang="en-US" altLang="en-US" sz="2400" dirty="0">
              <a:latin typeface="Comic Sans MS" pitchFamily="66" charset="0"/>
            </a:endParaRPr>
          </a:p>
          <a:p>
            <a:pPr eaLnBrk="1" hangingPunct="1"/>
            <a:r>
              <a:rPr lang="en-US" altLang="en-US" sz="2400" dirty="0">
                <a:latin typeface="Comic Sans MS" pitchFamily="66" charset="0"/>
              </a:rPr>
              <a:t>Displacement volume =</a:t>
            </a:r>
          </a:p>
          <a:p>
            <a:pPr lvl="1" eaLnBrk="1" hangingPunct="1"/>
            <a:r>
              <a:rPr lang="en-US" altLang="en-US" sz="2400" dirty="0">
                <a:latin typeface="Comic Sans MS" pitchFamily="66" charset="0"/>
              </a:rPr>
              <a:t>Total volume (after object) – Original volume (before object)   </a:t>
            </a:r>
          </a:p>
          <a:p>
            <a:pPr lvl="1" eaLnBrk="1" hangingPunct="1"/>
            <a:endParaRPr lang="en-US" altLang="en-US" sz="2400" dirty="0">
              <a:latin typeface="Comic Sans MS" pitchFamily="66" charset="0"/>
            </a:endParaRPr>
          </a:p>
          <a:p>
            <a:pPr marL="449263" lvl="1" indent="0" eaLnBrk="1" hangingPunct="1">
              <a:buNone/>
            </a:pPr>
            <a:r>
              <a:rPr lang="en-US" altLang="en-US" sz="2400" dirty="0"/>
              <a:t>Freezing point of water:   ______ </a:t>
            </a:r>
            <a:r>
              <a:rPr lang="en-US" altLang="en-US" sz="2400" baseline="30000" dirty="0" err="1"/>
              <a:t>o</a:t>
            </a:r>
            <a:r>
              <a:rPr lang="en-US" altLang="en-US" sz="2400" dirty="0" err="1"/>
              <a:t>C</a:t>
            </a:r>
            <a:r>
              <a:rPr lang="en-US" altLang="en-US" sz="2400" dirty="0"/>
              <a:t>________</a:t>
            </a:r>
            <a:r>
              <a:rPr lang="en-US" altLang="en-US" sz="2400" baseline="30000" dirty="0" err="1"/>
              <a:t>o</a:t>
            </a:r>
            <a:r>
              <a:rPr lang="en-US" altLang="en-US" sz="2400" dirty="0" err="1"/>
              <a:t>F</a:t>
            </a:r>
            <a:endParaRPr lang="en-US" altLang="en-US" sz="2400" dirty="0"/>
          </a:p>
          <a:p>
            <a:pPr marL="449263" lvl="1" indent="0" eaLnBrk="1" hangingPunct="1">
              <a:buNone/>
            </a:pPr>
            <a:r>
              <a:rPr lang="en-US" altLang="en-US" sz="2400" dirty="0"/>
              <a:t>Boiling point of water:  ______ </a:t>
            </a:r>
            <a:r>
              <a:rPr lang="en-US" altLang="en-US" sz="2400" baseline="30000" dirty="0" err="1"/>
              <a:t>o</a:t>
            </a:r>
            <a:r>
              <a:rPr lang="en-US" altLang="en-US" sz="2400" dirty="0" err="1"/>
              <a:t>C</a:t>
            </a:r>
            <a:r>
              <a:rPr lang="en-US" altLang="en-US" sz="2400" dirty="0"/>
              <a:t>________</a:t>
            </a:r>
            <a:r>
              <a:rPr lang="en-US" altLang="en-US" sz="2400" baseline="30000" dirty="0" err="1"/>
              <a:t>o</a:t>
            </a:r>
            <a:r>
              <a:rPr lang="en-US" altLang="en-US" sz="2400" dirty="0" err="1"/>
              <a:t>F</a:t>
            </a:r>
            <a:endParaRPr lang="en-US" altLang="en-US" sz="2400" dirty="0"/>
          </a:p>
          <a:p>
            <a:pPr marL="449263" lvl="1" indent="0" eaLnBrk="1" hangingPunct="1">
              <a:buNone/>
            </a:pPr>
            <a:endParaRPr lang="en-US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4648200" y="4240660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0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28793" y="4201203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32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52940" y="4672604"/>
            <a:ext cx="57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100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39364" y="4672604"/>
            <a:ext cx="57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Comic Sans MS" pitchFamily="66" charset="0"/>
              </a:rPr>
              <a:t>212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5400000">
            <a:off x="7726367" y="5261587"/>
            <a:ext cx="2490695" cy="33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Submerged-and-Displacing.png: Michael </a:t>
            </a:r>
            <a:r>
              <a:rPr lang="en-US" sz="5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Malak</a:t>
            </a:r>
            <a:r>
              <a:rPr lang="en-US" sz="5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derivative work: </a:t>
            </a:r>
            <a:r>
              <a:rPr lang="en-US" sz="5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Malyszkz</a:t>
            </a:r>
            <a:r>
              <a:rPr lang="en-US" sz="5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(Submerged-and-Displacing.png) [Public domain], via Wikimedia Commons</a:t>
            </a:r>
            <a:br>
              <a:rPr lang="en-US" sz="5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 u="sng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https://upload.wikimedia.org/wikipedia/commons/6/6a/Submerged-and-Displacing.svg</a:t>
            </a:r>
            <a:r>
              <a:rPr lang="en-US" sz="5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00" dirty="0">
              <a:solidFill>
                <a:schemeClr val="bg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2590800"/>
            <a:ext cx="1377095" cy="200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  <p:bldP spid="2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04648" y="-152951"/>
            <a:ext cx="5638800" cy="24685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99CCFF"/>
                </a:solidFill>
              </a:rPr>
              <a:t>Microscopy </a:t>
            </a:r>
            <a:r>
              <a:rPr lang="en-US" altLang="en-US" sz="2400" dirty="0">
                <a:solidFill>
                  <a:srgbClr val="99CCFF"/>
                </a:solidFill>
              </a:rPr>
              <a:t>–</a:t>
            </a:r>
            <a:r>
              <a:rPr lang="en-US" altLang="en-US" sz="2400" i="1" dirty="0">
                <a:solidFill>
                  <a:srgbClr val="99CCFF"/>
                </a:solidFill>
              </a:rPr>
              <a:t> using microscopes to view objects that cannot be seen with the naked eye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81200"/>
            <a:ext cx="5638800" cy="4805363"/>
          </a:xfrm>
        </p:spPr>
        <p:txBody>
          <a:bodyPr>
            <a:normAutofit fontScale="775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u="sng" dirty="0">
                <a:latin typeface="+mj-lt"/>
              </a:rPr>
              <a:t>Light Microscope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+mj-lt"/>
              </a:rPr>
              <a:t>Binocular dissecting microscope</a:t>
            </a:r>
          </a:p>
          <a:p>
            <a:pPr marL="1004951" lvl="2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+mj-lt"/>
              </a:rPr>
              <a:t>View: whole to cells</a:t>
            </a:r>
          </a:p>
          <a:p>
            <a:pPr marL="730631" lvl="2" indent="0" eaLnBrk="1" fontAlgn="auto" hangingPunct="1">
              <a:spcAft>
                <a:spcPts val="0"/>
              </a:spcAft>
              <a:buNone/>
              <a:defRPr/>
            </a:pPr>
            <a:endParaRPr lang="en-US" dirty="0">
              <a:latin typeface="+mj-lt"/>
            </a:endParaRP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+mj-lt"/>
              </a:rPr>
              <a:t>Compound light microscope***</a:t>
            </a:r>
          </a:p>
          <a:p>
            <a:pPr marL="1004951" lvl="2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+mj-lt"/>
              </a:rPr>
              <a:t>View: inside cell structure</a:t>
            </a:r>
          </a:p>
          <a:p>
            <a:pPr marL="448056" lvl="1" indent="0" eaLnBrk="1" fontAlgn="auto" hangingPunct="1">
              <a:spcAft>
                <a:spcPts val="0"/>
              </a:spcAft>
              <a:buNone/>
              <a:defRPr/>
            </a:pPr>
            <a:endParaRPr lang="en-US" dirty="0">
              <a:latin typeface="+mj-lt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u="sng" dirty="0">
                <a:latin typeface="+mj-lt"/>
              </a:rPr>
              <a:t>Electron Microscope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+mj-lt"/>
              </a:rPr>
              <a:t>Transmission Electron Microscope</a:t>
            </a:r>
          </a:p>
          <a:p>
            <a:pPr marL="1004951" lvl="2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+mj-lt"/>
              </a:rPr>
              <a:t>View: inside organelles to molecule = DNA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Arial"/>
              <a:buChar char="○"/>
              <a:defRPr/>
            </a:pPr>
            <a:r>
              <a:rPr lang="en-US" dirty="0">
                <a:latin typeface="+mj-lt"/>
              </a:rPr>
              <a:t>Thin slices of specimen</a:t>
            </a:r>
          </a:p>
          <a:p>
            <a:pPr marL="749808" lvl="2" indent="0" eaLnBrk="1" fontAlgn="auto" hangingPunct="1">
              <a:spcAft>
                <a:spcPts val="0"/>
              </a:spcAft>
              <a:buNone/>
              <a:defRPr/>
            </a:pPr>
            <a:endParaRPr lang="en-US" dirty="0">
              <a:latin typeface="+mj-lt"/>
            </a:endParaRP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+mj-lt"/>
              </a:rPr>
              <a:t>Scanning Electron Microscope</a:t>
            </a:r>
          </a:p>
          <a:p>
            <a:pPr marL="1004951" lvl="2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+mj-lt"/>
              </a:rPr>
              <a:t>View: surface of bacteria/virus’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Arial"/>
              <a:buChar char="○"/>
              <a:defRPr/>
            </a:pPr>
            <a:r>
              <a:rPr lang="en-US" dirty="0">
                <a:latin typeface="+mj-lt"/>
              </a:rPr>
              <a:t>Image of surface of specimen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5131857" y="1240041"/>
            <a:ext cx="2362200" cy="33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Mikael </a:t>
            </a:r>
            <a:r>
              <a:rPr lang="en-US" sz="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Häggström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"Medical gallery of Mikael </a:t>
            </a:r>
            <a:r>
              <a:rPr lang="en-US" sz="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Häggström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2014". </a:t>
            </a:r>
            <a:r>
              <a:rPr lang="en-US" sz="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Wikiversity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Journal of Medicine 1 (2). DOI:10.15347/</a:t>
            </a:r>
            <a:r>
              <a:rPr lang="en-US" sz="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wjm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/2014.008. ISSN 20018762. - Own work, CC0, </a:t>
            </a:r>
            <a:r>
              <a:rPr lang="en-US" sz="5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https://commons.wikimedia.org/w/index.php?curid=34138383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upload.wikimedia.org/wikipedia/commons/thumb/3/38/Vaginal_wet_mount_of_candidal_vulvovaginitis.jpg/800px-Vaginal_wet_mount_of_candidal_vulvovaginit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304800"/>
            <a:ext cx="2399552" cy="244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5400000">
            <a:off x="5043800" y="4024000"/>
            <a:ext cx="2818593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US" sz="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Ltumanovskaya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V. </a:t>
            </a:r>
            <a:r>
              <a:rPr lang="en-US" sz="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Nagibin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Own work, CC BY-SA 4.0,</a:t>
            </a:r>
            <a:b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https://commons.wikimedia.org/w/index.php?curid=44661206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upload.wikimedia.org/wikipedia/commons/thumb/0/08/Apoptosis.jpg/1280px-Apoptosi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19400"/>
            <a:ext cx="2511267" cy="183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5400000">
            <a:off x="5339209" y="5625645"/>
            <a:ext cx="214154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Dartmouth College Electron Microscope Facility - Source and public domain notice at Dartmouth College Electron Microscope Facility ([1], [2]), Public Domain, </a:t>
            </a:r>
            <a:r>
              <a:rPr lang="en-US" sz="5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https://commons.wikimedia.org/w/index.php?curid=24407</a:t>
            </a:r>
            <a:endParaRPr lang="en-US" sz="500" dirty="0"/>
          </a:p>
        </p:txBody>
      </p:sp>
      <p:pic>
        <p:nvPicPr>
          <p:cNvPr id="2054" name="Picture 6" descr="https://upload.wikimedia.org/wikipedia/commons/a/a4/Misc_polle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24399"/>
            <a:ext cx="2514600" cy="191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4"/>
          <a:stretch/>
        </p:blipFill>
        <p:spPr bwMode="auto">
          <a:xfrm>
            <a:off x="533400" y="914400"/>
            <a:ext cx="775335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0" y="2438400"/>
            <a:ext cx="986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Nose piece</a:t>
            </a: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5715000" y="2592289"/>
            <a:ext cx="1143000" cy="747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486400" y="3962400"/>
            <a:ext cx="1752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39000" y="3949997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Condenser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1124" y="3886200"/>
            <a:ext cx="203827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Coarse adjustment knob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0"/>
            <a:ext cx="171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358387"/>
            <a:ext cx="171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732745"/>
            <a:ext cx="171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285195"/>
            <a:ext cx="171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616" y="3840569"/>
            <a:ext cx="171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917" y="3993952"/>
            <a:ext cx="1714500" cy="27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874" y="4257774"/>
            <a:ext cx="171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746" y="4470792"/>
            <a:ext cx="171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743" y="4933950"/>
            <a:ext cx="171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5943600"/>
            <a:ext cx="171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24" y="5257800"/>
            <a:ext cx="171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3977"/>
            <a:ext cx="171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03835"/>
            <a:ext cx="1905000" cy="42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78006"/>
            <a:ext cx="171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24" y="1123950"/>
            <a:ext cx="171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458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99CCFF"/>
                </a:solidFill>
              </a:rPr>
              <a:t>The Compound Light Microscope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4" name="Rectangle 23"/>
          <p:cNvSpPr/>
          <p:nvPr/>
        </p:nvSpPr>
        <p:spPr>
          <a:xfrm rot="5400000">
            <a:off x="6637838" y="3115762"/>
            <a:ext cx="4572000" cy="1692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Moisey - File:Optical microscope </a:t>
            </a:r>
            <a:r>
              <a:rPr lang="en-US" sz="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nikon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alphaphot.jpg, CC BY-SA 3.0, </a:t>
            </a:r>
            <a:r>
              <a:rPr lang="en-US" sz="5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https://commons.wikimedia.org/w/index.php?curid=7011479</a:t>
            </a: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38213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o 1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 1" id="{26490E18-A016-48AC-9267-E63E84EC1428}" vid="{7FBFAC98-D044-4682-8B8C-6D60DD4779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bio 1</Template>
  <TotalTime>2739</TotalTime>
  <Words>1377</Words>
  <Application>Microsoft Office PowerPoint</Application>
  <PresentationFormat>On-screen Show (4:3)</PresentationFormat>
  <Paragraphs>257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Book Antiqua</vt:lpstr>
      <vt:lpstr>Calibri</vt:lpstr>
      <vt:lpstr>Century Gothic</vt:lpstr>
      <vt:lpstr>Comic Sans MS</vt:lpstr>
      <vt:lpstr>Lucida Sans</vt:lpstr>
      <vt:lpstr>Times New Roman</vt:lpstr>
      <vt:lpstr>Wingdings</vt:lpstr>
      <vt:lpstr>Wingdings 2</vt:lpstr>
      <vt:lpstr>Wingdings 3</vt:lpstr>
      <vt:lpstr>bio 1</vt:lpstr>
      <vt:lpstr>PowerPoint Presentation</vt:lpstr>
      <vt:lpstr>PowerPoint Presentation</vt:lpstr>
      <vt:lpstr>Test your knowledge from Ex. 1</vt:lpstr>
      <vt:lpstr>Metric System </vt:lpstr>
      <vt:lpstr>PowerPoint Presentation</vt:lpstr>
      <vt:lpstr>Test your knowledge</vt:lpstr>
      <vt:lpstr>Important Equations to Know</vt:lpstr>
      <vt:lpstr>Microscopy – using microscopes to view objects that cannot be seen with the naked eye </vt:lpstr>
      <vt:lpstr>The Compound Light Microscope</vt:lpstr>
      <vt:lpstr>The Compound Scope</vt:lpstr>
      <vt:lpstr>The Objective Lenses</vt:lpstr>
      <vt:lpstr>The Objective Lenses –  Focus &amp; Field of View</vt:lpstr>
      <vt:lpstr>Microscopy Procedure </vt:lpstr>
      <vt:lpstr>Focus Specimen</vt:lpstr>
      <vt:lpstr>Magnification</vt:lpstr>
      <vt:lpstr>Things to Remember</vt:lpstr>
      <vt:lpstr>Video Elodea leaf wet mount Link</vt:lpstr>
      <vt:lpstr>Today’s Lab pgs. 13-24</vt:lpstr>
      <vt:lpstr>Know this for next Lab!</vt:lpstr>
      <vt:lpstr>Know this for next Lab!</vt:lpstr>
      <vt:lpstr>Focus Specimen</vt:lpstr>
    </vt:vector>
  </TitlesOfParts>
  <Company>Indian River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Biolody I Lab BSC 2010L</dc:title>
  <dc:creator>jcapers</dc:creator>
  <cp:lastModifiedBy>Sarah Rodgers</cp:lastModifiedBy>
  <cp:revision>134</cp:revision>
  <dcterms:created xsi:type="dcterms:W3CDTF">2009-01-09T14:49:52Z</dcterms:created>
  <dcterms:modified xsi:type="dcterms:W3CDTF">2018-08-19T23:34:35Z</dcterms:modified>
</cp:coreProperties>
</file>