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33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6"/>
  </p:notesMasterIdLst>
  <p:sldIdLst>
    <p:sldId id="256" r:id="rId2"/>
    <p:sldId id="314" r:id="rId3"/>
    <p:sldId id="278" r:id="rId4"/>
    <p:sldId id="294" r:id="rId5"/>
    <p:sldId id="279" r:id="rId6"/>
    <p:sldId id="329" r:id="rId7"/>
    <p:sldId id="308" r:id="rId8"/>
    <p:sldId id="295" r:id="rId9"/>
    <p:sldId id="297" r:id="rId10"/>
    <p:sldId id="317" r:id="rId11"/>
    <p:sldId id="325" r:id="rId12"/>
    <p:sldId id="310" r:id="rId13"/>
    <p:sldId id="326" r:id="rId14"/>
    <p:sldId id="334" r:id="rId15"/>
    <p:sldId id="307" r:id="rId16"/>
    <p:sldId id="280" r:id="rId17"/>
    <p:sldId id="333" r:id="rId18"/>
    <p:sldId id="335" r:id="rId19"/>
    <p:sldId id="336" r:id="rId20"/>
    <p:sldId id="309" r:id="rId21"/>
    <p:sldId id="323" r:id="rId22"/>
    <p:sldId id="337" r:id="rId23"/>
    <p:sldId id="332" r:id="rId24"/>
    <p:sldId id="324" r:id="rId25"/>
    <p:sldId id="339" r:id="rId26"/>
    <p:sldId id="282" r:id="rId27"/>
    <p:sldId id="331" r:id="rId28"/>
    <p:sldId id="330" r:id="rId29"/>
    <p:sldId id="322" r:id="rId30"/>
    <p:sldId id="283" r:id="rId31"/>
    <p:sldId id="284" r:id="rId32"/>
    <p:sldId id="305" r:id="rId33"/>
    <p:sldId id="327" r:id="rId34"/>
    <p:sldId id="328" r:id="rId35"/>
    <p:sldId id="315" r:id="rId36"/>
    <p:sldId id="319" r:id="rId37"/>
    <p:sldId id="316" r:id="rId38"/>
    <p:sldId id="301" r:id="rId39"/>
    <p:sldId id="321" r:id="rId40"/>
    <p:sldId id="338" r:id="rId41"/>
    <p:sldId id="320" r:id="rId42"/>
    <p:sldId id="286" r:id="rId43"/>
    <p:sldId id="266" r:id="rId44"/>
    <p:sldId id="261" r:id="rId45"/>
  </p:sldIdLst>
  <p:sldSz cx="9144000" cy="6858000" type="screen4x3"/>
  <p:notesSz cx="7077075" cy="93694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7DBB"/>
    <a:srgbClr val="56C7AA"/>
    <a:srgbClr val="6A9C78"/>
    <a:srgbClr val="99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3" autoAdjust="0"/>
    <p:restoredTop sz="94660"/>
  </p:normalViewPr>
  <p:slideViewPr>
    <p:cSldViewPr>
      <p:cViewPr varScale="1">
        <p:scale>
          <a:sx n="75" d="100"/>
          <a:sy n="75" d="100"/>
        </p:scale>
        <p:origin x="103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4B519AAB-85C0-4866-886D-7186F3C561D1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0338" y="1171575"/>
            <a:ext cx="4216400" cy="3162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73" tIns="46986" rIns="93973" bIns="469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</p:spPr>
        <p:txBody>
          <a:bodyPr vert="horz" lIns="93973" tIns="46986" rIns="93973" bIns="4698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9CDE5C80-E8B2-4367-BCE7-DAE53EF5A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3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E5C80-E8B2-4367-BCE7-DAE53EF5AF8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26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E5C80-E8B2-4367-BCE7-DAE53EF5AF8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46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DD5C1-5421-4AC0-8DFB-BC222342D3BA}" type="datetime1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92915-42A7-4C56-94AE-53B5BC32EB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09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23EFB-94E5-4897-AFF6-02B0547B93C2}" type="datetime1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97D2B-87C5-4880-92F2-875F490ADC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8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D6E21-1965-4352-A612-D35DE1C159B2}" type="datetime1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0751D-FBB5-4236-AB21-282492109A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90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02D59-FF3C-4599-839A-86CF4A2D6FE9}" type="datetime1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24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75C9C-E60A-412C-AAF6-25498206608F}" type="datetime1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268F9-5924-4A52-8D68-82E52F3EFA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0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68AF2-CF49-4E59-A3DB-3EF22F99C6F0}" type="datetime1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6321A-598B-499B-BF7B-652E170242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65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9EED7-9D08-462C-97BC-410DFA400F65}" type="datetime1">
              <a:rPr lang="en-US" smtClean="0"/>
              <a:t>5/9/2018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7B694-4D23-466A-AEFB-5E50D49AFF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5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134A-8191-4209-B6C9-10C3D10372F5}" type="datetime1">
              <a:rPr lang="en-US" smtClean="0"/>
              <a:t>5/9/2018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D9DC4-F30D-47C1-926E-74B6425EA2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35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08C0B-9452-4E5B-9544-EEA70E1F8A6E}" type="datetime1">
              <a:rPr lang="en-US" smtClean="0"/>
              <a:t>5/9/2018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69114-BE61-4605-AB95-4DC6497A6F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88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10C01-F692-452A-B761-C14CC67D0E01}" type="datetime1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6C47F-2DCF-4155-B109-DF76E37027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26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D6815-7DCB-47AE-B040-B3CCC8445EE3}" type="datetime1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C041F-E57E-4689-B3F9-547CDA8A41F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52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 trans="2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D26EAF-4842-4952-A894-3C0F0A45CB36}" type="datetime1">
              <a:rPr lang="en-US" smtClean="0"/>
              <a:t>5/9/2018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B48426-4A46-4BB7-80BE-D12F48C330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182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gdodille@irsc.edu" TargetMode="External"/><Relationship Id="rId7" Type="http://schemas.openxmlformats.org/officeDocument/2006/relationships/hyperlink" Target="mailto:amuckenf@irsc.edu" TargetMode="External"/><Relationship Id="rId2" Type="http://schemas.openxmlformats.org/officeDocument/2006/relationships/hyperlink" Target="mailto:acruz@irsc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blenhart@irsc.edu" TargetMode="External"/><Relationship Id="rId5" Type="http://schemas.openxmlformats.org/officeDocument/2006/relationships/hyperlink" Target="mailto:awright@irsc.edu" TargetMode="External"/><Relationship Id="rId4" Type="http://schemas.openxmlformats.org/officeDocument/2006/relationships/hyperlink" Target="mailto:srodgers@irsc.edu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ictionary.com/browse/labor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rectindustry.com/prod/ohaus/product-5711-1559328.html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1137573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hyperlink" Target="https://www.flickr.com/photos/artdrauglis/4192499051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1137573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hyperlink" Target="https://www.flickr.com/photos/artdrauglis/4192499051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commons.wikimedia.org/w/index.php?curid=947273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s://commons.wikimedia.org/wiki/File:Eye_symbol_lateral.sv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iology-irsc.weebly.com/laboratory-schedules-click-here.html" TargetMode="External"/><Relationship Id="rId2" Type="http://schemas.openxmlformats.org/officeDocument/2006/relationships/hyperlink" Target="http://biology-irsc.weebly.com/bsc2010l-general-biology-i-lab.html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://biology-irsc.weebly.com/laboratory-schedules-click-here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91" y="3962400"/>
            <a:ext cx="3378200" cy="2533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447800"/>
            <a:ext cx="8239125" cy="2301240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5400" b="0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General Biology I Lab</a:t>
            </a:r>
            <a:br>
              <a:rPr sz="5400" b="0" dirty="0" smtClean="0">
                <a:solidFill>
                  <a:srgbClr val="99CCFF"/>
                </a:solidFill>
                <a:latin typeface="Century Gothic" panose="020B0502020202020204" pitchFamily="34" charset="0"/>
              </a:rPr>
            </a:br>
            <a:r>
              <a:rPr sz="5400" b="0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BSC 2010L</a:t>
            </a:r>
            <a:r>
              <a:rPr sz="5400" b="0" dirty="0">
                <a:solidFill>
                  <a:srgbClr val="99CCFF"/>
                </a:solidFill>
                <a:latin typeface="Century Gothic" panose="020B0502020202020204" pitchFamily="34" charset="0"/>
              </a:rPr>
              <a:t/>
            </a:r>
            <a:br>
              <a:rPr sz="5400" b="0" dirty="0">
                <a:solidFill>
                  <a:srgbClr val="99CCFF"/>
                </a:solidFill>
                <a:latin typeface="Century Gothic" panose="020B0502020202020204" pitchFamily="34" charset="0"/>
              </a:rPr>
            </a:br>
            <a:endParaRPr sz="5400" b="0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1184274" y="3117129"/>
            <a:ext cx="6480175" cy="665162"/>
          </a:xfrm>
        </p:spPr>
        <p:txBody>
          <a:bodyPr>
            <a:normAutofit lnSpcReduction="10000"/>
          </a:bodyPr>
          <a:lstStyle/>
          <a:p>
            <a:pPr algn="ctr" eaLnBrk="1" hangingPunct="1"/>
            <a:r>
              <a:rPr lang="en-US" altLang="en-US" sz="1800" dirty="0" smtClean="0">
                <a:latin typeface="Century Gothic" panose="020B0502020202020204" pitchFamily="34" charset="0"/>
              </a:rPr>
              <a:t>Welcome/Safety, pg. v-viii</a:t>
            </a:r>
          </a:p>
          <a:p>
            <a:pPr algn="ctr" eaLnBrk="1" hangingPunct="1"/>
            <a:r>
              <a:rPr lang="en-US" altLang="en-US" sz="1800" dirty="0">
                <a:latin typeface="Century Gothic" panose="020B0502020202020204" pitchFamily="34" charset="0"/>
              </a:rPr>
              <a:t>Measurement </a:t>
            </a:r>
            <a:r>
              <a:rPr lang="en-US" altLang="en-US" sz="1800" dirty="0" smtClean="0">
                <a:latin typeface="Century Gothic" panose="020B0502020202020204" pitchFamily="34" charset="0"/>
              </a:rPr>
              <a:t>Metric, Exercise 1, pg. 1-12</a:t>
            </a:r>
            <a:endParaRPr lang="en-US" alt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867400"/>
            <a:ext cx="1381125" cy="83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7607299" y="5562600"/>
            <a:ext cx="1254125" cy="38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1800" dirty="0" smtClean="0">
                <a:latin typeface="Century Gothic" panose="020B0502020202020204" pitchFamily="34" charset="0"/>
              </a:rPr>
              <a:t>BSC2010L</a:t>
            </a:r>
            <a:endParaRPr lang="en-US" alt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66" b="98395" l="1488" r="100000">
                        <a14:backgroundMark x1="72186" y1="43018" x2="72186" y2="43018"/>
                        <a14:backgroundMark x1="65767" y1="41091" x2="65767" y2="41091"/>
                        <a14:backgroundMark x1="65767" y1="41091" x2="65767" y2="41091"/>
                        <a14:backgroundMark x1="65767" y1="41091" x2="65767" y2="41091"/>
                        <a14:backgroundMark x1="69674" y1="43499" x2="69674" y2="43499"/>
                        <a14:backgroundMark x1="69674" y1="43499" x2="69674" y2="43499"/>
                        <a14:backgroundMark x1="79442" y1="47833" x2="68465" y2="39326"/>
                        <a14:backgroundMark x1="62884" y1="39807" x2="86419" y2="44944"/>
                        <a14:backgroundMark x1="88372" y1="46067" x2="53581" y2="40289"/>
                        <a14:backgroundMark x1="81302" y1="53451" x2="81302" y2="53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927620"/>
            <a:ext cx="3962388" cy="229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  <a:t>Grading Example </a:t>
            </a:r>
            <a:r>
              <a:rPr lang="en-US" altLang="en-US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2</a:t>
            </a:r>
            <a:endParaRPr lang="en-US" altLang="en-US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 marL="36512" indent="0">
              <a:buNone/>
            </a:pPr>
            <a:r>
              <a:rPr lang="en-US" altLang="en-US" dirty="0">
                <a:latin typeface="Comic Sans MS" pitchFamily="66" charset="0"/>
              </a:rPr>
              <a:t>Exam 1 	86</a:t>
            </a:r>
            <a:r>
              <a:rPr lang="en-US" altLang="en-US" sz="900" dirty="0">
                <a:latin typeface="Comic Sans MS" pitchFamily="66" charset="0"/>
              </a:rPr>
              <a:t>/100</a:t>
            </a:r>
            <a:r>
              <a:rPr lang="en-US" altLang="en-US" dirty="0">
                <a:latin typeface="Comic Sans MS" pitchFamily="66" charset="0"/>
              </a:rPr>
              <a:t>				86 </a:t>
            </a:r>
            <a:endParaRPr lang="en-US" altLang="en-US" dirty="0">
              <a:solidFill>
                <a:srgbClr val="FFC000"/>
              </a:solidFill>
              <a:latin typeface="Comic Sans MS" pitchFamily="66" charset="0"/>
            </a:endParaRPr>
          </a:p>
          <a:p>
            <a:pPr marL="36512" indent="0">
              <a:buNone/>
            </a:pPr>
            <a:r>
              <a:rPr lang="en-US" altLang="en-US" dirty="0">
                <a:latin typeface="Comic Sans MS" pitchFamily="66" charset="0"/>
              </a:rPr>
              <a:t>Exam 2 	</a:t>
            </a:r>
            <a:r>
              <a:rPr lang="en-US" altLang="en-US" dirty="0" smtClean="0">
                <a:latin typeface="Comic Sans MS" pitchFamily="66" charset="0"/>
              </a:rPr>
              <a:t>abs.</a:t>
            </a:r>
            <a:r>
              <a:rPr lang="en-US" altLang="en-US" dirty="0">
                <a:latin typeface="Comic Sans MS" pitchFamily="66" charset="0"/>
              </a:rPr>
              <a:t>				</a:t>
            </a:r>
            <a:r>
              <a:rPr lang="en-US" altLang="en-US" dirty="0" smtClean="0">
                <a:latin typeface="Comic Sans MS" pitchFamily="66" charset="0"/>
              </a:rPr>
              <a:t> 0  </a:t>
            </a:r>
            <a:endParaRPr lang="en-US" altLang="en-US" dirty="0">
              <a:latin typeface="Comic Sans MS" pitchFamily="66" charset="0"/>
            </a:endParaRPr>
          </a:p>
          <a:p>
            <a:pPr marL="36512" indent="0">
              <a:buNone/>
            </a:pPr>
            <a:r>
              <a:rPr lang="en-US" altLang="en-US" dirty="0">
                <a:latin typeface="Comic Sans MS" pitchFamily="66" charset="0"/>
              </a:rPr>
              <a:t>						</a:t>
            </a:r>
            <a:r>
              <a:rPr lang="en-US" altLang="en-US" dirty="0" smtClean="0">
                <a:latin typeface="Comic Sans MS" pitchFamily="66" charset="0"/>
              </a:rPr>
              <a:t>     </a:t>
            </a:r>
            <a:endParaRPr lang="en-US" altLang="en-US" dirty="0" smtClean="0">
              <a:solidFill>
                <a:srgbClr val="FFC000"/>
              </a:solidFill>
              <a:latin typeface="Comic Sans MS" pitchFamily="66" charset="0"/>
            </a:endParaRPr>
          </a:p>
          <a:p>
            <a:pPr marL="36512" indent="0">
              <a:buNone/>
            </a:pPr>
            <a:r>
              <a:rPr lang="en-US" altLang="en-US" dirty="0" smtClean="0">
                <a:latin typeface="Comic Sans MS" pitchFamily="66" charset="0"/>
              </a:rPr>
              <a:t>Final	   81</a:t>
            </a:r>
            <a:r>
              <a:rPr lang="en-US" altLang="en-US" sz="900" dirty="0" smtClean="0">
                <a:latin typeface="Comic Sans MS" pitchFamily="66" charset="0"/>
              </a:rPr>
              <a:t>/100</a:t>
            </a:r>
            <a:r>
              <a:rPr lang="en-US" altLang="en-US" dirty="0" smtClean="0">
                <a:latin typeface="Comic Sans MS" pitchFamily="66" charset="0"/>
              </a:rPr>
              <a:t> x 2 = 162 		81</a:t>
            </a:r>
          </a:p>
          <a:p>
            <a:pPr marL="36512" indent="0">
              <a:buNone/>
            </a:pPr>
            <a:r>
              <a:rPr lang="en-US" altLang="en-US" dirty="0">
                <a:latin typeface="Comic Sans MS" pitchFamily="66" charset="0"/>
              </a:rPr>
              <a:t>	</a:t>
            </a:r>
            <a:r>
              <a:rPr lang="en-US" altLang="en-US" dirty="0" smtClean="0">
                <a:latin typeface="Comic Sans MS" pitchFamily="66" charset="0"/>
              </a:rPr>
              <a:t>			</a:t>
            </a:r>
            <a:r>
              <a:rPr lang="en-US" altLang="en-US" dirty="0">
                <a:latin typeface="Comic Sans MS" pitchFamily="66" charset="0"/>
              </a:rPr>
              <a:t>	</a:t>
            </a:r>
            <a:r>
              <a:rPr lang="en-US" altLang="en-US" dirty="0" smtClean="0">
                <a:latin typeface="Comic Sans MS" pitchFamily="66" charset="0"/>
              </a:rPr>
              <a:t>81</a:t>
            </a:r>
            <a:endParaRPr lang="en-US" altLang="en-US" dirty="0">
              <a:latin typeface="Comic Sans MS" pitchFamily="66" charset="0"/>
            </a:endParaRPr>
          </a:p>
          <a:p>
            <a:pPr marL="36512" indent="0">
              <a:buNone/>
            </a:pPr>
            <a:r>
              <a:rPr lang="en-US" altLang="en-US" dirty="0">
                <a:latin typeface="Comic Sans MS" pitchFamily="66" charset="0"/>
              </a:rPr>
              <a:t>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124200" y="2438400"/>
            <a:ext cx="2819400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124200" y="1905000"/>
            <a:ext cx="2819400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369464" y="4846262"/>
            <a:ext cx="2164936" cy="1279901"/>
          </a:xfrm>
          <a:prstGeom prst="rect">
            <a:avLst/>
          </a:prstGeom>
          <a:noFill/>
          <a:ln w="730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>
              <a:buFont typeface="Wingdings 2" pitchFamily="18" charset="2"/>
              <a:buNone/>
            </a:pPr>
            <a:r>
              <a:rPr lang="en-US" alt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</a:t>
            </a:r>
            <a:r>
              <a:rPr lang="en-US" altLang="en-US" sz="3200" u="sng" dirty="0" smtClean="0">
                <a:solidFill>
                  <a:srgbClr val="92D050"/>
                </a:solidFill>
                <a:latin typeface="Comic Sans MS" pitchFamily="66" charset="0"/>
              </a:rPr>
              <a:t>-3.0 </a:t>
            </a:r>
          </a:p>
          <a:p>
            <a:pPr marL="36512" indent="0">
              <a:buFont typeface="Wingdings 2" pitchFamily="18" charset="2"/>
              <a:buNone/>
            </a:pPr>
            <a:r>
              <a:rPr lang="en-US" alt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79.6 = C</a:t>
            </a:r>
            <a:endParaRPr lang="en-US" altLang="en-US" sz="3200" dirty="0">
              <a:solidFill>
                <a:schemeClr val="accent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128158" y="2209800"/>
            <a:ext cx="304800" cy="4572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01663" y="4267201"/>
            <a:ext cx="42450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***Missed 2 classes = </a:t>
            </a:r>
          </a:p>
          <a:p>
            <a:r>
              <a:rPr lang="en-US" sz="28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one freebee, other -3%</a:t>
            </a:r>
            <a:endParaRPr lang="en-US" sz="28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92032" y="335280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12" indent="0">
              <a:buFont typeface="Wingdings 2" pitchFamily="18" charset="2"/>
              <a:buNone/>
            </a:pPr>
            <a:r>
              <a:rPr lang="en-US" altLang="en-US" sz="3200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(86+81+81)</a:t>
            </a:r>
          </a:p>
          <a:p>
            <a:pPr marL="36512" indent="0">
              <a:buFont typeface="Wingdings 2" pitchFamily="18" charset="2"/>
              <a:buNone/>
            </a:pPr>
            <a:r>
              <a:rPr lang="en-US" alt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     </a:t>
            </a:r>
            <a:r>
              <a:rPr lang="en-US" alt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3</a:t>
            </a:r>
            <a:endParaRPr lang="en-US" altLang="en-US" sz="3200" dirty="0">
              <a:solidFill>
                <a:schemeClr val="accent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36512" indent="0">
              <a:buFont typeface="Wingdings 2" pitchFamily="18" charset="2"/>
              <a:buNone/>
            </a:pPr>
            <a:r>
              <a:rPr lang="en-US" alt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= 82.6 = B…</a:t>
            </a:r>
          </a:p>
        </p:txBody>
      </p:sp>
    </p:spTree>
    <p:extLst>
      <p:ext uri="{BB962C8B-B14F-4D97-AF65-F5344CB8AC3E}">
        <p14:creationId xmlns:p14="http://schemas.microsoft.com/office/powerpoint/2010/main" val="324077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  <a:t>Grading Example </a:t>
            </a:r>
            <a:r>
              <a:rPr lang="en-US" altLang="en-US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3</a:t>
            </a:r>
            <a:endParaRPr lang="en-US" altLang="en-US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 marL="36512" indent="0">
              <a:buNone/>
            </a:pPr>
            <a:r>
              <a:rPr lang="en-US" altLang="en-US" dirty="0">
                <a:latin typeface="Comic Sans MS" pitchFamily="66" charset="0"/>
              </a:rPr>
              <a:t>Exam 1 	86</a:t>
            </a:r>
            <a:r>
              <a:rPr lang="en-US" altLang="en-US" sz="900" dirty="0">
                <a:latin typeface="Comic Sans MS" pitchFamily="66" charset="0"/>
              </a:rPr>
              <a:t>/100</a:t>
            </a:r>
            <a:r>
              <a:rPr lang="en-US" altLang="en-US" dirty="0">
                <a:latin typeface="Comic Sans MS" pitchFamily="66" charset="0"/>
              </a:rPr>
              <a:t>				86 </a:t>
            </a:r>
            <a:endParaRPr lang="en-US" altLang="en-US" dirty="0">
              <a:solidFill>
                <a:srgbClr val="FFC000"/>
              </a:solidFill>
              <a:latin typeface="Comic Sans MS" pitchFamily="66" charset="0"/>
            </a:endParaRPr>
          </a:p>
          <a:p>
            <a:pPr marL="36512" indent="0">
              <a:buNone/>
            </a:pPr>
            <a:r>
              <a:rPr lang="en-US" altLang="en-US" dirty="0">
                <a:latin typeface="Comic Sans MS" pitchFamily="66" charset="0"/>
              </a:rPr>
              <a:t>Exam 2 	71</a:t>
            </a:r>
            <a:r>
              <a:rPr lang="en-US" altLang="en-US" sz="900" dirty="0">
                <a:latin typeface="Comic Sans MS" pitchFamily="66" charset="0"/>
              </a:rPr>
              <a:t>/100</a:t>
            </a:r>
            <a:r>
              <a:rPr lang="en-US" altLang="en-US" dirty="0">
                <a:latin typeface="Comic Sans MS" pitchFamily="66" charset="0"/>
              </a:rPr>
              <a:t>				71 </a:t>
            </a:r>
            <a:r>
              <a:rPr lang="en-US" altLang="en-US" dirty="0" smtClean="0">
                <a:latin typeface="Comic Sans MS" pitchFamily="66" charset="0"/>
              </a:rPr>
              <a:t> </a:t>
            </a:r>
            <a:endParaRPr lang="en-US" altLang="en-US" dirty="0">
              <a:latin typeface="Comic Sans MS" pitchFamily="66" charset="0"/>
            </a:endParaRPr>
          </a:p>
          <a:p>
            <a:pPr marL="36512" indent="0">
              <a:buNone/>
            </a:pPr>
            <a:r>
              <a:rPr lang="en-US" altLang="en-US" dirty="0">
                <a:latin typeface="Comic Sans MS" pitchFamily="66" charset="0"/>
              </a:rPr>
              <a:t>						</a:t>
            </a:r>
            <a:r>
              <a:rPr lang="en-US" altLang="en-US" dirty="0" smtClean="0">
                <a:latin typeface="Comic Sans MS" pitchFamily="66" charset="0"/>
              </a:rPr>
              <a:t>     </a:t>
            </a:r>
            <a:endParaRPr lang="en-US" altLang="en-US" dirty="0">
              <a:solidFill>
                <a:srgbClr val="FFC000"/>
              </a:solidFill>
              <a:latin typeface="Comic Sans MS" pitchFamily="66" charset="0"/>
            </a:endParaRPr>
          </a:p>
          <a:p>
            <a:pPr marL="36512" indent="0">
              <a:buNone/>
            </a:pPr>
            <a:r>
              <a:rPr lang="en-US" altLang="en-US" dirty="0">
                <a:latin typeface="Comic Sans MS" pitchFamily="66" charset="0"/>
              </a:rPr>
              <a:t>Final	   </a:t>
            </a:r>
            <a:r>
              <a:rPr lang="en-US" altLang="en-US" dirty="0" smtClean="0">
                <a:latin typeface="Comic Sans MS" pitchFamily="66" charset="0"/>
              </a:rPr>
              <a:t>65</a:t>
            </a:r>
            <a:r>
              <a:rPr lang="en-US" altLang="en-US" sz="900" dirty="0" smtClean="0">
                <a:latin typeface="Comic Sans MS" pitchFamily="66" charset="0"/>
              </a:rPr>
              <a:t>/100</a:t>
            </a:r>
            <a:r>
              <a:rPr lang="en-US" altLang="en-US" dirty="0" smtClean="0">
                <a:latin typeface="Comic Sans MS" pitchFamily="66" charset="0"/>
              </a:rPr>
              <a:t> </a:t>
            </a:r>
            <a:r>
              <a:rPr lang="en-US" altLang="en-US" dirty="0">
                <a:latin typeface="Comic Sans MS" pitchFamily="66" charset="0"/>
              </a:rPr>
              <a:t>x 2 </a:t>
            </a:r>
            <a:r>
              <a:rPr lang="en-US" altLang="en-US" dirty="0" smtClean="0">
                <a:latin typeface="Comic Sans MS" pitchFamily="66" charset="0"/>
              </a:rPr>
              <a:t>= 130 </a:t>
            </a:r>
            <a:r>
              <a:rPr lang="en-US" altLang="en-US" dirty="0">
                <a:latin typeface="Comic Sans MS" pitchFamily="66" charset="0"/>
              </a:rPr>
              <a:t>	</a:t>
            </a:r>
            <a:r>
              <a:rPr lang="en-US" altLang="en-US" dirty="0" smtClean="0">
                <a:latin typeface="Comic Sans MS" pitchFamily="66" charset="0"/>
              </a:rPr>
              <a:t>	65</a:t>
            </a:r>
          </a:p>
          <a:p>
            <a:pPr marL="36512" indent="0">
              <a:buNone/>
            </a:pPr>
            <a:r>
              <a:rPr lang="en-US" altLang="en-US" dirty="0">
                <a:latin typeface="Comic Sans MS" pitchFamily="66" charset="0"/>
              </a:rPr>
              <a:t>	</a:t>
            </a:r>
            <a:r>
              <a:rPr lang="en-US" altLang="en-US" dirty="0" smtClean="0">
                <a:latin typeface="Comic Sans MS" pitchFamily="66" charset="0"/>
              </a:rPr>
              <a:t>				65</a:t>
            </a:r>
            <a:endParaRPr lang="en-US" altLang="en-US" dirty="0">
              <a:latin typeface="Comic Sans MS" pitchFamily="66" charset="0"/>
            </a:endParaRPr>
          </a:p>
          <a:p>
            <a:pPr marL="36512" indent="0">
              <a:buNone/>
            </a:pPr>
            <a:r>
              <a:rPr lang="en-US" altLang="en-US" dirty="0">
                <a:latin typeface="Comic Sans MS" pitchFamily="66" charset="0"/>
              </a:rPr>
              <a:t>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124200" y="2438400"/>
            <a:ext cx="2819400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124200" y="1905000"/>
            <a:ext cx="2819400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400800" y="3352800"/>
            <a:ext cx="2286000" cy="1828800"/>
          </a:xfrm>
          <a:prstGeom prst="rect">
            <a:avLst/>
          </a:prstGeom>
          <a:noFill/>
          <a:ln w="730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>
              <a:buFont typeface="Wingdings 2" pitchFamily="18" charset="2"/>
              <a:buNone/>
            </a:pPr>
            <a:r>
              <a:rPr lang="en-US" altLang="en-US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86+71+65)</a:t>
            </a:r>
            <a:endParaRPr lang="en-US" altLang="en-US" u="sng" dirty="0">
              <a:solidFill>
                <a:schemeClr val="accent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36512" indent="0">
              <a:buFont typeface="Wingdings 2" pitchFamily="18" charset="2"/>
              <a:buNone/>
            </a:pPr>
            <a:r>
              <a:rPr lang="en-US" alt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     3</a:t>
            </a:r>
          </a:p>
          <a:p>
            <a:pPr marL="36512" indent="0">
              <a:buFont typeface="Wingdings 2" pitchFamily="18" charset="2"/>
              <a:buNone/>
            </a:pPr>
            <a:r>
              <a:rPr lang="en-US" alt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= </a:t>
            </a:r>
            <a:r>
              <a:rPr lang="en-US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74 </a:t>
            </a:r>
            <a:r>
              <a:rPr lang="en-US" alt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= </a:t>
            </a:r>
            <a:r>
              <a:rPr lang="en-US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C</a:t>
            </a:r>
            <a:endParaRPr lang="en-US" altLang="en-US" dirty="0">
              <a:solidFill>
                <a:schemeClr val="accent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257800" y="3634581"/>
            <a:ext cx="304800" cy="4572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26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-76200" y="274638"/>
            <a:ext cx="9067800" cy="1143000"/>
          </a:xfrm>
        </p:spPr>
        <p:txBody>
          <a:bodyPr/>
          <a:lstStyle/>
          <a:p>
            <a:r>
              <a:rPr lang="en-US" altLang="en-US" sz="4000" dirty="0">
                <a:solidFill>
                  <a:srgbClr val="99CCFF"/>
                </a:solidFill>
                <a:latin typeface="Century Gothic" panose="020B0502020202020204" pitchFamily="34" charset="0"/>
              </a:rPr>
              <a:t>    Taking </a:t>
            </a:r>
            <a:r>
              <a:rPr lang="en-US" altLang="en-US" sz="4000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attendance:</a:t>
            </a:r>
            <a:endParaRPr lang="en-US" altLang="en-US" sz="4000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" y="1371600"/>
            <a:ext cx="8534400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Century Gothic" panose="020B0502020202020204" pitchFamily="34" charset="0"/>
              </a:rPr>
              <a:t>I am required to track attendance in every Lab.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dirty="0">
              <a:latin typeface="Century Gothic" panose="020B0502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dirty="0" smtClean="0">
                <a:latin typeface="Century Gothic" panose="020B0502020202020204" pitchFamily="34" charset="0"/>
              </a:rPr>
              <a:t>*YOU*</a:t>
            </a:r>
            <a:r>
              <a:rPr lang="en-US" altLang="en-US" sz="2400" dirty="0" smtClean="0">
                <a:latin typeface="Century Gothic" panose="020B0502020202020204" pitchFamily="34" charset="0"/>
              </a:rPr>
              <a:t> are required to sign in at the door with </a:t>
            </a:r>
            <a:r>
              <a:rPr lang="en-US" altLang="en-US" sz="24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first</a:t>
            </a:r>
            <a:r>
              <a:rPr lang="en-US" alt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altLang="en-US" sz="2400" dirty="0">
                <a:latin typeface="Century Gothic" panose="020B0502020202020204" pitchFamily="34" charset="0"/>
              </a:rPr>
              <a:t>and </a:t>
            </a:r>
            <a:r>
              <a:rPr lang="en-US" altLang="en-US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last</a:t>
            </a:r>
            <a:r>
              <a:rPr lang="en-US" altLang="en-US" sz="2400" dirty="0">
                <a:latin typeface="Century Gothic" panose="020B0502020202020204" pitchFamily="34" charset="0"/>
              </a:rPr>
              <a:t> name as well as your </a:t>
            </a:r>
            <a:r>
              <a:rPr lang="en-US" altLang="en-US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workstation </a:t>
            </a:r>
            <a:r>
              <a:rPr lang="en-US" altLang="en-US" sz="24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number. Failure to do this will result in being counted ABSENT that day. </a:t>
            </a:r>
            <a:r>
              <a:rPr lang="en-US" altLang="en-US" sz="2400" dirty="0" smtClean="0">
                <a:latin typeface="Century Gothic" panose="020B0502020202020204" pitchFamily="34" charset="0"/>
              </a:rPr>
              <a:t>Instructors are NOT responsible to remember whom was or was not present each class period. 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dirty="0">
              <a:latin typeface="Century Gothic" panose="020B0502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You will be automatically dropped from this class if I do not record your attendance. </a:t>
            </a:r>
            <a:endParaRPr lang="en-US" altLang="en-US" sz="2400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24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24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2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62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2385" y="4125136"/>
            <a:ext cx="3028949" cy="2271712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05742" y="0"/>
            <a:ext cx="6477092" cy="1143000"/>
          </a:xfrm>
        </p:spPr>
        <p:txBody>
          <a:bodyPr/>
          <a:lstStyle/>
          <a:p>
            <a: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  <a:t>Safety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68265" y="959126"/>
            <a:ext cx="6477092" cy="4525963"/>
          </a:xfrm>
        </p:spPr>
        <p:txBody>
          <a:bodyPr/>
          <a:lstStyle/>
          <a:p>
            <a:r>
              <a:rPr lang="en-US" altLang="en-US" dirty="0">
                <a:latin typeface="Century Gothic" panose="020B0502020202020204" pitchFamily="34" charset="0"/>
              </a:rPr>
              <a:t>Be sure to familiarize yourself with safety </a:t>
            </a:r>
            <a:r>
              <a:rPr lang="en-US" altLang="en-US" dirty="0" smtClean="0">
                <a:latin typeface="Century Gothic" panose="020B0502020202020204" pitchFamily="34" charset="0"/>
              </a:rPr>
              <a:t>procedures</a:t>
            </a:r>
            <a:endParaRPr lang="en-US" altLang="en-US" dirty="0">
              <a:latin typeface="Century Gothic" panose="020B0502020202020204" pitchFamily="34" charset="0"/>
            </a:endParaRPr>
          </a:p>
          <a:p>
            <a:pPr lvl="2"/>
            <a:r>
              <a:rPr lang="en-US" altLang="en-US" dirty="0">
                <a:latin typeface="Century Gothic" panose="020B0502020202020204" pitchFamily="34" charset="0"/>
              </a:rPr>
              <a:t>Where does broken glass go</a:t>
            </a:r>
            <a:r>
              <a:rPr lang="en-US" altLang="en-US" dirty="0" smtClean="0">
                <a:latin typeface="Century Gothic" panose="020B0502020202020204" pitchFamily="34" charset="0"/>
              </a:rPr>
              <a:t>?</a:t>
            </a:r>
            <a:endParaRPr lang="en-US" altLang="en-US" dirty="0">
              <a:latin typeface="Century Gothic" panose="020B0502020202020204" pitchFamily="34" charset="0"/>
            </a:endParaRPr>
          </a:p>
          <a:p>
            <a:pPr lvl="2"/>
            <a:r>
              <a:rPr lang="en-US" altLang="en-US" dirty="0">
                <a:latin typeface="Century Gothic" panose="020B0502020202020204" pitchFamily="34" charset="0"/>
              </a:rPr>
              <a:t>What goes in the biohazard?</a:t>
            </a:r>
          </a:p>
          <a:p>
            <a:pPr lvl="2"/>
            <a:r>
              <a:rPr lang="en-US" altLang="en-US" dirty="0">
                <a:latin typeface="Century Gothic" panose="020B0502020202020204" pitchFamily="34" charset="0"/>
              </a:rPr>
              <a:t>Eye wash station</a:t>
            </a:r>
          </a:p>
          <a:p>
            <a:pPr lvl="2"/>
            <a:r>
              <a:rPr lang="en-US" altLang="en-US" dirty="0">
                <a:latin typeface="Century Gothic" panose="020B0502020202020204" pitchFamily="34" charset="0"/>
              </a:rPr>
              <a:t>Chemical </a:t>
            </a:r>
            <a:r>
              <a:rPr lang="en-US" altLang="en-US" dirty="0" smtClean="0">
                <a:latin typeface="Century Gothic" panose="020B0502020202020204" pitchFamily="34" charset="0"/>
              </a:rPr>
              <a:t>Shower</a:t>
            </a:r>
          </a:p>
          <a:p>
            <a:pPr lvl="2"/>
            <a:r>
              <a:rPr lang="en-US" altLang="en-US" dirty="0" smtClean="0">
                <a:latin typeface="Century Gothic" panose="020B0502020202020204" pitchFamily="34" charset="0"/>
              </a:rPr>
              <a:t>Fire Blanket</a:t>
            </a:r>
            <a:endParaRPr lang="en-US" altLang="en-US" dirty="0">
              <a:latin typeface="Century Gothic" panose="020B0502020202020204" pitchFamily="34" charset="0"/>
            </a:endParaRPr>
          </a:p>
          <a:p>
            <a:pPr lvl="2"/>
            <a:r>
              <a:rPr lang="en-US" altLang="en-US" dirty="0">
                <a:latin typeface="Century Gothic" panose="020B0502020202020204" pitchFamily="34" charset="0"/>
              </a:rPr>
              <a:t>Fire Extinguisher </a:t>
            </a:r>
            <a:br>
              <a:rPr lang="en-US" altLang="en-US" dirty="0">
                <a:latin typeface="Century Gothic" panose="020B0502020202020204" pitchFamily="34" charset="0"/>
              </a:rPr>
            </a:br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8" name="Picture 2" descr="https://upload.wikimedia.org/wikipedia/commons/thumb/6/6d/Segnale_incendio.svg/451px-Segnale_incendio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589" y="2657387"/>
            <a:ext cx="1358587" cy="120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975132" y="3181818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</a:rPr>
              <a:t>Fire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5084" r="-2" b="21059"/>
          <a:stretch/>
        </p:blipFill>
        <p:spPr>
          <a:xfrm>
            <a:off x="485033" y="4648200"/>
            <a:ext cx="2948259" cy="2059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r="20000"/>
          <a:stretch/>
        </p:blipFill>
        <p:spPr>
          <a:xfrm rot="5400000">
            <a:off x="7041218" y="730391"/>
            <a:ext cx="1645638" cy="2266950"/>
          </a:xfrm>
          <a:prstGeom prst="rect">
            <a:avLst/>
          </a:prstGeom>
        </p:spPr>
      </p:pic>
      <p:pic>
        <p:nvPicPr>
          <p:cNvPr id="12" name="Picture 6" descr="https://upload.wikimedia.org/wikipedia/commons/0/00/Biohazard_symbol_%28black_and_yellow%2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510" y="211392"/>
            <a:ext cx="1066800" cy="101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911087" y="458839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</a:rPr>
              <a:t>Biohazard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5033" y="6259549"/>
            <a:ext cx="2698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</a:rPr>
              <a:t>Broken Glass   vs. Trash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8519" r="15556" b="30741"/>
          <a:stretch/>
        </p:blipFill>
        <p:spPr>
          <a:xfrm rot="5400000">
            <a:off x="3236573" y="3673039"/>
            <a:ext cx="3806621" cy="22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3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05742" y="0"/>
            <a:ext cx="6477092" cy="1143000"/>
          </a:xfrm>
        </p:spPr>
        <p:txBody>
          <a:bodyPr/>
          <a:lstStyle/>
          <a:p>
            <a: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  <a:t>Safety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68264" y="959126"/>
            <a:ext cx="8647135" cy="4525963"/>
          </a:xfrm>
        </p:spPr>
        <p:txBody>
          <a:bodyPr/>
          <a:lstStyle/>
          <a:p>
            <a:r>
              <a:rPr lang="en-US" altLang="en-US" dirty="0" smtClean="0">
                <a:latin typeface="Century Gothic" panose="020B0502020202020204" pitchFamily="34" charset="0"/>
              </a:rPr>
              <a:t>Evacuation Map and Emergency Info</a:t>
            </a:r>
            <a:r>
              <a:rPr lang="en-US" altLang="en-US" dirty="0">
                <a:latin typeface="Century Gothic" panose="020B0502020202020204" pitchFamily="34" charset="0"/>
              </a:rPr>
              <a:t/>
            </a:r>
            <a:br>
              <a:rPr lang="en-US" altLang="en-US" dirty="0">
                <a:latin typeface="Century Gothic" panose="020B0502020202020204" pitchFamily="34" charset="0"/>
              </a:rPr>
            </a:br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5" t="22222" r="16665" b="16666"/>
          <a:stretch/>
        </p:blipFill>
        <p:spPr>
          <a:xfrm>
            <a:off x="336222" y="2438400"/>
            <a:ext cx="530352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5556" r="6666" b="11481"/>
          <a:stretch/>
        </p:blipFill>
        <p:spPr>
          <a:xfrm rot="5400000">
            <a:off x="5068228" y="2534869"/>
            <a:ext cx="4572000" cy="31223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87760" y="4723745"/>
            <a:ext cx="741239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048000" y="4419600"/>
            <a:ext cx="0" cy="3041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124200" y="4419600"/>
            <a:ext cx="1371600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648200" y="3962400"/>
            <a:ext cx="0" cy="3041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876800" y="3352800"/>
            <a:ext cx="381000" cy="3803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80631" y="5909695"/>
            <a:ext cx="417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Evacuation from GB1L – Main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7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Expect from a LAB:</a:t>
            </a:r>
            <a:endParaRPr lang="en-US"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04800" y="1417638"/>
            <a:ext cx="8458200" cy="4525963"/>
          </a:xfrm>
        </p:spPr>
        <p:txBody>
          <a:bodyPr/>
          <a:lstStyle/>
          <a:p>
            <a:pPr lvl="1"/>
            <a:r>
              <a:rPr lang="en-US" altLang="en-US" dirty="0" smtClean="0">
                <a:latin typeface="Century Gothic" panose="020B0502020202020204" pitchFamily="34" charset="0"/>
              </a:rPr>
              <a:t>Labs become increasingly </a:t>
            </a:r>
            <a:r>
              <a:rPr lang="en-US" altLang="en-US" dirty="0">
                <a:latin typeface="Century Gothic" panose="020B0502020202020204" pitchFamily="34" charset="0"/>
              </a:rPr>
              <a:t>difficult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Missing a Lab is detrimental to </a:t>
            </a:r>
            <a:r>
              <a:rPr lang="en-US" altLang="en-US" dirty="0" smtClean="0">
                <a:latin typeface="Century Gothic" panose="020B0502020202020204" pitchFamily="34" charset="0"/>
              </a:rPr>
              <a:t>Exams</a:t>
            </a:r>
          </a:p>
          <a:p>
            <a:pPr lvl="1"/>
            <a:r>
              <a:rPr lang="en-US" altLang="en-US" dirty="0" smtClean="0">
                <a:latin typeface="Century Gothic" panose="020B0502020202020204" pitchFamily="34" charset="0"/>
              </a:rPr>
              <a:t>Summer is tough – keep up</a:t>
            </a:r>
            <a:endParaRPr lang="en-US" altLang="en-US" dirty="0">
              <a:latin typeface="Century Gothic" panose="020B0502020202020204" pitchFamily="34" charset="0"/>
            </a:endParaRP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Just a 1 credit hour course, yet </a:t>
            </a:r>
          </a:p>
          <a:p>
            <a:pPr lvl="2"/>
            <a:r>
              <a:rPr lang="en-US" altLang="en-US" dirty="0">
                <a:latin typeface="Century Gothic" panose="020B0502020202020204" pitchFamily="34" charset="0"/>
              </a:rPr>
              <a:t>Pre-Lab reading and preparation</a:t>
            </a:r>
          </a:p>
          <a:p>
            <a:pPr lvl="2"/>
            <a:r>
              <a:rPr lang="en-US" altLang="en-US" dirty="0">
                <a:latin typeface="Century Gothic" panose="020B0502020202020204" pitchFamily="34" charset="0"/>
              </a:rPr>
              <a:t>2½ hour long Lab </a:t>
            </a:r>
          </a:p>
          <a:p>
            <a:pPr marL="449263" lvl="1" indent="0">
              <a:buNone/>
            </a:pPr>
            <a:r>
              <a:rPr lang="en-US" altLang="en-US" dirty="0" smtClean="0">
                <a:latin typeface="Century Gothic" panose="020B0502020202020204" pitchFamily="34" charset="0"/>
              </a:rPr>
              <a:t>Final </a:t>
            </a:r>
            <a:r>
              <a:rPr lang="en-US" altLang="en-US" dirty="0">
                <a:latin typeface="Century Gothic" panose="020B0502020202020204" pitchFamily="34" charset="0"/>
              </a:rPr>
              <a:t>is comprehensive! 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Use of specific terms (like a new language)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NO extra credit</a:t>
            </a:r>
          </a:p>
          <a:p>
            <a:r>
              <a:rPr lang="en-US" alt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NOT an easy course!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7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76200" y="381000"/>
            <a:ext cx="8458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  <a:t>Steps to ‘complete’ a lab:</a:t>
            </a:r>
            <a:b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</a:br>
            <a:endParaRPr lang="en-US" altLang="en-US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lvl="1"/>
            <a:r>
              <a:rPr lang="en-US" altLang="en-US" dirty="0" smtClean="0">
                <a:latin typeface="Century Gothic" panose="020B0502020202020204" pitchFamily="34" charset="0"/>
              </a:rPr>
              <a:t>On </a:t>
            </a:r>
            <a:r>
              <a:rPr lang="en-US" altLang="en-US" dirty="0">
                <a:latin typeface="Century Gothic" panose="020B0502020202020204" pitchFamily="34" charset="0"/>
              </a:rPr>
              <a:t>Time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No Food no Beverages</a:t>
            </a:r>
          </a:p>
          <a:p>
            <a:pPr lvl="1"/>
            <a:r>
              <a:rPr lang="en-US" altLang="en-US" dirty="0" smtClean="0">
                <a:latin typeface="Century Gothic" panose="020B0502020202020204" pitchFamily="34" charset="0"/>
              </a:rPr>
              <a:t>Sign in at door</a:t>
            </a:r>
          </a:p>
          <a:p>
            <a:pPr lvl="1"/>
            <a:r>
              <a:rPr lang="en-US" altLang="en-US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Complete and Understand entire exercise</a:t>
            </a:r>
            <a:endParaRPr lang="en-US" altLang="en-US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Clear Workstation</a:t>
            </a:r>
          </a:p>
          <a:p>
            <a:pPr lvl="1"/>
            <a:r>
              <a:rPr lang="en-US" altLang="en-US" dirty="0" smtClean="0">
                <a:latin typeface="Century Gothic" panose="020B0502020202020204" pitchFamily="34" charset="0"/>
              </a:rPr>
              <a:t>Review </a:t>
            </a:r>
            <a:r>
              <a:rPr lang="en-US" altLang="en-US" dirty="0">
                <a:latin typeface="Century Gothic" panose="020B0502020202020204" pitchFamily="34" charset="0"/>
              </a:rPr>
              <a:t>next weeks exercise</a:t>
            </a:r>
          </a:p>
          <a:p>
            <a:pPr lvl="1"/>
            <a:r>
              <a:rPr lang="en-US" altLang="en-US" dirty="0" smtClean="0">
                <a:latin typeface="Century Gothic" panose="020B0502020202020204" pitchFamily="34" charset="0"/>
              </a:rPr>
              <a:t>Clean up before you leave</a:t>
            </a:r>
          </a:p>
          <a:p>
            <a:pPr lvl="1"/>
            <a:endParaRPr lang="en-US" altLang="en-US" dirty="0">
              <a:latin typeface="Century Gothic" panose="020B0502020202020204" pitchFamily="34" charset="0"/>
            </a:endParaRPr>
          </a:p>
          <a:p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90500" y="162879"/>
            <a:ext cx="8458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Your Workstation Supplies:</a:t>
            </a:r>
            <a: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  <a:t/>
            </a:r>
            <a:b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</a:br>
            <a:endParaRPr lang="en-US" altLang="en-US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259387" y="6411912"/>
            <a:ext cx="762000" cy="365125"/>
          </a:xfrm>
        </p:spPr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9213" y="1310812"/>
            <a:ext cx="4336472" cy="325235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11481" r="6665" b="14444"/>
          <a:stretch/>
        </p:blipFill>
        <p:spPr>
          <a:xfrm rot="5400000">
            <a:off x="2250185" y="2901060"/>
            <a:ext cx="4567429" cy="28194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21111" r="33333" b="21111"/>
          <a:stretch/>
        </p:blipFill>
        <p:spPr>
          <a:xfrm>
            <a:off x="6155574" y="738535"/>
            <a:ext cx="2865813" cy="573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6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90500" y="162879"/>
            <a:ext cx="8458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Lab Equipment </a:t>
            </a:r>
            <a:r>
              <a:rPr lang="en-US" altLang="en-US" b="0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(in your Drawer):</a:t>
            </a:r>
            <a: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  <a:t/>
            </a:r>
            <a:b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</a:br>
            <a:endParaRPr lang="en-US" altLang="en-US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259387" y="6411912"/>
            <a:ext cx="762000" cy="365125"/>
          </a:xfrm>
        </p:spPr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21111" r="33333" b="21111"/>
          <a:stretch/>
        </p:blipFill>
        <p:spPr>
          <a:xfrm>
            <a:off x="6155574" y="738535"/>
            <a:ext cx="2865813" cy="57316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2222" r="5000" b="25555"/>
          <a:stretch/>
        </p:blipFill>
        <p:spPr>
          <a:xfrm>
            <a:off x="165562" y="782184"/>
            <a:ext cx="2396490" cy="13555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6" t="17779" r="25833" b="27777"/>
          <a:stretch/>
        </p:blipFill>
        <p:spPr>
          <a:xfrm>
            <a:off x="2628620" y="782184"/>
            <a:ext cx="1292638" cy="1407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6666" r="21667" b="10000"/>
          <a:stretch/>
        </p:blipFill>
        <p:spPr>
          <a:xfrm>
            <a:off x="162576" y="2784848"/>
            <a:ext cx="1934464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b="28889"/>
          <a:stretch/>
        </p:blipFill>
        <p:spPr>
          <a:xfrm>
            <a:off x="304800" y="5527674"/>
            <a:ext cx="3048000" cy="106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16667" r="2221" b="14444"/>
          <a:stretch/>
        </p:blipFill>
        <p:spPr>
          <a:xfrm>
            <a:off x="2347450" y="3200400"/>
            <a:ext cx="2819400" cy="2056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29557" r="1417" b="24957"/>
          <a:stretch/>
        </p:blipFill>
        <p:spPr>
          <a:xfrm rot="120000">
            <a:off x="3374086" y="5468518"/>
            <a:ext cx="2561544" cy="11851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32222" r="13333" b="10001"/>
          <a:stretch/>
        </p:blipFill>
        <p:spPr>
          <a:xfrm>
            <a:off x="4039962" y="761549"/>
            <a:ext cx="2011405" cy="1376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8" b="14444"/>
          <a:stretch/>
        </p:blipFill>
        <p:spPr>
          <a:xfrm>
            <a:off x="3857172" y="4637343"/>
            <a:ext cx="2109442" cy="738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4" r="3333" b="30741"/>
          <a:stretch/>
        </p:blipFill>
        <p:spPr>
          <a:xfrm rot="10800000">
            <a:off x="2346065" y="2252902"/>
            <a:ext cx="3288541" cy="90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0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0" y="440690"/>
            <a:ext cx="924998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Lab Equipment </a:t>
            </a:r>
            <a:r>
              <a:rPr lang="en-US" altLang="en-US" sz="3600" b="0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(on benchtop &amp; cabinet):</a:t>
            </a:r>
            <a: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  <a:t/>
            </a:r>
            <a:b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</a:br>
            <a:endParaRPr lang="en-US" altLang="en-US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259387" y="6411912"/>
            <a:ext cx="762000" cy="365125"/>
          </a:xfrm>
        </p:spPr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5926" r="15555" b="15926"/>
          <a:stretch/>
        </p:blipFill>
        <p:spPr>
          <a:xfrm rot="5400000">
            <a:off x="1542007" y="1312809"/>
            <a:ext cx="2046309" cy="1810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9811" r="5556" b="29819"/>
          <a:stretch/>
        </p:blipFill>
        <p:spPr>
          <a:xfrm rot="5400000">
            <a:off x="928337" y="4296074"/>
            <a:ext cx="3163782" cy="1396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1852" r="10000" b="27778"/>
          <a:stretch/>
        </p:blipFill>
        <p:spPr>
          <a:xfrm rot="5400000">
            <a:off x="-626477" y="4267757"/>
            <a:ext cx="3163783" cy="1453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23333" r="3333" b="38148"/>
          <a:stretch/>
        </p:blipFill>
        <p:spPr>
          <a:xfrm rot="5400000">
            <a:off x="2453423" y="4307181"/>
            <a:ext cx="3157061" cy="1368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3468" y="1869718"/>
            <a:ext cx="5399721" cy="404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5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22564" y="-1524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Instructor info – Summer A</a:t>
            </a:r>
            <a:endParaRPr lang="en-US" altLang="en-US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-152400" y="836815"/>
            <a:ext cx="9718964" cy="6019800"/>
          </a:xfrm>
        </p:spPr>
        <p:txBody>
          <a:bodyPr>
            <a:normAutofit fontScale="32500" lnSpcReduction="20000"/>
          </a:bodyPr>
          <a:lstStyle/>
          <a:p>
            <a:r>
              <a:rPr lang="en-US" altLang="en-US" sz="6000" dirty="0" smtClean="0">
                <a:latin typeface="Century Gothic" panose="020B0502020202020204" pitchFamily="34" charset="0"/>
              </a:rPr>
              <a:t>TLS – Technical Laboratory Specialist</a:t>
            </a:r>
          </a:p>
          <a:p>
            <a:endParaRPr lang="en-US" altLang="en-US" sz="4400" dirty="0" smtClean="0">
              <a:latin typeface="Century Gothic" panose="020B0502020202020204" pitchFamily="34" charset="0"/>
            </a:endParaRPr>
          </a:p>
          <a:p>
            <a:pPr marL="136525" indent="0">
              <a:buNone/>
            </a:pPr>
            <a:r>
              <a:rPr lang="en-US" sz="4300" dirty="0">
                <a:latin typeface="Century Gothic" panose="020B0502020202020204" pitchFamily="34" charset="0"/>
              </a:rPr>
              <a:t>#</a:t>
            </a:r>
            <a:r>
              <a:rPr lang="en-US" sz="43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237885</a:t>
            </a:r>
            <a:r>
              <a:rPr lang="en-US" sz="4300" dirty="0" smtClean="0">
                <a:latin typeface="Century Gothic" panose="020B0502020202020204" pitchFamily="34" charset="0"/>
              </a:rPr>
              <a:t>-BSC2010L </a:t>
            </a:r>
            <a:r>
              <a:rPr lang="en-US" sz="4300" dirty="0">
                <a:latin typeface="Century Gothic" panose="020B0502020202020204" pitchFamily="34" charset="0"/>
              </a:rPr>
              <a:t>	1-Main 	</a:t>
            </a:r>
            <a:r>
              <a:rPr lang="en-US" sz="4300" dirty="0" smtClean="0">
                <a:latin typeface="Century Gothic" panose="020B0502020202020204" pitchFamily="34" charset="0"/>
              </a:rPr>
              <a:t>  N215   </a:t>
            </a:r>
            <a:r>
              <a:rPr lang="en-US" sz="4300" dirty="0">
                <a:latin typeface="Century Gothic" panose="020B0502020202020204" pitchFamily="34" charset="0"/>
              </a:rPr>
              <a:t>	11:00- 1:45PM  </a:t>
            </a:r>
            <a:r>
              <a:rPr lang="en-US" sz="4300" dirty="0" smtClean="0">
                <a:latin typeface="Century Gothic" panose="020B0502020202020204" pitchFamily="34" charset="0"/>
              </a:rPr>
              <a:t>  TR </a:t>
            </a:r>
            <a:r>
              <a:rPr lang="en-US" sz="4300" dirty="0">
                <a:latin typeface="Century Gothic" panose="020B0502020202020204" pitchFamily="34" charset="0"/>
              </a:rPr>
              <a:t>	Anthony Cruz </a:t>
            </a:r>
            <a:r>
              <a:rPr lang="en-US" sz="4300" u="sng" dirty="0" smtClean="0">
                <a:latin typeface="Century Gothic" panose="020B0502020202020204" pitchFamily="34" charset="0"/>
                <a:hlinkClick r:id="rId2"/>
              </a:rPr>
              <a:t>acruz@irsc.edu</a:t>
            </a:r>
            <a:endParaRPr lang="en-US" sz="4300" u="sng" dirty="0" smtClean="0">
              <a:latin typeface="Century Gothic" panose="020B0502020202020204" pitchFamily="34" charset="0"/>
            </a:endParaRPr>
          </a:p>
          <a:p>
            <a:pPr marL="136525" indent="0">
              <a:buNone/>
            </a:pPr>
            <a:endParaRPr lang="en-US" sz="4300" dirty="0" smtClean="0">
              <a:latin typeface="Century Gothic" panose="020B0502020202020204" pitchFamily="34" charset="0"/>
            </a:endParaRPr>
          </a:p>
          <a:p>
            <a:pPr marL="136525" indent="0">
              <a:buNone/>
            </a:pPr>
            <a:r>
              <a:rPr lang="en-US" sz="4300" dirty="0" smtClean="0">
                <a:latin typeface="Century Gothic" panose="020B0502020202020204" pitchFamily="34" charset="0"/>
              </a:rPr>
              <a:t>#</a:t>
            </a:r>
            <a:r>
              <a:rPr lang="en-US" sz="4300" dirty="0">
                <a:solidFill>
                  <a:srgbClr val="FFFF00"/>
                </a:solidFill>
                <a:latin typeface="Century Gothic" panose="020B0502020202020204" pitchFamily="34" charset="0"/>
              </a:rPr>
              <a:t>237886</a:t>
            </a:r>
            <a:r>
              <a:rPr lang="en-US" sz="4300" dirty="0">
                <a:latin typeface="Century Gothic" panose="020B0502020202020204" pitchFamily="34" charset="0"/>
              </a:rPr>
              <a:t>-BSC2010L 	1-Main 	</a:t>
            </a:r>
            <a:r>
              <a:rPr lang="en-US" sz="4300" dirty="0" smtClean="0">
                <a:latin typeface="Century Gothic" panose="020B0502020202020204" pitchFamily="34" charset="0"/>
              </a:rPr>
              <a:t>  N215   </a:t>
            </a:r>
            <a:r>
              <a:rPr lang="en-US" sz="4300" dirty="0">
                <a:latin typeface="Century Gothic" panose="020B0502020202020204" pitchFamily="34" charset="0"/>
              </a:rPr>
              <a:t>	2:05-  4:50PM </a:t>
            </a:r>
            <a:r>
              <a:rPr lang="en-US" sz="4300" dirty="0" smtClean="0">
                <a:latin typeface="Century Gothic" panose="020B0502020202020204" pitchFamily="34" charset="0"/>
              </a:rPr>
              <a:t>    TR </a:t>
            </a:r>
            <a:r>
              <a:rPr lang="en-US" sz="4300" dirty="0">
                <a:latin typeface="Century Gothic" panose="020B0502020202020204" pitchFamily="34" charset="0"/>
              </a:rPr>
              <a:t>	Grace </a:t>
            </a:r>
            <a:r>
              <a:rPr lang="en-US" sz="4300" dirty="0" err="1">
                <a:latin typeface="Century Gothic" panose="020B0502020202020204" pitchFamily="34" charset="0"/>
              </a:rPr>
              <a:t>Dodillet</a:t>
            </a:r>
            <a:r>
              <a:rPr lang="en-US" sz="4300">
                <a:latin typeface="Century Gothic" panose="020B0502020202020204" pitchFamily="34" charset="0"/>
              </a:rPr>
              <a:t> </a:t>
            </a:r>
            <a:r>
              <a:rPr lang="en-US" sz="4300" u="sng" smtClean="0">
                <a:latin typeface="Century Gothic" panose="020B0502020202020204" pitchFamily="34" charset="0"/>
                <a:hlinkClick r:id="rId3"/>
              </a:rPr>
              <a:t>gdodille@irsc.edu</a:t>
            </a:r>
            <a:r>
              <a:rPr lang="en-US" sz="4300" u="sng" dirty="0" smtClean="0">
                <a:latin typeface="Century Gothic" panose="020B0502020202020204" pitchFamily="34" charset="0"/>
              </a:rPr>
              <a:t>***</a:t>
            </a:r>
          </a:p>
          <a:p>
            <a:pPr marL="136525" indent="0">
              <a:buNone/>
            </a:pPr>
            <a:r>
              <a:rPr lang="en-US" sz="4300" dirty="0" smtClean="0">
                <a:latin typeface="Century Gothic" panose="020B0502020202020204" pitchFamily="34" charset="0"/>
              </a:rPr>
              <a:t>   </a:t>
            </a:r>
            <a:endParaRPr lang="en-US" sz="4300" dirty="0">
              <a:latin typeface="Century Gothic" panose="020B0502020202020204" pitchFamily="34" charset="0"/>
            </a:endParaRPr>
          </a:p>
          <a:p>
            <a:pPr marL="136525" indent="0">
              <a:buNone/>
            </a:pPr>
            <a:r>
              <a:rPr lang="en-US" sz="4300" dirty="0">
                <a:latin typeface="Century Gothic" panose="020B0502020202020204" pitchFamily="34" charset="0"/>
              </a:rPr>
              <a:t>#</a:t>
            </a:r>
            <a:r>
              <a:rPr lang="en-US" sz="43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237887</a:t>
            </a:r>
            <a:r>
              <a:rPr lang="en-US" sz="4300" dirty="0" smtClean="0">
                <a:latin typeface="Century Gothic" panose="020B0502020202020204" pitchFamily="34" charset="0"/>
              </a:rPr>
              <a:t>-BSC2010L </a:t>
            </a:r>
            <a:r>
              <a:rPr lang="en-US" sz="4300" dirty="0">
                <a:latin typeface="Century Gothic" panose="020B0502020202020204" pitchFamily="34" charset="0"/>
              </a:rPr>
              <a:t>	2-Vero 	</a:t>
            </a:r>
            <a:r>
              <a:rPr lang="en-US" sz="4300" dirty="0" smtClean="0">
                <a:latin typeface="Century Gothic" panose="020B0502020202020204" pitchFamily="34" charset="0"/>
              </a:rPr>
              <a:t>  D204   </a:t>
            </a:r>
            <a:r>
              <a:rPr lang="en-US" sz="4300" dirty="0">
                <a:latin typeface="Century Gothic" panose="020B0502020202020204" pitchFamily="34" charset="0"/>
              </a:rPr>
              <a:t>	2:45-  5:15PM </a:t>
            </a:r>
            <a:r>
              <a:rPr lang="en-US" sz="4300" dirty="0" smtClean="0">
                <a:latin typeface="Century Gothic" panose="020B0502020202020204" pitchFamily="34" charset="0"/>
              </a:rPr>
              <a:t>    MW </a:t>
            </a:r>
            <a:r>
              <a:rPr lang="en-US" sz="4300" dirty="0">
                <a:latin typeface="Century Gothic" panose="020B0502020202020204" pitchFamily="34" charset="0"/>
              </a:rPr>
              <a:t>	Sarah Rodgers  </a:t>
            </a:r>
            <a:r>
              <a:rPr lang="en-US" sz="4300" u="sng" dirty="0">
                <a:latin typeface="Century Gothic" panose="020B0502020202020204" pitchFamily="34" charset="0"/>
                <a:hlinkClick r:id="rId4"/>
              </a:rPr>
              <a:t>srodgers@irsc.edu</a:t>
            </a:r>
            <a:r>
              <a:rPr lang="en-US" sz="4300" dirty="0">
                <a:latin typeface="Century Gothic" panose="020B0502020202020204" pitchFamily="34" charset="0"/>
              </a:rPr>
              <a:t> </a:t>
            </a:r>
            <a:endParaRPr lang="en-US" sz="4300" dirty="0" smtClean="0">
              <a:latin typeface="Century Gothic" panose="020B0502020202020204" pitchFamily="34" charset="0"/>
            </a:endParaRPr>
          </a:p>
          <a:p>
            <a:pPr marL="136525" indent="0">
              <a:buNone/>
            </a:pPr>
            <a:r>
              <a:rPr lang="en-US" sz="4300" dirty="0" smtClean="0">
                <a:latin typeface="Century Gothic" panose="020B0502020202020204" pitchFamily="34" charset="0"/>
              </a:rPr>
              <a:t>  </a:t>
            </a:r>
            <a:endParaRPr lang="en-US" sz="4300" dirty="0">
              <a:latin typeface="Century Gothic" panose="020B0502020202020204" pitchFamily="34" charset="0"/>
            </a:endParaRPr>
          </a:p>
          <a:p>
            <a:pPr marL="136525" indent="0">
              <a:buNone/>
            </a:pPr>
            <a:r>
              <a:rPr lang="en-US" sz="4300" dirty="0">
                <a:latin typeface="Century Gothic" panose="020B0502020202020204" pitchFamily="34" charset="0"/>
              </a:rPr>
              <a:t>#</a:t>
            </a:r>
            <a:r>
              <a:rPr lang="en-US" sz="43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238063</a:t>
            </a:r>
            <a:r>
              <a:rPr lang="en-US" sz="4300" dirty="0" smtClean="0">
                <a:latin typeface="Century Gothic" panose="020B0502020202020204" pitchFamily="34" charset="0"/>
              </a:rPr>
              <a:t>-BSC2010L </a:t>
            </a:r>
            <a:r>
              <a:rPr lang="en-US" sz="4300" dirty="0">
                <a:latin typeface="Century Gothic" panose="020B0502020202020204" pitchFamily="34" charset="0"/>
              </a:rPr>
              <a:t>	2-Vero 	</a:t>
            </a:r>
            <a:r>
              <a:rPr lang="en-US" sz="4300" dirty="0" smtClean="0">
                <a:latin typeface="Century Gothic" panose="020B0502020202020204" pitchFamily="34" charset="0"/>
              </a:rPr>
              <a:t>  D204   </a:t>
            </a:r>
            <a:r>
              <a:rPr lang="en-US" sz="4300" dirty="0">
                <a:latin typeface="Century Gothic" panose="020B0502020202020204" pitchFamily="34" charset="0"/>
              </a:rPr>
              <a:t>	5:30-  8:15PM </a:t>
            </a:r>
            <a:r>
              <a:rPr lang="en-US" sz="4300" dirty="0" smtClean="0">
                <a:latin typeface="Century Gothic" panose="020B0502020202020204" pitchFamily="34" charset="0"/>
              </a:rPr>
              <a:t>    MW </a:t>
            </a:r>
            <a:r>
              <a:rPr lang="en-US" sz="4300" dirty="0">
                <a:latin typeface="Century Gothic" panose="020B0502020202020204" pitchFamily="34" charset="0"/>
              </a:rPr>
              <a:t>	Allison Wright  </a:t>
            </a:r>
            <a:r>
              <a:rPr lang="en-US" sz="4300" u="sng" dirty="0" smtClean="0">
                <a:latin typeface="Century Gothic" panose="020B0502020202020204" pitchFamily="34" charset="0"/>
                <a:hlinkClick r:id="rId5"/>
              </a:rPr>
              <a:t>awright@irsc.edu</a:t>
            </a:r>
            <a:endParaRPr lang="en-US" sz="4300" u="sng" dirty="0" smtClean="0">
              <a:latin typeface="Century Gothic" panose="020B0502020202020204" pitchFamily="34" charset="0"/>
            </a:endParaRPr>
          </a:p>
          <a:p>
            <a:pPr marL="136525" indent="0">
              <a:buNone/>
            </a:pPr>
            <a:endParaRPr lang="en-US" sz="4300" dirty="0">
              <a:latin typeface="Century Gothic" panose="020B0502020202020204" pitchFamily="34" charset="0"/>
            </a:endParaRPr>
          </a:p>
          <a:p>
            <a:pPr marL="136525" indent="0">
              <a:buNone/>
            </a:pPr>
            <a:r>
              <a:rPr lang="en-US" sz="4300" dirty="0">
                <a:latin typeface="Century Gothic" panose="020B0502020202020204" pitchFamily="34" charset="0"/>
              </a:rPr>
              <a:t>#</a:t>
            </a:r>
            <a:r>
              <a:rPr lang="en-US" sz="43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237983</a:t>
            </a:r>
            <a:r>
              <a:rPr lang="en-US" sz="4300" dirty="0" smtClean="0">
                <a:latin typeface="Century Gothic" panose="020B0502020202020204" pitchFamily="34" charset="0"/>
              </a:rPr>
              <a:t>-BSC2010L </a:t>
            </a:r>
            <a:r>
              <a:rPr lang="en-US" sz="4300" dirty="0">
                <a:latin typeface="Century Gothic" panose="020B0502020202020204" pitchFamily="34" charset="0"/>
              </a:rPr>
              <a:t>	5-Pruitt 	</a:t>
            </a:r>
            <a:r>
              <a:rPr lang="en-US" sz="4300" dirty="0" smtClean="0">
                <a:latin typeface="Century Gothic" panose="020B0502020202020204" pitchFamily="34" charset="0"/>
              </a:rPr>
              <a:t>  E113   </a:t>
            </a:r>
            <a:r>
              <a:rPr lang="en-US" sz="4300" dirty="0">
                <a:latin typeface="Century Gothic" panose="020B0502020202020204" pitchFamily="34" charset="0"/>
              </a:rPr>
              <a:t>	2:00-  4:45PM </a:t>
            </a:r>
            <a:r>
              <a:rPr lang="en-US" sz="4300" dirty="0" smtClean="0">
                <a:latin typeface="Century Gothic" panose="020B0502020202020204" pitchFamily="34" charset="0"/>
              </a:rPr>
              <a:t>    MW </a:t>
            </a:r>
            <a:r>
              <a:rPr lang="en-US" sz="4300" dirty="0">
                <a:latin typeface="Century Gothic" panose="020B0502020202020204" pitchFamily="34" charset="0"/>
              </a:rPr>
              <a:t>	Brian </a:t>
            </a:r>
            <a:r>
              <a:rPr lang="en-US" sz="4300" dirty="0" err="1">
                <a:latin typeface="Century Gothic" panose="020B0502020202020204" pitchFamily="34" charset="0"/>
              </a:rPr>
              <a:t>Lenhart</a:t>
            </a:r>
            <a:r>
              <a:rPr lang="en-US" sz="4300" dirty="0">
                <a:latin typeface="Century Gothic" panose="020B0502020202020204" pitchFamily="34" charset="0"/>
              </a:rPr>
              <a:t>  </a:t>
            </a:r>
            <a:r>
              <a:rPr lang="en-US" sz="4300" u="sng" dirty="0" smtClean="0">
                <a:latin typeface="Century Gothic" panose="020B0502020202020204" pitchFamily="34" charset="0"/>
                <a:hlinkClick r:id="rId6"/>
              </a:rPr>
              <a:t>blenhart@irsc.edu</a:t>
            </a:r>
            <a:endParaRPr lang="en-US" sz="4300" u="sng" dirty="0" smtClean="0">
              <a:latin typeface="Century Gothic" panose="020B0502020202020204" pitchFamily="34" charset="0"/>
            </a:endParaRPr>
          </a:p>
          <a:p>
            <a:pPr marL="136525" indent="0">
              <a:buNone/>
            </a:pPr>
            <a:endParaRPr lang="en-US" sz="4300" dirty="0">
              <a:latin typeface="Century Gothic" panose="020B0502020202020204" pitchFamily="34" charset="0"/>
            </a:endParaRPr>
          </a:p>
          <a:p>
            <a:pPr marL="136525" indent="0">
              <a:buNone/>
            </a:pPr>
            <a:r>
              <a:rPr lang="en-US" sz="4300" dirty="0">
                <a:latin typeface="Century Gothic" panose="020B0502020202020204" pitchFamily="34" charset="0"/>
              </a:rPr>
              <a:t>#</a:t>
            </a:r>
            <a:r>
              <a:rPr lang="en-US" sz="43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237889</a:t>
            </a:r>
            <a:r>
              <a:rPr lang="en-US" sz="4300" dirty="0" smtClean="0">
                <a:latin typeface="Century Gothic" panose="020B0502020202020204" pitchFamily="34" charset="0"/>
              </a:rPr>
              <a:t>-BSC2010L </a:t>
            </a:r>
            <a:r>
              <a:rPr lang="en-US" sz="4300" dirty="0">
                <a:latin typeface="Century Gothic" panose="020B0502020202020204" pitchFamily="34" charset="0"/>
              </a:rPr>
              <a:t>	5-Pruitt 	</a:t>
            </a:r>
            <a:r>
              <a:rPr lang="en-US" sz="4300" dirty="0" smtClean="0">
                <a:latin typeface="Century Gothic" panose="020B0502020202020204" pitchFamily="34" charset="0"/>
              </a:rPr>
              <a:t>  E113   </a:t>
            </a:r>
            <a:r>
              <a:rPr lang="en-US" sz="4300" dirty="0">
                <a:latin typeface="Century Gothic" panose="020B0502020202020204" pitchFamily="34" charset="0"/>
              </a:rPr>
              <a:t>	5:30-  8:15PM </a:t>
            </a:r>
            <a:r>
              <a:rPr lang="en-US" sz="4300" dirty="0" smtClean="0">
                <a:latin typeface="Century Gothic" panose="020B0502020202020204" pitchFamily="34" charset="0"/>
              </a:rPr>
              <a:t>    TR </a:t>
            </a:r>
            <a:r>
              <a:rPr lang="en-US" sz="4300" dirty="0">
                <a:latin typeface="Century Gothic" panose="020B0502020202020204" pitchFamily="34" charset="0"/>
              </a:rPr>
              <a:t>	Allison Wright </a:t>
            </a:r>
            <a:r>
              <a:rPr lang="en-US" sz="4300" u="sng" dirty="0" smtClean="0">
                <a:latin typeface="Century Gothic" panose="020B0502020202020204" pitchFamily="34" charset="0"/>
                <a:hlinkClick r:id="rId5"/>
              </a:rPr>
              <a:t>awright@irsc.edu</a:t>
            </a:r>
            <a:r>
              <a:rPr lang="en-US" sz="4300" dirty="0" smtClean="0">
                <a:latin typeface="Century Gothic" panose="020B0502020202020204" pitchFamily="34" charset="0"/>
              </a:rPr>
              <a:t> </a:t>
            </a:r>
          </a:p>
          <a:p>
            <a:pPr marL="136525" indent="0">
              <a:buNone/>
            </a:pPr>
            <a:r>
              <a:rPr lang="en-US" sz="4300" dirty="0" smtClean="0">
                <a:latin typeface="Century Gothic" panose="020B0502020202020204" pitchFamily="34" charset="0"/>
              </a:rPr>
              <a:t>  </a:t>
            </a:r>
            <a:endParaRPr lang="en-US" sz="4300" dirty="0">
              <a:latin typeface="Century Gothic" panose="020B0502020202020204" pitchFamily="34" charset="0"/>
            </a:endParaRPr>
          </a:p>
          <a:p>
            <a:pPr marL="136525" indent="0">
              <a:buNone/>
            </a:pPr>
            <a:r>
              <a:rPr lang="en-US" sz="4300" dirty="0">
                <a:latin typeface="Century Gothic" panose="020B0502020202020204" pitchFamily="34" charset="0"/>
              </a:rPr>
              <a:t>#</a:t>
            </a:r>
            <a:r>
              <a:rPr lang="en-US" sz="43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238013</a:t>
            </a:r>
            <a:r>
              <a:rPr lang="en-US" sz="4300" dirty="0" smtClean="0">
                <a:latin typeface="Century Gothic" panose="020B0502020202020204" pitchFamily="34" charset="0"/>
              </a:rPr>
              <a:t>-BSC2010L </a:t>
            </a:r>
            <a:r>
              <a:rPr lang="en-US" sz="4300" dirty="0">
                <a:latin typeface="Century Gothic" panose="020B0502020202020204" pitchFamily="34" charset="0"/>
              </a:rPr>
              <a:t>	3-Chastain </a:t>
            </a:r>
            <a:r>
              <a:rPr lang="en-US" sz="4300" dirty="0" smtClean="0">
                <a:latin typeface="Century Gothic" panose="020B0502020202020204" pitchFamily="34" charset="0"/>
              </a:rPr>
              <a:t> C209   </a:t>
            </a:r>
            <a:r>
              <a:rPr lang="en-US" sz="4300" dirty="0">
                <a:latin typeface="Century Gothic" panose="020B0502020202020204" pitchFamily="34" charset="0"/>
              </a:rPr>
              <a:t>	11:15- 2:00PM </a:t>
            </a:r>
            <a:r>
              <a:rPr lang="en-US" sz="4300" dirty="0" smtClean="0">
                <a:latin typeface="Century Gothic" panose="020B0502020202020204" pitchFamily="34" charset="0"/>
              </a:rPr>
              <a:t>   TR </a:t>
            </a:r>
            <a:r>
              <a:rPr lang="en-US" sz="4300" dirty="0">
                <a:latin typeface="Century Gothic" panose="020B0502020202020204" pitchFamily="34" charset="0"/>
              </a:rPr>
              <a:t>	Adam </a:t>
            </a:r>
            <a:r>
              <a:rPr lang="en-US" sz="4300" dirty="0" err="1">
                <a:latin typeface="Century Gothic" panose="020B0502020202020204" pitchFamily="34" charset="0"/>
              </a:rPr>
              <a:t>Muckenfuss</a:t>
            </a:r>
            <a:r>
              <a:rPr lang="en-US" sz="4300" dirty="0">
                <a:latin typeface="Century Gothic" panose="020B0502020202020204" pitchFamily="34" charset="0"/>
              </a:rPr>
              <a:t> </a:t>
            </a:r>
            <a:r>
              <a:rPr lang="en-US" sz="4300" u="sng" dirty="0" smtClean="0">
                <a:latin typeface="Century Gothic" panose="020B0502020202020204" pitchFamily="34" charset="0"/>
                <a:hlinkClick r:id="rId7"/>
              </a:rPr>
              <a:t>amuckenf@irsc.edu</a:t>
            </a:r>
            <a:endParaRPr lang="en-US" sz="4300" u="sng" dirty="0" smtClean="0">
              <a:latin typeface="Century Gothic" panose="020B0502020202020204" pitchFamily="34" charset="0"/>
            </a:endParaRPr>
          </a:p>
          <a:p>
            <a:pPr marL="136525" indent="0">
              <a:buNone/>
            </a:pPr>
            <a:endParaRPr lang="en-US" sz="4300" dirty="0">
              <a:latin typeface="Century Gothic" panose="020B0502020202020204" pitchFamily="34" charset="0"/>
            </a:endParaRPr>
          </a:p>
          <a:p>
            <a:pPr marL="136525" indent="0">
              <a:buNone/>
            </a:pPr>
            <a:r>
              <a:rPr lang="en-US" sz="4300" dirty="0">
                <a:latin typeface="Century Gothic" panose="020B0502020202020204" pitchFamily="34" charset="0"/>
              </a:rPr>
              <a:t>#</a:t>
            </a:r>
            <a:r>
              <a:rPr lang="en-US" sz="43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238137</a:t>
            </a:r>
            <a:r>
              <a:rPr lang="en-US" sz="4300" dirty="0" smtClean="0">
                <a:latin typeface="Century Gothic" panose="020B0502020202020204" pitchFamily="34" charset="0"/>
              </a:rPr>
              <a:t>-BSC2010L </a:t>
            </a:r>
            <a:r>
              <a:rPr lang="en-US" sz="4300" dirty="0">
                <a:latin typeface="Century Gothic" panose="020B0502020202020204" pitchFamily="34" charset="0"/>
              </a:rPr>
              <a:t>	5-Pruitt 	</a:t>
            </a:r>
            <a:r>
              <a:rPr lang="en-US" sz="4300" dirty="0" smtClean="0">
                <a:latin typeface="Century Gothic" panose="020B0502020202020204" pitchFamily="34" charset="0"/>
              </a:rPr>
              <a:t>  E113   </a:t>
            </a:r>
            <a:r>
              <a:rPr lang="en-US" sz="4300" dirty="0">
                <a:latin typeface="Century Gothic" panose="020B0502020202020204" pitchFamily="34" charset="0"/>
              </a:rPr>
              <a:t>	5:30-  8:15PM </a:t>
            </a:r>
            <a:r>
              <a:rPr lang="en-US" sz="4300" dirty="0" smtClean="0">
                <a:latin typeface="Century Gothic" panose="020B0502020202020204" pitchFamily="34" charset="0"/>
              </a:rPr>
              <a:t>    MW </a:t>
            </a:r>
            <a:r>
              <a:rPr lang="en-US" sz="4300" dirty="0">
                <a:latin typeface="Century Gothic" panose="020B0502020202020204" pitchFamily="34" charset="0"/>
              </a:rPr>
              <a:t>	Adam </a:t>
            </a:r>
            <a:r>
              <a:rPr lang="en-US" sz="4300" dirty="0" err="1">
                <a:latin typeface="Century Gothic" panose="020B0502020202020204" pitchFamily="34" charset="0"/>
              </a:rPr>
              <a:t>Muckenfuss</a:t>
            </a:r>
            <a:r>
              <a:rPr lang="en-US" sz="4300" dirty="0">
                <a:latin typeface="Century Gothic" panose="020B0502020202020204" pitchFamily="34" charset="0"/>
              </a:rPr>
              <a:t> </a:t>
            </a:r>
            <a:r>
              <a:rPr lang="en-US" sz="4300" u="sng" dirty="0">
                <a:latin typeface="Century Gothic" panose="020B0502020202020204" pitchFamily="34" charset="0"/>
                <a:hlinkClick r:id="rId7"/>
              </a:rPr>
              <a:t>amuckenf@irsc.edu</a:t>
            </a:r>
            <a:endParaRPr lang="en-US" sz="4300" dirty="0">
              <a:latin typeface="Century Gothic" panose="020B0502020202020204" pitchFamily="34" charset="0"/>
            </a:endParaRPr>
          </a:p>
          <a:p>
            <a:pPr marL="136525" indent="0">
              <a:buNone/>
            </a:pPr>
            <a:endParaRPr lang="en-US" altLang="en-US" sz="2400" dirty="0" smtClean="0">
              <a:latin typeface="Century Gothic" panose="020B0502020202020204" pitchFamily="34" charset="0"/>
            </a:endParaRPr>
          </a:p>
          <a:p>
            <a:pPr marL="136525" indent="0">
              <a:buNone/>
            </a:pPr>
            <a:endParaRPr lang="en-US" altLang="en-US" sz="2400" dirty="0">
              <a:latin typeface="Century Gothic" panose="020B0502020202020204" pitchFamily="34" charset="0"/>
            </a:endParaRPr>
          </a:p>
          <a:p>
            <a:r>
              <a:rPr lang="en-US" altLang="en-US" sz="6000" dirty="0" smtClean="0">
                <a:latin typeface="Century Gothic" panose="020B0502020202020204" pitchFamily="34" charset="0"/>
              </a:rPr>
              <a:t>IOR </a:t>
            </a:r>
            <a:r>
              <a:rPr lang="en-US" altLang="en-US" sz="5500" dirty="0" smtClean="0">
                <a:latin typeface="Century Gothic" panose="020B0502020202020204" pitchFamily="34" charset="0"/>
              </a:rPr>
              <a:t>– Instructor Of Record</a:t>
            </a:r>
          </a:p>
          <a:p>
            <a:pPr lvl="1"/>
            <a:r>
              <a:rPr lang="en-US" altLang="en-US" sz="4900" dirty="0" smtClean="0">
                <a:latin typeface="Century Gothic" panose="020B0502020202020204" pitchFamily="34" charset="0"/>
              </a:rPr>
              <a:t>Sarah Rodgers</a:t>
            </a:r>
            <a:r>
              <a:rPr lang="en-US" altLang="en-US" sz="4900" dirty="0">
                <a:latin typeface="Century Gothic" panose="020B0502020202020204" pitchFamily="34" charset="0"/>
              </a:rPr>
              <a:t> </a:t>
            </a:r>
            <a:r>
              <a:rPr lang="en-US" altLang="en-US" sz="3700" dirty="0" smtClean="0">
                <a:latin typeface="Century Gothic" panose="020B0502020202020204" pitchFamily="34" charset="0"/>
                <a:hlinkClick r:id="rId4"/>
              </a:rPr>
              <a:t>srodgers@irsc.edu</a:t>
            </a:r>
            <a:endParaRPr lang="en-US" altLang="en-US" sz="3700" dirty="0">
              <a:latin typeface="Century Gothic" panose="020B0502020202020204" pitchFamily="34" charset="0"/>
            </a:endParaRPr>
          </a:p>
          <a:p>
            <a:pPr lvl="1"/>
            <a:r>
              <a:rPr lang="en-US" altLang="en-US" sz="4300" dirty="0" smtClean="0">
                <a:latin typeface="Century Gothic" panose="020B0502020202020204" pitchFamily="34" charset="0"/>
              </a:rPr>
              <a:t>772-462-7149</a:t>
            </a:r>
          </a:p>
          <a:p>
            <a:pPr lvl="1"/>
            <a:r>
              <a:rPr lang="en-US" altLang="en-US" sz="4300" dirty="0">
                <a:latin typeface="Century Gothic" panose="020B0502020202020204" pitchFamily="34" charset="0"/>
              </a:rPr>
              <a:t>Office </a:t>
            </a:r>
            <a:r>
              <a:rPr lang="en-US" altLang="en-US" sz="4300" dirty="0" smtClean="0">
                <a:latin typeface="Century Gothic" panose="020B0502020202020204" pitchFamily="34" charset="0"/>
              </a:rPr>
              <a:t>N-124 (Call or email to make appointment)</a:t>
            </a:r>
            <a:endParaRPr lang="en-US" altLang="en-US" sz="4300" dirty="0">
              <a:latin typeface="Century Gothic" panose="020B0502020202020204" pitchFamily="34" charset="0"/>
            </a:endParaRPr>
          </a:p>
          <a:p>
            <a:pPr marL="585788" lvl="1" indent="0">
              <a:buNone/>
            </a:pPr>
            <a:endParaRPr lang="en-US" altLang="en-US" sz="6000" dirty="0" smtClean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marL="585788" lvl="1" indent="0">
              <a:buNone/>
            </a:pPr>
            <a:r>
              <a:rPr lang="en-US" altLang="en-US" sz="7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EMAILS or CALLS </a:t>
            </a:r>
            <a:r>
              <a:rPr lang="en-US" altLang="en-US" sz="7400" b="1" u="sng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without REF # </a:t>
            </a:r>
            <a:r>
              <a:rPr lang="en-US" altLang="en-US" sz="7400" i="1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MAY NOT BE ANSWERED</a:t>
            </a:r>
            <a:r>
              <a:rPr lang="en-US" altLang="en-US" sz="74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!!!!!!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868362"/>
          </a:xfrm>
        </p:spPr>
        <p:txBody>
          <a:bodyPr/>
          <a:lstStyle/>
          <a:p>
            <a: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  <a:t>Lab Contract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458200" cy="4525963"/>
          </a:xfrm>
        </p:spPr>
        <p:txBody>
          <a:bodyPr/>
          <a:lstStyle/>
          <a:p>
            <a:pPr marL="36512" indent="0">
              <a:buNone/>
            </a:pPr>
            <a:r>
              <a:rPr lang="en-US" altLang="en-US" dirty="0">
                <a:solidFill>
                  <a:srgbClr val="FFC000"/>
                </a:solidFill>
                <a:latin typeface="Century Gothic" panose="020B0502020202020204" pitchFamily="34" charset="0"/>
              </a:rPr>
              <a:t>By not dropping the course, the student agrees to these terms of the Lab Contract:</a:t>
            </a:r>
          </a:p>
          <a:p>
            <a:pPr marL="963613" lvl="1" indent="-514350">
              <a:buFont typeface="+mj-lt"/>
              <a:buAutoNum type="arabicPeriod"/>
            </a:pPr>
            <a:r>
              <a:rPr lang="en-US" altLang="en-US" dirty="0">
                <a:latin typeface="Century Gothic" panose="020B0502020202020204" pitchFamily="34" charset="0"/>
              </a:rPr>
              <a:t>Shoe attire</a:t>
            </a:r>
          </a:p>
          <a:p>
            <a:pPr marL="963613" lvl="1" indent="-514350">
              <a:buFont typeface="+mj-lt"/>
              <a:buAutoNum type="arabicPeriod"/>
            </a:pPr>
            <a:r>
              <a:rPr lang="en-US" altLang="en-US" dirty="0">
                <a:latin typeface="Century Gothic" panose="020B0502020202020204" pitchFamily="34" charset="0"/>
              </a:rPr>
              <a:t>Food and beverages stored away</a:t>
            </a:r>
          </a:p>
          <a:p>
            <a:pPr marL="963613" lvl="1" indent="-514350">
              <a:buFont typeface="+mj-lt"/>
              <a:buAutoNum type="arabicPeriod"/>
            </a:pPr>
            <a:r>
              <a:rPr lang="en-US" altLang="en-US" dirty="0">
                <a:latin typeface="Century Gothic" panose="020B0502020202020204" pitchFamily="34" charset="0"/>
              </a:rPr>
              <a:t>Cell Phone use for pictures of stations ONLY</a:t>
            </a:r>
          </a:p>
          <a:p>
            <a:pPr marL="963613" lvl="1" indent="-514350">
              <a:buFont typeface="+mj-lt"/>
              <a:buAutoNum type="arabicPeriod"/>
            </a:pPr>
            <a:r>
              <a:rPr lang="en-US" altLang="en-US" dirty="0">
                <a:latin typeface="Century Gothic" panose="020B0502020202020204" pitchFamily="34" charset="0"/>
              </a:rPr>
              <a:t>Be on time for all Labs and Exams</a:t>
            </a:r>
          </a:p>
          <a:p>
            <a:pPr marL="963613" lvl="1" indent="-514350">
              <a:buFont typeface="+mj-lt"/>
              <a:buAutoNum type="arabicPeriod"/>
            </a:pPr>
            <a:r>
              <a:rPr lang="en-US" altLang="en-US" dirty="0">
                <a:latin typeface="Century Gothic" panose="020B0502020202020204" pitchFamily="34" charset="0"/>
              </a:rPr>
              <a:t>Inform Instructor when unable to attend – then make up the lab.</a:t>
            </a:r>
          </a:p>
          <a:p>
            <a:pPr marL="963613" lvl="1" indent="-514350">
              <a:buFont typeface="+mj-lt"/>
              <a:buAutoNum type="arabicPeriod"/>
            </a:pPr>
            <a:r>
              <a:rPr lang="en-US" altLang="en-US" dirty="0">
                <a:latin typeface="Century Gothic" panose="020B0502020202020204" pitchFamily="34" charset="0"/>
              </a:rPr>
              <a:t>Setup the email forwarding system </a:t>
            </a:r>
            <a:r>
              <a:rPr lang="en-US" altLang="en-US" dirty="0" smtClean="0">
                <a:latin typeface="Century Gothic" panose="020B0502020202020204" pitchFamily="34" charset="0"/>
              </a:rPr>
              <a:t>by next </a:t>
            </a:r>
            <a:r>
              <a:rPr lang="en-US" altLang="en-US" smtClean="0">
                <a:latin typeface="Century Gothic" panose="020B0502020202020204" pitchFamily="34" charset="0"/>
              </a:rPr>
              <a:t>lab period</a:t>
            </a:r>
          </a:p>
          <a:p>
            <a:pPr marL="963613" lvl="1" indent="-514350">
              <a:buFont typeface="+mj-lt"/>
              <a:buAutoNum type="arabicPeriod"/>
            </a:pPr>
            <a:r>
              <a:rPr lang="en-US" altLang="en-US" smtClean="0">
                <a:latin typeface="Century Gothic" panose="020B0502020202020204" pitchFamily="34" charset="0"/>
              </a:rPr>
              <a:t>Follow </a:t>
            </a:r>
            <a:r>
              <a:rPr lang="en-US" altLang="en-US" dirty="0">
                <a:latin typeface="Century Gothic" panose="020B0502020202020204" pitchFamily="34" charset="0"/>
              </a:rPr>
              <a:t>instructions during Lab</a:t>
            </a:r>
          </a:p>
          <a:p>
            <a:pPr marL="963613" lvl="1" indent="-514350">
              <a:buFont typeface="+mj-lt"/>
              <a:buAutoNum type="arabicPeriod"/>
            </a:pPr>
            <a:r>
              <a:rPr lang="en-US" altLang="en-US" dirty="0">
                <a:latin typeface="Century Gothic" panose="020B0502020202020204" pitchFamily="34" charset="0"/>
              </a:rPr>
              <a:t>Clean up!</a:t>
            </a:r>
            <a:endParaRPr lang="en-US" altLang="en-US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4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1295400"/>
            <a:ext cx="86868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8995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“Lab” Objectives:</a:t>
            </a:r>
          </a:p>
          <a:p>
            <a:endParaRPr lang="en-US" sz="28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Century Gothic" panose="020B0502020202020204" pitchFamily="34" charset="0"/>
              </a:rPr>
              <a:t>Understanding the </a:t>
            </a:r>
            <a:r>
              <a:rPr lang="en-US" sz="2800" dirty="0">
                <a:latin typeface="Century Gothic" panose="020B0502020202020204" pitchFamily="34" charset="0"/>
              </a:rPr>
              <a:t>Metric System </a:t>
            </a:r>
          </a:p>
          <a:p>
            <a:pPr marL="742950" lvl="1" indent="-285750">
              <a:buFontTx/>
              <a:buChar char="-"/>
            </a:pPr>
            <a:r>
              <a:rPr lang="en-US" sz="2000" dirty="0">
                <a:solidFill>
                  <a:srgbClr val="99CCFF"/>
                </a:solidFill>
                <a:latin typeface="Century Gothic" panose="020B0502020202020204" pitchFamily="34" charset="0"/>
              </a:rPr>
              <a:t>Mass (g) grams</a:t>
            </a:r>
          </a:p>
          <a:p>
            <a:pPr marL="742950" lvl="1" indent="-285750">
              <a:buFontTx/>
              <a:buChar char="-"/>
            </a:pPr>
            <a:r>
              <a:rPr lang="en-US" sz="2000" dirty="0">
                <a:solidFill>
                  <a:srgbClr val="92D050"/>
                </a:solidFill>
                <a:latin typeface="Century Gothic" panose="020B0502020202020204" pitchFamily="34" charset="0"/>
              </a:rPr>
              <a:t>Length (m) meters</a:t>
            </a:r>
          </a:p>
          <a:p>
            <a:pPr marL="742950" lvl="1" indent="-285750">
              <a:buFontTx/>
              <a:buChar char="-"/>
            </a:pPr>
            <a:r>
              <a:rPr lang="en-US" sz="2000" dirty="0">
                <a:solidFill>
                  <a:srgbClr val="FFC000"/>
                </a:solidFill>
                <a:latin typeface="Century Gothic" panose="020B0502020202020204" pitchFamily="34" charset="0"/>
              </a:rPr>
              <a:t>Volume (l) </a:t>
            </a:r>
            <a:r>
              <a:rPr lang="en-US" sz="20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liters</a:t>
            </a:r>
          </a:p>
          <a:p>
            <a:pPr marL="742950" lvl="1" indent="-285750">
              <a:buFontTx/>
              <a:buChar char="-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latin typeface="Century Gothic" panose="020B0502020202020204" pitchFamily="34" charset="0"/>
              </a:rPr>
              <a:t>Learning to convert to different units</a:t>
            </a:r>
          </a:p>
          <a:p>
            <a:pPr marL="742950" lvl="1" indent="-285750">
              <a:buFontTx/>
              <a:buChar char="-"/>
            </a:pPr>
            <a:r>
              <a:rPr lang="en-US" sz="2000" dirty="0">
                <a:solidFill>
                  <a:srgbClr val="99CCFF"/>
                </a:solidFill>
                <a:latin typeface="Century Gothic" panose="020B0502020202020204" pitchFamily="34" charset="0"/>
              </a:rPr>
              <a:t>i.e. the same measurement recorded different </a:t>
            </a:r>
            <a:r>
              <a:rPr lang="en-US" sz="2000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ways</a:t>
            </a:r>
          </a:p>
          <a:p>
            <a:pPr marL="742950" lvl="1" indent="-285750">
              <a:buFontTx/>
              <a:buChar char="-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latin typeface="Century Gothic" panose="020B0502020202020204" pitchFamily="34" charset="0"/>
              </a:rPr>
              <a:t>Conduct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accurate</a:t>
            </a:r>
            <a:r>
              <a:rPr lang="en-US" sz="2800" dirty="0">
                <a:latin typeface="Century Gothic" panose="020B0502020202020204" pitchFamily="34" charset="0"/>
              </a:rPr>
              <a:t> measurements </a:t>
            </a:r>
            <a:r>
              <a:rPr lang="en-US" sz="2800">
                <a:latin typeface="Century Gothic" panose="020B0502020202020204" pitchFamily="34" charset="0"/>
              </a:rPr>
              <a:t>using </a:t>
            </a:r>
            <a:r>
              <a:rPr lang="en-US" sz="2800" smtClean="0">
                <a:latin typeface="Century Gothic" panose="020B0502020202020204" pitchFamily="34" charset="0"/>
              </a:rPr>
              <a:t>laboratory </a:t>
            </a:r>
            <a:r>
              <a:rPr lang="en-US" sz="2800" dirty="0">
                <a:latin typeface="Century Gothic" panose="020B0502020202020204" pitchFamily="34" charset="0"/>
              </a:rPr>
              <a:t>equipment</a:t>
            </a:r>
          </a:p>
          <a:p>
            <a:pPr marL="285750" indent="-285750">
              <a:buFontTx/>
              <a:buChar char="-"/>
            </a:pP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2400" y="228600"/>
            <a:ext cx="8839200" cy="1143000"/>
          </a:xfrm>
          <a:prstGeom prst="rect">
            <a:avLst/>
          </a:prstGeom>
        </p:spPr>
        <p:txBody>
          <a:bodyPr vert="horz" lIns="45720" tIns="0" rIns="45720" bIns="0" anchor="ctr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cap="none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The Metric System </a:t>
            </a:r>
            <a:r>
              <a:rPr lang="en-US" sz="2800" b="0" cap="none" dirty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  <a:r>
              <a:rPr lang="en-US" sz="2800" b="0" cap="none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xercise 1, pg. 1-12</a:t>
            </a:r>
            <a:endParaRPr lang="en-US" sz="2800" b="0" cap="none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73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1295400"/>
            <a:ext cx="7924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entury Gothic" panose="020B0502020202020204" pitchFamily="34" charset="0"/>
              </a:rPr>
              <a:t>Word origin 1595-1605: 	Medieval</a:t>
            </a:r>
            <a:r>
              <a:rPr lang="en-US" sz="2800" dirty="0">
                <a:latin typeface="Century Gothic" panose="020B0502020202020204" pitchFamily="34" charset="0"/>
              </a:rPr>
              <a:t> Latin </a:t>
            </a:r>
            <a:r>
              <a:rPr lang="en-US" sz="2800" i="1" dirty="0" err="1">
                <a:latin typeface="Century Gothic" panose="020B0502020202020204" pitchFamily="34" charset="0"/>
              </a:rPr>
              <a:t>labōrātōrium</a:t>
            </a:r>
            <a:r>
              <a:rPr lang="en-US" sz="2800" i="1" dirty="0">
                <a:latin typeface="Century Gothic" panose="020B0502020202020204" pitchFamily="34" charset="0"/>
              </a:rPr>
              <a:t> </a:t>
            </a:r>
            <a:r>
              <a:rPr lang="en-US" sz="2800" dirty="0">
                <a:solidFill>
                  <a:srgbClr val="56C7AA"/>
                </a:solidFill>
                <a:latin typeface="Century Gothic" panose="020B0502020202020204" pitchFamily="34" charset="0"/>
              </a:rPr>
              <a:t>workshop</a:t>
            </a:r>
            <a:r>
              <a:rPr lang="en-US" sz="2800" dirty="0">
                <a:latin typeface="Century Gothic" panose="020B0502020202020204" pitchFamily="34" charset="0"/>
              </a:rPr>
              <a:t>, </a:t>
            </a:r>
            <a:endParaRPr lang="en-US" sz="2800" dirty="0" smtClean="0">
              <a:latin typeface="Century Gothic" panose="020B0502020202020204" pitchFamily="34" charset="0"/>
            </a:endParaRPr>
          </a:p>
          <a:p>
            <a:r>
              <a:rPr lang="en-US" sz="2800" dirty="0" smtClean="0">
                <a:latin typeface="Century Gothic" panose="020B0502020202020204" pitchFamily="34" charset="0"/>
              </a:rPr>
              <a:t>	</a:t>
            </a:r>
            <a:r>
              <a:rPr lang="en-US" sz="2800" dirty="0" err="1" smtClean="0">
                <a:latin typeface="Century Gothic" panose="020B0502020202020204" pitchFamily="34" charset="0"/>
              </a:rPr>
              <a:t>Latin</a:t>
            </a:r>
            <a:r>
              <a:rPr lang="en-US" sz="2800" i="1" dirty="0" err="1" smtClean="0">
                <a:latin typeface="Century Gothic" panose="020B0502020202020204" pitchFamily="34" charset="0"/>
              </a:rPr>
              <a:t>labōrā</a:t>
            </a:r>
            <a:r>
              <a:rPr lang="en-US" sz="2800" i="1" dirty="0" smtClean="0">
                <a:latin typeface="Century Gothic" panose="020B0502020202020204" pitchFamily="34" charset="0"/>
              </a:rPr>
              <a:t>(re</a:t>
            </a:r>
            <a:r>
              <a:rPr lang="en-US" sz="2800" dirty="0">
                <a:latin typeface="Century Gothic" panose="020B0502020202020204" pitchFamily="34" charset="0"/>
              </a:rPr>
              <a:t>) to </a:t>
            </a:r>
            <a:r>
              <a:rPr lang="en-US" sz="2800" dirty="0">
                <a:latin typeface="Century Gothic" panose="020B0502020202020204" pitchFamily="34" charset="0"/>
                <a:hlinkClick r:id="rId2"/>
              </a:rPr>
              <a:t>labor</a:t>
            </a:r>
            <a:r>
              <a:rPr lang="en-US" sz="2800" dirty="0">
                <a:latin typeface="Century Gothic" panose="020B0502020202020204" pitchFamily="34" charset="0"/>
              </a:rPr>
              <a:t> </a:t>
            </a:r>
            <a:endParaRPr lang="en-US" sz="2800" dirty="0" smtClean="0">
              <a:latin typeface="Century Gothic" panose="020B0502020202020204" pitchFamily="34" charset="0"/>
            </a:endParaRPr>
          </a:p>
          <a:p>
            <a:endParaRPr lang="en-US" sz="28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u="sng" dirty="0" smtClean="0">
                <a:latin typeface="Century Gothic" panose="020B0502020202020204" pitchFamily="34" charset="0"/>
              </a:rPr>
              <a:t>Definition</a:t>
            </a:r>
            <a:r>
              <a:rPr lang="en-US" sz="2800" dirty="0" smtClean="0">
                <a:latin typeface="Century Gothic" panose="020B0502020202020204" pitchFamily="34" charset="0"/>
              </a:rPr>
              <a:t>:</a:t>
            </a:r>
          </a:p>
          <a:p>
            <a:pPr lvl="1"/>
            <a:r>
              <a:rPr lang="en-US" sz="2800" dirty="0" smtClean="0">
                <a:latin typeface="Century Gothic" panose="020B0502020202020204" pitchFamily="34" charset="0"/>
              </a:rPr>
              <a:t>	A building or room equipped for 	conducting </a:t>
            </a:r>
            <a:r>
              <a:rPr lang="en-US" sz="2800" dirty="0" smtClean="0">
                <a:solidFill>
                  <a:srgbClr val="717DBB"/>
                </a:solidFill>
                <a:latin typeface="Century Gothic" panose="020B0502020202020204" pitchFamily="34" charset="0"/>
              </a:rPr>
              <a:t>scientific research </a:t>
            </a:r>
            <a:r>
              <a:rPr lang="en-US" sz="2800" dirty="0" smtClean="0">
                <a:latin typeface="Century Gothic" panose="020B0502020202020204" pitchFamily="34" charset="0"/>
              </a:rPr>
              <a:t>or for 	teaching practical </a:t>
            </a:r>
            <a:r>
              <a:rPr lang="en-US" sz="2800" dirty="0" smtClean="0">
                <a:solidFill>
                  <a:srgbClr val="717DBB"/>
                </a:solidFill>
                <a:latin typeface="Century Gothic" panose="020B0502020202020204" pitchFamily="34" charset="0"/>
              </a:rPr>
              <a:t>science</a:t>
            </a:r>
          </a:p>
          <a:p>
            <a:pPr marL="742950" lvl="1" indent="-285750">
              <a:buFontTx/>
              <a:buChar char="-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2400" y="228600"/>
            <a:ext cx="8839200" cy="1143000"/>
          </a:xfrm>
          <a:prstGeom prst="rect">
            <a:avLst/>
          </a:prstGeom>
        </p:spPr>
        <p:txBody>
          <a:bodyPr vert="horz" lIns="45720" tIns="0" rIns="45720" bIns="0" anchor="ctr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cap="none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What is a “Laboratory”</a:t>
            </a:r>
            <a:endParaRPr lang="en-US" sz="2800" b="0" cap="none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99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6000" dirty="0" smtClean="0">
                <a:latin typeface="Century Gothic" panose="020B0502020202020204" pitchFamily="34" charset="0"/>
              </a:rPr>
              <a:t>SCIENCE</a:t>
            </a:r>
            <a:r>
              <a:rPr lang="en-US" altLang="en-US" dirty="0" smtClean="0">
                <a:latin typeface="Century Gothic" panose="020B0502020202020204" pitchFamily="34" charset="0"/>
              </a:rPr>
              <a:t>:</a:t>
            </a:r>
            <a:endParaRPr lang="en-US" alt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03" y="457200"/>
            <a:ext cx="5121406" cy="612100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/>
          <p:cNvSpPr txBox="1"/>
          <p:nvPr/>
        </p:nvSpPr>
        <p:spPr>
          <a:xfrm>
            <a:off x="381000" y="1981200"/>
            <a:ext cx="2514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 smtClean="0">
                <a:latin typeface="Century Gothic" panose="020B0502020202020204" pitchFamily="34" charset="0"/>
              </a:rPr>
              <a:t>Answering </a:t>
            </a:r>
            <a:r>
              <a:rPr lang="en-US" altLang="en-US" sz="2800" dirty="0">
                <a:latin typeface="Century Gothic" panose="020B0502020202020204" pitchFamily="34" charset="0"/>
              </a:rPr>
              <a:t>questions </a:t>
            </a:r>
            <a:endParaRPr lang="en-US" altLang="en-US" sz="2800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altLang="en-US" sz="2800" dirty="0" smtClean="0">
                <a:latin typeface="Century Gothic" panose="020B0502020202020204" pitchFamily="34" charset="0"/>
              </a:rPr>
              <a:t>&amp; </a:t>
            </a:r>
          </a:p>
          <a:p>
            <a:pPr algn="ctr"/>
            <a:r>
              <a:rPr lang="en-US" altLang="en-US" sz="2800" dirty="0" smtClean="0">
                <a:latin typeface="Century Gothic" panose="020B0502020202020204" pitchFamily="34" charset="0"/>
              </a:rPr>
              <a:t>solving problems </a:t>
            </a:r>
          </a:p>
          <a:p>
            <a:pPr algn="ctr"/>
            <a:r>
              <a:rPr lang="en-US" altLang="en-US" sz="2800" dirty="0" smtClean="0">
                <a:latin typeface="Century Gothic" panose="020B0502020202020204" pitchFamily="34" charset="0"/>
              </a:rPr>
              <a:t>via </a:t>
            </a:r>
          </a:p>
          <a:p>
            <a:pPr algn="ctr"/>
            <a:r>
              <a:rPr lang="en-US" altLang="en-US" sz="2800" dirty="0" smtClean="0">
                <a:solidFill>
                  <a:srgbClr val="FF5D5D"/>
                </a:solidFill>
                <a:latin typeface="Century Gothic" panose="020B0502020202020204" pitchFamily="34" charset="0"/>
              </a:rPr>
              <a:t>The Scientific Method</a:t>
            </a:r>
            <a:endParaRPr lang="en-US" sz="2800" dirty="0">
              <a:solidFill>
                <a:srgbClr val="FF5D5D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7200" y="6584737"/>
            <a:ext cx="380745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http://www-cdn.sciencebuddies.org/Files/5084/7/2013-updated_scientific-method-steps_v6_noheader.png</a:t>
            </a:r>
          </a:p>
        </p:txBody>
      </p:sp>
    </p:spTree>
    <p:extLst>
      <p:ext uri="{BB962C8B-B14F-4D97-AF65-F5344CB8AC3E}">
        <p14:creationId xmlns:p14="http://schemas.microsoft.com/office/powerpoint/2010/main" val="348801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763000" cy="114300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en-US" altLang="en-US" sz="6000" dirty="0" smtClean="0">
                <a:latin typeface="Century Gothic" panose="020B0502020202020204" pitchFamily="34" charset="0"/>
              </a:rPr>
              <a:t>SCIENCE</a:t>
            </a:r>
            <a:r>
              <a:rPr lang="en-US" altLang="en-US" dirty="0" smtClean="0">
                <a:latin typeface="Century Gothic" panose="020B0502020202020204" pitchFamily="34" charset="0"/>
              </a:rPr>
              <a:t>:   </a:t>
            </a:r>
            <a:r>
              <a:rPr lang="en-US" altLang="en-US" sz="4000" dirty="0" smtClean="0">
                <a:latin typeface="Century Gothic" panose="020B0502020202020204" pitchFamily="34" charset="0"/>
              </a:rPr>
              <a:t>making observations &amp; comparing to others </a:t>
            </a:r>
            <a:endParaRPr lang="en-US" altLang="en-US" sz="2800" dirty="0">
              <a:latin typeface="Century Gothic" panose="020B0502020202020204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0782" y="2057256"/>
            <a:ext cx="8229600" cy="4708525"/>
          </a:xfrm>
        </p:spPr>
        <p:txBody>
          <a:bodyPr/>
          <a:lstStyle/>
          <a:p>
            <a:pPr marL="36512" indent="0" eaLnBrk="1" hangingPunct="1">
              <a:buNone/>
            </a:pPr>
            <a:r>
              <a:rPr lang="en-US" altLang="en-US" dirty="0" smtClean="0">
                <a:latin typeface="Century Gothic" panose="020B0502020202020204" pitchFamily="34" charset="0"/>
              </a:rPr>
              <a:t>Metric system Units of Measure</a:t>
            </a:r>
            <a:endParaRPr lang="en-US" altLang="en-US" dirty="0">
              <a:latin typeface="Century Gothic" panose="020B0502020202020204" pitchFamily="34" charset="0"/>
            </a:endParaRPr>
          </a:p>
          <a:p>
            <a:pPr eaLnBrk="1" hangingPunct="1"/>
            <a:r>
              <a:rPr lang="en-US" altLang="en-US" sz="2400" dirty="0">
                <a:solidFill>
                  <a:srgbClr val="92D050"/>
                </a:solidFill>
                <a:latin typeface="Century Gothic" panose="020B0502020202020204" pitchFamily="34" charset="0"/>
              </a:rPr>
              <a:t>Length </a:t>
            </a:r>
            <a:r>
              <a:rPr lang="en-US" altLang="en-US" sz="18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or</a:t>
            </a:r>
            <a:r>
              <a:rPr lang="en-US" altLang="en-US" sz="24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 Distance 	–</a:t>
            </a:r>
            <a:r>
              <a:rPr lang="en-US" altLang="en-US" sz="2400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24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Meter </a:t>
            </a:r>
            <a:endParaRPr lang="en-US" altLang="en-US" sz="2400" dirty="0">
              <a:solidFill>
                <a:srgbClr val="92D050"/>
              </a:solidFill>
              <a:latin typeface="Century Gothic" panose="020B0502020202020204" pitchFamily="34" charset="0"/>
            </a:endParaRPr>
          </a:p>
          <a:p>
            <a:pPr lvl="1" eaLnBrk="1" hangingPunct="1"/>
            <a:r>
              <a:rPr lang="en-US" altLang="en-US" sz="1600" dirty="0" smtClean="0">
                <a:latin typeface="Century Gothic" panose="020B0502020202020204" pitchFamily="34" charset="0"/>
              </a:rPr>
              <a:t>100 meter dash</a:t>
            </a:r>
            <a:endParaRPr lang="en-US" altLang="en-US" sz="1600" dirty="0">
              <a:latin typeface="Century Gothic" panose="020B0502020202020204" pitchFamily="34" charset="0"/>
            </a:endParaRPr>
          </a:p>
          <a:p>
            <a:pPr eaLnBrk="1" hangingPunct="1"/>
            <a:r>
              <a:rPr lang="en-US" altLang="en-US" sz="2400" dirty="0">
                <a:solidFill>
                  <a:srgbClr val="99CCFF"/>
                </a:solidFill>
                <a:latin typeface="Century Gothic" panose="020B0502020202020204" pitchFamily="34" charset="0"/>
              </a:rPr>
              <a:t>Mass 			– </a:t>
            </a:r>
            <a:r>
              <a:rPr lang="en-US" altLang="en-US" sz="2400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Gram</a:t>
            </a:r>
          </a:p>
          <a:p>
            <a:pPr lvl="1" eaLnBrk="1" hangingPunct="1"/>
            <a:r>
              <a:rPr lang="en-US" altLang="en-US" sz="1800" dirty="0" smtClean="0">
                <a:latin typeface="Century Gothic" panose="020B0502020202020204" pitchFamily="34" charset="0"/>
              </a:rPr>
              <a:t>15 grams of salt</a:t>
            </a:r>
            <a:endParaRPr lang="en-US" altLang="en-US" sz="1800" dirty="0">
              <a:latin typeface="Century Gothic" panose="020B0502020202020204" pitchFamily="34" charset="0"/>
            </a:endParaRPr>
          </a:p>
          <a:p>
            <a:pPr eaLnBrk="1" hangingPunct="1"/>
            <a:r>
              <a:rPr lang="en-US" altLang="en-US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Volume 		</a:t>
            </a:r>
            <a:r>
              <a:rPr lang="en-US" altLang="en-US" sz="24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	– Liter</a:t>
            </a:r>
          </a:p>
          <a:p>
            <a:pPr lvl="1" eaLnBrk="1" hangingPunct="1"/>
            <a:r>
              <a:rPr lang="en-US" altLang="en-US" sz="1800" dirty="0" smtClean="0">
                <a:latin typeface="Century Gothic" panose="020B0502020202020204" pitchFamily="34" charset="0"/>
              </a:rPr>
              <a:t>2 liter bottle of soda</a:t>
            </a:r>
            <a:endParaRPr lang="en-US" altLang="en-US" sz="1800" dirty="0">
              <a:latin typeface="Century Gothic" panose="020B0502020202020204" pitchFamily="34" charset="0"/>
            </a:endParaRPr>
          </a:p>
          <a:p>
            <a:pPr eaLnBrk="1" hangingPunct="1"/>
            <a:r>
              <a:rPr lang="en-US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Temperature</a:t>
            </a:r>
            <a:r>
              <a:rPr lang="en-US" altLang="en-US" sz="2400" dirty="0">
                <a:latin typeface="Century Gothic" panose="020B0502020202020204" pitchFamily="34" charset="0"/>
              </a:rPr>
              <a:t> 	</a:t>
            </a:r>
            <a:r>
              <a:rPr lang="en-US" altLang="en-US" sz="2400" dirty="0" smtClean="0">
                <a:latin typeface="Century Gothic" panose="020B0502020202020204" pitchFamily="34" charset="0"/>
              </a:rPr>
              <a:t>	</a:t>
            </a:r>
            <a:r>
              <a:rPr lang="en-US" alt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– Celsius</a:t>
            </a:r>
          </a:p>
          <a:p>
            <a:pPr lvl="1" eaLnBrk="1" hangingPunct="1"/>
            <a:r>
              <a:rPr lang="en-US" altLang="en-US" sz="1800" dirty="0" smtClean="0">
                <a:latin typeface="Century Gothic" panose="020B0502020202020204" pitchFamily="34" charset="0"/>
              </a:rPr>
              <a:t>Store at 4 degrees </a:t>
            </a:r>
            <a:r>
              <a:rPr lang="en-US" altLang="en-US" sz="1800" dirty="0">
                <a:latin typeface="Century Gothic" panose="020B0502020202020204" pitchFamily="34" charset="0"/>
              </a:rPr>
              <a:t>C</a:t>
            </a:r>
            <a:r>
              <a:rPr lang="en-US" altLang="en-US" sz="1800" dirty="0" smtClean="0">
                <a:latin typeface="Century Gothic" panose="020B0502020202020204" pitchFamily="34" charset="0"/>
              </a:rPr>
              <a:t>elsius</a:t>
            </a:r>
            <a:endParaRPr lang="en-US" altLang="en-US" sz="2000" dirty="0">
              <a:latin typeface="Century Gothic" panose="020B0502020202020204" pitchFamily="34" charset="0"/>
            </a:endParaRPr>
          </a:p>
          <a:p>
            <a:pPr lvl="1" eaLnBrk="1" hangingPunct="1"/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37" y="2347047"/>
            <a:ext cx="2837563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8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763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dirty="0" smtClean="0">
                <a:latin typeface="Century Gothic" panose="020B0502020202020204" pitchFamily="34" charset="0"/>
              </a:rPr>
              <a:t>How to make comparing across time and space easier:</a:t>
            </a:r>
            <a:endParaRPr lang="en-US" altLang="en-US" sz="1800" dirty="0">
              <a:latin typeface="Century Gothic" panose="020B0502020202020204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28600" y="1699683"/>
            <a:ext cx="8229600" cy="4708525"/>
          </a:xfrm>
        </p:spPr>
        <p:txBody>
          <a:bodyPr/>
          <a:lstStyle/>
          <a:p>
            <a:pPr marL="36512" indent="0" eaLnBrk="1" hangingPunct="1">
              <a:buNone/>
            </a:pPr>
            <a:r>
              <a:rPr lang="en-US" altLang="en-US" dirty="0" smtClean="0">
                <a:latin typeface="Century Gothic" panose="020B0502020202020204" pitchFamily="34" charset="0"/>
              </a:rPr>
              <a:t>Converting measurements to appropriate units increases accuracy &amp; precision</a:t>
            </a:r>
            <a:endParaRPr lang="en-US" altLang="en-US" dirty="0">
              <a:latin typeface="Century Gothic" panose="020B0502020202020204" pitchFamily="34" charset="0"/>
            </a:endParaRPr>
          </a:p>
          <a:p>
            <a:pPr eaLnBrk="1" hangingPunct="1"/>
            <a:r>
              <a:rPr lang="en-US" altLang="en-US" sz="24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Why is accuracy important – who cares!??</a:t>
            </a:r>
            <a:endParaRPr lang="en-US" altLang="en-US" sz="2400" dirty="0">
              <a:solidFill>
                <a:srgbClr val="92D050"/>
              </a:solidFill>
              <a:latin typeface="Century Gothic" panose="020B0502020202020204" pitchFamily="34" charset="0"/>
            </a:endParaRPr>
          </a:p>
          <a:p>
            <a:pPr lvl="1"/>
            <a:r>
              <a:rPr lang="en-US" altLang="en-US" sz="1600" dirty="0" smtClean="0">
                <a:latin typeface="Century Gothic" panose="020B0502020202020204" pitchFamily="34" charset="0"/>
              </a:rPr>
              <a:t>Accuracy </a:t>
            </a:r>
            <a:r>
              <a:rPr lang="en-US" altLang="en-US" sz="1600" dirty="0">
                <a:latin typeface="Century Gothic" panose="020B0502020202020204" pitchFamily="34" charset="0"/>
              </a:rPr>
              <a:t>represents how close a measurement comes to a true value. This is important because bad equipment, bad data processing or human error can lead to inaccurate results, meaning they are not very close to </a:t>
            </a:r>
            <a:r>
              <a:rPr lang="en-US" altLang="en-US" sz="1600" dirty="0" smtClean="0">
                <a:latin typeface="Century Gothic" panose="020B0502020202020204" pitchFamily="34" charset="0"/>
              </a:rPr>
              <a:t>the truth.</a:t>
            </a:r>
          </a:p>
          <a:p>
            <a:pPr lvl="1"/>
            <a:r>
              <a:rPr lang="en-US" altLang="en-US" sz="1600" smtClean="0">
                <a:latin typeface="Century Gothic" panose="020B0502020202020204" pitchFamily="34" charset="0"/>
              </a:rPr>
              <a:t>Example:  Put*******************************************************************************************************</a:t>
            </a:r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6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452667" y="-208140"/>
            <a:ext cx="7467600" cy="1143000"/>
          </a:xfrm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  <a:t>Metric </a:t>
            </a:r>
            <a:r>
              <a:rPr lang="en-US" altLang="en-US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System</a:t>
            </a:r>
            <a:endParaRPr lang="en-US" altLang="en-US" sz="2800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715962"/>
            <a:ext cx="990600" cy="381000"/>
          </a:xfrm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6512" indent="0" eaLnBrk="1" hangingPunct="1"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KiloU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cxnSp>
        <p:nvCxnSpPr>
          <p:cNvPr id="3" name="Elbow Connector 2"/>
          <p:cNvCxnSpPr/>
          <p:nvPr/>
        </p:nvCxnSpPr>
        <p:spPr>
          <a:xfrm>
            <a:off x="381000" y="792162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>
            <a:off x="1066800" y="1096962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14500" y="1401762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>
            <a:off x="2362200" y="1708659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3009900" y="2013459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>
            <a:off x="3657600" y="2336435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>
            <a:off x="4305300" y="2620962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>
            <a:off x="4953000" y="2937646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>
            <a:off x="5600700" y="3242446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838200" y="105886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HectoU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534486" y="136366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DekaU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2525086" y="1649936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FF0066"/>
                </a:solidFill>
                <a:latin typeface="Comic Sans MS" pitchFamily="66" charset="0"/>
              </a:rPr>
              <a:t>U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2895600" y="2021498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DeciU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3484926" y="2298335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CentiU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4133850" y="262096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MilliU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6019800" y="353536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MicroU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cxnSp>
        <p:nvCxnSpPr>
          <p:cNvPr id="24" name="Elbow Connector 23"/>
          <p:cNvCxnSpPr/>
          <p:nvPr/>
        </p:nvCxnSpPr>
        <p:spPr>
          <a:xfrm>
            <a:off x="6248400" y="3545847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>
            <a:off x="6934200" y="3850647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8152701" y="4468636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NanoU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cxnSp>
        <p:nvCxnSpPr>
          <p:cNvPr id="28" name="Elbow Connector 27"/>
          <p:cNvCxnSpPr/>
          <p:nvPr/>
        </p:nvCxnSpPr>
        <p:spPr>
          <a:xfrm>
            <a:off x="7658100" y="4155447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1000" y="792162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62200" y="1708659"/>
            <a:ext cx="6477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305300" y="2620962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267450" y="3547246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324151" y="4460247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ontent Placeholder 2"/>
          <p:cNvSpPr txBox="1">
            <a:spLocks/>
          </p:cNvSpPr>
          <p:nvPr/>
        </p:nvSpPr>
        <p:spPr bwMode="auto">
          <a:xfrm>
            <a:off x="220035" y="944562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k*)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867735" y="1290957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h*)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 bwMode="auto">
          <a:xfrm>
            <a:off x="1566730" y="1632459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da*)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2" name="Content Placeholder 2"/>
          <p:cNvSpPr txBox="1">
            <a:spLocks/>
          </p:cNvSpPr>
          <p:nvPr/>
        </p:nvSpPr>
        <p:spPr bwMode="auto">
          <a:xfrm>
            <a:off x="2466013" y="1847775"/>
            <a:ext cx="637914" cy="80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 err="1" smtClean="0">
                <a:solidFill>
                  <a:srgbClr val="FF0066"/>
                </a:solidFill>
                <a:latin typeface="Comic Sans MS" pitchFamily="66" charset="0"/>
              </a:rPr>
              <a:t>m,l,g</a:t>
            </a:r>
            <a:endParaRPr lang="en-US" altLang="en-US" sz="1200" dirty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 bwMode="auto">
          <a:xfrm>
            <a:off x="2848935" y="2239962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d*)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6" name="Content Placeholder 2"/>
          <p:cNvSpPr txBox="1">
            <a:spLocks/>
          </p:cNvSpPr>
          <p:nvPr/>
        </p:nvSpPr>
        <p:spPr bwMode="auto">
          <a:xfrm>
            <a:off x="3458535" y="2544762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c*)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 bwMode="auto">
          <a:xfrm>
            <a:off x="4114800" y="2849562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m*)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5980606" y="3774447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µ 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 bwMode="auto">
          <a:xfrm>
            <a:off x="8163186" y="4648200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n*)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54" y="3674743"/>
            <a:ext cx="5056632" cy="291693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04800" y="5105400"/>
            <a:ext cx="1295400" cy="216032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2272668" y="1374761"/>
            <a:ext cx="977405" cy="962636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2325324" y="982163"/>
            <a:ext cx="214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Meter, Gram, Liter</a:t>
            </a:r>
            <a:endParaRPr lang="en-US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605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7" grpId="0" animBg="1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452667" y="-208140"/>
            <a:ext cx="7467600" cy="1143000"/>
          </a:xfrm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  <a:t>Metric </a:t>
            </a:r>
            <a:r>
              <a:rPr lang="en-US" altLang="en-US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System</a:t>
            </a:r>
            <a:endParaRPr lang="en-US" altLang="en-US" sz="2800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715962"/>
            <a:ext cx="990600" cy="381000"/>
          </a:xfrm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6512" indent="0" eaLnBrk="1" hangingPunct="1"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KiloU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cxnSp>
        <p:nvCxnSpPr>
          <p:cNvPr id="3" name="Elbow Connector 2"/>
          <p:cNvCxnSpPr/>
          <p:nvPr/>
        </p:nvCxnSpPr>
        <p:spPr>
          <a:xfrm>
            <a:off x="381000" y="792162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>
            <a:off x="1066800" y="1096962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14500" y="1401762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>
            <a:off x="2362200" y="1708659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3009900" y="2013459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>
            <a:off x="3657600" y="2336435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>
            <a:off x="4305300" y="2620962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>
            <a:off x="4953000" y="2937646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>
            <a:off x="5600700" y="3242446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838200" y="105886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HectoU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534486" y="136366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DekaU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2525086" y="1649936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FF0066"/>
                </a:solidFill>
                <a:latin typeface="Comic Sans MS" pitchFamily="66" charset="0"/>
              </a:rPr>
              <a:t>U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2895600" y="2021498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DeciU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3484926" y="2298335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CentiU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4133850" y="262096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MilliU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6019800" y="353536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MicroU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cxnSp>
        <p:nvCxnSpPr>
          <p:cNvPr id="24" name="Elbow Connector 23"/>
          <p:cNvCxnSpPr/>
          <p:nvPr/>
        </p:nvCxnSpPr>
        <p:spPr>
          <a:xfrm>
            <a:off x="6248400" y="3545847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>
            <a:off x="6934200" y="3850647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8152701" y="4468636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NanoU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cxnSp>
        <p:nvCxnSpPr>
          <p:cNvPr id="28" name="Elbow Connector 27"/>
          <p:cNvCxnSpPr/>
          <p:nvPr/>
        </p:nvCxnSpPr>
        <p:spPr>
          <a:xfrm>
            <a:off x="7658100" y="4155447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1000" y="792162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62200" y="1708659"/>
            <a:ext cx="6477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305300" y="2620962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267450" y="3547246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324151" y="4460247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ontent Placeholder 2"/>
          <p:cNvSpPr txBox="1">
            <a:spLocks/>
          </p:cNvSpPr>
          <p:nvPr/>
        </p:nvSpPr>
        <p:spPr bwMode="auto">
          <a:xfrm>
            <a:off x="220035" y="944562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k*)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867735" y="1290957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h*)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 bwMode="auto">
          <a:xfrm>
            <a:off x="1566730" y="1632459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da*)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2" name="Content Placeholder 2"/>
          <p:cNvSpPr txBox="1">
            <a:spLocks/>
          </p:cNvSpPr>
          <p:nvPr/>
        </p:nvSpPr>
        <p:spPr bwMode="auto">
          <a:xfrm>
            <a:off x="2466013" y="1847775"/>
            <a:ext cx="637914" cy="80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 err="1" smtClean="0">
                <a:solidFill>
                  <a:srgbClr val="FF0066"/>
                </a:solidFill>
                <a:latin typeface="Comic Sans MS" pitchFamily="66" charset="0"/>
              </a:rPr>
              <a:t>m,l,g</a:t>
            </a:r>
            <a:endParaRPr lang="en-US" altLang="en-US" sz="1200" dirty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 bwMode="auto">
          <a:xfrm>
            <a:off x="2848935" y="2239962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d*)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6" name="Content Placeholder 2"/>
          <p:cNvSpPr txBox="1">
            <a:spLocks/>
          </p:cNvSpPr>
          <p:nvPr/>
        </p:nvSpPr>
        <p:spPr bwMode="auto">
          <a:xfrm>
            <a:off x="3458535" y="2544762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c*)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 bwMode="auto">
          <a:xfrm>
            <a:off x="4114800" y="2849562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m*)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5980606" y="3774447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µ 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 bwMode="auto">
          <a:xfrm>
            <a:off x="8163186" y="4648200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n*)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54" y="3674743"/>
            <a:ext cx="5056632" cy="291693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04800" y="5105400"/>
            <a:ext cx="1295400" cy="216032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46965" y="128213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g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991480" y="1709402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 dg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3610019" y="2012735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100 cg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4219362" y="2331970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1000 </a:t>
            </a:r>
            <a:r>
              <a:rPr lang="en-US" sz="1400" dirty="0"/>
              <a:t>m</a:t>
            </a:r>
            <a:r>
              <a:rPr lang="en-US" sz="1400" dirty="0" smtClean="0"/>
              <a:t>g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6227315" y="3232827"/>
            <a:ext cx="1233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1,000,000 </a:t>
            </a:r>
            <a:r>
              <a:rPr lang="en-US" sz="1400" dirty="0"/>
              <a:t>µg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536115" y="4164873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1,000,000,000 ng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1705009" y="1101236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0.1 dag</a:t>
            </a:r>
            <a:endParaRPr lang="en-US" sz="1400" dirty="0"/>
          </a:p>
        </p:txBody>
      </p:sp>
      <p:sp>
        <p:nvSpPr>
          <p:cNvPr id="50" name="TextBox 49"/>
          <p:cNvSpPr txBox="1"/>
          <p:nvPr/>
        </p:nvSpPr>
        <p:spPr>
          <a:xfrm>
            <a:off x="1026342" y="813396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0.01 hg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269474" y="492901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0.001 </a:t>
            </a:r>
            <a:r>
              <a:rPr lang="en-US" sz="1400" dirty="0"/>
              <a:t>k</a:t>
            </a:r>
            <a:r>
              <a:rPr lang="en-US" sz="1400" dirty="0" smtClean="0"/>
              <a:t>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907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2446965" y="128213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2.5 m</a:t>
            </a:r>
            <a:endParaRPr lang="en-US" dirty="0"/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600200" y="-228600"/>
            <a:ext cx="7467600" cy="1143000"/>
          </a:xfrm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  <a:t>Metric </a:t>
            </a:r>
            <a:r>
              <a:rPr lang="en-US" altLang="en-US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System </a:t>
            </a:r>
            <a:r>
              <a:rPr lang="en-US" altLang="en-US" sz="2800" dirty="0">
                <a:solidFill>
                  <a:srgbClr val="99CCFF"/>
                </a:solidFill>
                <a:latin typeface="Century Gothic" panose="020B0502020202020204" pitchFamily="34" charset="0"/>
              </a:rPr>
              <a:t>(pgs. 2 &amp;3)</a:t>
            </a:r>
            <a:r>
              <a:rPr lang="en-US" altLang="en-US" sz="2800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 </a:t>
            </a:r>
            <a:endParaRPr lang="en-US" altLang="en-US" sz="2800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715962"/>
            <a:ext cx="990600" cy="381000"/>
          </a:xfrm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6512" indent="0" eaLnBrk="1" hangingPunct="1"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KiloU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cxnSp>
        <p:nvCxnSpPr>
          <p:cNvPr id="3" name="Elbow Connector 2"/>
          <p:cNvCxnSpPr/>
          <p:nvPr/>
        </p:nvCxnSpPr>
        <p:spPr>
          <a:xfrm>
            <a:off x="381000" y="792162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>
            <a:off x="1066800" y="1096962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14500" y="1401762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>
            <a:off x="2362200" y="1708659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3009900" y="2013459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>
            <a:off x="3657600" y="2336435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>
            <a:off x="4305300" y="2620962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>
            <a:off x="4953000" y="2937646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>
            <a:off x="5600700" y="3242446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838200" y="105886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HectoU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534486" y="136366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DekaU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2525086" y="1649936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99CCFF"/>
                </a:solidFill>
                <a:latin typeface="Comic Sans MS" pitchFamily="66" charset="0"/>
              </a:rPr>
              <a:t>U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2895600" y="2021498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DeciU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3484926" y="2298335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CentiU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4133850" y="262096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MilliU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6019800" y="353536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MicroU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cxnSp>
        <p:nvCxnSpPr>
          <p:cNvPr id="24" name="Elbow Connector 23"/>
          <p:cNvCxnSpPr/>
          <p:nvPr/>
        </p:nvCxnSpPr>
        <p:spPr>
          <a:xfrm>
            <a:off x="6248400" y="3545847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>
            <a:off x="6934200" y="3850647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8152701" y="4468636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NanoU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cxnSp>
        <p:nvCxnSpPr>
          <p:cNvPr id="28" name="Elbow Connector 27"/>
          <p:cNvCxnSpPr/>
          <p:nvPr/>
        </p:nvCxnSpPr>
        <p:spPr>
          <a:xfrm>
            <a:off x="7658100" y="4155447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1000" y="792162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62200" y="1708659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305300" y="2620962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267450" y="3547246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324151" y="4460247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798936" y="2165859"/>
            <a:ext cx="3105150" cy="1544273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/>
          <p:cNvSpPr txBox="1">
            <a:spLocks/>
          </p:cNvSpPr>
          <p:nvPr/>
        </p:nvSpPr>
        <p:spPr bwMode="auto">
          <a:xfrm>
            <a:off x="5616422" y="2099936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FFC000"/>
                </a:solidFill>
                <a:latin typeface="Comic Sans MS" pitchFamily="66" charset="0"/>
              </a:rPr>
              <a:t>“Decimal Point” to the right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347056" y="1354993"/>
            <a:ext cx="3027726" cy="1657174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1524000" y="3048000"/>
            <a:ext cx="2952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FFC000"/>
                </a:solidFill>
                <a:latin typeface="Comic Sans MS" pitchFamily="66" charset="0"/>
              </a:rPr>
              <a:t>“Decimal Point” to the left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 bwMode="auto">
          <a:xfrm>
            <a:off x="220035" y="944562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k*)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867735" y="1290957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h*)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 bwMode="auto">
          <a:xfrm>
            <a:off x="1566730" y="1632459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da*)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2" name="Content Placeholder 2"/>
          <p:cNvSpPr txBox="1">
            <a:spLocks/>
          </p:cNvSpPr>
          <p:nvPr/>
        </p:nvSpPr>
        <p:spPr bwMode="auto">
          <a:xfrm>
            <a:off x="2466013" y="1847775"/>
            <a:ext cx="637914" cy="80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 err="1" smtClean="0">
                <a:solidFill>
                  <a:srgbClr val="99CCFF"/>
                </a:solidFill>
                <a:latin typeface="Comic Sans MS" pitchFamily="66" charset="0"/>
              </a:rPr>
              <a:t>m,l,g</a:t>
            </a:r>
            <a:endParaRPr lang="en-US" altLang="en-US" sz="12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 bwMode="auto">
          <a:xfrm>
            <a:off x="2848935" y="2239962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d*)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6" name="Content Placeholder 2"/>
          <p:cNvSpPr txBox="1">
            <a:spLocks/>
          </p:cNvSpPr>
          <p:nvPr/>
        </p:nvSpPr>
        <p:spPr bwMode="auto">
          <a:xfrm>
            <a:off x="3458535" y="2544762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c*)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 bwMode="auto">
          <a:xfrm>
            <a:off x="4114800" y="2849562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m*)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5980606" y="3774447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µ 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 bwMode="auto">
          <a:xfrm>
            <a:off x="8163186" y="4648200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n*)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214456" y="1299880"/>
            <a:ext cx="977405" cy="962636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25324" y="982163"/>
            <a:ext cx="214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Meter, Gram, Liter</a:t>
            </a:r>
            <a:endParaRPr lang="en-US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54" y="3674743"/>
            <a:ext cx="5056632" cy="2916936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304800" y="5105400"/>
            <a:ext cx="1295400" cy="216032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2686050" y="4073276"/>
            <a:ext cx="0" cy="1140140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686050" y="5321432"/>
            <a:ext cx="9901" cy="1218342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446965" y="128213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2.5 m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1705009" y="1101236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0.25 dam</a:t>
            </a:r>
            <a:endParaRPr lang="en-US" sz="1400" dirty="0"/>
          </a:p>
        </p:txBody>
      </p:sp>
      <p:sp>
        <p:nvSpPr>
          <p:cNvPr id="62" name="TextBox 61"/>
          <p:cNvSpPr txBox="1"/>
          <p:nvPr/>
        </p:nvSpPr>
        <p:spPr>
          <a:xfrm>
            <a:off x="1026342" y="813396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0.025 </a:t>
            </a:r>
            <a:r>
              <a:rPr lang="en-US" sz="1400" dirty="0" err="1" smtClean="0"/>
              <a:t>hm</a:t>
            </a:r>
            <a:endParaRPr lang="en-US" sz="1400" dirty="0"/>
          </a:p>
        </p:txBody>
      </p:sp>
      <p:sp>
        <p:nvSpPr>
          <p:cNvPr id="63" name="TextBox 62"/>
          <p:cNvSpPr txBox="1"/>
          <p:nvPr/>
        </p:nvSpPr>
        <p:spPr>
          <a:xfrm>
            <a:off x="269474" y="492901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0.0025 k</a:t>
            </a:r>
            <a:r>
              <a:rPr lang="en-US" sz="1400" dirty="0"/>
              <a:t>m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991480" y="1709402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25 </a:t>
            </a:r>
            <a:r>
              <a:rPr lang="en-US" sz="1400" dirty="0" err="1" smtClean="0"/>
              <a:t>dm</a:t>
            </a:r>
            <a:endParaRPr lang="en-US" sz="1400" dirty="0"/>
          </a:p>
        </p:txBody>
      </p:sp>
      <p:sp>
        <p:nvSpPr>
          <p:cNvPr id="66" name="TextBox 65"/>
          <p:cNvSpPr txBox="1"/>
          <p:nvPr/>
        </p:nvSpPr>
        <p:spPr>
          <a:xfrm>
            <a:off x="3610019" y="2012735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250 cm</a:t>
            </a:r>
            <a:endParaRPr lang="en-US" sz="1400" dirty="0"/>
          </a:p>
        </p:txBody>
      </p:sp>
      <p:sp>
        <p:nvSpPr>
          <p:cNvPr id="67" name="TextBox 66"/>
          <p:cNvSpPr txBox="1"/>
          <p:nvPr/>
        </p:nvSpPr>
        <p:spPr>
          <a:xfrm>
            <a:off x="4219362" y="2331970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2,500 m</a:t>
            </a:r>
            <a:r>
              <a:rPr lang="en-US" sz="1400" dirty="0"/>
              <a:t>m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227315" y="3232827"/>
            <a:ext cx="1282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,500,000 µm</a:t>
            </a:r>
            <a:endParaRPr lang="en-US" sz="1400" dirty="0"/>
          </a:p>
        </p:txBody>
      </p:sp>
      <p:sp>
        <p:nvSpPr>
          <p:cNvPr id="69" name="TextBox 68"/>
          <p:cNvSpPr txBox="1"/>
          <p:nvPr/>
        </p:nvSpPr>
        <p:spPr>
          <a:xfrm>
            <a:off x="7536115" y="4164873"/>
            <a:ext cx="1625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,500,000,000 nm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4704639" y="100128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long is my desk?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038179" y="1009672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2.5 meters</a:t>
            </a:r>
            <a:endParaRPr lang="en-US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7056" y="3120183"/>
            <a:ext cx="848231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</a:rPr>
              <a:t>THEY ARE ALL CORRECT </a:t>
            </a:r>
          </a:p>
          <a:p>
            <a:r>
              <a:rPr lang="en-US" sz="2400" dirty="0" smtClean="0"/>
              <a:t>because they all equal each other!</a:t>
            </a:r>
          </a:p>
          <a:p>
            <a:endParaRPr lang="en-US" sz="2400" dirty="0" smtClean="0"/>
          </a:p>
          <a:p>
            <a:pPr lvl="1"/>
            <a:r>
              <a:rPr lang="en-US" sz="2000" i="1" dirty="0" smtClean="0"/>
              <a:t>However, it’s more accurate and easier to comprehend the </a:t>
            </a:r>
          </a:p>
          <a:p>
            <a:pPr lvl="1"/>
            <a:r>
              <a:rPr lang="en-US" sz="2000" i="1" dirty="0" smtClean="0"/>
              <a:t>desk length in meters (m) </a:t>
            </a:r>
            <a:r>
              <a:rPr lang="en-US" sz="2000" i="1" dirty="0" smtClean="0">
                <a:solidFill>
                  <a:srgbClr val="99CCFF"/>
                </a:solidFill>
              </a:rPr>
              <a:t>in reference to the desk size</a:t>
            </a:r>
            <a:r>
              <a:rPr lang="en-US" sz="2000" i="1" dirty="0" smtClean="0"/>
              <a:t>! </a:t>
            </a:r>
          </a:p>
          <a:p>
            <a:endParaRPr lang="en-US" sz="2400" i="1" dirty="0" smtClean="0"/>
          </a:p>
          <a:p>
            <a:r>
              <a:rPr lang="en-US" sz="2400" dirty="0" smtClean="0"/>
              <a:t>Q. Would you use meters (m) to measure a stamp???  </a:t>
            </a:r>
          </a:p>
          <a:p>
            <a:r>
              <a:rPr lang="en-US" sz="2400" dirty="0" smtClean="0"/>
              <a:t>A. NO, you would use a </a:t>
            </a:r>
            <a:r>
              <a:rPr lang="en-US" sz="2400" u="sng" dirty="0" smtClean="0"/>
              <a:t>smaller unit </a:t>
            </a:r>
            <a:r>
              <a:rPr lang="en-US" sz="2400" dirty="0" smtClean="0"/>
              <a:t>to report the stamp size for the same reasons.</a:t>
            </a:r>
            <a:endParaRPr lang="en-US" sz="2400" dirty="0"/>
          </a:p>
        </p:txBody>
      </p:sp>
      <p:sp>
        <p:nvSpPr>
          <p:cNvPr id="72" name="TextBox 71"/>
          <p:cNvSpPr txBox="1"/>
          <p:nvPr/>
        </p:nvSpPr>
        <p:spPr>
          <a:xfrm>
            <a:off x="1707687" y="1104866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0.25 dam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1037265" y="807858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0.025 </a:t>
            </a:r>
            <a:r>
              <a:rPr lang="en-US" sz="1400" dirty="0" err="1" smtClean="0"/>
              <a:t>hm</a:t>
            </a:r>
            <a:endParaRPr lang="en-US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269474" y="496491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0.0025 k</a:t>
            </a:r>
            <a:r>
              <a:rPr lang="en-US" sz="1400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37436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36" grpId="0"/>
      <p:bldP spid="36" grpId="1"/>
      <p:bldP spid="38" grpId="0"/>
      <p:bldP spid="38" grpId="1"/>
      <p:bldP spid="2" grpId="0" animBg="1"/>
      <p:bldP spid="2" grpId="1" animBg="1"/>
      <p:bldP spid="5" grpId="0"/>
      <p:bldP spid="5" grpId="1"/>
      <p:bldP spid="47" grpId="0" animBg="1"/>
      <p:bldP spid="47" grpId="1" animBg="1"/>
      <p:bldP spid="60" grpId="0"/>
      <p:bldP spid="61" grpId="0"/>
      <p:bldP spid="61" grpId="1"/>
      <p:bldP spid="62" grpId="0"/>
      <p:bldP spid="62" grpId="1"/>
      <p:bldP spid="63" grpId="0"/>
      <p:bldP spid="63" grpId="1"/>
      <p:bldP spid="65" grpId="0"/>
      <p:bldP spid="66" grpId="0"/>
      <p:bldP spid="67" grpId="0"/>
      <p:bldP spid="68" grpId="0"/>
      <p:bldP spid="69" grpId="0"/>
      <p:bldP spid="70" grpId="0"/>
      <p:bldP spid="53" grpId="0"/>
      <p:bldP spid="72" grpId="0"/>
      <p:bldP spid="73" grpId="0"/>
      <p:bldP spid="7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ntent Placeholder 2"/>
          <p:cNvSpPr txBox="1">
            <a:spLocks/>
          </p:cNvSpPr>
          <p:nvPr/>
        </p:nvSpPr>
        <p:spPr bwMode="auto">
          <a:xfrm>
            <a:off x="4072855" y="4876800"/>
            <a:ext cx="514734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2000" dirty="0">
                <a:latin typeface="Comic Sans MS" pitchFamily="66" charset="0"/>
              </a:rPr>
              <a:t>5  = 5.0 = 0000.000005000000000</a:t>
            </a:r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600200" y="-228600"/>
            <a:ext cx="7467600" cy="1143000"/>
          </a:xfrm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  <a:t>Metric </a:t>
            </a:r>
            <a:r>
              <a:rPr lang="en-US" altLang="en-US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System </a:t>
            </a:r>
            <a:r>
              <a:rPr lang="en-US" altLang="en-US" sz="2800" dirty="0">
                <a:solidFill>
                  <a:srgbClr val="99CCFF"/>
                </a:solidFill>
                <a:latin typeface="Century Gothic" panose="020B0502020202020204" pitchFamily="34" charset="0"/>
              </a:rPr>
              <a:t>(pgs. 2 &amp;3)</a:t>
            </a:r>
            <a:r>
              <a:rPr lang="en-US" altLang="en-US" sz="2800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 </a:t>
            </a:r>
            <a:endParaRPr lang="en-US" altLang="en-US" sz="2800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715962"/>
            <a:ext cx="990600" cy="381000"/>
          </a:xfrm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6512" indent="0" eaLnBrk="1" hangingPunct="1"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KiloU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cxnSp>
        <p:nvCxnSpPr>
          <p:cNvPr id="3" name="Elbow Connector 2"/>
          <p:cNvCxnSpPr/>
          <p:nvPr/>
        </p:nvCxnSpPr>
        <p:spPr>
          <a:xfrm>
            <a:off x="381000" y="792162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>
            <a:off x="1066800" y="1096962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14500" y="1401762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>
            <a:off x="2362200" y="1708659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3009900" y="2013459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>
            <a:off x="3657600" y="2336435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>
            <a:off x="4305300" y="2620962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>
            <a:off x="4953000" y="2937646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>
            <a:off x="5600700" y="3242446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838200" y="105886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HectoU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534486" y="136366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DekaU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2525086" y="1649936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99CCFF"/>
                </a:solidFill>
                <a:latin typeface="Comic Sans MS" pitchFamily="66" charset="0"/>
              </a:rPr>
              <a:t>U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2895600" y="2021498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DeciU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3484926" y="2298335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CentiU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4133850" y="262096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MilliU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6019800" y="353536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MicroU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cxnSp>
        <p:nvCxnSpPr>
          <p:cNvPr id="24" name="Elbow Connector 23"/>
          <p:cNvCxnSpPr/>
          <p:nvPr/>
        </p:nvCxnSpPr>
        <p:spPr>
          <a:xfrm>
            <a:off x="6248400" y="3545847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>
            <a:off x="6934200" y="3850647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8152701" y="4468636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NanoU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cxnSp>
        <p:nvCxnSpPr>
          <p:cNvPr id="28" name="Elbow Connector 27"/>
          <p:cNvCxnSpPr/>
          <p:nvPr/>
        </p:nvCxnSpPr>
        <p:spPr>
          <a:xfrm>
            <a:off x="7658100" y="4155447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1000" y="792162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62200" y="1708659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305300" y="2620962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267450" y="3547246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324151" y="4460247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124450" y="1096962"/>
            <a:ext cx="3105150" cy="1544273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/>
          <p:cNvSpPr txBox="1">
            <a:spLocks/>
          </p:cNvSpPr>
          <p:nvPr/>
        </p:nvSpPr>
        <p:spPr bwMode="auto">
          <a:xfrm>
            <a:off x="6172200" y="1211262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FFC000"/>
                </a:solidFill>
                <a:latin typeface="Comic Sans MS" pitchFamily="66" charset="0"/>
              </a:rPr>
              <a:t>“Decimal Point” to the right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457200" y="2811462"/>
            <a:ext cx="3027726" cy="1657174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1524000" y="3048000"/>
            <a:ext cx="2952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FFC000"/>
                </a:solidFill>
                <a:latin typeface="Comic Sans MS" pitchFamily="66" charset="0"/>
              </a:rPr>
              <a:t>“Decimal Point” to the left</a:t>
            </a:r>
          </a:p>
        </p:txBody>
      </p:sp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586530" y="4677661"/>
            <a:ext cx="348632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2000" dirty="0">
                <a:latin typeface="Comic Sans MS" pitchFamily="66" charset="0"/>
              </a:rPr>
              <a:t>5 mm = ____________ km</a:t>
            </a:r>
          </a:p>
        </p:txBody>
      </p:sp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517845" y="5212811"/>
            <a:ext cx="401448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00B050"/>
                </a:solidFill>
                <a:latin typeface="Comic Sans MS" pitchFamily="66" charset="0"/>
              </a:rPr>
              <a:t>Start mm (</a:t>
            </a:r>
            <a:r>
              <a:rPr lang="en-US" altLang="en-US" sz="1600" dirty="0" err="1">
                <a:solidFill>
                  <a:srgbClr val="00B050"/>
                </a:solidFill>
                <a:latin typeface="Comic Sans MS" pitchFamily="66" charset="0"/>
              </a:rPr>
              <a:t>milli</a:t>
            </a:r>
            <a:r>
              <a:rPr lang="en-US" altLang="en-US" sz="1600" dirty="0">
                <a:solidFill>
                  <a:srgbClr val="00B050"/>
                </a:solidFill>
                <a:latin typeface="Comic Sans MS" pitchFamily="66" charset="0"/>
              </a:rPr>
              <a:t> m) = End km (kilo m)</a:t>
            </a:r>
          </a:p>
        </p:txBody>
      </p:sp>
      <p:sp>
        <p:nvSpPr>
          <p:cNvPr id="44" name="Content Placeholder 2"/>
          <p:cNvSpPr txBox="1">
            <a:spLocks/>
          </p:cNvSpPr>
          <p:nvPr/>
        </p:nvSpPr>
        <p:spPr bwMode="auto">
          <a:xfrm>
            <a:off x="4267200" y="2316162"/>
            <a:ext cx="83435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00B050"/>
                </a:solidFill>
                <a:latin typeface="Comic Sans MS" pitchFamily="66" charset="0"/>
              </a:rPr>
              <a:t>Start</a:t>
            </a:r>
          </a:p>
        </p:txBody>
      </p:sp>
      <p:sp>
        <p:nvSpPr>
          <p:cNvPr id="45" name="Content Placeholder 2"/>
          <p:cNvSpPr txBox="1">
            <a:spLocks/>
          </p:cNvSpPr>
          <p:nvPr/>
        </p:nvSpPr>
        <p:spPr bwMode="auto">
          <a:xfrm>
            <a:off x="287673" y="487362"/>
            <a:ext cx="62672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00B050"/>
                </a:solidFill>
                <a:latin typeface="Comic Sans MS" pitchFamily="66" charset="0"/>
              </a:rPr>
              <a:t>End</a:t>
            </a:r>
          </a:p>
        </p:txBody>
      </p:sp>
      <p:cxnSp>
        <p:nvCxnSpPr>
          <p:cNvPr id="47" name="Straight Arrow Connector 46"/>
          <p:cNvCxnSpPr>
            <a:stCxn id="44" idx="0"/>
          </p:cNvCxnSpPr>
          <p:nvPr/>
        </p:nvCxnSpPr>
        <p:spPr>
          <a:xfrm flipH="1" flipV="1">
            <a:off x="914402" y="563562"/>
            <a:ext cx="3769976" cy="175260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557519" y="5610240"/>
            <a:ext cx="595758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00B050"/>
                </a:solidFill>
                <a:latin typeface="Comic Sans MS" pitchFamily="66" charset="0"/>
              </a:rPr>
              <a:t>Six steps to the left = 6 steps for decimal point to the left</a:t>
            </a:r>
          </a:p>
        </p:txBody>
      </p:sp>
      <p:sp>
        <p:nvSpPr>
          <p:cNvPr id="51" name="Content Placeholder 2"/>
          <p:cNvSpPr txBox="1">
            <a:spLocks/>
          </p:cNvSpPr>
          <p:nvPr/>
        </p:nvSpPr>
        <p:spPr bwMode="auto">
          <a:xfrm>
            <a:off x="4072854" y="4876800"/>
            <a:ext cx="514734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2000" dirty="0">
                <a:latin typeface="Comic Sans MS" pitchFamily="66" charset="0"/>
              </a:rPr>
              <a:t>5  = 5.0 = 0000000005.000000000</a:t>
            </a:r>
          </a:p>
        </p:txBody>
      </p:sp>
      <p:sp>
        <p:nvSpPr>
          <p:cNvPr id="41" name="Oval 40"/>
          <p:cNvSpPr/>
          <p:nvPr/>
        </p:nvSpPr>
        <p:spPr>
          <a:xfrm>
            <a:off x="6858000" y="5128259"/>
            <a:ext cx="92768" cy="1295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3" name="Content Placeholder 2"/>
          <p:cNvSpPr txBox="1">
            <a:spLocks/>
          </p:cNvSpPr>
          <p:nvPr/>
        </p:nvSpPr>
        <p:spPr bwMode="auto">
          <a:xfrm>
            <a:off x="1622396" y="4661932"/>
            <a:ext cx="211140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2000" dirty="0">
                <a:latin typeface="Comic Sans MS" pitchFamily="66" charset="0"/>
              </a:rPr>
              <a:t>0.000005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 bwMode="auto">
          <a:xfrm>
            <a:off x="220035" y="944562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(km)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867735" y="1290957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hm</a:t>
            </a: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49" name="Content Placeholder 2"/>
          <p:cNvSpPr txBox="1">
            <a:spLocks/>
          </p:cNvSpPr>
          <p:nvPr/>
        </p:nvSpPr>
        <p:spPr bwMode="auto">
          <a:xfrm>
            <a:off x="1566730" y="1632459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(dam)</a:t>
            </a:r>
          </a:p>
        </p:txBody>
      </p:sp>
      <p:sp>
        <p:nvSpPr>
          <p:cNvPr id="55" name="Content Placeholder 2"/>
          <p:cNvSpPr txBox="1">
            <a:spLocks/>
          </p:cNvSpPr>
          <p:nvPr/>
        </p:nvSpPr>
        <p:spPr bwMode="auto">
          <a:xfrm>
            <a:off x="2848935" y="2239962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dm</a:t>
            </a: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56" name="Content Placeholder 2"/>
          <p:cNvSpPr txBox="1">
            <a:spLocks/>
          </p:cNvSpPr>
          <p:nvPr/>
        </p:nvSpPr>
        <p:spPr bwMode="auto">
          <a:xfrm>
            <a:off x="3458535" y="2544762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(cm)</a:t>
            </a:r>
          </a:p>
        </p:txBody>
      </p:sp>
      <p:sp>
        <p:nvSpPr>
          <p:cNvPr id="57" name="Content Placeholder 2"/>
          <p:cNvSpPr txBox="1">
            <a:spLocks/>
          </p:cNvSpPr>
          <p:nvPr/>
        </p:nvSpPr>
        <p:spPr bwMode="auto">
          <a:xfrm>
            <a:off x="4114800" y="2849562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(mm)</a:t>
            </a: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5980606" y="3774447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(µm)</a:t>
            </a:r>
          </a:p>
        </p:txBody>
      </p:sp>
      <p:sp>
        <p:nvSpPr>
          <p:cNvPr id="59" name="Content Placeholder 2"/>
          <p:cNvSpPr txBox="1">
            <a:spLocks/>
          </p:cNvSpPr>
          <p:nvPr/>
        </p:nvSpPr>
        <p:spPr bwMode="auto">
          <a:xfrm>
            <a:off x="8163186" y="4648200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(nm)</a:t>
            </a:r>
          </a:p>
        </p:txBody>
      </p:sp>
      <p:sp>
        <p:nvSpPr>
          <p:cNvPr id="61" name="Content Placeholder 2"/>
          <p:cNvSpPr txBox="1">
            <a:spLocks/>
          </p:cNvSpPr>
          <p:nvPr/>
        </p:nvSpPr>
        <p:spPr bwMode="auto">
          <a:xfrm>
            <a:off x="2466013" y="1847775"/>
            <a:ext cx="637914" cy="80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b="1" dirty="0" err="1" smtClean="0">
                <a:solidFill>
                  <a:srgbClr val="FF0066"/>
                </a:solidFill>
                <a:latin typeface="Comic Sans MS" pitchFamily="66" charset="0"/>
              </a:rPr>
              <a:t>m</a:t>
            </a:r>
            <a:r>
              <a:rPr lang="en-US" altLang="en-US" sz="1200" dirty="0" err="1" smtClean="0">
                <a:solidFill>
                  <a:srgbClr val="99CCFF"/>
                </a:solidFill>
                <a:latin typeface="Comic Sans MS" pitchFamily="66" charset="0"/>
              </a:rPr>
              <a:t>,l,g</a:t>
            </a:r>
            <a:endParaRPr lang="en-US" altLang="en-US" sz="1200" dirty="0">
              <a:solidFill>
                <a:srgbClr val="99CC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1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-0.09827 4.44444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3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42" grpId="0"/>
      <p:bldP spid="43" grpId="0"/>
      <p:bldP spid="44" grpId="0"/>
      <p:bldP spid="45" grpId="0"/>
      <p:bldP spid="50" grpId="0"/>
      <p:bldP spid="51" grpId="0"/>
      <p:bldP spid="51" grpId="1"/>
      <p:bldP spid="41" grpId="0" animBg="1"/>
      <p:bldP spid="41" grpId="1" animBg="1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467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  <a:t>Welcome to Bio I Lab!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4525963"/>
          </a:xfrm>
        </p:spPr>
        <p:txBody>
          <a:bodyPr/>
          <a:lstStyle/>
          <a:p>
            <a:r>
              <a:rPr lang="en-US" altLang="en-US" dirty="0">
                <a:solidFill>
                  <a:srgbClr val="FFC000"/>
                </a:solidFill>
                <a:latin typeface="Century Gothic" panose="020B0502020202020204" pitchFamily="34" charset="0"/>
              </a:rPr>
              <a:t>Read </a:t>
            </a:r>
            <a:r>
              <a:rPr lang="en-US" altLang="en-US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Syllabus:</a:t>
            </a:r>
          </a:p>
          <a:p>
            <a:pPr marL="36512" indent="0">
              <a:buNone/>
            </a:pPr>
            <a:r>
              <a:rPr lang="en-US" altLang="en-US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It’s YOUR contract</a:t>
            </a:r>
            <a:r>
              <a:rPr lang="en-US" altLang="en-US" dirty="0">
                <a:solidFill>
                  <a:srgbClr val="FFC000"/>
                </a:solidFill>
                <a:latin typeface="Century Gothic" panose="020B0502020202020204" pitchFamily="34" charset="0"/>
              </a:rPr>
              <a:t>! </a:t>
            </a:r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30335"/>
            <a:ext cx="2842076" cy="3959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564134"/>
            <a:ext cx="4268595" cy="474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4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7467600" cy="1143000"/>
          </a:xfrm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  <a:t>Metric </a:t>
            </a:r>
            <a:r>
              <a:rPr lang="en-US" altLang="en-US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System </a:t>
            </a:r>
            <a:r>
              <a:rPr lang="en-US" altLang="en-US" sz="2800" dirty="0">
                <a:solidFill>
                  <a:srgbClr val="99CCFF"/>
                </a:solidFill>
                <a:latin typeface="Century Gothic" panose="020B0502020202020204" pitchFamily="34" charset="0"/>
              </a:rPr>
              <a:t>(pgs. 2 &amp;3)</a:t>
            </a:r>
            <a:r>
              <a:rPr lang="en-US" altLang="en-US" sz="2800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 </a:t>
            </a:r>
            <a:endParaRPr lang="en-US" altLang="en-US" sz="2800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990600" cy="381000"/>
          </a:xfrm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6512" indent="0" eaLnBrk="1" hangingPunct="1"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KiloU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cxnSp>
        <p:nvCxnSpPr>
          <p:cNvPr id="3" name="Elbow Connector 2"/>
          <p:cNvCxnSpPr/>
          <p:nvPr/>
        </p:nvCxnSpPr>
        <p:spPr>
          <a:xfrm>
            <a:off x="381000" y="1295400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>
            <a:off x="1066800" y="1600200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14500" y="1905000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>
            <a:off x="2362200" y="2211897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3009900" y="2516697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>
            <a:off x="3657600" y="2839673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>
            <a:off x="4305300" y="3124200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>
            <a:off x="4953000" y="3440884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>
            <a:off x="5600700" y="3745684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838200" y="1562100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HectoU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534486" y="1866900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DekaU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2525086" y="2153174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99CCFF"/>
                </a:solidFill>
                <a:latin typeface="Comic Sans MS" pitchFamily="66" charset="0"/>
              </a:rPr>
              <a:t>U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2895600" y="2524736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DeciU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3484926" y="2801573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CentiU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4133850" y="3124200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MilliU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6019800" y="4038600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MicroU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cxnSp>
        <p:nvCxnSpPr>
          <p:cNvPr id="24" name="Elbow Connector 23"/>
          <p:cNvCxnSpPr/>
          <p:nvPr/>
        </p:nvCxnSpPr>
        <p:spPr>
          <a:xfrm>
            <a:off x="6248400" y="4049085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>
            <a:off x="6934200" y="4353885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8152701" y="4971874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NanoU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cxnSp>
        <p:nvCxnSpPr>
          <p:cNvPr id="28" name="Elbow Connector 27"/>
          <p:cNvCxnSpPr/>
          <p:nvPr/>
        </p:nvCxnSpPr>
        <p:spPr>
          <a:xfrm>
            <a:off x="7658100" y="4658685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1000" y="1295400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62200" y="2211897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305300" y="3124200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267450" y="4050484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324151" y="4963485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124450" y="1600200"/>
            <a:ext cx="3105150" cy="1544273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/>
          <p:cNvSpPr txBox="1">
            <a:spLocks/>
          </p:cNvSpPr>
          <p:nvPr/>
        </p:nvSpPr>
        <p:spPr bwMode="auto">
          <a:xfrm>
            <a:off x="6343650" y="1714500"/>
            <a:ext cx="22669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FFC000"/>
                </a:solidFill>
                <a:latin typeface="Comic Sans MS" pitchFamily="66" charset="0"/>
              </a:rPr>
              <a:t>“Point” to the right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457200" y="3314700"/>
            <a:ext cx="3027726" cy="1657174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1619250" y="3440884"/>
            <a:ext cx="22669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FFC000"/>
                </a:solidFill>
                <a:latin typeface="Comic Sans MS" pitchFamily="66" charset="0"/>
              </a:rPr>
              <a:t>“Point” to the left</a:t>
            </a:r>
          </a:p>
        </p:txBody>
      </p:sp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586530" y="5180899"/>
            <a:ext cx="314727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latin typeface="Comic Sans MS" pitchFamily="66" charset="0"/>
              </a:rPr>
              <a:t>12.75 dg =________mg</a:t>
            </a:r>
          </a:p>
        </p:txBody>
      </p:sp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517845" y="5716049"/>
            <a:ext cx="401448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00B050"/>
                </a:solidFill>
                <a:latin typeface="Comic Sans MS" pitchFamily="66" charset="0"/>
              </a:rPr>
              <a:t>Start dg (</a:t>
            </a:r>
            <a:r>
              <a:rPr lang="en-US" altLang="en-US" sz="1600" dirty="0" err="1">
                <a:solidFill>
                  <a:srgbClr val="00B050"/>
                </a:solidFill>
                <a:latin typeface="Comic Sans MS" pitchFamily="66" charset="0"/>
              </a:rPr>
              <a:t>deci</a:t>
            </a:r>
            <a:r>
              <a:rPr lang="en-US" altLang="en-US" sz="1600" dirty="0">
                <a:solidFill>
                  <a:srgbClr val="00B050"/>
                </a:solidFill>
                <a:latin typeface="Comic Sans MS" pitchFamily="66" charset="0"/>
              </a:rPr>
              <a:t>) = End mg (</a:t>
            </a:r>
            <a:r>
              <a:rPr lang="en-US" altLang="en-US" sz="1600" dirty="0" err="1">
                <a:solidFill>
                  <a:srgbClr val="00B050"/>
                </a:solidFill>
                <a:latin typeface="Comic Sans MS" pitchFamily="66" charset="0"/>
              </a:rPr>
              <a:t>milli</a:t>
            </a:r>
            <a:r>
              <a:rPr lang="en-US" altLang="en-US" sz="1600" dirty="0">
                <a:solidFill>
                  <a:srgbClr val="00B050"/>
                </a:solidFill>
                <a:latin typeface="Comic Sans MS" pitchFamily="66" charset="0"/>
              </a:rPr>
              <a:t> g)</a:t>
            </a:r>
          </a:p>
        </p:txBody>
      </p:sp>
      <p:sp>
        <p:nvSpPr>
          <p:cNvPr id="44" name="Content Placeholder 2"/>
          <p:cNvSpPr txBox="1">
            <a:spLocks/>
          </p:cNvSpPr>
          <p:nvPr/>
        </p:nvSpPr>
        <p:spPr bwMode="auto">
          <a:xfrm>
            <a:off x="3047650" y="2173797"/>
            <a:ext cx="83435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00B050"/>
                </a:solidFill>
                <a:latin typeface="Comic Sans MS" pitchFamily="66" charset="0"/>
              </a:rPr>
              <a:t>Start</a:t>
            </a:r>
          </a:p>
        </p:txBody>
      </p:sp>
      <p:sp>
        <p:nvSpPr>
          <p:cNvPr id="45" name="Content Placeholder 2"/>
          <p:cNvSpPr txBox="1">
            <a:spLocks/>
          </p:cNvSpPr>
          <p:nvPr/>
        </p:nvSpPr>
        <p:spPr bwMode="auto">
          <a:xfrm>
            <a:off x="4326272" y="2732713"/>
            <a:ext cx="62672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00B050"/>
                </a:solidFill>
                <a:latin typeface="Comic Sans MS" pitchFamily="66" charset="0"/>
              </a:rPr>
              <a:t>End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3733800" y="2343674"/>
            <a:ext cx="895350" cy="457899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557519" y="6113478"/>
            <a:ext cx="595758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00B050"/>
                </a:solidFill>
                <a:latin typeface="Comic Sans MS" pitchFamily="66" charset="0"/>
              </a:rPr>
              <a:t>2 steps to the right = 2 steps for decimal point to the right</a:t>
            </a:r>
          </a:p>
        </p:txBody>
      </p:sp>
      <p:sp>
        <p:nvSpPr>
          <p:cNvPr id="51" name="Content Placeholder 2"/>
          <p:cNvSpPr txBox="1">
            <a:spLocks/>
          </p:cNvSpPr>
          <p:nvPr/>
        </p:nvSpPr>
        <p:spPr bwMode="auto">
          <a:xfrm>
            <a:off x="4114800" y="5257800"/>
            <a:ext cx="369954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latin typeface="Comic Sans MS" pitchFamily="66" charset="0"/>
              </a:rPr>
              <a:t>12.75  = 000000012.7500000000 </a:t>
            </a:r>
          </a:p>
        </p:txBody>
      </p:sp>
      <p:sp>
        <p:nvSpPr>
          <p:cNvPr id="41" name="Oval 40"/>
          <p:cNvSpPr/>
          <p:nvPr/>
        </p:nvSpPr>
        <p:spPr>
          <a:xfrm>
            <a:off x="6105525" y="5463540"/>
            <a:ext cx="66675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ontent Placeholder 2"/>
          <p:cNvSpPr txBox="1">
            <a:spLocks/>
          </p:cNvSpPr>
          <p:nvPr/>
        </p:nvSpPr>
        <p:spPr bwMode="auto">
          <a:xfrm>
            <a:off x="1929119" y="5159926"/>
            <a:ext cx="134748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latin typeface="Comic Sans MS" pitchFamily="66" charset="0"/>
              </a:rPr>
              <a:t> 1275</a:t>
            </a:r>
          </a:p>
        </p:txBody>
      </p:sp>
      <p:sp>
        <p:nvSpPr>
          <p:cNvPr id="54" name="Content Placeholder 2"/>
          <p:cNvSpPr txBox="1">
            <a:spLocks/>
          </p:cNvSpPr>
          <p:nvPr/>
        </p:nvSpPr>
        <p:spPr bwMode="auto">
          <a:xfrm>
            <a:off x="4114800" y="5257800"/>
            <a:ext cx="369954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None/>
            </a:pPr>
            <a:r>
              <a:rPr lang="en-US" altLang="en-US" sz="1600" dirty="0">
                <a:latin typeface="Comic Sans MS" pitchFamily="66" charset="0"/>
              </a:rPr>
              <a:t>12.75  = 00000001275.00000000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 bwMode="auto">
          <a:xfrm>
            <a:off x="220035" y="1447800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kg)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867735" y="1794195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hg)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 bwMode="auto">
          <a:xfrm>
            <a:off x="1566730" y="2135697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dag)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 bwMode="auto">
          <a:xfrm>
            <a:off x="2848935" y="2743200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dg)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6" name="Content Placeholder 2"/>
          <p:cNvSpPr txBox="1">
            <a:spLocks/>
          </p:cNvSpPr>
          <p:nvPr/>
        </p:nvSpPr>
        <p:spPr bwMode="auto">
          <a:xfrm>
            <a:off x="3458535" y="3048000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cg)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 bwMode="auto">
          <a:xfrm>
            <a:off x="4114800" y="3352800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mg)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5980606" y="4277685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µg)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 bwMode="auto">
          <a:xfrm>
            <a:off x="8163186" y="5210259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ng)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0" name="Content Placeholder 2"/>
          <p:cNvSpPr txBox="1">
            <a:spLocks/>
          </p:cNvSpPr>
          <p:nvPr/>
        </p:nvSpPr>
        <p:spPr bwMode="auto">
          <a:xfrm>
            <a:off x="2449277" y="2340076"/>
            <a:ext cx="637914" cy="80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 err="1" smtClean="0">
                <a:solidFill>
                  <a:srgbClr val="99CCFF"/>
                </a:solidFill>
                <a:latin typeface="Comic Sans MS" pitchFamily="66" charset="0"/>
              </a:rPr>
              <a:t>m,l,</a:t>
            </a:r>
            <a:r>
              <a:rPr lang="en-US" altLang="en-US" sz="1200" dirty="0" err="1" smtClean="0">
                <a:solidFill>
                  <a:srgbClr val="FF0066"/>
                </a:solidFill>
                <a:latin typeface="Comic Sans MS" pitchFamily="66" charset="0"/>
              </a:rPr>
              <a:t>g</a:t>
            </a:r>
            <a:endParaRPr lang="en-US" altLang="en-US" sz="1200" dirty="0">
              <a:solidFill>
                <a:srgbClr val="FF0066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71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2998E-6 L 0.02673 -4.82998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50" grpId="0"/>
      <p:bldP spid="51" grpId="0"/>
      <p:bldP spid="51" grpId="1"/>
      <p:bldP spid="41" grpId="0" animBg="1"/>
      <p:bldP spid="41" grpId="1" animBg="1"/>
      <p:bldP spid="53" grpId="0"/>
      <p:bldP spid="5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7467600" cy="1143000"/>
          </a:xfrm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  <a:t>Metric </a:t>
            </a:r>
            <a:r>
              <a:rPr lang="en-US" altLang="en-US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System </a:t>
            </a:r>
            <a:r>
              <a:rPr lang="en-US" altLang="en-US" sz="2800" dirty="0">
                <a:solidFill>
                  <a:srgbClr val="99CCFF"/>
                </a:solidFill>
                <a:latin typeface="Century Gothic" panose="020B0502020202020204" pitchFamily="34" charset="0"/>
              </a:rPr>
              <a:t>(pgs. 2 &amp;3)</a:t>
            </a:r>
            <a:r>
              <a:rPr lang="en-US" altLang="en-US" sz="2800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 </a:t>
            </a:r>
            <a:endParaRPr lang="en-US" altLang="en-US" sz="2800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990600" cy="381000"/>
          </a:xfrm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6512" indent="0" eaLnBrk="1" hangingPunct="1"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KiloU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cxnSp>
        <p:nvCxnSpPr>
          <p:cNvPr id="3" name="Elbow Connector 2"/>
          <p:cNvCxnSpPr/>
          <p:nvPr/>
        </p:nvCxnSpPr>
        <p:spPr>
          <a:xfrm>
            <a:off x="381000" y="1295400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>
            <a:off x="1066800" y="1600200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14500" y="1905000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>
            <a:off x="2362200" y="2211897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3009900" y="2516697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>
            <a:off x="3657600" y="2839673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>
            <a:off x="4305300" y="3124200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>
            <a:off x="4953000" y="3440884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>
            <a:off x="5600700" y="3745684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838200" y="1562100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HectoU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534486" y="1866900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DekaU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2525086" y="2153174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99CCFF"/>
                </a:solidFill>
                <a:latin typeface="Comic Sans MS" pitchFamily="66" charset="0"/>
              </a:rPr>
              <a:t>U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2895600" y="2524736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DeciU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3484926" y="2801573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latin typeface="Comic Sans MS" pitchFamily="66" charset="0"/>
              </a:rPr>
              <a:t>CentiU</a:t>
            </a:r>
            <a:endParaRPr lang="en-US" altLang="en-US" sz="1600" dirty="0">
              <a:latin typeface="Comic Sans MS" pitchFamily="66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4133850" y="3124200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MilliU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6019800" y="4038600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MicroU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cxnSp>
        <p:nvCxnSpPr>
          <p:cNvPr id="24" name="Elbow Connector 23"/>
          <p:cNvCxnSpPr/>
          <p:nvPr/>
        </p:nvCxnSpPr>
        <p:spPr>
          <a:xfrm>
            <a:off x="6248400" y="4049085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>
            <a:off x="6934200" y="4353885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8152701" y="4971874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 err="1">
                <a:solidFill>
                  <a:srgbClr val="99CCFF"/>
                </a:solidFill>
                <a:latin typeface="Comic Sans MS" pitchFamily="66" charset="0"/>
              </a:rPr>
              <a:t>NanoU</a:t>
            </a:r>
            <a:endParaRPr lang="en-US" altLang="en-US" sz="1600" dirty="0">
              <a:solidFill>
                <a:srgbClr val="99CCFF"/>
              </a:solidFill>
              <a:latin typeface="Comic Sans MS" pitchFamily="66" charset="0"/>
            </a:endParaRPr>
          </a:p>
        </p:txBody>
      </p:sp>
      <p:cxnSp>
        <p:nvCxnSpPr>
          <p:cNvPr id="28" name="Elbow Connector 27"/>
          <p:cNvCxnSpPr/>
          <p:nvPr/>
        </p:nvCxnSpPr>
        <p:spPr>
          <a:xfrm>
            <a:off x="7658100" y="4658685"/>
            <a:ext cx="1295400" cy="304800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1000" y="1295400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62200" y="2211897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305300" y="3124200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267450" y="4050484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324151" y="4963485"/>
            <a:ext cx="6477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124450" y="1600200"/>
            <a:ext cx="3105150" cy="1544273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/>
          <p:cNvSpPr txBox="1">
            <a:spLocks/>
          </p:cNvSpPr>
          <p:nvPr/>
        </p:nvSpPr>
        <p:spPr bwMode="auto">
          <a:xfrm>
            <a:off x="6343650" y="1714500"/>
            <a:ext cx="22669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FFC000"/>
                </a:solidFill>
                <a:latin typeface="Comic Sans MS" pitchFamily="66" charset="0"/>
              </a:rPr>
              <a:t>“Point” to the right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457200" y="3314700"/>
            <a:ext cx="3027726" cy="1657174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1619250" y="3440884"/>
            <a:ext cx="22669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FFC000"/>
                </a:solidFill>
                <a:latin typeface="Comic Sans MS" pitchFamily="66" charset="0"/>
              </a:rPr>
              <a:t>“Point” to the left</a:t>
            </a:r>
          </a:p>
        </p:txBody>
      </p:sp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586530" y="5180899"/>
            <a:ext cx="314727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latin typeface="Comic Sans MS" pitchFamily="66" charset="0"/>
              </a:rPr>
              <a:t>0.0143 </a:t>
            </a:r>
            <a:r>
              <a:rPr lang="en-US" altLang="en-US" sz="1600" dirty="0" err="1">
                <a:latin typeface="Comic Sans MS" pitchFamily="66" charset="0"/>
              </a:rPr>
              <a:t>hecto</a:t>
            </a:r>
            <a:r>
              <a:rPr lang="en-US" altLang="en-US" sz="1600" dirty="0">
                <a:latin typeface="Comic Sans MS" pitchFamily="66" charset="0"/>
              </a:rPr>
              <a:t> l = _____cl</a:t>
            </a:r>
          </a:p>
        </p:txBody>
      </p:sp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517845" y="5716049"/>
            <a:ext cx="401448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00B050"/>
                </a:solidFill>
                <a:latin typeface="Comic Sans MS" pitchFamily="66" charset="0"/>
              </a:rPr>
              <a:t>Start </a:t>
            </a:r>
            <a:r>
              <a:rPr lang="en-US" altLang="en-US" sz="1600" dirty="0" err="1">
                <a:solidFill>
                  <a:srgbClr val="00B050"/>
                </a:solidFill>
                <a:latin typeface="Comic Sans MS" pitchFamily="66" charset="0"/>
              </a:rPr>
              <a:t>hecto</a:t>
            </a:r>
            <a:r>
              <a:rPr lang="en-US" altLang="en-US" sz="1600" dirty="0">
                <a:solidFill>
                  <a:srgbClr val="00B050"/>
                </a:solidFill>
                <a:latin typeface="Comic Sans MS" pitchFamily="66" charset="0"/>
              </a:rPr>
              <a:t> = End cl (</a:t>
            </a:r>
            <a:r>
              <a:rPr lang="en-US" altLang="en-US" sz="1600" dirty="0" err="1">
                <a:solidFill>
                  <a:srgbClr val="00B050"/>
                </a:solidFill>
                <a:latin typeface="Comic Sans MS" pitchFamily="66" charset="0"/>
              </a:rPr>
              <a:t>centi</a:t>
            </a:r>
            <a:r>
              <a:rPr lang="en-US" altLang="en-US" sz="1600" dirty="0">
                <a:solidFill>
                  <a:srgbClr val="00B050"/>
                </a:solidFill>
                <a:latin typeface="Comic Sans MS" pitchFamily="66" charset="0"/>
              </a:rPr>
              <a:t> l)</a:t>
            </a:r>
          </a:p>
        </p:txBody>
      </p:sp>
      <p:sp>
        <p:nvSpPr>
          <p:cNvPr id="44" name="Content Placeholder 2"/>
          <p:cNvSpPr txBox="1">
            <a:spLocks/>
          </p:cNvSpPr>
          <p:nvPr/>
        </p:nvSpPr>
        <p:spPr bwMode="auto">
          <a:xfrm>
            <a:off x="1028700" y="1219200"/>
            <a:ext cx="83435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00B050"/>
                </a:solidFill>
                <a:latin typeface="Comic Sans MS" pitchFamily="66" charset="0"/>
              </a:rPr>
              <a:t>Start</a:t>
            </a:r>
          </a:p>
        </p:txBody>
      </p:sp>
      <p:sp>
        <p:nvSpPr>
          <p:cNvPr id="45" name="Content Placeholder 2"/>
          <p:cNvSpPr txBox="1">
            <a:spLocks/>
          </p:cNvSpPr>
          <p:nvPr/>
        </p:nvSpPr>
        <p:spPr bwMode="auto">
          <a:xfrm>
            <a:off x="3702341" y="2514600"/>
            <a:ext cx="62672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00B050"/>
                </a:solidFill>
                <a:latin typeface="Comic Sans MS" pitchFamily="66" charset="0"/>
              </a:rPr>
              <a:t>End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1714500" y="1447800"/>
            <a:ext cx="2095500" cy="946906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557519" y="6113478"/>
            <a:ext cx="595758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solidFill>
                  <a:srgbClr val="00B050"/>
                </a:solidFill>
                <a:latin typeface="Comic Sans MS" pitchFamily="66" charset="0"/>
              </a:rPr>
              <a:t>4 steps to the right = 4 steps for decimal point to the right</a:t>
            </a:r>
          </a:p>
        </p:txBody>
      </p:sp>
      <p:sp>
        <p:nvSpPr>
          <p:cNvPr id="51" name="Content Placeholder 2"/>
          <p:cNvSpPr txBox="1">
            <a:spLocks/>
          </p:cNvSpPr>
          <p:nvPr/>
        </p:nvSpPr>
        <p:spPr bwMode="auto">
          <a:xfrm>
            <a:off x="4038600" y="5257800"/>
            <a:ext cx="369954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latin typeface="Comic Sans MS" pitchFamily="66" charset="0"/>
              </a:rPr>
              <a:t>0.0143  = 00000000.014300000000</a:t>
            </a:r>
          </a:p>
        </p:txBody>
      </p:sp>
      <p:sp>
        <p:nvSpPr>
          <p:cNvPr id="41" name="Oval 40"/>
          <p:cNvSpPr/>
          <p:nvPr/>
        </p:nvSpPr>
        <p:spPr>
          <a:xfrm>
            <a:off x="6105525" y="5463540"/>
            <a:ext cx="66675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ontent Placeholder 2"/>
          <p:cNvSpPr txBox="1">
            <a:spLocks/>
          </p:cNvSpPr>
          <p:nvPr/>
        </p:nvSpPr>
        <p:spPr bwMode="auto">
          <a:xfrm>
            <a:off x="1929119" y="5159926"/>
            <a:ext cx="134748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600" dirty="0">
                <a:latin typeface="Comic Sans MS" pitchFamily="66" charset="0"/>
              </a:rPr>
              <a:t>     143</a:t>
            </a:r>
          </a:p>
        </p:txBody>
      </p:sp>
      <p:sp>
        <p:nvSpPr>
          <p:cNvPr id="54" name="Content Placeholder 2"/>
          <p:cNvSpPr txBox="1">
            <a:spLocks/>
          </p:cNvSpPr>
          <p:nvPr/>
        </p:nvSpPr>
        <p:spPr bwMode="auto">
          <a:xfrm>
            <a:off x="4072855" y="5257800"/>
            <a:ext cx="369954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None/>
            </a:pPr>
            <a:r>
              <a:rPr lang="en-US" altLang="en-US" sz="1600" dirty="0">
                <a:latin typeface="Comic Sans MS" pitchFamily="66" charset="0"/>
              </a:rPr>
              <a:t>0.0143  = 000000000143.00000000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 bwMode="auto">
          <a:xfrm>
            <a:off x="220035" y="1447800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kl)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867735" y="1794195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hl)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 bwMode="auto">
          <a:xfrm>
            <a:off x="1566730" y="2135697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dal)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 bwMode="auto">
          <a:xfrm>
            <a:off x="2848935" y="2743200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dl)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6" name="Content Placeholder 2"/>
          <p:cNvSpPr txBox="1">
            <a:spLocks/>
          </p:cNvSpPr>
          <p:nvPr/>
        </p:nvSpPr>
        <p:spPr bwMode="auto">
          <a:xfrm>
            <a:off x="3458535" y="3048000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cl)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 bwMode="auto">
          <a:xfrm>
            <a:off x="4114800" y="3352800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ml)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5980606" y="4277685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µl)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 bwMode="auto">
          <a:xfrm>
            <a:off x="8163186" y="5210259"/>
            <a:ext cx="80866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None/>
            </a:pPr>
            <a:r>
              <a:rPr lang="en-US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(</a:t>
            </a:r>
            <a:r>
              <a:rPr lang="en-US" altLang="en-US" sz="12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nl</a:t>
            </a:r>
            <a:r>
              <a:rPr lang="en-US" altLang="en-US" sz="1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)</a:t>
            </a:r>
            <a:endParaRPr lang="en-US" altLang="en-US" sz="12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0" name="Content Placeholder 2"/>
          <p:cNvSpPr txBox="1">
            <a:spLocks/>
          </p:cNvSpPr>
          <p:nvPr/>
        </p:nvSpPr>
        <p:spPr bwMode="auto">
          <a:xfrm>
            <a:off x="2425131" y="2388312"/>
            <a:ext cx="637914" cy="80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Font typeface="Wingdings 2" pitchFamily="18" charset="2"/>
              <a:buNone/>
            </a:pPr>
            <a:r>
              <a:rPr lang="en-US" altLang="en-US" sz="1200" dirty="0" err="1" smtClean="0">
                <a:solidFill>
                  <a:srgbClr val="99CCFF"/>
                </a:solidFill>
                <a:latin typeface="Comic Sans MS" pitchFamily="66" charset="0"/>
              </a:rPr>
              <a:t>m,</a:t>
            </a:r>
            <a:r>
              <a:rPr lang="en-US" altLang="en-US" sz="1200" dirty="0" err="1" smtClean="0">
                <a:solidFill>
                  <a:srgbClr val="FF0066"/>
                </a:solidFill>
                <a:latin typeface="Comic Sans MS" pitchFamily="66" charset="0"/>
              </a:rPr>
              <a:t>l</a:t>
            </a:r>
            <a:r>
              <a:rPr lang="en-US" altLang="en-US" sz="1200" dirty="0" err="1" smtClean="0">
                <a:solidFill>
                  <a:srgbClr val="99CCFF"/>
                </a:solidFill>
                <a:latin typeface="Comic Sans MS" pitchFamily="66" charset="0"/>
              </a:rPr>
              <a:t>,g</a:t>
            </a:r>
            <a:endParaRPr lang="en-US" altLang="en-US" sz="1200" dirty="0">
              <a:solidFill>
                <a:srgbClr val="99CC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69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2998E-6 L 0.05365 -4.82998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50" grpId="0"/>
      <p:bldP spid="51" grpId="0"/>
      <p:bldP spid="51" grpId="1"/>
      <p:bldP spid="41" grpId="0" animBg="1"/>
      <p:bldP spid="41" grpId="1" animBg="1"/>
      <p:bldP spid="53" grpId="0"/>
      <p:bldP spid="5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7778" r="2500" b="12222"/>
          <a:stretch/>
        </p:blipFill>
        <p:spPr>
          <a:xfrm>
            <a:off x="765175" y="2057907"/>
            <a:ext cx="7314188" cy="3657094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99CCFF"/>
                </a:solidFill>
                <a:latin typeface="Century Gothic" panose="020B0502020202020204" pitchFamily="34" charset="0"/>
              </a:rPr>
              <a:t>How to </a:t>
            </a:r>
            <a:r>
              <a:rPr lang="en-US" altLang="en-US" sz="4000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measure Mass?</a:t>
            </a:r>
            <a:endParaRPr lang="en-US" altLang="en-US" sz="4000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3" name="AutoShape 6" descr="Image result for wooden bl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Image result for wooden blo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Image result for wooden bloc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249883" y="2357119"/>
            <a:ext cx="645437" cy="1189654"/>
          </a:xfrm>
          <a:prstGeom prst="straightConnector1">
            <a:avLst/>
          </a:prstGeom>
          <a:ln w="8572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934280" y="2219814"/>
            <a:ext cx="16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FF0066"/>
                </a:solidFill>
                <a:latin typeface="Comic Sans MS" pitchFamily="66" charset="0"/>
                <a:ea typeface="+mj-ea"/>
                <a:cs typeface="+mj-cs"/>
              </a:rPr>
              <a:t>hundreds</a:t>
            </a:r>
            <a:endParaRPr lang="en-US" sz="1100" dirty="0">
              <a:solidFill>
                <a:srgbClr val="FF0066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963866" y="1843011"/>
            <a:ext cx="448525" cy="1369366"/>
          </a:xfrm>
          <a:prstGeom prst="straightConnector1">
            <a:avLst/>
          </a:prstGeom>
          <a:ln w="857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249883" y="1417638"/>
            <a:ext cx="16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tens</a:t>
            </a:r>
            <a:endParaRPr lang="en-US" sz="1100" dirty="0">
              <a:solidFill>
                <a:srgbClr val="FFC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697433" y="4574232"/>
            <a:ext cx="341167" cy="1071843"/>
          </a:xfrm>
          <a:prstGeom prst="straightConnector1">
            <a:avLst/>
          </a:prstGeom>
          <a:ln w="857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810000" y="5646075"/>
            <a:ext cx="16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ones</a:t>
            </a:r>
            <a:endParaRPr lang="en-US" sz="1100" dirty="0">
              <a:solidFill>
                <a:srgbClr val="00B05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 rot="5400000">
            <a:off x="-1705690" y="330589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 OHAUS CORPORATION, Parsippany, NJ 07054</a:t>
            </a:r>
            <a:b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http://www.directindustry.com/prod/ohaus/product-5711-1559328.html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80518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46" y="1629029"/>
            <a:ext cx="6019800" cy="4514850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99CCFF"/>
                </a:solidFill>
                <a:latin typeface="Century Gothic" panose="020B0502020202020204" pitchFamily="34" charset="0"/>
              </a:rPr>
              <a:t>How to </a:t>
            </a:r>
            <a:r>
              <a:rPr lang="en-US" altLang="en-US" sz="4000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measure Mass?</a:t>
            </a:r>
            <a:endParaRPr lang="en-US" altLang="en-US" sz="4000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3" name="AutoShape 6" descr="Image result for wooden bl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Image result for wooden blo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Image result for wooden bloc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105400" y="3719000"/>
            <a:ext cx="1828799" cy="264672"/>
          </a:xfrm>
          <a:prstGeom prst="straightConnector1">
            <a:avLst/>
          </a:prstGeom>
          <a:ln w="8572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010400" y="3428769"/>
            <a:ext cx="16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FF0066"/>
                </a:solidFill>
                <a:latin typeface="Comic Sans MS" pitchFamily="66" charset="0"/>
                <a:ea typeface="+mj-ea"/>
                <a:cs typeface="+mj-cs"/>
              </a:rPr>
              <a:t>hundreds</a:t>
            </a:r>
            <a:endParaRPr lang="en-US" sz="1100" dirty="0">
              <a:solidFill>
                <a:srgbClr val="FF0066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185937" y="2012562"/>
            <a:ext cx="448525" cy="1369366"/>
          </a:xfrm>
          <a:prstGeom prst="straightConnector1">
            <a:avLst/>
          </a:prstGeom>
          <a:ln w="857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603982" y="1634294"/>
            <a:ext cx="16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tens</a:t>
            </a:r>
            <a:endParaRPr lang="en-US" sz="1100" dirty="0">
              <a:solidFill>
                <a:srgbClr val="FFC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43845" y="3961505"/>
            <a:ext cx="2112006" cy="915295"/>
          </a:xfrm>
          <a:prstGeom prst="straightConnector1">
            <a:avLst/>
          </a:prstGeom>
          <a:ln w="857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9648" y="4267200"/>
            <a:ext cx="16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ones</a:t>
            </a:r>
            <a:endParaRPr lang="en-US" sz="1100" dirty="0">
              <a:solidFill>
                <a:srgbClr val="00B05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25555" r="34166" b="23333"/>
          <a:stretch/>
        </p:blipFill>
        <p:spPr>
          <a:xfrm>
            <a:off x="2514600" y="1752600"/>
            <a:ext cx="3505200" cy="350520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 flipV="1">
            <a:off x="4310044" y="3460934"/>
            <a:ext cx="59077" cy="1809589"/>
          </a:xfrm>
          <a:prstGeom prst="straightConnector1">
            <a:avLst/>
          </a:prstGeom>
          <a:ln w="857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&quot;No&quot; Symbol 25"/>
          <p:cNvSpPr/>
          <p:nvPr/>
        </p:nvSpPr>
        <p:spPr>
          <a:xfrm>
            <a:off x="2918358" y="2286000"/>
            <a:ext cx="2590799" cy="2590800"/>
          </a:xfrm>
          <a:prstGeom prst="noSmoking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4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9" grpId="0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99CCFF"/>
                </a:solidFill>
                <a:latin typeface="Century Gothic" panose="020B0502020202020204" pitchFamily="34" charset="0"/>
              </a:rPr>
              <a:t>How to </a:t>
            </a:r>
            <a:r>
              <a:rPr lang="en-US" altLang="en-US" sz="4000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measure Mass?</a:t>
            </a:r>
            <a:endParaRPr lang="en-US" altLang="en-US" sz="4000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3" name="AutoShape 6" descr="Image result for wooden bl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Image result for wooden blo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Image result for wooden bloc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0" t="26350" r="23108" b="14070"/>
          <a:stretch/>
        </p:blipFill>
        <p:spPr>
          <a:xfrm>
            <a:off x="5870171" y="2339686"/>
            <a:ext cx="2667000" cy="2517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5" t="16666" r="39166" b="20000"/>
          <a:stretch/>
        </p:blipFill>
        <p:spPr>
          <a:xfrm>
            <a:off x="457200" y="2286000"/>
            <a:ext cx="2064731" cy="26981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27779" r="38334" b="34444"/>
          <a:stretch/>
        </p:blipFill>
        <p:spPr>
          <a:xfrm>
            <a:off x="3124200" y="2339686"/>
            <a:ext cx="2286000" cy="25908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1482839" y="1828800"/>
            <a:ext cx="6726" cy="1130258"/>
          </a:xfrm>
          <a:prstGeom prst="straightConnector1">
            <a:avLst/>
          </a:prstGeom>
          <a:ln w="8572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191000" y="1905000"/>
            <a:ext cx="0" cy="1117668"/>
          </a:xfrm>
          <a:prstGeom prst="straightConnector1">
            <a:avLst/>
          </a:prstGeom>
          <a:ln w="857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315200" y="1828800"/>
            <a:ext cx="502921" cy="724686"/>
          </a:xfrm>
          <a:prstGeom prst="straightConnector1">
            <a:avLst/>
          </a:prstGeom>
          <a:ln w="857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629400" y="1342525"/>
            <a:ext cx="16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ones</a:t>
            </a:r>
            <a:endParaRPr lang="en-US" sz="1100" dirty="0">
              <a:solidFill>
                <a:srgbClr val="00B05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89465" y="1333500"/>
            <a:ext cx="16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FF0066"/>
                </a:solidFill>
                <a:latin typeface="Comic Sans MS" pitchFamily="66" charset="0"/>
                <a:ea typeface="+mj-ea"/>
                <a:cs typeface="+mj-cs"/>
              </a:rPr>
              <a:t>hundreds</a:t>
            </a:r>
            <a:endParaRPr lang="en-US" sz="1100" dirty="0">
              <a:solidFill>
                <a:srgbClr val="FF0066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755275" y="1391356"/>
            <a:ext cx="16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tens</a:t>
            </a:r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14400" y="4867870"/>
            <a:ext cx="16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dirty="0" smtClean="0">
                <a:solidFill>
                  <a:srgbClr val="FF0066"/>
                </a:solidFill>
                <a:latin typeface="Comic Sans MS" pitchFamily="66" charset="0"/>
                <a:ea typeface="+mj-ea"/>
                <a:cs typeface="+mj-cs"/>
              </a:rPr>
              <a:t>200 g</a:t>
            </a:r>
            <a:endParaRPr lang="en-US" sz="4000" dirty="0">
              <a:solidFill>
                <a:srgbClr val="FF0066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657600" y="4904860"/>
            <a:ext cx="16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dirty="0" smtClean="0">
                <a:solidFill>
                  <a:srgbClr val="FFC000"/>
                </a:solidFill>
                <a:latin typeface="Comic Sans MS" pitchFamily="66" charset="0"/>
                <a:ea typeface="+mj-ea"/>
                <a:cs typeface="+mj-cs"/>
              </a:rPr>
              <a:t>40 g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81800" y="4903382"/>
            <a:ext cx="16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dirty="0" smtClean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1.4 g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13315" name="TextBox 13314"/>
          <p:cNvSpPr txBox="1"/>
          <p:nvPr/>
        </p:nvSpPr>
        <p:spPr>
          <a:xfrm>
            <a:off x="2791788" y="4867870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+</a:t>
            </a:r>
            <a:endParaRPr lang="en-US" sz="5400" dirty="0"/>
          </a:p>
        </p:txBody>
      </p:sp>
      <p:sp>
        <p:nvSpPr>
          <p:cNvPr id="41" name="TextBox 40"/>
          <p:cNvSpPr txBox="1"/>
          <p:nvPr/>
        </p:nvSpPr>
        <p:spPr>
          <a:xfrm>
            <a:off x="5575859" y="4867870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+</a:t>
            </a:r>
            <a:endParaRPr lang="en-US" sz="5400" dirty="0"/>
          </a:p>
        </p:txBody>
      </p:sp>
      <p:sp>
        <p:nvSpPr>
          <p:cNvPr id="42" name="TextBox 41"/>
          <p:cNvSpPr txBox="1"/>
          <p:nvPr/>
        </p:nvSpPr>
        <p:spPr>
          <a:xfrm>
            <a:off x="8158844" y="4867870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=</a:t>
            </a:r>
            <a:endParaRPr lang="en-US" sz="5400" dirty="0"/>
          </a:p>
        </p:txBody>
      </p:sp>
      <p:sp>
        <p:nvSpPr>
          <p:cNvPr id="13316" name="TextBox 13315"/>
          <p:cNvSpPr txBox="1"/>
          <p:nvPr/>
        </p:nvSpPr>
        <p:spPr>
          <a:xfrm>
            <a:off x="3262467" y="5852534"/>
            <a:ext cx="2492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241.4 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53016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5" grpId="0"/>
      <p:bldP spid="36" grpId="0"/>
      <p:bldP spid="37" grpId="0"/>
      <p:bldP spid="38" grpId="0"/>
      <p:bldP spid="39" grpId="0"/>
      <p:bldP spid="13315" grpId="0"/>
      <p:bldP spid="41" grpId="0"/>
      <p:bldP spid="42" grpId="0"/>
      <p:bldP spid="133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95400"/>
            <a:ext cx="6029325" cy="5415147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92727" y="139658"/>
            <a:ext cx="74676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92D050"/>
                </a:solidFill>
                <a:latin typeface="Century Gothic" panose="020B0502020202020204" pitchFamily="34" charset="0"/>
              </a:rPr>
              <a:t>How to </a:t>
            </a:r>
            <a:r>
              <a:rPr lang="en-US" altLang="en-US" sz="40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measure Length?</a:t>
            </a:r>
            <a:endParaRPr lang="en-US" altLang="en-US" sz="40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3" name="AutoShape 6" descr="Image result for wooden bl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Image result for wooden blo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Image result for wooden bloc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-1971896" y="3911930"/>
            <a:ext cx="4572000" cy="2533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Luigi Chiesa - Photo taken by Luigi Chiesa, CC BY-SA 3.0,</a:t>
            </a:r>
            <a:b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https://commons.wikimedia.org/w/index.php?curid=1137573</a:t>
            </a:r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-1930731" y="6045531"/>
            <a:ext cx="4572000" cy="2533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 Ash Blocks, CC BY-SA 2.0,</a:t>
            </a:r>
            <a:b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https://www.flickr.com/photos/artdrauglis/4192499051</a:t>
            </a:r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31766">
            <a:off x="259360" y="3260496"/>
            <a:ext cx="6877050" cy="14339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00161" y="1905000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7.9 cm</a:t>
            </a:r>
            <a:endParaRPr lang="en-US" sz="440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>
            <a:stCxn id="10" idx="2"/>
          </p:cNvCxnSpPr>
          <p:nvPr/>
        </p:nvCxnSpPr>
        <p:spPr>
          <a:xfrm>
            <a:off x="3752661" y="2674441"/>
            <a:ext cx="114678" cy="576179"/>
          </a:xfrm>
          <a:prstGeom prst="straightConnector1">
            <a:avLst/>
          </a:prstGeom>
          <a:ln w="762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12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95400"/>
            <a:ext cx="6029325" cy="5415147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8861" y="152400"/>
            <a:ext cx="74676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C000"/>
                </a:solidFill>
                <a:latin typeface="Century Gothic" panose="020B0502020202020204" pitchFamily="34" charset="0"/>
              </a:rPr>
              <a:t>How to </a:t>
            </a:r>
            <a:r>
              <a:rPr lang="en-US" altLang="en-US" sz="4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measure volume</a:t>
            </a:r>
            <a:r>
              <a:rPr lang="en-US" altLang="en-US" sz="4000" dirty="0">
                <a:solidFill>
                  <a:srgbClr val="FFC00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3" name="AutoShape 6" descr="Image result for wooden bl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Image result for wooden blo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Image result for wooden bloc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657600" y="2971800"/>
            <a:ext cx="457200" cy="457200"/>
          </a:xfrm>
          <a:prstGeom prst="ellipse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2" idx="7"/>
          </p:cNvCxnSpPr>
          <p:nvPr/>
        </p:nvCxnSpPr>
        <p:spPr>
          <a:xfrm flipH="1">
            <a:off x="4047845" y="2590800"/>
            <a:ext cx="1057555" cy="447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 bwMode="auto">
          <a:xfrm>
            <a:off x="5181600" y="1066800"/>
            <a:ext cx="3962400" cy="3124200"/>
          </a:xfrm>
          <a:prstGeom prst="rect">
            <a:avLst/>
          </a:prstGeom>
          <a:solidFill>
            <a:schemeClr val="tx1">
              <a:alpha val="58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2060"/>
                </a:solidFill>
                <a:latin typeface="Comic Sans MS" pitchFamily="66" charset="0"/>
              </a:rPr>
              <a:t>Pick ONE vertex</a:t>
            </a:r>
          </a:p>
          <a:p>
            <a:pPr eaLnBrk="1" hangingPunct="1"/>
            <a:r>
              <a:rPr lang="en-US" altLang="en-US" sz="3600" dirty="0">
                <a:solidFill>
                  <a:srgbClr val="002060"/>
                </a:solidFill>
                <a:latin typeface="Comic Sans MS" pitchFamily="66" charset="0"/>
              </a:rPr>
              <a:t>And measure the </a:t>
            </a:r>
          </a:p>
          <a:p>
            <a:pPr eaLnBrk="1" hangingPunct="1"/>
            <a:r>
              <a:rPr lang="en-US" altLang="en-US" sz="3600" dirty="0">
                <a:solidFill>
                  <a:srgbClr val="002060"/>
                </a:solidFill>
                <a:latin typeface="Comic Sans MS" pitchFamily="66" charset="0"/>
              </a:rPr>
              <a:t>three different </a:t>
            </a:r>
          </a:p>
          <a:p>
            <a:pPr eaLnBrk="1" hangingPunct="1"/>
            <a:r>
              <a:rPr lang="en-US" altLang="en-US" sz="3600" dirty="0">
                <a:solidFill>
                  <a:srgbClr val="002060"/>
                </a:solidFill>
                <a:latin typeface="Comic Sans MS" pitchFamily="66" charset="0"/>
              </a:rPr>
              <a:t>edges  that meet at this vertex</a:t>
            </a:r>
          </a:p>
        </p:txBody>
      </p:sp>
      <p:sp>
        <p:nvSpPr>
          <p:cNvPr id="9" name="Rectangle 8"/>
          <p:cNvSpPr/>
          <p:nvPr/>
        </p:nvSpPr>
        <p:spPr>
          <a:xfrm rot="5400000">
            <a:off x="-1971896" y="3911930"/>
            <a:ext cx="4572000" cy="2533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Luigi Chiesa - Photo taken by Luigi Chiesa, CC BY-SA 3.0,</a:t>
            </a:r>
            <a:b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https://commons.wikimedia.org/w/index.php?curid=1137573</a:t>
            </a:r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-1930731" y="6045531"/>
            <a:ext cx="4572000" cy="2533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 Ash Blocks, CC BY-SA 2.0,</a:t>
            </a:r>
            <a:b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https://www.flickr.com/photos/artdrauglis/4192499051</a:t>
            </a:r>
            <a:r>
              <a:rPr lang="en-US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31766">
            <a:off x="259360" y="3260496"/>
            <a:ext cx="6877050" cy="14339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164660" y="2673915"/>
            <a:ext cx="6877050" cy="14339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42755">
            <a:off x="3721219" y="1590447"/>
            <a:ext cx="6877050" cy="143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7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6" grpId="0" build="allAtOnce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55575" y="274638"/>
            <a:ext cx="8836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How to measure volume </a:t>
            </a:r>
            <a:r>
              <a:rPr lang="en-US" altLang="en-US" sz="32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(solid)?</a:t>
            </a:r>
            <a:endParaRPr lang="en-US" altLang="en-US" sz="32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AutoShape 6" descr="Image result for wooden bl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Image result for wooden blo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Image result for wooden bloc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 marL="36512" indent="0">
              <a:buNone/>
            </a:pPr>
            <a:r>
              <a:rPr lang="en-US" altLang="en-US" sz="3200" dirty="0">
                <a:latin typeface="Century Gothic" panose="020B0502020202020204" pitchFamily="34" charset="0"/>
              </a:rPr>
              <a:t>Volume = </a:t>
            </a:r>
            <a:r>
              <a:rPr lang="en-US" altLang="en-US" sz="3200" dirty="0" smtClean="0">
                <a:latin typeface="Century Gothic" panose="020B0502020202020204" pitchFamily="34" charset="0"/>
              </a:rPr>
              <a:t>length </a:t>
            </a:r>
            <a:r>
              <a:rPr lang="en-US" altLang="en-US" sz="3200" dirty="0">
                <a:latin typeface="Century Gothic" panose="020B0502020202020204" pitchFamily="34" charset="0"/>
              </a:rPr>
              <a:t>x width x </a:t>
            </a:r>
            <a:r>
              <a:rPr lang="en-US" altLang="en-US" sz="3200" dirty="0" smtClean="0">
                <a:latin typeface="Century Gothic" panose="020B0502020202020204" pitchFamily="34" charset="0"/>
              </a:rPr>
              <a:t>height(depth)</a:t>
            </a:r>
            <a:endParaRPr lang="en-US" altLang="en-US" sz="3200" dirty="0">
              <a:latin typeface="Century Gothic" panose="020B0502020202020204" pitchFamily="34" charset="0"/>
            </a:endParaRPr>
          </a:p>
          <a:p>
            <a:pPr marL="36512" indent="0">
              <a:buNone/>
            </a:pPr>
            <a:r>
              <a:rPr lang="en-US" sz="3200" dirty="0">
                <a:solidFill>
                  <a:srgbClr val="92D050"/>
                </a:solidFill>
                <a:latin typeface="Century Gothic" panose="020B0502020202020204" pitchFamily="34" charset="0"/>
              </a:rPr>
              <a:t>Length =  7.9 cm</a:t>
            </a:r>
          </a:p>
          <a:p>
            <a:pPr marL="36512" indent="0">
              <a:buNone/>
            </a:pPr>
            <a:r>
              <a:rPr lang="en-US" sz="3200" dirty="0">
                <a:solidFill>
                  <a:srgbClr val="92D050"/>
                </a:solidFill>
                <a:latin typeface="Century Gothic" panose="020B0502020202020204" pitchFamily="34" charset="0"/>
              </a:rPr>
              <a:t>Width = 8.5 cm</a:t>
            </a:r>
          </a:p>
          <a:p>
            <a:pPr marL="36512" indent="0">
              <a:buNone/>
            </a:pPr>
            <a:r>
              <a:rPr lang="en-US" sz="32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Height(depth) </a:t>
            </a:r>
            <a:r>
              <a:rPr lang="en-US" sz="3200" dirty="0">
                <a:solidFill>
                  <a:srgbClr val="92D050"/>
                </a:solidFill>
                <a:latin typeface="Century Gothic" panose="020B0502020202020204" pitchFamily="34" charset="0"/>
              </a:rPr>
              <a:t>= 6.2 cm</a:t>
            </a:r>
          </a:p>
          <a:p>
            <a:pPr marL="36512" indent="0">
              <a:buNone/>
            </a:pPr>
            <a:endParaRPr lang="en-US" sz="3200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marL="36512" indent="0">
              <a:buNone/>
            </a:pPr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</a:rPr>
              <a:t>=&gt; Volume = </a:t>
            </a:r>
            <a:r>
              <a:rPr lang="en-US" sz="32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7.9 </a:t>
            </a:r>
            <a:r>
              <a:rPr lang="en-US" sz="32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x</a:t>
            </a:r>
            <a:r>
              <a:rPr lang="en-US" sz="32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 8.5 </a:t>
            </a:r>
            <a:r>
              <a:rPr lang="en-US" sz="32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x</a:t>
            </a:r>
            <a:r>
              <a:rPr lang="en-US" sz="32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 6.2 </a:t>
            </a:r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</a:rPr>
              <a:t>= 416.33 cm</a:t>
            </a:r>
            <a:r>
              <a:rPr lang="en-US" sz="3200" baseline="30000" dirty="0">
                <a:solidFill>
                  <a:srgbClr val="FFC000"/>
                </a:solidFill>
                <a:latin typeface="Century Gothic" panose="020B0502020202020204" pitchFamily="34" charset="0"/>
              </a:rPr>
              <a:t>3</a:t>
            </a:r>
          </a:p>
          <a:p>
            <a:pPr marL="36512" indent="0">
              <a:buNone/>
            </a:pPr>
            <a:endParaRPr lang="en-US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6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5574" y="252215"/>
            <a:ext cx="8759825" cy="1186019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C000"/>
                </a:solidFill>
                <a:latin typeface="Century Gothic" panose="020B0502020202020204" pitchFamily="34" charset="0"/>
              </a:rPr>
              <a:t>How to </a:t>
            </a:r>
            <a:r>
              <a:rPr lang="en-US" altLang="en-US" sz="40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measure volume: </a:t>
            </a:r>
            <a:r>
              <a:rPr lang="en-US" altLang="en-US" sz="24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solid to liquid</a:t>
            </a:r>
            <a:endParaRPr lang="en-US" altLang="en-US" sz="24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Century Gothic" panose="020B0502020202020204" pitchFamily="34" charset="0"/>
              </a:rPr>
              <a:t>416.33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cm</a:t>
            </a:r>
            <a:r>
              <a:rPr lang="en-US" baseline="30000" dirty="0">
                <a:latin typeface="Century Gothic" panose="020B0502020202020204" pitchFamily="34" charset="0"/>
              </a:rPr>
              <a:t>3 </a:t>
            </a:r>
            <a:r>
              <a:rPr lang="en-US" dirty="0">
                <a:latin typeface="Century Gothic" panose="020B0502020202020204" pitchFamily="34" charset="0"/>
              </a:rPr>
              <a:t>in </a:t>
            </a:r>
            <a:r>
              <a:rPr lang="en-US" dirty="0" smtClean="0">
                <a:latin typeface="Century Gothic" panose="020B0502020202020204" pitchFamily="34" charset="0"/>
              </a:rPr>
              <a:t>ml? </a:t>
            </a:r>
          </a:p>
          <a:p>
            <a:pPr lvl="1"/>
            <a:r>
              <a:rPr lang="en-US" dirty="0" smtClean="0">
                <a:latin typeface="Century Gothic" panose="020B0502020202020204" pitchFamily="34" charset="0"/>
              </a:rPr>
              <a:t>How much water </a:t>
            </a:r>
            <a:r>
              <a:rPr lang="en-US" sz="2000" dirty="0" smtClean="0">
                <a:latin typeface="Century Gothic" panose="020B0502020202020204" pitchFamily="34" charset="0"/>
              </a:rPr>
              <a:t>(liquids reported in liters) </a:t>
            </a:r>
            <a:r>
              <a:rPr lang="en-US" dirty="0" smtClean="0">
                <a:latin typeface="Century Gothic" panose="020B0502020202020204" pitchFamily="34" charset="0"/>
              </a:rPr>
              <a:t>would fit into that block you just measured at 416.33 </a:t>
            </a:r>
            <a:r>
              <a:rPr lang="en-US" dirty="0">
                <a:latin typeface="Century Gothic" panose="020B0502020202020204" pitchFamily="34" charset="0"/>
              </a:rPr>
              <a:t>cm</a:t>
            </a:r>
            <a:r>
              <a:rPr lang="en-US" baseline="30000" dirty="0">
                <a:latin typeface="Century Gothic" panose="020B0502020202020204" pitchFamily="34" charset="0"/>
              </a:rPr>
              <a:t>3 </a:t>
            </a:r>
            <a:r>
              <a:rPr lang="en-US" baseline="30000" dirty="0" smtClean="0">
                <a:latin typeface="Century Gothic" panose="020B0502020202020204" pitchFamily="34" charset="0"/>
              </a:rPr>
              <a:t>?</a:t>
            </a:r>
            <a:r>
              <a:rPr lang="en-US" dirty="0">
                <a:latin typeface="Century Gothic" panose="020B050202020202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</a:rPr>
            </a:br>
            <a:endParaRPr lang="en-US" baseline="30000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Remember, by definition, 1 cm</a:t>
            </a:r>
            <a:r>
              <a:rPr lang="en-US" baseline="30000" dirty="0">
                <a:latin typeface="Century Gothic" panose="020B0502020202020204" pitchFamily="34" charset="0"/>
              </a:rPr>
              <a:t>3</a:t>
            </a:r>
            <a:r>
              <a:rPr lang="en-US" dirty="0">
                <a:latin typeface="Century Gothic" panose="020B0502020202020204" pitchFamily="34" charset="0"/>
              </a:rPr>
              <a:t> = 1 ml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=&gt; </a:t>
            </a:r>
            <a:r>
              <a:rPr lang="en-US" sz="2800" dirty="0">
                <a:latin typeface="Century Gothic" panose="020B0502020202020204" pitchFamily="34" charset="0"/>
              </a:rPr>
              <a:t>416.33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cm</a:t>
            </a:r>
            <a:r>
              <a:rPr lang="en-US" baseline="30000" dirty="0">
                <a:latin typeface="Century Gothic" panose="020B0502020202020204" pitchFamily="34" charset="0"/>
              </a:rPr>
              <a:t>3</a:t>
            </a:r>
            <a:r>
              <a:rPr lang="en-US" dirty="0">
                <a:latin typeface="Century Gothic" panose="020B0502020202020204" pitchFamily="34" charset="0"/>
              </a:rPr>
              <a:t>  =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3" name="AutoShape 6" descr="Image result for wooden bl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Image result for wooden blo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Image result for wooden bloc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86200" y="4191000"/>
            <a:ext cx="19351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 416.33</a:t>
            </a:r>
            <a:r>
              <a:rPr lang="en-US" sz="30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r>
              <a:rPr lang="en-US" sz="3000" dirty="0">
                <a:solidFill>
                  <a:srgbClr val="FFC000"/>
                </a:solidFill>
                <a:latin typeface="Century Gothic" panose="020B0502020202020204" pitchFamily="34" charset="0"/>
              </a:rPr>
              <a:t>ml</a:t>
            </a:r>
            <a:endParaRPr lang="en-US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5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How to measure volume </a:t>
            </a:r>
            <a:r>
              <a:rPr lang="en-US" altLang="en-US" sz="32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(liquid)?</a:t>
            </a:r>
            <a:endParaRPr lang="en-US" altLang="en-US" sz="32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 rot="5400000">
            <a:off x="715236" y="4009164"/>
            <a:ext cx="2026921" cy="256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 </a:t>
            </a:r>
            <a:r>
              <a:rPr lang="en-US" sz="5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PRHaney</a:t>
            </a:r>
            <a:r>
              <a:rPr lang="en-US" sz="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Own work, CC BY-SA 3.0, </a:t>
            </a:r>
            <a:br>
              <a:rPr lang="en-US" sz="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https://commons.wikimedia.org/w/index.php?curid=9472731</a:t>
            </a:r>
            <a:r>
              <a:rPr lang="en-US" sz="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190875"/>
            <a:ext cx="2028748" cy="32861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5400000">
            <a:off x="6491195" y="5243605"/>
            <a:ext cx="4343402" cy="256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</a:t>
            </a:r>
            <a:r>
              <a:rPr lang="en-US" sz="5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AnyFile</a:t>
            </a:r>
            <a:r>
              <a:rPr lang="en-US" sz="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(Own work) [Public domain], via Wikimedia Commons</a:t>
            </a:r>
            <a:br>
              <a:rPr lang="en-US" sz="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https://commons.wikimedia.org/wiki/File%3AEye_symbol_lateral.svg</a:t>
            </a:r>
            <a:r>
              <a:rPr lang="en-US" sz="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43600" y="3962400"/>
            <a:ext cx="1397977" cy="151447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19400" y="4724400"/>
            <a:ext cx="329184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895600" y="3505200"/>
            <a:ext cx="3733800" cy="1219200"/>
          </a:xfrm>
          <a:prstGeom prst="line">
            <a:avLst/>
          </a:prstGeom>
          <a:ln w="444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/>
          </p:cNvSpPr>
          <p:nvPr/>
        </p:nvSpPr>
        <p:spPr bwMode="auto">
          <a:xfrm rot="20455194">
            <a:off x="4533539" y="3269505"/>
            <a:ext cx="2209539" cy="60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None/>
            </a:pPr>
            <a:r>
              <a:rPr lang="en-US" altLang="en-US" dirty="0">
                <a:solidFill>
                  <a:srgbClr val="FF0000"/>
                </a:solidFill>
                <a:latin typeface="Comic Sans MS" pitchFamily="66" charset="0"/>
              </a:rPr>
              <a:t>wrong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46233" y="2325773"/>
            <a:ext cx="536156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buNone/>
            </a:pPr>
            <a:r>
              <a:rPr lang="en-US" altLang="en-US" dirty="0">
                <a:solidFill>
                  <a:srgbClr val="FFC000"/>
                </a:solidFill>
                <a:latin typeface="Comic Sans MS" pitchFamily="66" charset="0"/>
              </a:rPr>
              <a:t>View meniscus </a:t>
            </a:r>
            <a:r>
              <a:rPr lang="en-US" altLang="en-US" dirty="0" smtClean="0">
                <a:solidFill>
                  <a:srgbClr val="FFC000"/>
                </a:solidFill>
                <a:latin typeface="Comic Sans MS" pitchFamily="66" charset="0"/>
              </a:rPr>
              <a:t>at </a:t>
            </a:r>
            <a:r>
              <a:rPr lang="en-US" altLang="en-US" dirty="0">
                <a:solidFill>
                  <a:srgbClr val="FFC000"/>
                </a:solidFill>
                <a:latin typeface="Comic Sans MS" pitchFamily="66" charset="0"/>
              </a:rPr>
              <a:t>eye level !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11446" flipH="1">
            <a:off x="6629502" y="2413133"/>
            <a:ext cx="1397977" cy="15144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1987" y="1256651"/>
            <a:ext cx="7824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u="sng" dirty="0">
                <a:latin typeface="Century Gothic" panose="020B0502020202020204" pitchFamily="34" charset="0"/>
              </a:rPr>
              <a:t>Always </a:t>
            </a:r>
            <a:r>
              <a:rPr lang="en-US" altLang="en-US" sz="2400" dirty="0">
                <a:latin typeface="Century Gothic" panose="020B0502020202020204" pitchFamily="34" charset="0"/>
              </a:rPr>
              <a:t>use graduated cylinder to measure </a:t>
            </a:r>
            <a:r>
              <a:rPr lang="en-US" altLang="en-US" sz="2400" dirty="0" smtClean="0">
                <a:latin typeface="Century Gothic" panose="020B0502020202020204" pitchFamily="34" charset="0"/>
              </a:rPr>
              <a:t>volume:  </a:t>
            </a:r>
          </a:p>
          <a:p>
            <a:pPr eaLnBrk="1" hangingPunct="1"/>
            <a:r>
              <a:rPr lang="en-US" altLang="en-US" sz="2400" dirty="0" smtClean="0">
                <a:latin typeface="Century Gothic" panose="020B0502020202020204" pitchFamily="34" charset="0"/>
              </a:rPr>
              <a:t>	Do </a:t>
            </a:r>
            <a:r>
              <a:rPr lang="en-US" altLang="en-US" sz="2400" i="1" dirty="0">
                <a:latin typeface="Century Gothic" panose="020B0502020202020204" pitchFamily="34" charset="0"/>
              </a:rPr>
              <a:t>not</a:t>
            </a:r>
            <a:r>
              <a:rPr lang="en-US" altLang="en-US" sz="2400" dirty="0">
                <a:latin typeface="Century Gothic" panose="020B0502020202020204" pitchFamily="34" charset="0"/>
              </a:rPr>
              <a:t> use a </a:t>
            </a:r>
            <a:r>
              <a:rPr lang="en-US" altLang="en-US" sz="2400" dirty="0" smtClean="0">
                <a:latin typeface="Century Gothic" panose="020B0502020202020204" pitchFamily="34" charset="0"/>
              </a:rPr>
              <a:t>beaker (not accurate)!!!</a:t>
            </a:r>
            <a:endParaRPr lang="en-US" alt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95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7467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  <a:t>Welcome to Lab!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5867400"/>
          </a:xfrm>
        </p:spPr>
        <p:txBody>
          <a:bodyPr/>
          <a:lstStyle/>
          <a:p>
            <a:r>
              <a:rPr lang="en-US" altLang="en-US" sz="2400" dirty="0" smtClean="0">
                <a:latin typeface="Century Gothic" panose="020B0502020202020204" pitchFamily="34" charset="0"/>
              </a:rPr>
              <a:t>Did </a:t>
            </a:r>
            <a:r>
              <a:rPr lang="en-US" altLang="en-US" sz="2400" dirty="0">
                <a:latin typeface="Century Gothic" panose="020B0502020202020204" pitchFamily="34" charset="0"/>
              </a:rPr>
              <a:t>you get my email? </a:t>
            </a:r>
          </a:p>
          <a:p>
            <a:pPr lvl="1"/>
            <a:r>
              <a:rPr lang="en-US" altLang="en-US" sz="16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In </a:t>
            </a:r>
            <a:r>
              <a:rPr lang="en-US" altLang="en-US" sz="1600" dirty="0">
                <a:solidFill>
                  <a:srgbClr val="FFC000"/>
                </a:solidFill>
                <a:latin typeface="Century Gothic" panose="020B0502020202020204" pitchFamily="34" charset="0"/>
              </a:rPr>
              <a:t>case you forward your </a:t>
            </a:r>
            <a:r>
              <a:rPr lang="en-US" altLang="en-US" sz="1600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RiverMail</a:t>
            </a:r>
            <a:r>
              <a:rPr lang="en-US" altLang="en-US" sz="1600" dirty="0">
                <a:solidFill>
                  <a:srgbClr val="FFC000"/>
                </a:solidFill>
                <a:latin typeface="Century Gothic" panose="020B0502020202020204" pitchFamily="34" charset="0"/>
              </a:rPr>
              <a:t> to your private </a:t>
            </a:r>
            <a:r>
              <a:rPr lang="en-US" altLang="en-US" sz="16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account, </a:t>
            </a:r>
            <a:r>
              <a:rPr lang="en-US" altLang="en-US" sz="1600" dirty="0" err="1" smtClean="0">
                <a:solidFill>
                  <a:srgbClr val="FFC000"/>
                </a:solidFill>
                <a:latin typeface="Century Gothic" panose="020B0502020202020204" pitchFamily="34" charset="0"/>
              </a:rPr>
              <a:t>pls</a:t>
            </a:r>
            <a:r>
              <a:rPr lang="en-US" altLang="en-US" sz="16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 verify </a:t>
            </a:r>
          </a:p>
          <a:p>
            <a:r>
              <a:rPr lang="en-US" altLang="en-US" sz="2400" dirty="0">
                <a:latin typeface="Century Gothic" panose="020B0502020202020204" pitchFamily="34" charset="0"/>
              </a:rPr>
              <a:t>Lab Material on </a:t>
            </a:r>
            <a:r>
              <a:rPr lang="en-US" altLang="en-US" sz="2400" dirty="0" err="1">
                <a:latin typeface="Century Gothic" panose="020B0502020202020204" pitchFamily="34" charset="0"/>
              </a:rPr>
              <a:t>Weebly</a:t>
            </a:r>
            <a:r>
              <a:rPr lang="en-US" altLang="en-US" sz="2400" dirty="0">
                <a:latin typeface="Century Gothic" panose="020B0502020202020204" pitchFamily="34" charset="0"/>
              </a:rPr>
              <a:t> </a:t>
            </a:r>
          </a:p>
          <a:p>
            <a:pPr lvl="1"/>
            <a:r>
              <a:rPr lang="en-US" sz="2000" dirty="0">
                <a:solidFill>
                  <a:srgbClr val="00FFFF"/>
                </a:solidFill>
                <a:latin typeface="Century Gothic" panose="020B0502020202020204" pitchFamily="34" charset="0"/>
                <a:hlinkClick r:id="rId2"/>
              </a:rPr>
              <a:t>http://</a:t>
            </a:r>
            <a:r>
              <a:rPr lang="en-US" sz="2000" dirty="0" smtClean="0">
                <a:solidFill>
                  <a:srgbClr val="00FFFF"/>
                </a:solidFill>
                <a:latin typeface="Century Gothic" panose="020B0502020202020204" pitchFamily="34" charset="0"/>
                <a:hlinkClick r:id="rId2"/>
              </a:rPr>
              <a:t>biology-irsc.weebly.com/bsc2010l-general-biology-i-lab.html</a:t>
            </a:r>
            <a:endParaRPr lang="en-US" altLang="en-US" sz="2000" dirty="0" smtClean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r>
              <a:rPr lang="en-US" altLang="en-US" sz="2400" dirty="0" smtClean="0">
                <a:latin typeface="Century Gothic" panose="020B0502020202020204" pitchFamily="34" charset="0"/>
              </a:rPr>
              <a:t>Attendance </a:t>
            </a:r>
            <a:r>
              <a:rPr lang="en-US" altLang="en-US" sz="2400" dirty="0">
                <a:latin typeface="Century Gothic" panose="020B0502020202020204" pitchFamily="34" charset="0"/>
              </a:rPr>
              <a:t>(mandatory to finish each lab)</a:t>
            </a:r>
          </a:p>
          <a:p>
            <a:pPr lvl="1"/>
            <a:r>
              <a:rPr lang="en-US" altLang="en-US" sz="2000" dirty="0">
                <a:latin typeface="Century Gothic" panose="020B0502020202020204" pitchFamily="34" charset="0"/>
              </a:rPr>
              <a:t>1 emergency absence is ‘free’ – </a:t>
            </a:r>
            <a:br>
              <a:rPr lang="en-US" altLang="en-US" sz="2000" dirty="0">
                <a:latin typeface="Century Gothic" panose="020B0502020202020204" pitchFamily="34" charset="0"/>
              </a:rPr>
            </a:br>
            <a:r>
              <a:rPr lang="en-US" alt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then 3% points off </a:t>
            </a:r>
            <a:r>
              <a:rPr lang="en-US" alt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FINAL GRADE</a:t>
            </a:r>
          </a:p>
          <a:p>
            <a:pPr lvl="1"/>
            <a:r>
              <a:rPr lang="en-US" altLang="en-US" sz="2000" dirty="0">
                <a:latin typeface="Century Gothic" panose="020B0502020202020204" pitchFamily="34" charset="0"/>
              </a:rPr>
              <a:t>Inform </a:t>
            </a:r>
            <a:r>
              <a:rPr lang="en-US" altLang="en-US" sz="20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BEFORE</a:t>
            </a:r>
            <a:r>
              <a:rPr lang="en-US" altLang="en-US" sz="2000" dirty="0" smtClean="0">
                <a:latin typeface="Century Gothic" panose="020B0502020202020204" pitchFamily="34" charset="0"/>
              </a:rPr>
              <a:t> </a:t>
            </a:r>
            <a:r>
              <a:rPr lang="en-US" altLang="en-US" sz="2000" dirty="0">
                <a:latin typeface="Century Gothic" panose="020B0502020202020204" pitchFamily="34" charset="0"/>
              </a:rPr>
              <a:t>the lab that you might </a:t>
            </a:r>
            <a:r>
              <a:rPr lang="en-US" altLang="en-US" sz="2000" dirty="0" smtClean="0">
                <a:latin typeface="Century Gothic" panose="020B0502020202020204" pitchFamily="34" charset="0"/>
              </a:rPr>
              <a:t>miss!!</a:t>
            </a:r>
            <a:endParaRPr lang="en-US" altLang="en-US" sz="2000" dirty="0">
              <a:latin typeface="Century Gothic" panose="020B0502020202020204" pitchFamily="34" charset="0"/>
            </a:endParaRPr>
          </a:p>
          <a:p>
            <a:r>
              <a:rPr lang="en-US" altLang="en-US" sz="2400" dirty="0">
                <a:latin typeface="Century Gothic" panose="020B0502020202020204" pitchFamily="34" charset="0"/>
              </a:rPr>
              <a:t>Make-up </a:t>
            </a:r>
            <a:r>
              <a:rPr lang="en-US" altLang="en-US" sz="2400" dirty="0" smtClean="0">
                <a:latin typeface="Century Gothic" panose="020B0502020202020204" pitchFamily="34" charset="0"/>
              </a:rPr>
              <a:t>lab exercises</a:t>
            </a:r>
            <a:endParaRPr lang="en-US" altLang="en-US" sz="2400" dirty="0">
              <a:latin typeface="Century Gothic" panose="020B0502020202020204" pitchFamily="34" charset="0"/>
            </a:endParaRPr>
          </a:p>
          <a:p>
            <a:pPr lvl="1"/>
            <a:r>
              <a:rPr lang="en-US" sz="2000" dirty="0">
                <a:latin typeface="Century Gothic" panose="020B0502020202020204" pitchFamily="34" charset="0"/>
                <a:hlinkClick r:id="rId3"/>
              </a:rPr>
              <a:t>http://biology-irsc.weebly.com/laboratory-schedules-click-here.html</a:t>
            </a:r>
            <a:endParaRPr lang="en-US" altLang="en-US" sz="2000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1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228600" y="1600198"/>
            <a:ext cx="7543800" cy="4525963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latin typeface="Century Gothic" panose="020B0502020202020204" pitchFamily="34" charset="0"/>
              </a:rPr>
              <a:t>Can measure </a:t>
            </a:r>
            <a:r>
              <a:rPr lang="en-US" altLang="en-US" sz="2800" dirty="0" smtClean="0">
                <a:latin typeface="Century Gothic" panose="020B0502020202020204" pitchFamily="34" charset="0"/>
              </a:rPr>
              <a:t>volume of an odd shaped object with </a:t>
            </a:r>
            <a:r>
              <a:rPr lang="en-US" altLang="en-US" sz="28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Displacement </a:t>
            </a:r>
            <a:r>
              <a:rPr lang="en-US" altLang="en-US" sz="2800" dirty="0">
                <a:solidFill>
                  <a:srgbClr val="FFC000"/>
                </a:solidFill>
                <a:latin typeface="Century Gothic" panose="020B0502020202020204" pitchFamily="34" charset="0"/>
              </a:rPr>
              <a:t>volume </a:t>
            </a:r>
            <a:r>
              <a:rPr lang="en-US" altLang="en-US" sz="28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=</a:t>
            </a:r>
          </a:p>
          <a:p>
            <a:pPr eaLnBrk="1" hangingPunct="1"/>
            <a:endParaRPr lang="en-US" altLang="en-US" sz="2800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marL="449263" lvl="1" indent="0" eaLnBrk="1" hangingPunct="1">
              <a:buNone/>
            </a:pPr>
            <a:endParaRPr lang="en-US" altLang="en-US" sz="2400" dirty="0" smtClean="0">
              <a:latin typeface="Century Gothic" panose="020B0502020202020204" pitchFamily="34" charset="0"/>
            </a:endParaRPr>
          </a:p>
          <a:p>
            <a:pPr marL="449263" lvl="1" indent="0" eaLnBrk="1" hangingPunct="1">
              <a:buNone/>
            </a:pPr>
            <a:endParaRPr lang="en-US" altLang="en-US" dirty="0">
              <a:latin typeface="Century Gothic" panose="020B0502020202020204" pitchFamily="34" charset="0"/>
            </a:endParaRPr>
          </a:p>
          <a:p>
            <a:pPr marL="449263" lvl="1" indent="0" eaLnBrk="1" hangingPunct="1">
              <a:buNone/>
            </a:pPr>
            <a:endParaRPr lang="en-US" altLang="en-US" sz="2400" dirty="0" smtClean="0">
              <a:latin typeface="Century Gothic" panose="020B0502020202020204" pitchFamily="34" charset="0"/>
            </a:endParaRPr>
          </a:p>
          <a:p>
            <a:pPr eaLnBrk="1" hangingPunct="1"/>
            <a:endParaRPr lang="en-US" altLang="en-US" sz="2800" dirty="0" smtClean="0">
              <a:latin typeface="Century Gothic" panose="020B0502020202020204" pitchFamily="34" charset="0"/>
            </a:endParaRPr>
          </a:p>
          <a:p>
            <a:pPr eaLnBrk="1" hangingPunct="1"/>
            <a:r>
              <a:rPr lang="en-US" altLang="en-US" sz="2800" dirty="0" smtClean="0">
                <a:latin typeface="Century Gothic" panose="020B0502020202020204" pitchFamily="34" charset="0"/>
              </a:rPr>
              <a:t>Record </a:t>
            </a:r>
            <a:r>
              <a:rPr lang="en-US" altLang="en-US" sz="2800" dirty="0" smtClean="0">
                <a:latin typeface="Century Gothic" panose="020B0502020202020204" pitchFamily="34" charset="0"/>
              </a:rPr>
              <a:t>measurement at meniscus</a:t>
            </a:r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r="26016"/>
          <a:stretch/>
        </p:blipFill>
        <p:spPr>
          <a:xfrm>
            <a:off x="6793365" y="1683542"/>
            <a:ext cx="2262870" cy="444261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5574" y="252215"/>
            <a:ext cx="8759825" cy="1186019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C000"/>
                </a:solidFill>
                <a:latin typeface="Century Gothic" panose="020B0502020202020204" pitchFamily="34" charset="0"/>
              </a:rPr>
              <a:t>How to </a:t>
            </a:r>
            <a:r>
              <a:rPr lang="en-US" altLang="en-US" sz="40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measure volume: </a:t>
            </a:r>
            <a:r>
              <a:rPr lang="en-US" altLang="en-US" sz="24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solid to liquid</a:t>
            </a:r>
            <a:endParaRPr lang="en-US" altLang="en-US" sz="24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8800" y="3276600"/>
            <a:ext cx="1040670" cy="1685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dirty="0" smtClean="0"/>
              <a:t>23 ml</a:t>
            </a:r>
          </a:p>
          <a:p>
            <a:pPr algn="r">
              <a:lnSpc>
                <a:spcPct val="150000"/>
              </a:lnSpc>
            </a:pPr>
            <a:r>
              <a:rPr lang="en-US" sz="2400" dirty="0" smtClean="0"/>
              <a:t>-</a:t>
            </a:r>
            <a:r>
              <a:rPr lang="en-US" sz="2400" u="sng" dirty="0" smtClean="0"/>
              <a:t>20 ml</a:t>
            </a:r>
          </a:p>
          <a:p>
            <a:pPr algn="r"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3 ml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-419269" y="3377425"/>
            <a:ext cx="605806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85788" lvl="1" indent="0" algn="r" eaLnBrk="1" hangingPunct="1"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Total volume (after object</a:t>
            </a:r>
            <a:r>
              <a:rPr lang="en-US" altLang="en-US" sz="2400" dirty="0" smtClean="0">
                <a:latin typeface="Century Gothic" panose="020B0502020202020204" pitchFamily="34" charset="0"/>
              </a:rPr>
              <a:t>) </a:t>
            </a:r>
            <a:endParaRPr lang="en-US" altLang="en-US" sz="2400" dirty="0">
              <a:latin typeface="Century Gothic" panose="020B0502020202020204" pitchFamily="34" charset="0"/>
            </a:endParaRPr>
          </a:p>
          <a:p>
            <a:pPr marL="449263" lvl="1" indent="0" algn="r" eaLnBrk="1" hangingPunct="1"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  </a:t>
            </a:r>
            <a:r>
              <a:rPr lang="en-US" altLang="en-US" sz="3600" dirty="0">
                <a:latin typeface="Century Gothic" panose="020B0502020202020204" pitchFamily="34" charset="0"/>
              </a:rPr>
              <a:t> - </a:t>
            </a:r>
            <a:r>
              <a:rPr lang="en-US" altLang="en-US" sz="2400" dirty="0">
                <a:latin typeface="Century Gothic" panose="020B0502020202020204" pitchFamily="34" charset="0"/>
              </a:rPr>
              <a:t>Original volume (before object)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53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5574" y="252215"/>
            <a:ext cx="8759825" cy="1186019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latin typeface="Century Gothic" panose="020B0502020202020204" pitchFamily="34" charset="0"/>
              </a:rPr>
              <a:t>How to </a:t>
            </a:r>
            <a:r>
              <a:rPr lang="en-US" altLang="en-US" sz="4000" dirty="0" smtClean="0">
                <a:latin typeface="Century Gothic" panose="020B0502020202020204" pitchFamily="34" charset="0"/>
              </a:rPr>
              <a:t>measure temperature?</a:t>
            </a:r>
            <a:endParaRPr lang="en-US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Thermometer display in Celsius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Read measurement where the grey/black line stops climbing up the glass rod</a:t>
            </a:r>
          </a:p>
          <a:p>
            <a:pPr lvl="1"/>
            <a:r>
              <a:rPr lang="en-US" sz="1600" dirty="0" smtClean="0">
                <a:latin typeface="Century Gothic" panose="020B0502020202020204" pitchFamily="34" charset="0"/>
              </a:rPr>
              <a:t>This will take time to change if measuring different temperatures, be patient for an accurate reading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Report in either Celsius or </a:t>
            </a:r>
            <a:r>
              <a:rPr lang="en-US" u="sng" dirty="0" smtClean="0">
                <a:latin typeface="Century Gothic" panose="020B0502020202020204" pitchFamily="34" charset="0"/>
              </a:rPr>
              <a:t>convert</a:t>
            </a:r>
            <a:r>
              <a:rPr lang="en-US" dirty="0" smtClean="0">
                <a:latin typeface="Century Gothic" panose="020B0502020202020204" pitchFamily="34" charset="0"/>
              </a:rPr>
              <a:t> to Fahrenheit </a:t>
            </a:r>
          </a:p>
          <a:p>
            <a:pPr lvl="1" eaLnBrk="1" hangingPunct="1"/>
            <a:r>
              <a:rPr lang="en-US" altLang="en-US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°C = (°F – 32°)/1.8          °F = °C x 1.8 + </a:t>
            </a:r>
            <a:r>
              <a:rPr lang="en-US" altLang="en-US" sz="24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32</a:t>
            </a:r>
            <a:endParaRPr lang="en-US" dirty="0" smtClean="0">
              <a:latin typeface="Century Gothic" panose="020B0502020202020204" pitchFamily="34" charset="0"/>
            </a:endParaRPr>
          </a:p>
          <a:p>
            <a:pPr eaLnBrk="1" hangingPunct="1"/>
            <a:r>
              <a:rPr lang="en-US" altLang="en-US" sz="2400" dirty="0">
                <a:latin typeface="Century Gothic" panose="020B0502020202020204" pitchFamily="34" charset="0"/>
              </a:rPr>
              <a:t>Boiling Point of Water		100 °C  or 212 °F</a:t>
            </a:r>
          </a:p>
          <a:p>
            <a:pPr eaLnBrk="1" hangingPunct="1"/>
            <a:r>
              <a:rPr lang="en-US" altLang="en-US" sz="2400" dirty="0">
                <a:latin typeface="Century Gothic" panose="020B0502020202020204" pitchFamily="34" charset="0"/>
              </a:rPr>
              <a:t>Freezing Point: 			0 °C or 32 °F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3" name="AutoShape 6" descr="Image result for wooden bl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Image result for wooden blo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Image result for wooden bloc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2087" y="5824603"/>
            <a:ext cx="8759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6525" indent="0" algn="ctr">
              <a:buNone/>
            </a:pPr>
            <a:r>
              <a:rPr lang="en-US" dirty="0">
                <a:solidFill>
                  <a:srgbClr val="FFC000"/>
                </a:solidFill>
                <a:latin typeface="Century Gothic" panose="020B0502020202020204" pitchFamily="34" charset="0"/>
              </a:rPr>
              <a:t>*hint – in a conversion, C will always be a smaller number than F </a:t>
            </a:r>
          </a:p>
          <a:p>
            <a:pPr marL="136525" indent="0" algn="ctr">
              <a:buNone/>
            </a:pPr>
            <a:r>
              <a:rPr lang="en-US" dirty="0">
                <a:solidFill>
                  <a:srgbClr val="FFC000"/>
                </a:solidFill>
                <a:latin typeface="Century Gothic" panose="020B0502020202020204" pitchFamily="34" charset="0"/>
              </a:rPr>
              <a:t>(c comes before f in alphabet)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72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38565" y="3788592"/>
            <a:ext cx="500543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algn="ctr">
              <a:spcBef>
                <a:spcPct val="20000"/>
              </a:spcBef>
              <a:buClr>
                <a:srgbClr val="6EA0B0"/>
              </a:buClr>
              <a:buSzPct val="90000"/>
            </a:pPr>
            <a:r>
              <a:rPr lang="en-US" altLang="en-US" sz="2800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Volume</a:t>
            </a:r>
            <a:r>
              <a:rPr lang="en-US" altLang="en-US" sz="28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</a:p>
          <a:p>
            <a:pPr marL="449263" lvl="1" algn="ctr">
              <a:spcBef>
                <a:spcPct val="20000"/>
              </a:spcBef>
              <a:buClr>
                <a:srgbClr val="6EA0B0"/>
              </a:buClr>
              <a:buSzPct val="90000"/>
            </a:pPr>
            <a:r>
              <a:rPr lang="en-US" altLang="en-US" sz="28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Marble/grad cylinder </a:t>
            </a:r>
            <a:r>
              <a:rPr lang="en-US" altLang="en-US" sz="16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(*grad </a:t>
            </a:r>
            <a:r>
              <a:rPr lang="en-US" altLang="en-US" sz="1600" dirty="0" err="1" smtClean="0">
                <a:solidFill>
                  <a:srgbClr val="FFC000"/>
                </a:solidFill>
                <a:latin typeface="Century Gothic" panose="020B0502020202020204" pitchFamily="34" charset="0"/>
              </a:rPr>
              <a:t>cyl</a:t>
            </a:r>
            <a:r>
              <a:rPr lang="en-US" altLang="en-US" sz="1600" dirty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6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in drawer)</a:t>
            </a:r>
            <a:endParaRPr lang="en-US" altLang="en-US" sz="16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  <a:t>Lab Procedure and Stations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720505" y="1399205"/>
            <a:ext cx="5181600" cy="2133600"/>
          </a:xfrm>
        </p:spPr>
        <p:txBody>
          <a:bodyPr/>
          <a:lstStyle/>
          <a:p>
            <a:pPr eaLnBrk="1" hangingPunct="1"/>
            <a:r>
              <a:rPr lang="en-US" altLang="en-US" sz="2400" dirty="0" err="1" smtClean="0">
                <a:solidFill>
                  <a:srgbClr val="92D050"/>
                </a:solidFill>
                <a:latin typeface="Century Gothic" panose="020B0502020202020204" pitchFamily="34" charset="0"/>
              </a:rPr>
              <a:t>Pg</a:t>
            </a:r>
            <a:r>
              <a:rPr lang="en-US" altLang="en-US" sz="24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 4 ‘To Do’ Length</a:t>
            </a:r>
            <a:endParaRPr lang="en-US" altLang="en-US" sz="2400" dirty="0">
              <a:solidFill>
                <a:srgbClr val="92D050"/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en-US" altLang="en-US" sz="24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Pg</a:t>
            </a:r>
            <a:r>
              <a:rPr lang="en-US" altLang="en-US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7, 8 ‘To Do’ Mass </a:t>
            </a:r>
            <a:endParaRPr lang="en-US" altLang="en-US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en-US" altLang="en-US" sz="2400" dirty="0" err="1" smtClean="0">
                <a:latin typeface="Century Gothic" panose="020B0502020202020204" pitchFamily="34" charset="0"/>
              </a:rPr>
              <a:t>Pg</a:t>
            </a:r>
            <a:r>
              <a:rPr lang="en-US" altLang="en-US" sz="2400" dirty="0" smtClean="0">
                <a:latin typeface="Century Gothic" panose="020B0502020202020204" pitchFamily="34" charset="0"/>
              </a:rPr>
              <a:t> 10 ‘To Do’ </a:t>
            </a:r>
            <a:r>
              <a:rPr lang="en-US" altLang="en-US" sz="2400" dirty="0">
                <a:latin typeface="Century Gothic" panose="020B0502020202020204" pitchFamily="34" charset="0"/>
              </a:rPr>
              <a:t>Temperature</a:t>
            </a:r>
          </a:p>
          <a:p>
            <a:pPr eaLnBrk="1" hangingPunct="1"/>
            <a:r>
              <a:rPr lang="en-US" altLang="en-US" sz="2400" dirty="0" err="1" smtClean="0">
                <a:solidFill>
                  <a:srgbClr val="FFC000"/>
                </a:solidFill>
                <a:latin typeface="Century Gothic" panose="020B0502020202020204" pitchFamily="34" charset="0"/>
              </a:rPr>
              <a:t>Pg</a:t>
            </a:r>
            <a:r>
              <a:rPr lang="en-US" altLang="en-US" sz="24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 9 ‘To Do’ Volume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71935" y="3834589"/>
            <a:ext cx="374189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algn="ctr" eaLnBrk="1" hangingPunct="1">
              <a:buNone/>
            </a:pPr>
            <a:r>
              <a:rPr lang="en-US" altLang="en-US" sz="2800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Length</a:t>
            </a:r>
            <a:r>
              <a:rPr lang="en-US" altLang="en-US" sz="2800" dirty="0">
                <a:solidFill>
                  <a:srgbClr val="92D050"/>
                </a:solidFill>
                <a:latin typeface="Century Gothic" panose="020B0502020202020204" pitchFamily="34" charset="0"/>
              </a:rPr>
              <a:t> (</a:t>
            </a:r>
            <a:r>
              <a:rPr lang="en-US" altLang="en-US" sz="28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Bones/meter stick) </a:t>
            </a:r>
            <a:r>
              <a:rPr lang="en-US" altLang="en-US" sz="1800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*take to desk</a:t>
            </a:r>
            <a:endParaRPr lang="en-US" altLang="en-US" sz="1800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812611" y="5452246"/>
            <a:ext cx="417898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algn="ctr" eaLnBrk="1" hangingPunct="1">
              <a:buNone/>
            </a:pPr>
            <a:r>
              <a:rPr lang="en-US" alt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Temp</a:t>
            </a:r>
            <a:r>
              <a:rPr lang="en-US" altLang="en-US" sz="2800" dirty="0">
                <a:latin typeface="Century Gothic" panose="020B0502020202020204" pitchFamily="34" charset="0"/>
              </a:rPr>
              <a:t> </a:t>
            </a:r>
            <a:endParaRPr lang="en-US" altLang="en-US" sz="2800" dirty="0" smtClean="0">
              <a:latin typeface="Century Gothic" panose="020B0502020202020204" pitchFamily="34" charset="0"/>
            </a:endParaRPr>
          </a:p>
          <a:p>
            <a:pPr marL="36512" indent="0" algn="ctr" eaLnBrk="1" hangingPunct="1">
              <a:buNone/>
            </a:pPr>
            <a:r>
              <a:rPr lang="en-US" altLang="en-US" sz="2000" dirty="0" smtClean="0">
                <a:latin typeface="Century Gothic" panose="020B0502020202020204" pitchFamily="34" charset="0"/>
              </a:rPr>
              <a:t>(Water</a:t>
            </a:r>
            <a:r>
              <a:rPr lang="en-US" altLang="en-US" sz="2000" dirty="0">
                <a:latin typeface="Century Gothic" panose="020B0502020202020204" pitchFamily="34" charset="0"/>
              </a:rPr>
              <a:t>, </a:t>
            </a:r>
            <a:r>
              <a:rPr lang="en-US" altLang="en-US" sz="2000" dirty="0" smtClean="0">
                <a:latin typeface="Century Gothic" panose="020B0502020202020204" pitchFamily="34" charset="0"/>
              </a:rPr>
              <a:t>Air, Ice to view movement)  </a:t>
            </a:r>
            <a:r>
              <a:rPr lang="en-US" altLang="en-US" sz="1600" dirty="0" smtClean="0">
                <a:latin typeface="Century Gothic" panose="020B0502020202020204" pitchFamily="34" charset="0"/>
              </a:rPr>
              <a:t>*measure here*</a:t>
            </a:r>
            <a:endParaRPr lang="en-US" altLang="en-US" sz="1600" dirty="0">
              <a:latin typeface="Century Gothic" panose="020B050202020202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42086" y="5364460"/>
            <a:ext cx="377174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algn="ctr" eaLnBrk="1" hangingPunct="1">
              <a:buNone/>
            </a:pPr>
            <a:r>
              <a:rPr lang="en-US" altLang="en-US" sz="2800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Mass </a:t>
            </a:r>
          </a:p>
          <a:p>
            <a:pPr marL="36512" indent="0" algn="ctr" eaLnBrk="1" hangingPunct="1">
              <a:buNone/>
            </a:pPr>
            <a:r>
              <a:rPr lang="en-US" altLang="en-US" sz="28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(blocks/scale) </a:t>
            </a:r>
            <a:r>
              <a:rPr lang="en-US" altLang="en-US" sz="18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*take </a:t>
            </a:r>
            <a:r>
              <a:rPr lang="en-US" altLang="en-US" sz="1800" i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carefully</a:t>
            </a:r>
            <a:r>
              <a:rPr lang="en-US" altLang="en-US" sz="18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to desk</a:t>
            </a:r>
            <a:endParaRPr lang="en-US" altLang="en-US" sz="28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ircular Arrow 13"/>
          <p:cNvSpPr/>
          <p:nvPr/>
        </p:nvSpPr>
        <p:spPr>
          <a:xfrm>
            <a:off x="3826845" y="4699976"/>
            <a:ext cx="1360688" cy="91440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ircular Arrow 14"/>
          <p:cNvSpPr/>
          <p:nvPr/>
        </p:nvSpPr>
        <p:spPr>
          <a:xfrm rot="11058949">
            <a:off x="3794368" y="5219779"/>
            <a:ext cx="1360688" cy="91440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98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4"/>
          <a:stretch/>
        </p:blipFill>
        <p:spPr bwMode="auto">
          <a:xfrm>
            <a:off x="533400" y="838200"/>
            <a:ext cx="775335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0" y="2438400"/>
            <a:ext cx="986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Nose piece</a:t>
            </a:r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>
            <a:off x="5715000" y="2592289"/>
            <a:ext cx="1143000" cy="74711"/>
          </a:xfrm>
          <a:prstGeom prst="straightConnector1">
            <a:avLst/>
          </a:prstGeom>
          <a:ln w="28575">
            <a:solidFill>
              <a:schemeClr val="tx2">
                <a:lumMod val="9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5486400" y="3962400"/>
            <a:ext cx="1752600" cy="247749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39000" y="4090378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Condenser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1124" y="3886200"/>
            <a:ext cx="203827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Coarse adjustment knob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1158393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6A9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Learning all </a:t>
            </a:r>
            <a:r>
              <a:rPr lang="en-US" sz="2000" b="1" i="1" dirty="0">
                <a:solidFill>
                  <a:srgbClr val="6A9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parts of the </a:t>
            </a:r>
            <a:r>
              <a:rPr lang="en-US" sz="2000" b="1" i="1" dirty="0" smtClean="0">
                <a:solidFill>
                  <a:srgbClr val="6A9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Microscope and how to utilize them!</a:t>
            </a:r>
            <a:endParaRPr lang="en-US" sz="2000" b="1" i="1" dirty="0">
              <a:solidFill>
                <a:srgbClr val="6A9C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6200" y="-129332"/>
            <a:ext cx="925345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4000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Next Week: Compound Microscope</a:t>
            </a:r>
            <a:endParaRPr lang="en-US" altLang="en-US" sz="4000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7815" y="4724400"/>
            <a:ext cx="2041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Slide Manipulation Knobs</a:t>
            </a:r>
            <a:endParaRPr lang="en-US" sz="14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849784" y="4572001"/>
            <a:ext cx="1082232" cy="306287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  <a:t>Exam Study Guide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entury Gothic" panose="020B0502020202020204" pitchFamily="34" charset="0"/>
              </a:rPr>
              <a:t>Metric System</a:t>
            </a:r>
          </a:p>
          <a:p>
            <a:pPr lvl="1" eaLnBrk="1" hangingPunct="1"/>
            <a:r>
              <a:rPr lang="en-US" altLang="en-US" dirty="0">
                <a:latin typeface="Century Gothic" panose="020B0502020202020204" pitchFamily="34" charset="0"/>
              </a:rPr>
              <a:t>Be comfortable with measurements and know how to do conversions</a:t>
            </a:r>
            <a:r>
              <a:rPr lang="en-US" altLang="en-US" dirty="0" smtClean="0">
                <a:latin typeface="Century Gothic" panose="020B0502020202020204" pitchFamily="34" charset="0"/>
              </a:rPr>
              <a:t>!</a:t>
            </a:r>
          </a:p>
          <a:p>
            <a:pPr lvl="1" eaLnBrk="1" hangingPunct="1"/>
            <a:r>
              <a:rPr lang="en-US" altLang="en-US" dirty="0" smtClean="0">
                <a:latin typeface="Century Gothic" panose="020B0502020202020204" pitchFamily="34" charset="0"/>
              </a:rPr>
              <a:t>Be comfortable measuring anything placed in front of you</a:t>
            </a:r>
          </a:p>
          <a:p>
            <a:pPr lvl="1" eaLnBrk="1" hangingPunct="1"/>
            <a:r>
              <a:rPr lang="en-US" altLang="en-US" dirty="0" smtClean="0">
                <a:latin typeface="Century Gothic" panose="020B0502020202020204" pitchFamily="34" charset="0"/>
              </a:rPr>
              <a:t>ASC Library for extra tutoring and help</a:t>
            </a:r>
          </a:p>
          <a:p>
            <a:pPr lvl="1" eaLnBrk="1" hangingPunct="1"/>
            <a:r>
              <a:rPr lang="en-US" altLang="en-US" dirty="0" smtClean="0">
                <a:latin typeface="Century Gothic" panose="020B0502020202020204" pitchFamily="34" charset="0"/>
              </a:rPr>
              <a:t>Form study groups now</a:t>
            </a:r>
            <a:endParaRPr lang="en-US" altLang="en-US" dirty="0">
              <a:latin typeface="Century Gothic" panose="020B0502020202020204" pitchFamily="34" charset="0"/>
            </a:endParaRPr>
          </a:p>
          <a:p>
            <a:pPr eaLnBrk="1" hangingPunct="1"/>
            <a:r>
              <a:rPr lang="en-US" altLang="en-US" dirty="0" smtClean="0">
                <a:latin typeface="Century Gothic" panose="020B0502020202020204" pitchFamily="34" charset="0"/>
              </a:rPr>
              <a:t>Sample Quiz on Blackboard</a:t>
            </a:r>
          </a:p>
          <a:p>
            <a:pPr lvl="1" eaLnBrk="1" hangingPunct="1"/>
            <a:endParaRPr lang="en-US" altLang="en-US" dirty="0" smtClean="0">
              <a:latin typeface="Century Gothic" panose="020B0502020202020204" pitchFamily="34" charset="0"/>
            </a:endParaRPr>
          </a:p>
          <a:p>
            <a:pPr marL="449263" lvl="1" indent="0" eaLnBrk="1" hangingPunct="1">
              <a:buNone/>
            </a:pPr>
            <a:r>
              <a:rPr lang="en-US" altLang="en-US" dirty="0">
                <a:latin typeface="Century Gothic" panose="020B0502020202020204" pitchFamily="34" charset="0"/>
              </a:rPr>
              <a:t/>
            </a:r>
            <a:br>
              <a:rPr lang="en-US" altLang="en-US" dirty="0">
                <a:latin typeface="Century Gothic" panose="020B0502020202020204" pitchFamily="34" charset="0"/>
              </a:rPr>
            </a:br>
            <a:r>
              <a:rPr lang="en-US" altLang="en-US" dirty="0">
                <a:latin typeface="Century Gothic" panose="020B0502020202020204" pitchFamily="34" charset="0"/>
              </a:rPr>
              <a:t/>
            </a:r>
            <a:br>
              <a:rPr lang="en-US" altLang="en-US" dirty="0">
                <a:latin typeface="Century Gothic" panose="020B0502020202020204" pitchFamily="34" charset="0"/>
              </a:rPr>
            </a:br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42900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Lab Rules:</a:t>
            </a:r>
            <a:endParaRPr lang="en-US" altLang="en-US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42900" y="1158875"/>
            <a:ext cx="8458200" cy="5257800"/>
          </a:xfrm>
        </p:spPr>
        <p:txBody>
          <a:bodyPr/>
          <a:lstStyle/>
          <a:p>
            <a:r>
              <a:rPr lang="en-US" altLang="en-US" dirty="0">
                <a:latin typeface="Century Gothic" panose="020B0502020202020204" pitchFamily="34" charset="0"/>
              </a:rPr>
              <a:t>Lab Attire (see syllabus)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Shoes: closed-toe and closed-heel</a:t>
            </a:r>
          </a:p>
          <a:p>
            <a:pPr lvl="2"/>
            <a:r>
              <a:rPr lang="en-US" altLang="en-US" dirty="0">
                <a:latin typeface="Century Gothic" panose="020B0502020202020204" pitchFamily="34" charset="0"/>
              </a:rPr>
              <a:t>Recommendation: </a:t>
            </a:r>
            <a:r>
              <a:rPr lang="en-US" altLang="en-US" dirty="0" smtClean="0">
                <a:latin typeface="Century Gothic" panose="020B0502020202020204" pitchFamily="34" charset="0"/>
              </a:rPr>
              <a:t>Shoes </a:t>
            </a:r>
            <a:r>
              <a:rPr lang="en-US" altLang="en-US" dirty="0">
                <a:latin typeface="Century Gothic" panose="020B0502020202020204" pitchFamily="34" charset="0"/>
              </a:rPr>
              <a:t>in car</a:t>
            </a:r>
            <a:r>
              <a:rPr lang="en-US" altLang="en-US" dirty="0" smtClean="0">
                <a:latin typeface="Century Gothic" panose="020B0502020202020204" pitchFamily="34" charset="0"/>
              </a:rPr>
              <a:t>!</a:t>
            </a:r>
          </a:p>
          <a:p>
            <a:pPr lvl="1"/>
            <a:r>
              <a:rPr lang="en-US" altLang="en-US" dirty="0" smtClean="0">
                <a:latin typeface="Century Gothic" panose="020B0502020202020204" pitchFamily="34" charset="0"/>
              </a:rPr>
              <a:t>Long pants</a:t>
            </a:r>
            <a:endParaRPr lang="en-US" altLang="en-US" dirty="0">
              <a:latin typeface="Century Gothic" panose="020B0502020202020204" pitchFamily="34" charset="0"/>
            </a:endParaRPr>
          </a:p>
          <a:p>
            <a:pPr marL="449263" lvl="1" indent="0">
              <a:buNone/>
            </a:pPr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 smtClean="0">
                <a:latin typeface="Century Gothic" panose="020B0502020202020204" pitchFamily="34" charset="0"/>
              </a:rPr>
              <a:t>Not </a:t>
            </a:r>
            <a:r>
              <a:rPr lang="en-US" altLang="en-US" dirty="0">
                <a:latin typeface="Century Gothic" panose="020B0502020202020204" pitchFamily="34" charset="0"/>
              </a:rPr>
              <a:t>dressed properly </a:t>
            </a:r>
            <a:r>
              <a:rPr lang="en-US" altLang="en-US" dirty="0" smtClean="0">
                <a:latin typeface="Century Gothic" panose="020B0502020202020204" pitchFamily="34" charset="0"/>
              </a:rPr>
              <a:t>= </a:t>
            </a:r>
            <a:r>
              <a:rPr lang="en-US" altLang="en-US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NOT </a:t>
            </a:r>
            <a:r>
              <a:rPr lang="en-US" alt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allowed in </a:t>
            </a:r>
            <a:r>
              <a:rPr lang="en-US" altLang="en-US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lab! </a:t>
            </a:r>
            <a:r>
              <a:rPr lang="en-US" alt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/>
            </a:r>
            <a:br>
              <a:rPr lang="en-US" altLang="en-US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US" altLang="en-US" dirty="0">
                <a:solidFill>
                  <a:srgbClr val="FFC000"/>
                </a:solidFill>
                <a:latin typeface="Century Gothic" panose="020B0502020202020204" pitchFamily="34" charset="0"/>
              </a:rPr>
              <a:t>(including Exam </a:t>
            </a:r>
            <a:r>
              <a:rPr lang="en-US" altLang="en-US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days = a ZERO on the test)</a:t>
            </a:r>
          </a:p>
          <a:p>
            <a:endParaRPr lang="en-US" altLang="en-US" dirty="0" smtClean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Cheating: </a:t>
            </a:r>
          </a:p>
          <a:p>
            <a:pPr marL="585788" lvl="1" indent="0">
              <a:buNone/>
            </a:pPr>
            <a:r>
              <a:rPr lang="en-US" altLang="en-US" dirty="0">
                <a:latin typeface="Century Gothic" panose="020B0502020202020204" pitchFamily="34" charset="0"/>
              </a:rPr>
              <a:t>Zero Tolerance</a:t>
            </a:r>
          </a:p>
          <a:p>
            <a:pPr marL="585788" lvl="1" indent="0">
              <a:buNone/>
            </a:pPr>
            <a:r>
              <a:rPr lang="en-US" alt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Both</a:t>
            </a:r>
            <a:r>
              <a:rPr lang="en-US" altLang="en-US" dirty="0">
                <a:latin typeface="Century Gothic" panose="020B0502020202020204" pitchFamily="34" charset="0"/>
              </a:rPr>
              <a:t> students will be reported – protect your test!</a:t>
            </a:r>
          </a:p>
          <a:p>
            <a:endParaRPr lang="en-US" altLang="en-US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lvl="1"/>
            <a:endParaRPr lang="en-US" altLang="en-US" dirty="0">
              <a:latin typeface="Century Gothic" panose="020B0502020202020204" pitchFamily="34" charset="0"/>
            </a:endParaRPr>
          </a:p>
          <a:p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-207062" y="762000"/>
            <a:ext cx="5105400" cy="4500563"/>
          </a:xfrm>
        </p:spPr>
        <p:txBody>
          <a:bodyPr/>
          <a:lstStyle/>
          <a:p>
            <a:r>
              <a:rPr lang="en-US" altLang="en-US" dirty="0" smtClean="0">
                <a:latin typeface="Century Gothic" panose="020B0502020202020204" pitchFamily="34" charset="0"/>
              </a:rPr>
              <a:t>Makeup-Policy </a:t>
            </a:r>
          </a:p>
          <a:p>
            <a:pPr lvl="1"/>
            <a:r>
              <a:rPr lang="en-US" altLang="en-US" sz="1800" dirty="0" smtClean="0">
                <a:latin typeface="Century Gothic" panose="020B0502020202020204" pitchFamily="34" charset="0"/>
              </a:rPr>
              <a:t>Labs-find another lab, contact instructor to attend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  <a:hlinkClick r:id="rId2"/>
              </a:rPr>
              <a:t>http://</a:t>
            </a:r>
            <a:r>
              <a:rPr lang="en-US" sz="1400" dirty="0" smtClean="0">
                <a:latin typeface="Century Gothic" panose="020B0502020202020204" pitchFamily="34" charset="0"/>
                <a:hlinkClick r:id="rId2"/>
              </a:rPr>
              <a:t>biology-irsc.weebly.com/laboratory-schedules-click-here.html</a:t>
            </a:r>
            <a:endParaRPr lang="en-US" altLang="en-US" sz="1800" dirty="0" smtClean="0">
              <a:latin typeface="Century Gothic" panose="020B0502020202020204" pitchFamily="34" charset="0"/>
            </a:endParaRPr>
          </a:p>
          <a:p>
            <a:pPr lvl="2"/>
            <a:r>
              <a:rPr lang="en-US" altLang="en-US" sz="1400" dirty="0" smtClean="0">
                <a:latin typeface="Century Gothic" panose="020B0502020202020204" pitchFamily="34" charset="0"/>
              </a:rPr>
              <a:t>One free, subsequent -3% of final grade</a:t>
            </a:r>
          </a:p>
          <a:p>
            <a:pPr lvl="2"/>
            <a:endParaRPr lang="en-US" altLang="en-US" sz="1400" dirty="0" smtClean="0">
              <a:latin typeface="Century Gothic" panose="020B0502020202020204" pitchFamily="34" charset="0"/>
            </a:endParaRPr>
          </a:p>
          <a:p>
            <a:pPr lvl="1"/>
            <a:r>
              <a:rPr lang="en-US" altLang="en-US" sz="2000" dirty="0" smtClean="0">
                <a:latin typeface="Century Gothic" panose="020B0502020202020204" pitchFamily="34" charset="0"/>
              </a:rPr>
              <a:t>Exam </a:t>
            </a:r>
            <a:r>
              <a:rPr lang="en-US" altLang="en-US" sz="2000" dirty="0">
                <a:latin typeface="Century Gothic" panose="020B0502020202020204" pitchFamily="34" charset="0"/>
              </a:rPr>
              <a:t>1 -&gt; </a:t>
            </a:r>
            <a:r>
              <a:rPr lang="en-US" altLang="en-US" sz="2000" dirty="0" smtClean="0">
                <a:latin typeface="Century Gothic" panose="020B0502020202020204" pitchFamily="34" charset="0"/>
              </a:rPr>
              <a:t>No </a:t>
            </a:r>
            <a:r>
              <a:rPr lang="en-US" altLang="en-US" sz="2000" dirty="0">
                <a:latin typeface="Century Gothic" panose="020B0502020202020204" pitchFamily="34" charset="0"/>
              </a:rPr>
              <a:t>make up, will be </a:t>
            </a:r>
            <a:r>
              <a:rPr lang="en-US" altLang="en-US" sz="2000" dirty="0" smtClean="0">
                <a:latin typeface="Century Gothic" panose="020B0502020202020204" pitchFamily="34" charset="0"/>
              </a:rPr>
              <a:t>your dropped grade</a:t>
            </a:r>
          </a:p>
          <a:p>
            <a:pPr lvl="1"/>
            <a:endParaRPr lang="en-US" altLang="en-US" sz="2000" dirty="0">
              <a:latin typeface="Century Gothic" panose="020B0502020202020204" pitchFamily="34" charset="0"/>
            </a:endParaRPr>
          </a:p>
          <a:p>
            <a:pPr lvl="1"/>
            <a:r>
              <a:rPr lang="en-US" altLang="en-US" sz="2000" dirty="0">
                <a:latin typeface="Century Gothic" panose="020B0502020202020204" pitchFamily="34" charset="0"/>
              </a:rPr>
              <a:t>Exam 2 -&gt; </a:t>
            </a:r>
            <a:r>
              <a:rPr lang="en-US" altLang="en-US" sz="2000" dirty="0" smtClean="0">
                <a:latin typeface="Century Gothic" panose="020B0502020202020204" pitchFamily="34" charset="0"/>
              </a:rPr>
              <a:t>No make </a:t>
            </a:r>
            <a:r>
              <a:rPr lang="en-US" altLang="en-US" sz="2000" dirty="0">
                <a:latin typeface="Century Gothic" panose="020B0502020202020204" pitchFamily="34" charset="0"/>
              </a:rPr>
              <a:t>up, will </a:t>
            </a:r>
            <a:r>
              <a:rPr lang="en-US" altLang="en-US" sz="2000" dirty="0" smtClean="0">
                <a:latin typeface="Century Gothic" panose="020B0502020202020204" pitchFamily="34" charset="0"/>
              </a:rPr>
              <a:t>be your </a:t>
            </a:r>
            <a:r>
              <a:rPr lang="en-US" altLang="en-US" sz="2000" dirty="0">
                <a:latin typeface="Century Gothic" panose="020B0502020202020204" pitchFamily="34" charset="0"/>
              </a:rPr>
              <a:t>dropped </a:t>
            </a:r>
            <a:r>
              <a:rPr lang="en-US" altLang="en-US" sz="2000" dirty="0" smtClean="0">
                <a:latin typeface="Century Gothic" panose="020B0502020202020204" pitchFamily="34" charset="0"/>
              </a:rPr>
              <a:t>grade</a:t>
            </a:r>
          </a:p>
          <a:p>
            <a:pPr lvl="1"/>
            <a:endParaRPr lang="en-US" altLang="en-US" sz="2000" dirty="0">
              <a:latin typeface="Century Gothic" panose="020B0502020202020204" pitchFamily="34" charset="0"/>
            </a:endParaRPr>
          </a:p>
          <a:p>
            <a:pPr lvl="1"/>
            <a:r>
              <a:rPr lang="en-US" altLang="en-US" sz="2000" dirty="0">
                <a:latin typeface="Century Gothic" panose="020B0502020202020204" pitchFamily="34" charset="0"/>
              </a:rPr>
              <a:t>Final -&gt; No make up, </a:t>
            </a:r>
            <a:r>
              <a:rPr lang="en-US" altLang="en-US" sz="2000" dirty="0">
                <a:solidFill>
                  <a:srgbClr val="FFC000"/>
                </a:solidFill>
                <a:latin typeface="Century Gothic" panose="020B0502020202020204" pitchFamily="34" charset="0"/>
              </a:rPr>
              <a:t>‘I’ = incomplete, if passing </a:t>
            </a:r>
            <a:r>
              <a:rPr lang="en-US" altLang="en-US" sz="20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grade, </a:t>
            </a:r>
            <a:r>
              <a:rPr lang="en-US" altLang="en-US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0% x 2 = two zero’s, if not currently passing</a:t>
            </a:r>
            <a:endParaRPr lang="en-US" altLang="en-US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38" y="1752600"/>
            <a:ext cx="4084493" cy="45434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2900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Lab Rules:</a:t>
            </a:r>
            <a:endParaRPr lang="en-US" altLang="en-US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23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305800" cy="4525963"/>
          </a:xfrm>
        </p:spPr>
        <p:txBody>
          <a:bodyPr/>
          <a:lstStyle/>
          <a:p>
            <a:r>
              <a:rPr lang="en-US" altLang="en-US" sz="2400" dirty="0">
                <a:latin typeface="Century Gothic" panose="020B0502020202020204" pitchFamily="34" charset="0"/>
              </a:rPr>
              <a:t>Cell Phone </a:t>
            </a:r>
            <a:r>
              <a:rPr lang="en-US" altLang="en-US" sz="2400" dirty="0" smtClean="0">
                <a:latin typeface="Century Gothic" panose="020B0502020202020204" pitchFamily="34" charset="0"/>
              </a:rPr>
              <a:t>Policy  </a:t>
            </a:r>
            <a:r>
              <a:rPr lang="en-US" altLang="en-US" sz="2400" i="1" dirty="0" smtClean="0">
                <a:latin typeface="Century Gothic" panose="020B0502020202020204" pitchFamily="34" charset="0"/>
              </a:rPr>
              <a:t>- no video</a:t>
            </a:r>
            <a:endParaRPr lang="en-US" altLang="en-US" sz="2400" i="1" dirty="0">
              <a:latin typeface="Century Gothic" panose="020B0502020202020204" pitchFamily="34" charset="0"/>
            </a:endParaRPr>
          </a:p>
          <a:p>
            <a:r>
              <a:rPr lang="en-US" altLang="en-US" sz="2400" dirty="0">
                <a:latin typeface="Century Gothic" panose="020B0502020202020204" pitchFamily="34" charset="0"/>
              </a:rPr>
              <a:t>Disruptive Behavior </a:t>
            </a:r>
            <a:r>
              <a:rPr lang="en-US" alt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altLang="en-US" sz="2400" i="1" dirty="0" smtClean="0">
                <a:latin typeface="Century Gothic" panose="020B0502020202020204" pitchFamily="34" charset="0"/>
              </a:rPr>
              <a:t>- will be asked to leave</a:t>
            </a:r>
            <a:endParaRPr lang="en-US" altLang="en-US" sz="2400" i="1" dirty="0">
              <a:latin typeface="Century Gothic" panose="020B0502020202020204" pitchFamily="34" charset="0"/>
            </a:endParaRPr>
          </a:p>
          <a:p>
            <a:r>
              <a:rPr lang="en-US" altLang="en-US" sz="2400" dirty="0">
                <a:latin typeface="Century Gothic" panose="020B0502020202020204" pitchFamily="34" charset="0"/>
              </a:rPr>
              <a:t>Follow </a:t>
            </a:r>
            <a:r>
              <a:rPr lang="en-US" altLang="en-US" sz="2400" dirty="0" smtClean="0">
                <a:latin typeface="Century Gothic" panose="020B0502020202020204" pitchFamily="34" charset="0"/>
              </a:rPr>
              <a:t>directions </a:t>
            </a:r>
            <a:r>
              <a:rPr lang="en-US" altLang="en-US" sz="2400" i="1" dirty="0" smtClean="0">
                <a:latin typeface="Century Gothic" panose="020B0502020202020204" pitchFamily="34" charset="0"/>
              </a:rPr>
              <a:t>– main part of “LAB”</a:t>
            </a:r>
            <a:endParaRPr lang="en-US" altLang="en-US" sz="2400" i="1" dirty="0">
              <a:latin typeface="Century Gothic" panose="020B0502020202020204" pitchFamily="34" charset="0"/>
            </a:endParaRPr>
          </a:p>
          <a:p>
            <a:r>
              <a:rPr lang="en-US" altLang="en-US" sz="2400" dirty="0">
                <a:latin typeface="Century Gothic" panose="020B0502020202020204" pitchFamily="34" charset="0"/>
              </a:rPr>
              <a:t>Help your fellow students </a:t>
            </a:r>
          </a:p>
          <a:p>
            <a:pPr lvl="1"/>
            <a:r>
              <a:rPr lang="en-US" altLang="en-US" sz="2000" dirty="0">
                <a:latin typeface="Century Gothic" panose="020B0502020202020204" pitchFamily="34" charset="0"/>
              </a:rPr>
              <a:t>=&gt; Teamwork</a:t>
            </a:r>
          </a:p>
          <a:p>
            <a:pPr lvl="1"/>
            <a:r>
              <a:rPr lang="en-US" altLang="en-US" sz="2000" dirty="0">
                <a:latin typeface="Century Gothic" panose="020B0502020202020204" pitchFamily="34" charset="0"/>
              </a:rPr>
              <a:t>No exam grades will be </a:t>
            </a:r>
            <a:r>
              <a:rPr lang="en-US" altLang="en-US" sz="2000" dirty="0" smtClean="0">
                <a:latin typeface="Century Gothic" panose="020B0502020202020204" pitchFamily="34" charset="0"/>
              </a:rPr>
              <a:t>curved </a:t>
            </a:r>
            <a:endParaRPr lang="en-US" altLang="en-US" sz="2000" dirty="0">
              <a:latin typeface="Century Gothic" panose="020B0502020202020204" pitchFamily="34" charset="0"/>
            </a:endParaRPr>
          </a:p>
          <a:p>
            <a:r>
              <a:rPr lang="en-US" altLang="en-US" sz="2400" dirty="0">
                <a:latin typeface="Century Gothic" panose="020B0502020202020204" pitchFamily="34" charset="0"/>
              </a:rPr>
              <a:t>Ask questions</a:t>
            </a:r>
          </a:p>
          <a:p>
            <a:pPr lvl="1"/>
            <a:r>
              <a:rPr lang="en-US" altLang="en-US" sz="2000" dirty="0">
                <a:latin typeface="Century Gothic" panose="020B0502020202020204" pitchFamily="34" charset="0"/>
              </a:rPr>
              <a:t>In class, email me, </a:t>
            </a:r>
            <a:r>
              <a:rPr lang="en-US" altLang="en-US" sz="2000" dirty="0" smtClean="0">
                <a:latin typeface="Century Gothic" panose="020B0502020202020204" pitchFamily="34" charset="0"/>
              </a:rPr>
              <a:t>drop by my office or call </a:t>
            </a:r>
            <a:r>
              <a:rPr lang="en-US" altLang="en-US" sz="2000" dirty="0">
                <a:latin typeface="Century Gothic" panose="020B0502020202020204" pitchFamily="34" charset="0"/>
              </a:rPr>
              <a:t>me.</a:t>
            </a:r>
          </a:p>
          <a:p>
            <a:r>
              <a:rPr lang="en-US" altLang="en-US" sz="2400" dirty="0">
                <a:latin typeface="Century Gothic" panose="020B0502020202020204" pitchFamily="34" charset="0"/>
              </a:rPr>
              <a:t>If you require </a:t>
            </a:r>
            <a:r>
              <a:rPr lang="en-US" altLang="en-US" sz="2400" i="1" dirty="0">
                <a:solidFill>
                  <a:srgbClr val="99CCFF"/>
                </a:solidFill>
                <a:latin typeface="Century Gothic" panose="020B0502020202020204" pitchFamily="34" charset="0"/>
              </a:rPr>
              <a:t>additional services</a:t>
            </a:r>
            <a:r>
              <a:rPr lang="en-US" altLang="en-US" sz="2400" dirty="0">
                <a:latin typeface="Century Gothic" panose="020B0502020202020204" pitchFamily="34" charset="0"/>
              </a:rPr>
              <a:t>, see me after class</a:t>
            </a:r>
            <a:r>
              <a:rPr lang="en-US" altLang="en-US" sz="2400" dirty="0" smtClean="0">
                <a:latin typeface="Century Gothic" panose="020B0502020202020204" pitchFamily="34" charset="0"/>
              </a:rPr>
              <a:t>. (need note-taker, testing accommodations etc.)</a:t>
            </a:r>
            <a:endParaRPr lang="en-US" altLang="en-US" sz="2400" dirty="0">
              <a:latin typeface="Century Gothic" panose="020B0502020202020204" pitchFamily="34" charset="0"/>
            </a:endParaRPr>
          </a:p>
          <a:p>
            <a:endParaRPr lang="en-US" altLang="en-US" sz="2400" dirty="0">
              <a:latin typeface="Century Gothic" panose="020B0502020202020204" pitchFamily="34" charset="0"/>
            </a:endParaRPr>
          </a:p>
          <a:p>
            <a:endParaRPr lang="en-US" altLang="en-US" sz="2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Lab Rules:</a:t>
            </a:r>
            <a:endParaRPr lang="en-US" altLang="en-US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23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  <a:t>Grading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81000" y="1635318"/>
            <a:ext cx="8382000" cy="2286000"/>
          </a:xfrm>
        </p:spPr>
        <p:txBody>
          <a:bodyPr/>
          <a:lstStyle/>
          <a:p>
            <a:pPr marL="36512" indent="0">
              <a:buNone/>
            </a:pPr>
            <a:r>
              <a:rPr lang="en-US" altLang="en-US" dirty="0">
                <a:latin typeface="Comic Sans MS" pitchFamily="66" charset="0"/>
              </a:rPr>
              <a:t>Exam 1 	100%				</a:t>
            </a:r>
          </a:p>
          <a:p>
            <a:pPr marL="36512" indent="0">
              <a:buNone/>
            </a:pPr>
            <a:r>
              <a:rPr lang="en-US" altLang="en-US" dirty="0">
                <a:latin typeface="Comic Sans MS" pitchFamily="66" charset="0"/>
              </a:rPr>
              <a:t>Exam 2 	100%				</a:t>
            </a:r>
          </a:p>
          <a:p>
            <a:pPr marL="36512" indent="0">
              <a:buNone/>
            </a:pPr>
            <a:r>
              <a:rPr lang="en-US" altLang="en-US" dirty="0">
                <a:latin typeface="Comic Sans MS" pitchFamily="66" charset="0"/>
              </a:rPr>
              <a:t>						</a:t>
            </a:r>
          </a:p>
          <a:p>
            <a:pPr marL="36512" indent="0">
              <a:buNone/>
            </a:pPr>
            <a:r>
              <a:rPr lang="en-US" altLang="en-US" dirty="0">
                <a:latin typeface="Comic Sans MS" pitchFamily="66" charset="0"/>
              </a:rPr>
              <a:t>Final	 </a:t>
            </a:r>
            <a:r>
              <a:rPr lang="en-US" altLang="en-US" dirty="0" smtClean="0">
                <a:latin typeface="Comic Sans MS" pitchFamily="66" charset="0"/>
              </a:rPr>
              <a:t>100% </a:t>
            </a:r>
            <a:r>
              <a:rPr lang="en-US" altLang="en-US" dirty="0">
                <a:latin typeface="Comic Sans MS" pitchFamily="66" charset="0"/>
              </a:rPr>
              <a:t>x </a:t>
            </a:r>
            <a:r>
              <a:rPr lang="en-US" altLang="en-US" dirty="0" smtClean="0">
                <a:latin typeface="Comic Sans MS" pitchFamily="66" charset="0"/>
              </a:rPr>
              <a:t>2  </a:t>
            </a:r>
            <a:r>
              <a:rPr lang="en-US" altLang="en-US" dirty="0">
                <a:latin typeface="Comic Sans MS" pitchFamily="66" charset="0"/>
              </a:rPr>
              <a:t>= </a:t>
            </a:r>
            <a:r>
              <a:rPr lang="en-US" altLang="en-US" dirty="0" smtClean="0">
                <a:latin typeface="Comic Sans MS" pitchFamily="66" charset="0"/>
              </a:rPr>
              <a:t>200</a:t>
            </a:r>
            <a:r>
              <a:rPr lang="en-US" altLang="en-US" dirty="0">
                <a:latin typeface="Comic Sans MS" pitchFamily="66" charset="0"/>
              </a:rPr>
              <a:t>		</a:t>
            </a:r>
          </a:p>
          <a:p>
            <a:pPr marL="36512" indent="0">
              <a:buNone/>
            </a:pPr>
            <a:r>
              <a:rPr lang="en-US" altLang="en-US" dirty="0">
                <a:latin typeface="Comic Sans MS" pitchFamily="66" charset="0"/>
              </a:rPr>
              <a:t>                                  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57200" y="1623219"/>
            <a:ext cx="8534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>
              <a:buFont typeface="Wingdings 2" pitchFamily="18" charset="2"/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  						100 </a:t>
            </a:r>
            <a:endParaRPr lang="en-US" altLang="en-US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marL="36512" indent="0">
              <a:buFont typeface="Wingdings 2" pitchFamily="18" charset="2"/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						100  </a:t>
            </a:r>
          </a:p>
          <a:p>
            <a:pPr marL="36512" indent="0">
              <a:buFont typeface="Wingdings 2" pitchFamily="18" charset="2"/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						</a:t>
            </a:r>
            <a:endParaRPr lang="en-US" altLang="en-US" dirty="0" smtClean="0">
              <a:latin typeface="Comic Sans MS" panose="030F0702030302020204" pitchFamily="66" charset="0"/>
            </a:endParaRPr>
          </a:p>
          <a:p>
            <a:pPr marL="36512" indent="0">
              <a:buFont typeface="Wingdings 2" pitchFamily="18" charset="2"/>
              <a:buNone/>
            </a:pPr>
            <a:r>
              <a:rPr lang="en-US" altLang="en-US" dirty="0" smtClean="0">
                <a:latin typeface="Comic Sans MS" panose="030F0702030302020204" pitchFamily="66" charset="0"/>
              </a:rPr>
              <a:t>						100</a:t>
            </a:r>
          </a:p>
          <a:p>
            <a:pPr marL="36512" indent="0">
              <a:buFont typeface="Wingdings 2" pitchFamily="18" charset="2"/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	</a:t>
            </a:r>
            <a:r>
              <a:rPr lang="en-US" altLang="en-US" dirty="0" smtClean="0">
                <a:latin typeface="Comic Sans MS" panose="030F0702030302020204" pitchFamily="66" charset="0"/>
              </a:rPr>
              <a:t>					100 </a:t>
            </a:r>
            <a:endParaRPr lang="en-US" altLang="en-US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352800" y="2438400"/>
            <a:ext cx="2590800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352800" y="1905000"/>
            <a:ext cx="2590800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6705600" y="1676400"/>
            <a:ext cx="2362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>
              <a:buFont typeface="Wingdings 2" pitchFamily="18" charset="2"/>
              <a:buNone/>
            </a:pPr>
            <a:r>
              <a:rPr lang="en-US" altLang="en-US" dirty="0">
                <a:solidFill>
                  <a:srgbClr val="FFC000"/>
                </a:solidFill>
                <a:latin typeface="Comic Sans MS" pitchFamily="66" charset="0"/>
              </a:rPr>
              <a:t>drop 1 of 4</a:t>
            </a:r>
          </a:p>
          <a:p>
            <a:pPr marL="36512" indent="0">
              <a:buFont typeface="Wingdings 2" pitchFamily="18" charset="2"/>
              <a:buNone/>
            </a:pPr>
            <a:r>
              <a:rPr lang="en-US" altLang="en-US" dirty="0">
                <a:solidFill>
                  <a:srgbClr val="FFC000"/>
                </a:solidFill>
                <a:latin typeface="Comic Sans MS" pitchFamily="66" charset="0"/>
              </a:rPr>
              <a:t>average</a:t>
            </a:r>
            <a:r>
              <a:rPr lang="en-US" altLang="en-US" dirty="0">
                <a:latin typeface="Comic Sans MS" pitchFamily="66" charset="0"/>
              </a:rPr>
              <a:t> </a:t>
            </a:r>
          </a:p>
          <a:p>
            <a:pPr marL="36512" indent="0">
              <a:buFont typeface="Wingdings 2" pitchFamily="18" charset="2"/>
              <a:buNone/>
            </a:pPr>
            <a:r>
              <a:rPr lang="en-US" altLang="en-US" dirty="0">
                <a:solidFill>
                  <a:srgbClr val="FFC000"/>
                </a:solidFill>
                <a:latin typeface="Comic Sans MS" pitchFamily="66" charset="0"/>
              </a:rPr>
              <a:t>best 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050" y="4394856"/>
            <a:ext cx="89725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C000"/>
                </a:solidFill>
              </a:rPr>
              <a:t>*NOTICE* : YOUR GRADE IS MADE UP ENTIRELY from the points YOU EARN from your THREE TESTS! </a:t>
            </a:r>
          </a:p>
          <a:p>
            <a:pPr algn="ctr"/>
            <a:endParaRPr lang="en-US" i="1" dirty="0" smtClean="0"/>
          </a:p>
          <a:p>
            <a:pPr algn="ctr"/>
            <a:r>
              <a:rPr lang="en-US" i="1" dirty="0" smtClean="0"/>
              <a:t>= No Homework, No extra credit, No lab book points, No Blackboard Quiz points</a:t>
            </a:r>
          </a:p>
          <a:p>
            <a:pPr algn="ctr"/>
            <a:r>
              <a:rPr lang="en-US" i="1" dirty="0" smtClean="0"/>
              <a:t> </a:t>
            </a:r>
          </a:p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HOWEVER, </a:t>
            </a:r>
            <a:r>
              <a:rPr lang="en-US" u="sng" dirty="0">
                <a:solidFill>
                  <a:schemeClr val="accent3">
                    <a:lumMod val="75000"/>
                  </a:schemeClr>
                </a:solidFill>
              </a:rPr>
              <a:t>A</a:t>
            </a:r>
            <a:r>
              <a:rPr lang="en-US" u="sng" dirty="0" smtClean="0">
                <a:solidFill>
                  <a:schemeClr val="accent3">
                    <a:lumMod val="75000"/>
                  </a:schemeClr>
                </a:solidFill>
              </a:rPr>
              <a:t>ttendance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can negatively influence your final grade -3% for each missed class!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0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uiExpand="1" build="p"/>
      <p:bldP spid="14" grpId="0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99CCFF"/>
                </a:solidFill>
                <a:latin typeface="Century Gothic" panose="020B0502020202020204" pitchFamily="34" charset="0"/>
              </a:rPr>
              <a:t>Grading Example 1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 marL="36512" indent="0">
              <a:buNone/>
            </a:pPr>
            <a:r>
              <a:rPr lang="en-US" altLang="en-US" dirty="0">
                <a:latin typeface="Comic Sans MS" pitchFamily="66" charset="0"/>
              </a:rPr>
              <a:t>Exam 1 	86</a:t>
            </a:r>
            <a:r>
              <a:rPr lang="en-US" altLang="en-US" sz="900" dirty="0">
                <a:latin typeface="Comic Sans MS" pitchFamily="66" charset="0"/>
              </a:rPr>
              <a:t>/100</a:t>
            </a:r>
            <a:r>
              <a:rPr lang="en-US" altLang="en-US" dirty="0">
                <a:latin typeface="Comic Sans MS" pitchFamily="66" charset="0"/>
              </a:rPr>
              <a:t>				86 </a:t>
            </a:r>
            <a:r>
              <a:rPr lang="en-US" altLang="en-US" dirty="0">
                <a:solidFill>
                  <a:srgbClr val="FFC000"/>
                </a:solidFill>
                <a:latin typeface="Comic Sans MS" pitchFamily="66" charset="0"/>
              </a:rPr>
              <a:t>drop 1 of 4</a:t>
            </a:r>
          </a:p>
          <a:p>
            <a:pPr marL="36512" indent="0">
              <a:buNone/>
            </a:pPr>
            <a:r>
              <a:rPr lang="en-US" altLang="en-US" dirty="0">
                <a:latin typeface="Comic Sans MS" pitchFamily="66" charset="0"/>
              </a:rPr>
              <a:t>Exam 2 	71</a:t>
            </a:r>
            <a:r>
              <a:rPr lang="en-US" altLang="en-US" sz="900" dirty="0">
                <a:latin typeface="Comic Sans MS" pitchFamily="66" charset="0"/>
              </a:rPr>
              <a:t>/100</a:t>
            </a:r>
            <a:r>
              <a:rPr lang="en-US" altLang="en-US" dirty="0">
                <a:latin typeface="Comic Sans MS" pitchFamily="66" charset="0"/>
              </a:rPr>
              <a:t>				71 </a:t>
            </a:r>
            <a:r>
              <a:rPr lang="en-US" altLang="en-US" dirty="0">
                <a:solidFill>
                  <a:srgbClr val="FFC000"/>
                </a:solidFill>
                <a:latin typeface="Comic Sans MS" pitchFamily="66" charset="0"/>
              </a:rPr>
              <a:t>average</a:t>
            </a:r>
            <a:r>
              <a:rPr lang="en-US" altLang="en-US" dirty="0">
                <a:latin typeface="Comic Sans MS" pitchFamily="66" charset="0"/>
              </a:rPr>
              <a:t> </a:t>
            </a:r>
          </a:p>
          <a:p>
            <a:pPr marL="36512" indent="0">
              <a:buNone/>
            </a:pPr>
            <a:r>
              <a:rPr lang="en-US" altLang="en-US" dirty="0">
                <a:latin typeface="Comic Sans MS" pitchFamily="66" charset="0"/>
              </a:rPr>
              <a:t>						</a:t>
            </a:r>
            <a:r>
              <a:rPr lang="en-US" altLang="en-US" dirty="0" smtClean="0">
                <a:latin typeface="Comic Sans MS" pitchFamily="66" charset="0"/>
              </a:rPr>
              <a:t>     </a:t>
            </a:r>
            <a:r>
              <a:rPr lang="en-US" altLang="en-US" dirty="0">
                <a:solidFill>
                  <a:srgbClr val="FFC000"/>
                </a:solidFill>
                <a:latin typeface="Comic Sans MS" pitchFamily="66" charset="0"/>
              </a:rPr>
              <a:t>best 3</a:t>
            </a:r>
          </a:p>
          <a:p>
            <a:pPr marL="36512" indent="0">
              <a:buNone/>
            </a:pPr>
            <a:r>
              <a:rPr lang="en-US" altLang="en-US" dirty="0">
                <a:latin typeface="Comic Sans MS" pitchFamily="66" charset="0"/>
              </a:rPr>
              <a:t>Final	   </a:t>
            </a:r>
            <a:r>
              <a:rPr lang="en-US" altLang="en-US" dirty="0" smtClean="0">
                <a:latin typeface="Comic Sans MS" pitchFamily="66" charset="0"/>
              </a:rPr>
              <a:t>82</a:t>
            </a:r>
            <a:r>
              <a:rPr lang="en-US" altLang="en-US" sz="900" dirty="0" smtClean="0">
                <a:latin typeface="Comic Sans MS" pitchFamily="66" charset="0"/>
              </a:rPr>
              <a:t>/100</a:t>
            </a:r>
            <a:r>
              <a:rPr lang="en-US" altLang="en-US" dirty="0" smtClean="0">
                <a:latin typeface="Comic Sans MS" pitchFamily="66" charset="0"/>
              </a:rPr>
              <a:t> </a:t>
            </a:r>
            <a:r>
              <a:rPr lang="en-US" altLang="en-US" dirty="0">
                <a:latin typeface="Comic Sans MS" pitchFamily="66" charset="0"/>
              </a:rPr>
              <a:t>x 2 </a:t>
            </a:r>
            <a:r>
              <a:rPr lang="en-US" altLang="en-US" dirty="0" smtClean="0">
                <a:latin typeface="Comic Sans MS" pitchFamily="66" charset="0"/>
              </a:rPr>
              <a:t>= 164 </a:t>
            </a:r>
            <a:r>
              <a:rPr lang="en-US" altLang="en-US" dirty="0">
                <a:latin typeface="Comic Sans MS" pitchFamily="66" charset="0"/>
              </a:rPr>
              <a:t>	</a:t>
            </a:r>
            <a:r>
              <a:rPr lang="en-US" altLang="en-US" dirty="0" smtClean="0">
                <a:latin typeface="Comic Sans MS" pitchFamily="66" charset="0"/>
              </a:rPr>
              <a:t>	82</a:t>
            </a:r>
          </a:p>
          <a:p>
            <a:pPr marL="36512" indent="0">
              <a:buNone/>
            </a:pPr>
            <a:r>
              <a:rPr lang="en-US" altLang="en-US" dirty="0">
                <a:latin typeface="Comic Sans MS" pitchFamily="66" charset="0"/>
              </a:rPr>
              <a:t>	</a:t>
            </a:r>
            <a:r>
              <a:rPr lang="en-US" altLang="en-US" dirty="0" smtClean="0">
                <a:latin typeface="Comic Sans MS" pitchFamily="66" charset="0"/>
              </a:rPr>
              <a:t>				82</a:t>
            </a:r>
            <a:endParaRPr lang="en-US" altLang="en-US" dirty="0">
              <a:latin typeface="Comic Sans MS" pitchFamily="66" charset="0"/>
            </a:endParaRPr>
          </a:p>
          <a:p>
            <a:pPr marL="36512" indent="0">
              <a:buNone/>
            </a:pPr>
            <a:r>
              <a:rPr lang="en-US" altLang="en-US" dirty="0">
                <a:latin typeface="Comic Sans MS" pitchFamily="66" charset="0"/>
              </a:rPr>
              <a:t>      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02A00-AD19-48D2-B096-2C1DD78CD2F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124200" y="2438400"/>
            <a:ext cx="2819400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124200" y="1905000"/>
            <a:ext cx="2819400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280558" y="3352800"/>
            <a:ext cx="2286000" cy="1828800"/>
          </a:xfrm>
          <a:prstGeom prst="rect">
            <a:avLst/>
          </a:prstGeom>
          <a:noFill/>
          <a:ln w="730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>
              <a:buFont typeface="Wingdings 2" pitchFamily="18" charset="2"/>
              <a:buNone/>
            </a:pPr>
            <a:r>
              <a:rPr lang="en-US" altLang="en-US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(86+82+82)</a:t>
            </a:r>
          </a:p>
          <a:p>
            <a:pPr marL="36512" indent="0">
              <a:buFont typeface="Wingdings 2" pitchFamily="18" charset="2"/>
              <a:buNone/>
            </a:pPr>
            <a:r>
              <a:rPr lang="en-US" alt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     3</a:t>
            </a:r>
          </a:p>
          <a:p>
            <a:pPr marL="36512" indent="0">
              <a:buFont typeface="Wingdings 2" pitchFamily="18" charset="2"/>
              <a:buNone/>
            </a:pPr>
            <a:r>
              <a:rPr lang="en-US" alt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= 83 = B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128158" y="2209800"/>
            <a:ext cx="304800" cy="4572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99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io 1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o 1" id="{26490E18-A016-48AC-9267-E63E84EC1428}" vid="{7FBFAC98-D044-4682-8B8C-6D60DD4779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bio 1</Template>
  <TotalTime>3277</TotalTime>
  <Words>1987</Words>
  <Application>Microsoft Office PowerPoint</Application>
  <PresentationFormat>On-screen Show (4:3)</PresentationFormat>
  <Paragraphs>544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Arial</vt:lpstr>
      <vt:lpstr>Book Antiqua</vt:lpstr>
      <vt:lpstr>Calibri</vt:lpstr>
      <vt:lpstr>Century Gothic</vt:lpstr>
      <vt:lpstr>Comic Sans MS</vt:lpstr>
      <vt:lpstr>Lucida Sans</vt:lpstr>
      <vt:lpstr>Times New Roman</vt:lpstr>
      <vt:lpstr>Wingdings</vt:lpstr>
      <vt:lpstr>Wingdings 2</vt:lpstr>
      <vt:lpstr>Wingdings 3</vt:lpstr>
      <vt:lpstr>bio 1</vt:lpstr>
      <vt:lpstr>General Biology I Lab BSC 2010L </vt:lpstr>
      <vt:lpstr>Instructor info – Summer A</vt:lpstr>
      <vt:lpstr>Welcome to Bio I Lab!</vt:lpstr>
      <vt:lpstr>Welcome to Lab!</vt:lpstr>
      <vt:lpstr>Lab Rules:</vt:lpstr>
      <vt:lpstr>Lab Rules:</vt:lpstr>
      <vt:lpstr>Lab Rules:</vt:lpstr>
      <vt:lpstr>Grading</vt:lpstr>
      <vt:lpstr>Grading Example 1</vt:lpstr>
      <vt:lpstr>Grading Example 2</vt:lpstr>
      <vt:lpstr>Grading Example 3</vt:lpstr>
      <vt:lpstr>    Taking attendance:</vt:lpstr>
      <vt:lpstr>Safety</vt:lpstr>
      <vt:lpstr>Safety</vt:lpstr>
      <vt:lpstr>What to Expect from a LAB:</vt:lpstr>
      <vt:lpstr>Steps to ‘complete’ a lab: </vt:lpstr>
      <vt:lpstr>Your Workstation Supplies: </vt:lpstr>
      <vt:lpstr>Lab Equipment (in your Drawer): </vt:lpstr>
      <vt:lpstr>Lab Equipment (on benchtop &amp; cabinet): </vt:lpstr>
      <vt:lpstr>Lab Contract</vt:lpstr>
      <vt:lpstr>PowerPoint Presentation</vt:lpstr>
      <vt:lpstr>PowerPoint Presentation</vt:lpstr>
      <vt:lpstr>SCIENCE:</vt:lpstr>
      <vt:lpstr>SCIENCE:   making observations &amp; comparing to others </vt:lpstr>
      <vt:lpstr>How to make comparing across time and space easier:</vt:lpstr>
      <vt:lpstr>Metric System</vt:lpstr>
      <vt:lpstr>Metric System</vt:lpstr>
      <vt:lpstr>Metric System (pgs. 2 &amp;3) </vt:lpstr>
      <vt:lpstr>Metric System (pgs. 2 &amp;3) </vt:lpstr>
      <vt:lpstr>Metric System (pgs. 2 &amp;3) </vt:lpstr>
      <vt:lpstr>Metric System (pgs. 2 &amp;3) </vt:lpstr>
      <vt:lpstr>How to measure Mass?</vt:lpstr>
      <vt:lpstr>How to measure Mass?</vt:lpstr>
      <vt:lpstr>How to measure Mass?</vt:lpstr>
      <vt:lpstr>How to measure Length?</vt:lpstr>
      <vt:lpstr>How to measure volume?</vt:lpstr>
      <vt:lpstr>PowerPoint Presentation</vt:lpstr>
      <vt:lpstr>How to measure volume: solid to liquid</vt:lpstr>
      <vt:lpstr>How to measure volume (liquid)?</vt:lpstr>
      <vt:lpstr>How to measure volume: solid to liquid</vt:lpstr>
      <vt:lpstr>How to measure temperature?</vt:lpstr>
      <vt:lpstr>Lab Procedure and Stations</vt:lpstr>
      <vt:lpstr>PowerPoint Presentation</vt:lpstr>
      <vt:lpstr>Exam Study Guide</vt:lpstr>
    </vt:vector>
  </TitlesOfParts>
  <Company>Indian River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Biolody I Lab BSC 2010L Ex 1</dc:title>
  <dc:creator>IRSC Biology Department</dc:creator>
  <cp:lastModifiedBy>Windows User</cp:lastModifiedBy>
  <cp:revision>221</cp:revision>
  <cp:lastPrinted>2018-01-16T15:48:15Z</cp:lastPrinted>
  <dcterms:created xsi:type="dcterms:W3CDTF">2009-01-09T14:49:52Z</dcterms:created>
  <dcterms:modified xsi:type="dcterms:W3CDTF">2018-05-09T21:04:17Z</dcterms:modified>
</cp:coreProperties>
</file>