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1"/>
  </p:notesMasterIdLst>
  <p:sldIdLst>
    <p:sldId id="309" r:id="rId5"/>
    <p:sldId id="323" r:id="rId6"/>
    <p:sldId id="337" r:id="rId7"/>
    <p:sldId id="332" r:id="rId8"/>
    <p:sldId id="324" r:id="rId9"/>
    <p:sldId id="339" r:id="rId10"/>
    <p:sldId id="282" r:id="rId11"/>
    <p:sldId id="331" r:id="rId12"/>
    <p:sldId id="330" r:id="rId13"/>
    <p:sldId id="341" r:id="rId14"/>
    <p:sldId id="322" r:id="rId15"/>
    <p:sldId id="283" r:id="rId16"/>
    <p:sldId id="284" r:id="rId17"/>
    <p:sldId id="305" r:id="rId18"/>
    <p:sldId id="327" r:id="rId19"/>
    <p:sldId id="328" r:id="rId20"/>
    <p:sldId id="315" r:id="rId21"/>
    <p:sldId id="319" r:id="rId22"/>
    <p:sldId id="316" r:id="rId23"/>
    <p:sldId id="301" r:id="rId24"/>
    <p:sldId id="321" r:id="rId25"/>
    <p:sldId id="338" r:id="rId26"/>
    <p:sldId id="320" r:id="rId27"/>
    <p:sldId id="286" r:id="rId28"/>
    <p:sldId id="266" r:id="rId29"/>
    <p:sldId id="261" r:id="rId30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DBB"/>
    <a:srgbClr val="56C7AA"/>
    <a:srgbClr val="6A9C78"/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F5FC1-A54D-1AEB-DD4A-7CB8F3C2ED7C}" v="2" dt="2019-01-08T21:07:16.743"/>
    <p1510:client id="{E6126041-9050-4C84-9CF6-17FF2D3BCE9A}" v="92" dt="2019-01-08T16:29:38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ndustry.com/prod/ohaus/product-5711-1559328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3757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flickr.com/photos/artdrauglis/419249905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3757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flickr.com/photos/artdrauglis/419249905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ons.wikimedia.org/w/index.php?curid=94727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commons.wikimedia.org/wiki/File:Eye_symbol_lateral.sv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browse/lab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868362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Lab Contract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/>
          <a:lstStyle/>
          <a:p>
            <a:pPr marL="36512" indent="0">
              <a:buNone/>
            </a:pPr>
            <a:r>
              <a:rPr lang="en-US" altLang="en-US">
                <a:solidFill>
                  <a:srgbClr val="FFC000"/>
                </a:solidFill>
                <a:latin typeface="Century Gothic" panose="020B0502020202020204" pitchFamily="34" charset="0"/>
              </a:rPr>
              <a:t>By not dropping the course, the student agrees to these terms of the Lab Contract: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Shoe attire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Food and beverages stored away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Cell Phone use for pictures of stations ONLY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Be on time for all Labs and Exams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Inform Instructor when unable to attend – then make up the lab.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Setup the email forwarding system by next lab period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Follow instructions during Lab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altLang="en-US">
                <a:latin typeface="Century Gothic" panose="020B0502020202020204" pitchFamily="34" charset="0"/>
              </a:rPr>
              <a:t>Clean up!</a:t>
            </a:r>
            <a:endParaRPr lang="en-US" altLang="en-US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8936" y="2165859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616422" y="2099936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47056" y="1354993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sp>
        <p:nvSpPr>
          <p:cNvPr id="2" name="Oval 1"/>
          <p:cNvSpPr/>
          <p:nvPr/>
        </p:nvSpPr>
        <p:spPr>
          <a:xfrm>
            <a:off x="2214456" y="1299880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86050" y="4073276"/>
            <a:ext cx="0" cy="114014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6050" y="5321432"/>
            <a:ext cx="9901" cy="121834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51336" y="13495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0.03 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91480" y="170940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 </a:t>
            </a:r>
            <a:r>
              <a:rPr lang="en-US" sz="1400" err="1"/>
              <a:t>dm</a:t>
            </a:r>
            <a:endParaRPr lang="en-US" sz="1400"/>
          </a:p>
        </p:txBody>
      </p:sp>
      <p:sp>
        <p:nvSpPr>
          <p:cNvPr id="66" name="TextBox 65"/>
          <p:cNvSpPr txBox="1"/>
          <p:nvPr/>
        </p:nvSpPr>
        <p:spPr>
          <a:xfrm>
            <a:off x="3610019" y="20127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3.0 cm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19362" y="233197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30 mm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80072" y="119361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~0.03 meters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8750" y="521519"/>
            <a:ext cx="579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/>
          </a:p>
          <a:p>
            <a:r>
              <a:rPr lang="en-US"/>
              <a:t>Q. Would you use meters (m) to measure a stamp??? 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1483" y="154471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that precise? </a:t>
            </a:r>
          </a:p>
        </p:txBody>
      </p:sp>
    </p:spTree>
    <p:extLst>
      <p:ext uri="{BB962C8B-B14F-4D97-AF65-F5344CB8AC3E}">
        <p14:creationId xmlns:p14="http://schemas.microsoft.com/office/powerpoint/2010/main" val="24479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2" grpId="0" animBg="1"/>
      <p:bldP spid="2" grpId="1" animBg="1"/>
      <p:bldP spid="47" grpId="0" animBg="1"/>
      <p:bldP spid="47" grpId="1" animBg="1"/>
      <p:bldP spid="60" grpId="0"/>
      <p:bldP spid="65" grpId="0"/>
      <p:bldP spid="66" grpId="0"/>
      <p:bldP spid="67" grpId="0"/>
      <p:bldP spid="70" grpId="0"/>
      <p:bldP spid="53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072855" y="48768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 = 5.0 = 0000.000005000000000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096962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172200" y="1211262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2811462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4677661"/>
            <a:ext cx="348632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mm = ____________ km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212811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mm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milli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m) = End km (kilo m)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267200" y="2316162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87673" y="487362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>
            <a:stCxn id="44" idx="0"/>
          </p:cNvCxnSpPr>
          <p:nvPr/>
        </p:nvCxnSpPr>
        <p:spPr>
          <a:xfrm flipH="1" flipV="1">
            <a:off x="914402" y="563562"/>
            <a:ext cx="3769976" cy="17526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5610240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Six steps to the left = 6 steps for decimal point to the left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072854" y="4876800"/>
            <a:ext cx="51473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5  = 5.0 = 0000000005.000000000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858000" y="5128259"/>
            <a:ext cx="92768" cy="129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22396" y="4661932"/>
            <a:ext cx="21114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2000">
                <a:latin typeface="Comic Sans MS" pitchFamily="66" charset="0"/>
              </a:rPr>
              <a:t>0.000005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(km)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hm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(dam)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dm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(cm)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(mm)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(µm)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(nm)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b="1" err="1">
                <a:solidFill>
                  <a:srgbClr val="FF0066"/>
                </a:solidFill>
                <a:latin typeface="Comic Sans MS" pitchFamily="66" charset="0"/>
              </a:rPr>
              <a:t>m</a:t>
            </a: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09827 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12954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600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9050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22118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5166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839673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3124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34408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7456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5621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8669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21531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5247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801573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4038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40490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43538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9718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6586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12954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221189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31242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4050484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963485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600200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714500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3314700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3440884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5180899"/>
            <a:ext cx="314727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12.75 dg =________mg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716049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dg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deci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) = End mg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milli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g)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3047650" y="2173797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326272" y="2732713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33800" y="2343674"/>
            <a:ext cx="895350" cy="457899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6113478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2 steps to the right = 2 steps for decimal point to the right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1148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12.75  = 000000012.7500000000 </a:t>
            </a:r>
          </a:p>
        </p:txBody>
      </p:sp>
      <p:sp>
        <p:nvSpPr>
          <p:cNvPr id="41" name="Oval 40"/>
          <p:cNvSpPr/>
          <p:nvPr/>
        </p:nvSpPr>
        <p:spPr>
          <a:xfrm>
            <a:off x="6105525" y="5463540"/>
            <a:ext cx="6667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929119" y="5159926"/>
            <a:ext cx="13474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 1275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1148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>
                <a:latin typeface="Comic Sans MS" pitchFamily="66" charset="0"/>
              </a:rPr>
              <a:t>12.75  = 00000001275.00000000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1447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(kg)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79419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(hg)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213569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(dag)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743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(dg)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30480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(cg)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3352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(mg)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427768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(µg)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52102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(ng)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449277" y="2340076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</a:t>
            </a: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998E-6 L 0.02673 -4.8299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12954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600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9050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22118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51669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839673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3124200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34408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745684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5621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8669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21531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5247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801573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3124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4038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40490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43538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971874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65868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12954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221189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3124200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4050484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963485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24450" y="1600200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343650" y="1714500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57200" y="3314700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619250" y="3440884"/>
            <a:ext cx="2266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“Point” to the left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586530" y="5180899"/>
            <a:ext cx="314727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0.0143 </a:t>
            </a:r>
            <a:r>
              <a:rPr lang="en-US" altLang="en-US" sz="1600" err="1">
                <a:latin typeface="Comic Sans MS" pitchFamily="66" charset="0"/>
              </a:rPr>
              <a:t>hecto</a:t>
            </a:r>
            <a:r>
              <a:rPr lang="en-US" altLang="en-US" sz="1600">
                <a:latin typeface="Comic Sans MS" pitchFamily="66" charset="0"/>
              </a:rPr>
              <a:t> l = _____cl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7845" y="5716049"/>
            <a:ext cx="40144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 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hecto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= End cl (</a:t>
            </a:r>
            <a:r>
              <a:rPr lang="en-US" altLang="en-US" sz="1600" err="1">
                <a:solidFill>
                  <a:srgbClr val="00B050"/>
                </a:solidFill>
                <a:latin typeface="Comic Sans MS" pitchFamily="66" charset="0"/>
              </a:rPr>
              <a:t>centi</a:t>
            </a: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 l)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1028700" y="1219200"/>
            <a:ext cx="8343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Start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702341" y="2514600"/>
            <a:ext cx="62672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End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714500" y="1447800"/>
            <a:ext cx="2095500" cy="946906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57519" y="6113478"/>
            <a:ext cx="595758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00B050"/>
                </a:solidFill>
                <a:latin typeface="Comic Sans MS" pitchFamily="66" charset="0"/>
              </a:rPr>
              <a:t>4 steps to the right = 4 steps for decimal point to the right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038600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0.0143  = 00000000.014300000000</a:t>
            </a:r>
          </a:p>
        </p:txBody>
      </p:sp>
      <p:sp>
        <p:nvSpPr>
          <p:cNvPr id="41" name="Oval 40"/>
          <p:cNvSpPr/>
          <p:nvPr/>
        </p:nvSpPr>
        <p:spPr>
          <a:xfrm>
            <a:off x="6105525" y="5463540"/>
            <a:ext cx="6667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929119" y="5159926"/>
            <a:ext cx="134748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latin typeface="Comic Sans MS" pitchFamily="66" charset="0"/>
              </a:rPr>
              <a:t>     143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4072855" y="5257800"/>
            <a:ext cx="369954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600">
                <a:latin typeface="Comic Sans MS" pitchFamily="66" charset="0"/>
              </a:rPr>
              <a:t>0.0143  = 000000000143.00000000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1447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(kl)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79419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(hl)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213569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(dal)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743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(dl)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30480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(cl)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33528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(ml)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4277685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(µl)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52102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</a:t>
            </a:r>
            <a:r>
              <a:rPr lang="en-US" altLang="en-US" sz="120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nl</a:t>
            </a: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2425131" y="2388312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</a:t>
            </a: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l</a:t>
            </a: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2998E-6 L 0.05365 -4.8299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0" grpId="0"/>
      <p:bldP spid="51" grpId="0"/>
      <p:bldP spid="51" grpId="1"/>
      <p:bldP spid="41" grpId="0" animBg="1"/>
      <p:bldP spid="41" grpId="1" animBg="1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7778" r="2500" b="12222"/>
          <a:stretch/>
        </p:blipFill>
        <p:spPr>
          <a:xfrm>
            <a:off x="765175" y="2057907"/>
            <a:ext cx="7314188" cy="3657094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49883" y="2357119"/>
            <a:ext cx="645437" cy="1189654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34280" y="2219814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3866" y="1843011"/>
            <a:ext cx="448525" cy="1369366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49883" y="1417638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697433" y="4574232"/>
            <a:ext cx="341167" cy="1071843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564607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-1705690" y="33058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OHAUS CORPORATION, Parsippany, NJ 07054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http://www.directindustry.com/prod/ohaus/product-5711-1559328.html</a:t>
            </a: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8051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6" y="1629029"/>
            <a:ext cx="6019800" cy="451485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05400" y="3719000"/>
            <a:ext cx="1828799" cy="264672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0400" y="3428769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85937" y="2012562"/>
            <a:ext cx="448525" cy="1369366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03982" y="1634294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43845" y="3961505"/>
            <a:ext cx="2112006" cy="915295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9648" y="42672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5555" r="34166" b="23333"/>
          <a:stretch/>
        </p:blipFill>
        <p:spPr>
          <a:xfrm>
            <a:off x="2514600" y="1752600"/>
            <a:ext cx="3505200" cy="3505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4310044" y="3460934"/>
            <a:ext cx="59077" cy="1809589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No&quot; Symbol 25"/>
          <p:cNvSpPr/>
          <p:nvPr/>
        </p:nvSpPr>
        <p:spPr>
          <a:xfrm>
            <a:off x="2918358" y="2286000"/>
            <a:ext cx="2590799" cy="2590800"/>
          </a:xfrm>
          <a:prstGeom prst="noSmoking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How to measure Mass?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26350" r="23108" b="14070"/>
          <a:stretch/>
        </p:blipFill>
        <p:spPr>
          <a:xfrm>
            <a:off x="5870171" y="2339686"/>
            <a:ext cx="2667000" cy="2517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t="16666" r="39166" b="20000"/>
          <a:stretch/>
        </p:blipFill>
        <p:spPr>
          <a:xfrm>
            <a:off x="457200" y="2286000"/>
            <a:ext cx="2064731" cy="2698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7779" r="38334" b="34444"/>
          <a:stretch/>
        </p:blipFill>
        <p:spPr>
          <a:xfrm>
            <a:off x="3124200" y="2339686"/>
            <a:ext cx="2286000" cy="2590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482839" y="1828800"/>
            <a:ext cx="6726" cy="1130258"/>
          </a:xfrm>
          <a:prstGeom prst="straightConnector1">
            <a:avLst/>
          </a:prstGeom>
          <a:ln w="857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1905000"/>
            <a:ext cx="0" cy="1117668"/>
          </a:xfrm>
          <a:prstGeom prst="straightConnector1">
            <a:avLst/>
          </a:prstGeom>
          <a:ln w="857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15200" y="1828800"/>
            <a:ext cx="502921" cy="724686"/>
          </a:xfrm>
          <a:prstGeom prst="straightConnector1">
            <a:avLst/>
          </a:prstGeom>
          <a:ln w="857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29400" y="134252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ones</a:t>
            </a:r>
            <a:endParaRPr lang="en-US" sz="110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9465" y="13335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hundreds</a:t>
            </a:r>
            <a:endParaRPr lang="en-US" sz="1100">
              <a:solidFill>
                <a:srgbClr val="FF006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55275" y="1391356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tens</a:t>
            </a:r>
            <a:endParaRPr lang="en-US" sz="1100">
              <a:solidFill>
                <a:srgbClr val="FFC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486787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FF0066"/>
                </a:solidFill>
                <a:latin typeface="Comic Sans MS" pitchFamily="66" charset="0"/>
                <a:ea typeface="+mj-ea"/>
                <a:cs typeface="+mj-cs"/>
              </a:rPr>
              <a:t>200 g</a:t>
            </a:r>
            <a:endParaRPr lang="en-US" sz="4000">
              <a:solidFill>
                <a:srgbClr val="FF006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490486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40 g</a:t>
            </a:r>
            <a:endParaRPr lang="en-US" sz="4000">
              <a:solidFill>
                <a:srgbClr val="FFC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81800" y="4903382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1.4 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3315" name="TextBox 13314"/>
          <p:cNvSpPr txBox="1"/>
          <p:nvPr/>
        </p:nvSpPr>
        <p:spPr>
          <a:xfrm>
            <a:off x="2791788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75859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8844" y="486787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=</a:t>
            </a:r>
          </a:p>
        </p:txBody>
      </p:sp>
      <p:sp>
        <p:nvSpPr>
          <p:cNvPr id="13316" name="TextBox 13315"/>
          <p:cNvSpPr txBox="1"/>
          <p:nvPr/>
        </p:nvSpPr>
        <p:spPr>
          <a:xfrm>
            <a:off x="3262467" y="5852534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241.4 g</a:t>
            </a:r>
          </a:p>
        </p:txBody>
      </p:sp>
    </p:spTree>
    <p:extLst>
      <p:ext uri="{BB962C8B-B14F-4D97-AF65-F5344CB8AC3E}">
        <p14:creationId xmlns:p14="http://schemas.microsoft.com/office/powerpoint/2010/main" val="2530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  <p:bldP spid="39" grpId="0"/>
      <p:bldP spid="13315" grpId="0"/>
      <p:bldP spid="41" grpId="0"/>
      <p:bldP spid="42" grpId="0"/>
      <p:bldP spid="1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029325" cy="541514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92727" y="13965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92D050"/>
                </a:solidFill>
                <a:latin typeface="Century Gothic" panose="020B0502020202020204" pitchFamily="34" charset="0"/>
              </a:rPr>
              <a:t>How to measure Length?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1971896" y="39119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Luigi Chiesa - Photo taken by Luigi Chiesa, CC BY-SA 3.0,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https://commons.wikimedia.org/w/index.php?curid=1137573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1930731" y="60455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Ash Blocks, CC BY-SA 2.0,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https://www.flickr.com/photos/artdrauglis/4192499051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1766">
            <a:off x="259360" y="3260496"/>
            <a:ext cx="6877050" cy="1433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0161" y="19050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7.9 cm</a:t>
            </a: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3752661" y="2674441"/>
            <a:ext cx="114678" cy="576179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6029325" cy="5415147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861" y="1524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</a:t>
            </a:r>
            <a:r>
              <a:rPr lang="en-US" altLang="en-US" sz="4000" b="1">
                <a:solidFill>
                  <a:srgbClr val="FFC000"/>
                </a:solidFill>
                <a:latin typeface="Century Gothic" panose="020B0502020202020204" pitchFamily="34" charset="0"/>
              </a:rPr>
              <a:t>measure volume</a:t>
            </a:r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657600" y="2971800"/>
            <a:ext cx="4572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7"/>
          </p:cNvCxnSpPr>
          <p:nvPr/>
        </p:nvCxnSpPr>
        <p:spPr>
          <a:xfrm flipH="1">
            <a:off x="4047845" y="2590800"/>
            <a:ext cx="1057555" cy="447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5181600" y="1066800"/>
            <a:ext cx="3962400" cy="3124200"/>
          </a:xfrm>
          <a:prstGeom prst="rect">
            <a:avLst/>
          </a:prstGeom>
          <a:solidFill>
            <a:schemeClr val="tx1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Pick ONE vertex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And measure the 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three different </a:t>
            </a:r>
          </a:p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Comic Sans MS" pitchFamily="66" charset="0"/>
              </a:rPr>
              <a:t>edges  that meet at this vertex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-1971896" y="39119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Luigi Chiesa - Photo taken by Luigi Chiesa, CC BY-SA 3.0,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https://commons.wikimedia.org/w/index.php?curid=1137573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1930731" y="6045531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Ash Blocks, CC BY-SA 2.0,</a:t>
            </a:r>
            <a:b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https://www.flickr.com/photos/artdrauglis/4192499051</a:t>
            </a:r>
            <a:r>
              <a:rPr lang="en-US" sz="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1766">
            <a:off x="259360" y="3260496"/>
            <a:ext cx="6877050" cy="1433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64660" y="2673915"/>
            <a:ext cx="6877050" cy="1433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2755">
            <a:off x="3721219" y="1590447"/>
            <a:ext cx="6877050" cy="14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55575" y="274638"/>
            <a:ext cx="8836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 </a:t>
            </a:r>
            <a:r>
              <a:rPr lang="en-US" alt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(solid)?</a:t>
            </a:r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36512" indent="0">
              <a:buNone/>
            </a:pPr>
            <a:r>
              <a:rPr lang="en-US" altLang="en-US" sz="3200">
                <a:latin typeface="Century Gothic" panose="020B0502020202020204" pitchFamily="34" charset="0"/>
              </a:rPr>
              <a:t>Volume = length x width x height(depth)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Length =  7.9 cm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Width = 8.5 cm</a:t>
            </a:r>
          </a:p>
          <a:p>
            <a:pPr marL="36512" indent="0">
              <a:buNone/>
            </a:pP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Height(depth) = 6.2 cm</a:t>
            </a:r>
          </a:p>
          <a:p>
            <a:pPr marL="36512" indent="0">
              <a:buNone/>
            </a:pPr>
            <a:endParaRPr lang="en-US" sz="320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36512" indent="0">
              <a:buNone/>
            </a:pP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=&gt; Volume = 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7.9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x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 8.5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x</a:t>
            </a:r>
            <a:r>
              <a:rPr lang="en-US" sz="3200">
                <a:solidFill>
                  <a:srgbClr val="92D050"/>
                </a:solidFill>
                <a:latin typeface="Century Gothic" panose="020B0502020202020204" pitchFamily="34" charset="0"/>
              </a:rPr>
              <a:t> 6.2 </a:t>
            </a:r>
            <a:r>
              <a:rPr 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= 416.33 cm</a:t>
            </a:r>
            <a:r>
              <a:rPr lang="en-US" sz="3200" baseline="30000">
                <a:solidFill>
                  <a:srgbClr val="FFC000"/>
                </a:solidFill>
                <a:latin typeface="Century Gothic" panose="020B0502020202020204" pitchFamily="34" charset="0"/>
              </a:rPr>
              <a:t>3</a:t>
            </a:r>
          </a:p>
          <a:p>
            <a:pPr marL="36512" indent="0">
              <a:buNone/>
            </a:pPr>
            <a:endParaRPr lang="en-US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2954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899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“Lab” Objectives:</a:t>
            </a:r>
          </a:p>
          <a:p>
            <a:endParaRPr lang="en-US" sz="2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Understanding the Metric System 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9CCFF"/>
                </a:solidFill>
                <a:latin typeface="Century Gothic" panose="020B0502020202020204" pitchFamily="34" charset="0"/>
              </a:rPr>
              <a:t>Mass (g) grams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2D050"/>
                </a:solidFill>
                <a:latin typeface="Century Gothic" panose="020B0502020202020204" pitchFamily="34" charset="0"/>
              </a:rPr>
              <a:t>Length (m) meters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FFC000"/>
                </a:solidFill>
                <a:latin typeface="Century Gothic" panose="020B0502020202020204" pitchFamily="34" charset="0"/>
              </a:rPr>
              <a:t>Volume (l) liters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Learning to convert to different units</a:t>
            </a:r>
          </a:p>
          <a:p>
            <a:pPr marL="742950" lvl="1" indent="-285750">
              <a:buFontTx/>
              <a:buChar char="-"/>
            </a:pPr>
            <a:r>
              <a:rPr lang="en-US" sz="2000">
                <a:solidFill>
                  <a:srgbClr val="99CCFF"/>
                </a:solidFill>
                <a:latin typeface="Century Gothic" panose="020B0502020202020204" pitchFamily="34" charset="0"/>
              </a:rPr>
              <a:t>i.e. the same measurement recorded different ways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>
                <a:latin typeface="Century Gothic" panose="020B0502020202020204" pitchFamily="34" charset="0"/>
              </a:rPr>
              <a:t>Conduct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accurate</a:t>
            </a:r>
            <a:r>
              <a:rPr lang="en-US" sz="2800">
                <a:latin typeface="Century Gothic" panose="020B0502020202020204" pitchFamily="34" charset="0"/>
              </a:rPr>
              <a:t> measurements using laboratory equipment</a:t>
            </a:r>
          </a:p>
          <a:p>
            <a:pPr marL="285750" indent="-285750">
              <a:buFontTx/>
              <a:buChar char="-"/>
            </a:pP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cap="none" dirty="0">
                <a:solidFill>
                  <a:srgbClr val="FFC000"/>
                </a:solidFill>
                <a:latin typeface="Century Gothic" panose="020B0502020202020204" pitchFamily="34" charset="0"/>
              </a:rPr>
              <a:t>The Metric System </a:t>
            </a:r>
            <a:r>
              <a:rPr lang="en-US" sz="2800" b="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1, pg. 1-14</a:t>
            </a:r>
          </a:p>
        </p:txBody>
      </p:sp>
    </p:spTree>
    <p:extLst>
      <p:ext uri="{BB962C8B-B14F-4D97-AF65-F5344CB8AC3E}">
        <p14:creationId xmlns:p14="http://schemas.microsoft.com/office/powerpoint/2010/main" val="122173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volume: </a:t>
            </a:r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solid to liquid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entury Gothic" panose="020B0502020202020204" pitchFamily="34" charset="0"/>
              </a:rPr>
              <a:t>416.33</a:t>
            </a:r>
            <a:r>
              <a:rPr lang="en-US">
                <a:latin typeface="Century Gothic" panose="020B0502020202020204" pitchFamily="34" charset="0"/>
              </a:rPr>
              <a:t> cm</a:t>
            </a:r>
            <a:r>
              <a:rPr lang="en-US" baseline="30000">
                <a:latin typeface="Century Gothic" panose="020B0502020202020204" pitchFamily="34" charset="0"/>
              </a:rPr>
              <a:t>3 </a:t>
            </a:r>
            <a:r>
              <a:rPr lang="en-US">
                <a:latin typeface="Century Gothic" panose="020B0502020202020204" pitchFamily="34" charset="0"/>
              </a:rPr>
              <a:t>in ml? </a:t>
            </a:r>
          </a:p>
          <a:p>
            <a:pPr lvl="1"/>
            <a:r>
              <a:rPr lang="en-US">
                <a:latin typeface="Century Gothic" panose="020B0502020202020204" pitchFamily="34" charset="0"/>
              </a:rPr>
              <a:t>How much water </a:t>
            </a:r>
            <a:r>
              <a:rPr lang="en-US" sz="2000">
                <a:latin typeface="Century Gothic" panose="020B0502020202020204" pitchFamily="34" charset="0"/>
              </a:rPr>
              <a:t>(liquids reported in liters) </a:t>
            </a:r>
            <a:r>
              <a:rPr lang="en-US">
                <a:latin typeface="Century Gothic" panose="020B0502020202020204" pitchFamily="34" charset="0"/>
              </a:rPr>
              <a:t>would fit into that block you just measured at 416.33 cm</a:t>
            </a:r>
            <a:r>
              <a:rPr lang="en-US" baseline="30000">
                <a:latin typeface="Century Gothic" panose="020B0502020202020204" pitchFamily="34" charset="0"/>
              </a:rPr>
              <a:t>3 ?</a:t>
            </a:r>
            <a:br>
              <a:rPr lang="en-US">
                <a:latin typeface="Century Gothic" panose="020B0502020202020204" pitchFamily="34" charset="0"/>
              </a:rPr>
            </a:br>
            <a:endParaRPr lang="en-US" baseline="30000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Remember, by definition, 1 cm</a:t>
            </a:r>
            <a:r>
              <a:rPr lang="en-US" baseline="30000">
                <a:latin typeface="Century Gothic" panose="020B0502020202020204" pitchFamily="34" charset="0"/>
              </a:rPr>
              <a:t>3</a:t>
            </a:r>
            <a:r>
              <a:rPr lang="en-US">
                <a:latin typeface="Century Gothic" panose="020B0502020202020204" pitchFamily="34" charset="0"/>
              </a:rPr>
              <a:t> = 1 ml</a:t>
            </a:r>
          </a:p>
          <a:p>
            <a:endParaRPr lang="en-US">
              <a:latin typeface="Century Gothic" panose="020B0502020202020204" pitchFamily="34" charset="0"/>
            </a:endParaRPr>
          </a:p>
          <a:p>
            <a:r>
              <a:rPr lang="en-US">
                <a:latin typeface="Century Gothic" panose="020B0502020202020204" pitchFamily="34" charset="0"/>
              </a:rPr>
              <a:t>=&gt; </a:t>
            </a:r>
            <a:r>
              <a:rPr lang="en-US" sz="2800">
                <a:latin typeface="Century Gothic" panose="020B0502020202020204" pitchFamily="34" charset="0"/>
              </a:rPr>
              <a:t>416.33</a:t>
            </a:r>
            <a:r>
              <a:rPr lang="en-US">
                <a:latin typeface="Century Gothic" panose="020B0502020202020204" pitchFamily="34" charset="0"/>
              </a:rPr>
              <a:t> cm</a:t>
            </a:r>
            <a:r>
              <a:rPr lang="en-US" baseline="30000">
                <a:latin typeface="Century Gothic" panose="020B0502020202020204" pitchFamily="34" charset="0"/>
              </a:rPr>
              <a:t>3</a:t>
            </a:r>
            <a:r>
              <a:rPr lang="en-US">
                <a:latin typeface="Century Gothic" panose="020B0502020202020204" pitchFamily="34" charset="0"/>
              </a:rPr>
              <a:t>  =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4191000"/>
            <a:ext cx="19351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Century Gothic" panose="020B0502020202020204" pitchFamily="34" charset="0"/>
              </a:rPr>
              <a:t> 416.33</a:t>
            </a:r>
            <a:r>
              <a:rPr lang="en-US" sz="3000">
                <a:solidFill>
                  <a:srgbClr val="FFC000"/>
                </a:solidFill>
                <a:latin typeface="Century Gothic" panose="020B0502020202020204" pitchFamily="34" charset="0"/>
              </a:rPr>
              <a:t> ml</a:t>
            </a:r>
            <a:endParaRPr lang="en-US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 </a:t>
            </a:r>
            <a:r>
              <a:rPr lang="en-US" altLang="en-US" sz="3200">
                <a:solidFill>
                  <a:srgbClr val="FFC000"/>
                </a:solidFill>
                <a:latin typeface="Century Gothic" panose="020B0502020202020204" pitchFamily="34" charset="0"/>
              </a:rPr>
              <a:t>(liquid)?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 rot="5400000">
            <a:off x="715236" y="4009164"/>
            <a:ext cx="2026921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5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PRHaney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b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https://commons.wikimedia.org/w/index.php?curid=9472731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90875"/>
            <a:ext cx="2028748" cy="3286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6491195" y="5243605"/>
            <a:ext cx="4343402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AnyFile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(Own work) [Public domain], via Wikimedia Commons</a:t>
            </a:r>
            <a:b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https://commons.wikimedia.org/wiki/File%3AEye_symbol_lateral.svg</a:t>
            </a:r>
            <a:r>
              <a:rPr lang="en-US" sz="5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3600" y="3962400"/>
            <a:ext cx="1397977" cy="1514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4724400"/>
            <a:ext cx="329184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5600" y="3505200"/>
            <a:ext cx="3733800" cy="1219200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 rot="20455194">
            <a:off x="4533539" y="3269505"/>
            <a:ext cx="2209539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wrong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6233" y="2325773"/>
            <a:ext cx="536156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>
                <a:solidFill>
                  <a:srgbClr val="FFC000"/>
                </a:solidFill>
                <a:latin typeface="Comic Sans MS" pitchFamily="66" charset="0"/>
              </a:rPr>
              <a:t>View meniscus at eye level 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11446" flipH="1">
            <a:off x="6629502" y="2413133"/>
            <a:ext cx="1397977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1987" y="1256651"/>
            <a:ext cx="782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u="sng">
                <a:latin typeface="Century Gothic" panose="020B0502020202020204" pitchFamily="34" charset="0"/>
              </a:rPr>
              <a:t>Always </a:t>
            </a:r>
            <a:r>
              <a:rPr lang="en-US" altLang="en-US" sz="2400">
                <a:latin typeface="Century Gothic" panose="020B0502020202020204" pitchFamily="34" charset="0"/>
              </a:rPr>
              <a:t>use graduated cylinder to measure volume:  </a:t>
            </a: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	Do </a:t>
            </a:r>
            <a:r>
              <a:rPr lang="en-US" altLang="en-US" sz="2400" i="1">
                <a:latin typeface="Century Gothic" panose="020B0502020202020204" pitchFamily="34" charset="0"/>
              </a:rPr>
              <a:t>not</a:t>
            </a:r>
            <a:r>
              <a:rPr lang="en-US" altLang="en-US" sz="2400">
                <a:latin typeface="Century Gothic" panose="020B0502020202020204" pitchFamily="34" charset="0"/>
              </a:rPr>
              <a:t> use a beaker (not accurate)!!!</a:t>
            </a:r>
          </a:p>
        </p:txBody>
      </p:sp>
    </p:spTree>
    <p:extLst>
      <p:ext uri="{BB962C8B-B14F-4D97-AF65-F5344CB8AC3E}">
        <p14:creationId xmlns:p14="http://schemas.microsoft.com/office/powerpoint/2010/main" val="4319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198"/>
            <a:ext cx="75438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entury Gothic" panose="020B0502020202020204" pitchFamily="34" charset="0"/>
              </a:rPr>
              <a:t>Can measure volume of an odd shaped object with </a:t>
            </a:r>
            <a:r>
              <a:rPr lang="en-US" altLang="en-US" sz="2800">
                <a:solidFill>
                  <a:srgbClr val="FFC000"/>
                </a:solidFill>
                <a:latin typeface="Century Gothic" panose="020B0502020202020204" pitchFamily="34" charset="0"/>
              </a:rPr>
              <a:t>Displacement volume =</a:t>
            </a:r>
          </a:p>
          <a:p>
            <a:pPr eaLnBrk="1" hangingPunct="1"/>
            <a:endParaRPr lang="en-US" altLang="en-US" sz="280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80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800">
                <a:latin typeface="Century Gothic" panose="020B0502020202020204" pitchFamily="34" charset="0"/>
              </a:rPr>
              <a:t>Record measurement at meniscus</a:t>
            </a: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6016"/>
          <a:stretch/>
        </p:blipFill>
        <p:spPr>
          <a:xfrm>
            <a:off x="6793365" y="1683542"/>
            <a:ext cx="2262870" cy="444261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C000"/>
                </a:solidFill>
                <a:latin typeface="Century Gothic" panose="020B0502020202020204" pitchFamily="34" charset="0"/>
              </a:rPr>
              <a:t>How to measure volume: </a:t>
            </a:r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solid to liquid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3276600"/>
            <a:ext cx="1040670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/>
              <a:t>23 ml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-</a:t>
            </a:r>
            <a:r>
              <a:rPr lang="en-US" sz="2400" u="sng"/>
              <a:t>20 ml</a:t>
            </a:r>
          </a:p>
          <a:p>
            <a:pPr algn="r">
              <a:lnSpc>
                <a:spcPct val="150000"/>
              </a:lnSpc>
            </a:pPr>
            <a:r>
              <a:rPr lang="en-US" sz="2400"/>
              <a:t> 3 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19269" y="3377425"/>
            <a:ext cx="60580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5788" lvl="1" indent="0" algn="r" eaLnBrk="1" hangingPunct="1"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Total volume (after object) </a:t>
            </a:r>
          </a:p>
          <a:p>
            <a:pPr marL="449263" lvl="1" indent="0" algn="r" eaLnBrk="1" hangingPunct="1"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  </a:t>
            </a:r>
            <a:r>
              <a:rPr lang="en-US" altLang="en-US" sz="3600">
                <a:latin typeface="Century Gothic" panose="020B0502020202020204" pitchFamily="34" charset="0"/>
              </a:rPr>
              <a:t> - </a:t>
            </a:r>
            <a:r>
              <a:rPr lang="en-US" altLang="en-US" sz="2400">
                <a:latin typeface="Century Gothic" panose="020B0502020202020204" pitchFamily="34" charset="0"/>
              </a:rPr>
              <a:t>Original volume (before object)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3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5574" y="252215"/>
            <a:ext cx="8759825" cy="1186019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entury Gothic" panose="020B0502020202020204" pitchFamily="34" charset="0"/>
              </a:rPr>
              <a:t>How to measure temperature?</a:t>
            </a:r>
            <a:endParaRPr lang="en-US" altLang="en-US" sz="2400"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Thermometer display in Celsius</a:t>
            </a:r>
          </a:p>
          <a:p>
            <a:r>
              <a:rPr lang="en-US">
                <a:latin typeface="Century Gothic" panose="020B0502020202020204" pitchFamily="34" charset="0"/>
              </a:rPr>
              <a:t>Read measurement where the grey/black line stops climbing up the glass rod</a:t>
            </a:r>
          </a:p>
          <a:p>
            <a:pPr lvl="1"/>
            <a:r>
              <a:rPr lang="en-US" sz="1600">
                <a:latin typeface="Century Gothic" panose="020B0502020202020204" pitchFamily="34" charset="0"/>
              </a:rPr>
              <a:t>This will take time to change if measuring different temperatures, be patient for an accurate reading</a:t>
            </a:r>
          </a:p>
          <a:p>
            <a:r>
              <a:rPr lang="en-US">
                <a:latin typeface="Century Gothic" panose="020B0502020202020204" pitchFamily="34" charset="0"/>
              </a:rPr>
              <a:t>Report in either Celsius or </a:t>
            </a:r>
            <a:r>
              <a:rPr lang="en-US" u="sng">
                <a:latin typeface="Century Gothic" panose="020B0502020202020204" pitchFamily="34" charset="0"/>
              </a:rPr>
              <a:t>convert</a:t>
            </a:r>
            <a:r>
              <a:rPr lang="en-US">
                <a:latin typeface="Century Gothic" panose="020B0502020202020204" pitchFamily="34" charset="0"/>
              </a:rPr>
              <a:t> to Fahrenheit </a:t>
            </a:r>
          </a:p>
          <a:p>
            <a:pPr lvl="1" eaLnBrk="1" hangingPunct="1"/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°C = (°F – 32°)/1.8          °F = °C x 1.8 + 32</a:t>
            </a:r>
            <a:endParaRPr lang="en-US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Boiling Point of Water		100 °C  or 212 °F</a:t>
            </a:r>
          </a:p>
          <a:p>
            <a:pPr eaLnBrk="1" hangingPunct="1"/>
            <a:r>
              <a:rPr lang="en-US" altLang="en-US" sz="2400">
                <a:latin typeface="Century Gothic" panose="020B0502020202020204" pitchFamily="34" charset="0"/>
              </a:rPr>
              <a:t>Freezing Point: 			0 °C or 32 °F</a:t>
            </a:r>
          </a:p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AutoShape 6" descr="Image result for wooden b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wooden b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oden bl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087" y="5824603"/>
            <a:ext cx="875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0" algn="ctr">
              <a:buNone/>
            </a:pPr>
            <a:r>
              <a:rPr lang="en-US">
                <a:solidFill>
                  <a:srgbClr val="FFC000"/>
                </a:solidFill>
                <a:latin typeface="Century Gothic" panose="020B0502020202020204" pitchFamily="34" charset="0"/>
              </a:rPr>
              <a:t>*hint – in a conversion, C will always be a smaller number than F </a:t>
            </a:r>
          </a:p>
          <a:p>
            <a:pPr marL="136525" indent="0" algn="ctr">
              <a:buNone/>
            </a:pPr>
            <a:r>
              <a:rPr lang="en-US">
                <a:solidFill>
                  <a:srgbClr val="FFC000"/>
                </a:solidFill>
                <a:latin typeface="Century Gothic" panose="020B0502020202020204" pitchFamily="34" charset="0"/>
              </a:rPr>
              <a:t>(c comes before f in alphabet)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7630" y="3984535"/>
            <a:ext cx="5005435" cy="9664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48945" lvl="1" algn="ctr">
              <a:spcBef>
                <a:spcPct val="20000"/>
              </a:spcBef>
              <a:buClr>
                <a:srgbClr val="6EA0B0"/>
              </a:buClr>
              <a:buSzPct val="90000"/>
            </a:pPr>
            <a:r>
              <a:rPr lang="en-US" altLang="en-US" sz="2800" u="sng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Volume</a:t>
            </a:r>
            <a:r>
              <a:rPr lang="en-US" altLang="en-US" sz="2800">
                <a:solidFill>
                  <a:srgbClr val="FFC000"/>
                </a:solidFill>
                <a:latin typeface="Century Gothic"/>
              </a:rPr>
              <a:t> 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marL="448945" lvl="1" algn="ctr">
              <a:spcBef>
                <a:spcPct val="20000"/>
              </a:spcBef>
              <a:buClr>
                <a:srgbClr val="6EA0B0"/>
              </a:buClr>
              <a:buSzPct val="90000"/>
            </a:pPr>
            <a:r>
              <a:rPr lang="en-US" altLang="en-US" sz="2400" err="1">
                <a:solidFill>
                  <a:srgbClr val="FFC000"/>
                </a:solidFill>
                <a:latin typeface="Century Gothic"/>
              </a:rPr>
              <a:t>LxWxH</a:t>
            </a:r>
            <a:r>
              <a:rPr lang="en-US" altLang="en-US" sz="2400">
                <a:solidFill>
                  <a:srgbClr val="FFC000"/>
                </a:solidFill>
                <a:latin typeface="Century Gothic"/>
              </a:rPr>
              <a:t>; grad cylinder </a:t>
            </a:r>
            <a:endParaRPr lang="en-US" altLang="en-US" sz="2400">
              <a:solidFill>
                <a:srgbClr val="FFC000"/>
              </a:solidFill>
              <a:latin typeface="Century Gothic"/>
              <a:cs typeface="Arial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/>
              </a:rPr>
              <a:t>Lab Procedure and Tools</a:t>
            </a:r>
            <a:endParaRPr lang="en-US" altLang="en-US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56724" y="1191385"/>
            <a:ext cx="8031677" cy="2679867"/>
          </a:xfrm>
        </p:spPr>
        <p:txBody>
          <a:bodyPr/>
          <a:lstStyle/>
          <a:p>
            <a:pPr marL="547370" indent="-410845"/>
            <a:r>
              <a:rPr lang="en-US" altLang="en-US" sz="2400" err="1">
                <a:solidFill>
                  <a:schemeClr val="accent5"/>
                </a:solidFill>
                <a:latin typeface="Century Gothic"/>
              </a:rPr>
              <a:t>Pg</a:t>
            </a:r>
            <a:r>
              <a:rPr lang="en-US" altLang="en-US" sz="2400">
                <a:solidFill>
                  <a:schemeClr val="accent5"/>
                </a:solidFill>
                <a:latin typeface="Century Gothic"/>
              </a:rPr>
              <a:t> x "Before you Proceed" Questions</a:t>
            </a:r>
            <a:endParaRPr lang="en-US">
              <a:solidFill>
                <a:schemeClr val="accent5"/>
              </a:solidFill>
              <a:latin typeface="Century Gothic"/>
            </a:endParaRPr>
          </a:p>
          <a:p>
            <a:pPr marL="547370" indent="-410845"/>
            <a:r>
              <a:rPr lang="en-US" altLang="en-US" sz="240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Pg</a:t>
            </a:r>
            <a:r>
              <a:rPr lang="en-US" alt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</a:rPr>
              <a:t> 5 – Conversion Questions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Century Gothic"/>
            </a:endParaRPr>
          </a:p>
          <a:p>
            <a:pPr marL="547370" indent="-410845"/>
            <a:r>
              <a:rPr lang="en-US" altLang="en-US" sz="2400" err="1">
                <a:solidFill>
                  <a:srgbClr val="92D050"/>
                </a:solidFill>
                <a:latin typeface="Century Gothic"/>
              </a:rPr>
              <a:t>Pg</a:t>
            </a:r>
            <a:r>
              <a:rPr lang="en-US" altLang="en-US" sz="2400">
                <a:solidFill>
                  <a:srgbClr val="92D050"/>
                </a:solidFill>
                <a:latin typeface="Century Gothic"/>
              </a:rPr>
              <a:t> 6-7 ‘To Do’ Length</a:t>
            </a:r>
            <a:endParaRPr lang="en-US">
              <a:latin typeface="Century Gothic"/>
            </a:endParaRPr>
          </a:p>
          <a:p>
            <a:pPr marL="547370" indent="-410845"/>
            <a:r>
              <a:rPr lang="en-US" altLang="en-US" sz="2400" err="1">
                <a:solidFill>
                  <a:srgbClr val="00B0F0"/>
                </a:solidFill>
                <a:latin typeface="Century Gothic"/>
              </a:rPr>
              <a:t>Pg</a:t>
            </a:r>
            <a:r>
              <a:rPr lang="en-US" altLang="en-US" sz="2400">
                <a:solidFill>
                  <a:srgbClr val="00B0F0"/>
                </a:solidFill>
                <a:latin typeface="Century Gothic"/>
              </a:rPr>
              <a:t> 7-10 ‘To Do’ Mass </a:t>
            </a:r>
            <a:endParaRPr lang="en-US" altLang="en-US" sz="240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547370" indent="-410845"/>
            <a:r>
              <a:rPr lang="en-US" sz="2400" err="1">
                <a:solidFill>
                  <a:srgbClr val="FFC000"/>
                </a:solidFill>
                <a:latin typeface="Century Gothic"/>
              </a:rPr>
              <a:t>Pg</a:t>
            </a:r>
            <a:r>
              <a:rPr lang="en-US" sz="2400">
                <a:solidFill>
                  <a:srgbClr val="FFC000"/>
                </a:solidFill>
                <a:latin typeface="Century Gothic"/>
              </a:rPr>
              <a:t> 10-12 ‘To Do’ Volume</a:t>
            </a:r>
            <a:endParaRPr lang="en-US" altLang="en-US" sz="2400">
              <a:solidFill>
                <a:srgbClr val="FFC000"/>
              </a:solidFill>
              <a:latin typeface="Century Gothic"/>
            </a:endParaRPr>
          </a:p>
          <a:p>
            <a:pPr marL="547370" indent="-410845" eaLnBrk="1" hangingPunct="1"/>
            <a:r>
              <a:rPr lang="en-US" altLang="en-US" sz="2400" err="1">
                <a:latin typeface="Century Gothic"/>
              </a:rPr>
              <a:t>Pg</a:t>
            </a:r>
            <a:r>
              <a:rPr lang="en-US" altLang="en-US" sz="2400">
                <a:latin typeface="Century Gothic"/>
              </a:rPr>
              <a:t> 13-14 ‘To Do’ Temperature</a:t>
            </a:r>
            <a:endParaRPr lang="en-US"/>
          </a:p>
          <a:p>
            <a:pPr marL="547370" indent="-410845"/>
            <a:endParaRPr lang="en-US" altLang="en-US" sz="2400">
              <a:solidFill>
                <a:srgbClr val="FFC000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8808" y="4167099"/>
            <a:ext cx="374189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ctr" eaLnBrk="1" hangingPunct="1">
              <a:buNone/>
            </a:pPr>
            <a:r>
              <a:rPr lang="en-US" altLang="en-US" sz="2800" u="sng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Length</a:t>
            </a:r>
            <a:r>
              <a:rPr lang="en-US" altLang="en-US" sz="2800">
                <a:solidFill>
                  <a:srgbClr val="92D050"/>
                </a:solidFill>
                <a:latin typeface="Century Gothic"/>
              </a:rPr>
              <a:t> (Bones/meter stick) </a:t>
            </a:r>
            <a:endParaRPr lang="en-US" altLang="en-US" sz="1800">
              <a:solidFill>
                <a:srgbClr val="92D050"/>
              </a:solidFill>
              <a:latin typeface="Century Gothic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12611" y="5060360"/>
            <a:ext cx="417898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ctr" eaLnBrk="1" hangingPunct="1">
              <a:buNone/>
            </a:pPr>
            <a:r>
              <a:rPr lang="en-US" altLang="en-US" sz="2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Temp</a:t>
            </a:r>
            <a:r>
              <a:rPr lang="en-US" altLang="en-US" sz="2800">
                <a:latin typeface="Century Gothic" panose="020B0502020202020204" pitchFamily="34" charset="0"/>
              </a:rPr>
              <a:t> </a:t>
            </a:r>
            <a:endParaRPr lang="en-US"/>
          </a:p>
          <a:p>
            <a:pPr marL="36195" indent="0" algn="ctr" eaLnBrk="1" hangingPunct="1">
              <a:buNone/>
            </a:pPr>
            <a:r>
              <a:rPr lang="en-US" altLang="en-US" sz="2000">
                <a:latin typeface="Century Gothic"/>
              </a:rPr>
              <a:t>(Water, Air, Ice...) </a:t>
            </a:r>
          </a:p>
          <a:p>
            <a:pPr marL="36195" indent="0" algn="ctr" eaLnBrk="1" hangingPunct="1">
              <a:buNone/>
            </a:pPr>
            <a:r>
              <a:rPr lang="en-US" altLang="en-US" sz="2000">
                <a:latin typeface="Century Gothic"/>
              </a:rPr>
              <a:t> </a:t>
            </a:r>
            <a:r>
              <a:rPr lang="en-US" altLang="en-US" sz="1600">
                <a:latin typeface="Century Gothic"/>
              </a:rPr>
              <a:t>*measure  where set up*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2086" y="5168517"/>
            <a:ext cx="377174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buNone/>
            </a:pPr>
            <a:r>
              <a:rPr lang="en-US" altLang="en-US" sz="2800" u="sng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Mass </a:t>
            </a:r>
          </a:p>
          <a:p>
            <a:pPr marL="36512" indent="0" algn="ctr" eaLnBrk="1" hangingPunct="1">
              <a:buNone/>
            </a:pPr>
            <a:r>
              <a:rPr lang="en-US" altLang="en-US" sz="2800">
                <a:solidFill>
                  <a:srgbClr val="00B0F0"/>
                </a:solidFill>
                <a:latin typeface="Century Gothic" panose="020B0502020202020204" pitchFamily="34" charset="0"/>
              </a:rPr>
              <a:t>(blocks/scale) </a:t>
            </a:r>
            <a:r>
              <a:rPr lang="en-US" altLang="en-US" sz="1800">
                <a:solidFill>
                  <a:srgbClr val="00B0F0"/>
                </a:solidFill>
                <a:latin typeface="Century Gothic" panose="020B0502020202020204" pitchFamily="34" charset="0"/>
              </a:rPr>
              <a:t>*take </a:t>
            </a:r>
            <a:r>
              <a:rPr lang="en-US" altLang="en-US" sz="1800" i="1">
                <a:solidFill>
                  <a:srgbClr val="00B0F0"/>
                </a:solidFill>
                <a:latin typeface="Century Gothic" panose="020B0502020202020204" pitchFamily="34" charset="0"/>
              </a:rPr>
              <a:t>carefully</a:t>
            </a:r>
            <a:r>
              <a:rPr lang="en-US" altLang="en-US" sz="1800">
                <a:solidFill>
                  <a:srgbClr val="00B0F0"/>
                </a:solidFill>
                <a:latin typeface="Century Gothic" panose="020B0502020202020204" pitchFamily="34" charset="0"/>
              </a:rPr>
              <a:t> to desk</a:t>
            </a:r>
            <a:endParaRPr lang="en-US" altLang="en-US" sz="28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3826845" y="4699976"/>
            <a:ext cx="1360688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ircular Arrow 14"/>
          <p:cNvSpPr/>
          <p:nvPr/>
        </p:nvSpPr>
        <p:spPr>
          <a:xfrm rot="11058949">
            <a:off x="3794368" y="5219779"/>
            <a:ext cx="1360688" cy="914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87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/>
          <a:stretch/>
        </p:blipFill>
        <p:spPr bwMode="auto">
          <a:xfrm>
            <a:off x="533400" y="838200"/>
            <a:ext cx="77533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Nose piece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715000" y="2592289"/>
            <a:ext cx="1143000" cy="74711"/>
          </a:xfrm>
          <a:prstGeom prst="straightConnector1">
            <a:avLst/>
          </a:prstGeom>
          <a:ln w="28575">
            <a:solidFill>
              <a:schemeClr val="tx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3962400"/>
            <a:ext cx="1752600" cy="24774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409037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Condenser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24" y="3886200"/>
            <a:ext cx="20382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Coarse adjustment knob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158393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6A9C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Learning all parts of the Microscope and how to utilize them!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6200" y="-129332"/>
            <a:ext cx="9253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99CCFF"/>
                </a:solidFill>
                <a:latin typeface="Century Gothic" panose="020B0502020202020204" pitchFamily="34" charset="0"/>
              </a:rPr>
              <a:t>Next Week: Compound Microscope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815" y="4724400"/>
            <a:ext cx="204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Slide Manipulation Knobs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49784" y="4572001"/>
            <a:ext cx="1082232" cy="30628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Exam Study Guide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Metric System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Be comfortable with measurements and know how to do conversions!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Be comfortable measuring anything placed in front of you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Supplemental Packet = extra problems!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ASC Library for extra tutoring and help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Form study groups now</a:t>
            </a:r>
          </a:p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Sample Quiz on Blackboard</a:t>
            </a:r>
          </a:p>
          <a:p>
            <a:pPr lvl="1" eaLnBrk="1" hangingPunct="1"/>
            <a:endParaRPr lang="en-US" altLang="en-US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br>
              <a:rPr lang="en-US" altLang="en-US">
                <a:latin typeface="Century Gothic" panose="020B0502020202020204" pitchFamily="34" charset="0"/>
              </a:rPr>
            </a:br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1295400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20204" pitchFamily="34" charset="0"/>
              </a:rPr>
              <a:t>Word origin 1595-1605: 	Medieval Latin </a:t>
            </a:r>
            <a:r>
              <a:rPr lang="en-US" sz="2800" i="1" err="1">
                <a:latin typeface="Century Gothic" panose="020B0502020202020204" pitchFamily="34" charset="0"/>
              </a:rPr>
              <a:t>labōrātōrium</a:t>
            </a:r>
            <a:r>
              <a:rPr lang="en-US" sz="2800" i="1">
                <a:latin typeface="Century Gothic" panose="020B0502020202020204" pitchFamily="34" charset="0"/>
              </a:rPr>
              <a:t> </a:t>
            </a:r>
            <a:r>
              <a:rPr lang="en-US" sz="2800">
                <a:solidFill>
                  <a:srgbClr val="56C7AA"/>
                </a:solidFill>
                <a:latin typeface="Century Gothic" panose="020B0502020202020204" pitchFamily="34" charset="0"/>
              </a:rPr>
              <a:t>workshop</a:t>
            </a:r>
            <a:r>
              <a:rPr lang="en-US" sz="2800">
                <a:latin typeface="Century Gothic" panose="020B0502020202020204" pitchFamily="34" charset="0"/>
              </a:rPr>
              <a:t>, </a:t>
            </a:r>
          </a:p>
          <a:p>
            <a:r>
              <a:rPr lang="en-US" sz="2800">
                <a:latin typeface="Century Gothic" panose="020B0502020202020204" pitchFamily="34" charset="0"/>
              </a:rPr>
              <a:t>	</a:t>
            </a:r>
            <a:r>
              <a:rPr lang="en-US" sz="2800" err="1">
                <a:latin typeface="Century Gothic" panose="020B0502020202020204" pitchFamily="34" charset="0"/>
              </a:rPr>
              <a:t>Latin</a:t>
            </a:r>
            <a:r>
              <a:rPr lang="en-US" sz="2800" i="1" err="1">
                <a:latin typeface="Century Gothic" panose="020B0502020202020204" pitchFamily="34" charset="0"/>
              </a:rPr>
              <a:t>labōrā</a:t>
            </a:r>
            <a:r>
              <a:rPr lang="en-US" sz="2800" i="1">
                <a:latin typeface="Century Gothic" panose="020B0502020202020204" pitchFamily="34" charset="0"/>
              </a:rPr>
              <a:t>(re</a:t>
            </a:r>
            <a:r>
              <a:rPr lang="en-US" sz="2800">
                <a:latin typeface="Century Gothic" panose="020B0502020202020204" pitchFamily="34" charset="0"/>
              </a:rPr>
              <a:t>) to </a:t>
            </a:r>
            <a:r>
              <a:rPr lang="en-US" sz="2800">
                <a:latin typeface="Century Gothic" panose="020B0502020202020204" pitchFamily="34" charset="0"/>
                <a:hlinkClick r:id="rId2"/>
              </a:rPr>
              <a:t>labor</a:t>
            </a:r>
            <a:r>
              <a:rPr lang="en-US" sz="2800">
                <a:latin typeface="Century Gothic" panose="020B0502020202020204" pitchFamily="34" charset="0"/>
              </a:rPr>
              <a:t> </a:t>
            </a:r>
          </a:p>
          <a:p>
            <a:endParaRPr lang="en-US" sz="2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>
                <a:latin typeface="Century Gothic" panose="020B0502020202020204" pitchFamily="34" charset="0"/>
              </a:rPr>
              <a:t>Definition</a:t>
            </a:r>
            <a:r>
              <a:rPr lang="en-US" sz="2800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sz="2800">
                <a:latin typeface="Century Gothic" panose="020B0502020202020204" pitchFamily="34" charset="0"/>
              </a:rPr>
              <a:t>	A building or room equipped for 	conducting </a:t>
            </a:r>
            <a:r>
              <a:rPr lang="en-US" sz="2800">
                <a:solidFill>
                  <a:srgbClr val="717DBB"/>
                </a:solidFill>
                <a:latin typeface="Century Gothic" panose="020B0502020202020204" pitchFamily="34" charset="0"/>
              </a:rPr>
              <a:t>scientific research </a:t>
            </a:r>
            <a:r>
              <a:rPr lang="en-US" sz="2800">
                <a:latin typeface="Century Gothic" panose="020B0502020202020204" pitchFamily="34" charset="0"/>
              </a:rPr>
              <a:t>or for 	teaching practical </a:t>
            </a:r>
            <a:r>
              <a:rPr lang="en-US" sz="2800">
                <a:solidFill>
                  <a:srgbClr val="717DBB"/>
                </a:solidFill>
                <a:latin typeface="Century Gothic" panose="020B0502020202020204" pitchFamily="34" charset="0"/>
              </a:rPr>
              <a:t>science</a:t>
            </a:r>
          </a:p>
          <a:p>
            <a:pPr marL="742950" lvl="1" indent="-285750">
              <a:buFontTx/>
              <a:buChar char="-"/>
            </a:pPr>
            <a:endParaRPr lang="en-US" sz="200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cap="none">
                <a:solidFill>
                  <a:srgbClr val="FFC000"/>
                </a:solidFill>
                <a:latin typeface="Century Gothic" panose="020B0502020202020204" pitchFamily="34" charset="0"/>
              </a:rPr>
              <a:t>What is a “Laboratory”</a:t>
            </a:r>
            <a:endParaRPr lang="en-US" sz="2800" b="0" cap="none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6000">
                <a:latin typeface="Century Gothic" panose="020B0502020202020204" pitchFamily="34" charset="0"/>
              </a:rPr>
              <a:t>SCIENCE</a:t>
            </a:r>
            <a:r>
              <a:rPr lang="en-US" altLang="en-US">
                <a:latin typeface="Century Gothic" panose="020B0502020202020204" pitchFamily="34" charset="0"/>
              </a:rPr>
              <a:t>:</a:t>
            </a:r>
            <a:endParaRPr lang="en-US" altLang="en-US" sz="270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3" y="457200"/>
            <a:ext cx="5121406" cy="61210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381000" y="19812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Answering questions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&amp;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solving problems </a:t>
            </a:r>
          </a:p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via </a:t>
            </a:r>
          </a:p>
          <a:p>
            <a:pPr algn="ctr"/>
            <a:r>
              <a:rPr lang="en-US" altLang="en-US" sz="2800">
                <a:solidFill>
                  <a:srgbClr val="FF5D5D"/>
                </a:solidFill>
                <a:latin typeface="Century Gothic" panose="020B0502020202020204" pitchFamily="34" charset="0"/>
              </a:rPr>
              <a:t>The Scientific Method</a:t>
            </a:r>
            <a:endParaRPr lang="en-US" sz="2800">
              <a:solidFill>
                <a:srgbClr val="FF5D5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584737"/>
            <a:ext cx="3807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solidFill>
                  <a:schemeClr val="bg1">
                    <a:lumMod val="65000"/>
                    <a:lumOff val="35000"/>
                  </a:schemeClr>
                </a:solidFill>
              </a:rPr>
              <a:t>http://www-cdn.sciencebuddies.org/Files/5084/7/2013-updated_scientific-method-steps_v6_noheader.png</a:t>
            </a:r>
          </a:p>
        </p:txBody>
      </p:sp>
    </p:spTree>
    <p:extLst>
      <p:ext uri="{BB962C8B-B14F-4D97-AF65-F5344CB8AC3E}">
        <p14:creationId xmlns:p14="http://schemas.microsoft.com/office/powerpoint/2010/main" val="348801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6000">
                <a:latin typeface="Century Gothic" panose="020B0502020202020204" pitchFamily="34" charset="0"/>
              </a:rPr>
              <a:t>SCIENCE</a:t>
            </a:r>
            <a:r>
              <a:rPr lang="en-US" altLang="en-US">
                <a:latin typeface="Century Gothic" panose="020B0502020202020204" pitchFamily="34" charset="0"/>
              </a:rPr>
              <a:t>:   </a:t>
            </a:r>
            <a:r>
              <a:rPr lang="en-US" altLang="en-US" sz="4000">
                <a:latin typeface="Century Gothic" panose="020B0502020202020204" pitchFamily="34" charset="0"/>
              </a:rPr>
              <a:t>making observations &amp; comparing to others </a:t>
            </a:r>
            <a:endParaRPr lang="en-US" altLang="en-US" sz="280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0782" y="2057256"/>
            <a:ext cx="8229600" cy="4708525"/>
          </a:xfrm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>
                <a:latin typeface="Century Gothic" panose="020B0502020202020204" pitchFamily="34" charset="0"/>
              </a:rPr>
              <a:t>Metric system Units of Measure</a:t>
            </a:r>
          </a:p>
          <a:p>
            <a:pPr eaLnBrk="1" hangingPunct="1"/>
            <a:r>
              <a:rPr lang="en-US" altLang="en-US" sz="2400">
                <a:solidFill>
                  <a:srgbClr val="92D050"/>
                </a:solidFill>
                <a:latin typeface="Century Gothic" panose="020B0502020202020204" pitchFamily="34" charset="0"/>
              </a:rPr>
              <a:t>Length </a:t>
            </a:r>
            <a:r>
              <a:rPr lang="en-US" altLang="en-US" sz="1800">
                <a:solidFill>
                  <a:srgbClr val="92D050"/>
                </a:solidFill>
                <a:latin typeface="Century Gothic" panose="020B0502020202020204" pitchFamily="34" charset="0"/>
              </a:rPr>
              <a:t>or</a:t>
            </a:r>
            <a:r>
              <a:rPr lang="en-US" altLang="en-US" sz="2400">
                <a:solidFill>
                  <a:srgbClr val="92D050"/>
                </a:solidFill>
                <a:latin typeface="Century Gothic" panose="020B0502020202020204" pitchFamily="34" charset="0"/>
              </a:rPr>
              <a:t> Distance 	– Meter </a:t>
            </a:r>
          </a:p>
          <a:p>
            <a:pPr lvl="1" eaLnBrk="1" hangingPunct="1"/>
            <a:r>
              <a:rPr lang="en-US" altLang="en-US" sz="1600">
                <a:latin typeface="Century Gothic" panose="020B0502020202020204" pitchFamily="34" charset="0"/>
              </a:rPr>
              <a:t>100 meter dash</a:t>
            </a:r>
          </a:p>
          <a:p>
            <a:pPr eaLnBrk="1" hangingPunct="1"/>
            <a:r>
              <a:rPr lang="en-US" altLang="en-US" sz="2400">
                <a:solidFill>
                  <a:srgbClr val="99CCFF"/>
                </a:solidFill>
                <a:latin typeface="Century Gothic" panose="020B0502020202020204" pitchFamily="34" charset="0"/>
              </a:rPr>
              <a:t>Mass 			– Gram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15 grams of salt</a:t>
            </a:r>
          </a:p>
          <a:p>
            <a:pPr eaLnBrk="1" hangingPunct="1"/>
            <a:r>
              <a:rPr lang="en-US" altLang="en-US" sz="2400">
                <a:solidFill>
                  <a:srgbClr val="FFC000"/>
                </a:solidFill>
                <a:latin typeface="Century Gothic" panose="020B0502020202020204" pitchFamily="34" charset="0"/>
              </a:rPr>
              <a:t>Volume 			– Liter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2 liter bottle of soda</a:t>
            </a:r>
          </a:p>
          <a:p>
            <a:pPr eaLnBrk="1" hangingPunct="1"/>
            <a:r>
              <a:rPr lang="en-US" alt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Temperature</a:t>
            </a:r>
            <a:r>
              <a:rPr lang="en-US" altLang="en-US" sz="2400">
                <a:latin typeface="Century Gothic" panose="020B0502020202020204" pitchFamily="34" charset="0"/>
              </a:rPr>
              <a:t> 		</a:t>
            </a:r>
            <a:r>
              <a:rPr lang="en-US" alt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– Celsius</a:t>
            </a:r>
          </a:p>
          <a:p>
            <a:pPr lvl="1" eaLnBrk="1" hangingPunct="1"/>
            <a:r>
              <a:rPr lang="en-US" altLang="en-US" sz="1800">
                <a:latin typeface="Century Gothic" panose="020B0502020202020204" pitchFamily="34" charset="0"/>
              </a:rPr>
              <a:t>Store at 4 degrees Celsius</a:t>
            </a:r>
            <a:endParaRPr lang="en-US" altLang="en-US" sz="200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37" y="2347047"/>
            <a:ext cx="2837563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0500" y="96715"/>
            <a:ext cx="8763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>
                <a:latin typeface="Century Gothic" panose="020B0502020202020204" pitchFamily="34" charset="0"/>
              </a:rPr>
              <a:t>How to make comparing across time and space easier:</a:t>
            </a:r>
            <a:endParaRPr lang="en-US" altLang="en-US" sz="1800">
              <a:latin typeface="Century Gothic" panose="020B0502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0384" y="1371600"/>
            <a:ext cx="8839200" cy="4708525"/>
          </a:xfrm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>
                <a:latin typeface="Century Gothic" panose="020B0502020202020204" pitchFamily="34" charset="0"/>
              </a:rPr>
              <a:t>= </a:t>
            </a:r>
            <a:r>
              <a:rPr lang="en-US" altLang="en-US" sz="2400">
                <a:latin typeface="Century Gothic" panose="020B0502020202020204" pitchFamily="34" charset="0"/>
              </a:rPr>
              <a:t>Converting measurements to appropriate units increases accuracy &amp; precision</a:t>
            </a:r>
          </a:p>
          <a:p>
            <a:pPr marL="36512" indent="0" eaLnBrk="1" hangingPunct="1">
              <a:buNone/>
            </a:pPr>
            <a:endParaRPr lang="en-US" altLang="en-US" sz="200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en-US" alt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Accuracy represents how close a measurement comes to a true value. </a:t>
            </a:r>
          </a:p>
          <a:p>
            <a:pPr marL="850900" lvl="2" indent="0">
              <a:buNone/>
            </a:pPr>
            <a:r>
              <a:rPr lang="en-US" altLang="en-US" sz="1800">
                <a:solidFill>
                  <a:srgbClr val="00B050"/>
                </a:solidFill>
                <a:latin typeface="Century Gothic" panose="020B0502020202020204" pitchFamily="34" charset="0"/>
              </a:rPr>
              <a:t>Example:  What if I tell you to run “a couple of miles”… </a:t>
            </a:r>
          </a:p>
          <a:p>
            <a:pPr marL="850900" lvl="2" indent="0"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Could mean  2 miles to some or 10 miles for a trained runner = BIG DIFFERENCE!</a:t>
            </a:r>
          </a:p>
          <a:p>
            <a:pPr marL="850900" lvl="2" indent="0">
              <a:buNone/>
            </a:pPr>
            <a:endParaRPr lang="en-US" altLang="en-US" sz="1800">
              <a:latin typeface="Century Gothic" panose="020B0502020202020204" pitchFamily="34" charset="0"/>
            </a:endParaRPr>
          </a:p>
          <a:p>
            <a:pPr marL="850900" lvl="2" indent="0">
              <a:buNone/>
            </a:pPr>
            <a:r>
              <a:rPr lang="en-US" altLang="en-US" sz="1800">
                <a:solidFill>
                  <a:srgbClr val="00B050"/>
                </a:solidFill>
                <a:latin typeface="Century Gothic" panose="020B0502020202020204" pitchFamily="34" charset="0"/>
              </a:rPr>
              <a:t>Example:  The recipe calls for a “few teaspoons of salt”…</a:t>
            </a:r>
          </a:p>
          <a:p>
            <a:pPr marL="850900" lvl="2" indent="0"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Could mean the difference between a good cake and mush</a:t>
            </a:r>
          </a:p>
          <a:p>
            <a:r>
              <a:rPr lang="en-US" alt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Precision represents to what degree you can report your measurement accurately </a:t>
            </a:r>
            <a:r>
              <a:rPr lang="en-US" altLang="en-US" sz="2200" i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(=without guessing)</a:t>
            </a:r>
            <a:endParaRPr lang="en-US" altLang="en-US" sz="2200" i="1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52667" y="-20814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</a:t>
            </a:r>
            <a:endParaRPr lang="en-US" altLang="en-US" sz="280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0066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72668" y="1374761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25324" y="982163"/>
            <a:ext cx="21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Meter, Gram, Liter</a:t>
            </a:r>
          </a:p>
        </p:txBody>
      </p:sp>
    </p:spTree>
    <p:extLst>
      <p:ext uri="{BB962C8B-B14F-4D97-AF65-F5344CB8AC3E}">
        <p14:creationId xmlns:p14="http://schemas.microsoft.com/office/powerpoint/2010/main" val="4186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52667" y="-20814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</a:t>
            </a:r>
            <a:endParaRPr lang="en-US" altLang="en-US" sz="280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0066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FF0066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4800" y="5105400"/>
            <a:ext cx="1295400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6965" y="12821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 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91480" y="170940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 dg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10019" y="201273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100 cg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19362" y="233197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1000 mg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7315" y="3232827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1,000,000 µg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36115" y="4164873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1,000,000,000 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05009" y="110123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0.1 dag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6342" y="81339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0.01 hg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9474" y="49290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0.001 kg</a:t>
            </a:r>
          </a:p>
        </p:txBody>
      </p:sp>
    </p:spTree>
    <p:extLst>
      <p:ext uri="{BB962C8B-B14F-4D97-AF65-F5344CB8AC3E}">
        <p14:creationId xmlns:p14="http://schemas.microsoft.com/office/powerpoint/2010/main" val="77907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74676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Metric System </a:t>
            </a:r>
            <a:r>
              <a:rPr lang="en-US" altLang="en-US" sz="2800">
                <a:solidFill>
                  <a:srgbClr val="99CCFF"/>
                </a:solidFill>
                <a:latin typeface="Century Gothic" panose="020B0502020202020204" pitchFamily="34" charset="0"/>
              </a:rPr>
              <a:t>(pgs. 2 &amp;3)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715962"/>
            <a:ext cx="990600" cy="381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" indent="0" eaLnBrk="1" hangingPunct="1"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KiloU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>
            <a:off x="381000" y="7921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1066800" y="1096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714500" y="14017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62200" y="17086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3009900" y="2013459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3657600" y="2336435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05300" y="2620962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953000" y="29376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5600700" y="3242446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38200" y="10588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HectoU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34486" y="13636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DekaU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25086" y="16499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99CCFF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895600" y="2021498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DeciU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484926" y="2298335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latin typeface="Comic Sans MS" pitchFamily="66" charset="0"/>
              </a:rPr>
              <a:t>CentiU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133850" y="26209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MilliU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19800" y="353536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MicroU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6248400" y="35458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934200" y="38506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8152701" y="4468636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 err="1">
                <a:solidFill>
                  <a:srgbClr val="99CCFF"/>
                </a:solidFill>
                <a:latin typeface="Comic Sans MS" pitchFamily="66" charset="0"/>
              </a:rPr>
              <a:t>NanoU</a:t>
            </a:r>
            <a:endParaRPr lang="en-US" altLang="en-US" sz="1600">
              <a:solidFill>
                <a:srgbClr val="99CCFF"/>
              </a:solidFill>
              <a:latin typeface="Comic Sans MS" pitchFamily="66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7658100" y="4155447"/>
            <a:ext cx="1295400" cy="30480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7921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2200" y="1708659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05300" y="2620962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67450" y="3547246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24151" y="4460247"/>
            <a:ext cx="6477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8936" y="2165859"/>
            <a:ext cx="3105150" cy="1544273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616422" y="2099936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right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47056" y="1354993"/>
            <a:ext cx="3027726" cy="16571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524000" y="3048000"/>
            <a:ext cx="295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600">
                <a:solidFill>
                  <a:srgbClr val="FFC000"/>
                </a:solidFill>
                <a:latin typeface="Comic Sans MS" pitchFamily="66" charset="0"/>
              </a:rPr>
              <a:t>“Decimal Point” to the left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220035" y="944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(k*)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867735" y="129095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(h*)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566730" y="1632459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(da*)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466013" y="1847775"/>
            <a:ext cx="637914" cy="8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 err="1">
                <a:solidFill>
                  <a:srgbClr val="99CCFF"/>
                </a:solidFill>
                <a:latin typeface="Comic Sans MS" pitchFamily="66" charset="0"/>
              </a:rPr>
              <a:t>m,l,g</a:t>
            </a:r>
            <a:endParaRPr lang="en-US" altLang="en-US" sz="12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848935" y="22399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(d*)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458535" y="25447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(c*)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114800" y="2849562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Font typeface="Wingdings 2" pitchFamily="18" charset="2"/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(m*)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5980606" y="3774447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(µ *)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163186" y="4648200"/>
            <a:ext cx="80866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 eaLnBrk="1" hangingPunct="1">
              <a:buNone/>
            </a:pPr>
            <a:r>
              <a:rPr lang="en-US" altLang="en-US" sz="120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itchFamily="66" charset="0"/>
              </a:rPr>
              <a:t>(n*)</a:t>
            </a:r>
          </a:p>
        </p:txBody>
      </p:sp>
      <p:sp>
        <p:nvSpPr>
          <p:cNvPr id="2" name="Oval 1"/>
          <p:cNvSpPr/>
          <p:nvPr/>
        </p:nvSpPr>
        <p:spPr>
          <a:xfrm>
            <a:off x="3483223" y="1885827"/>
            <a:ext cx="977405" cy="9626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4" y="3674743"/>
            <a:ext cx="5056632" cy="291693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13267" y="5562149"/>
            <a:ext cx="1643138" cy="2160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686050" y="4073276"/>
            <a:ext cx="0" cy="114014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6050" y="5321432"/>
            <a:ext cx="9901" cy="1218342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80416" y="13461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2.5 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05009" y="110123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0.25 dam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26342" y="81339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0.025 </a:t>
            </a:r>
            <a:r>
              <a:rPr lang="en-US" sz="1400" err="1"/>
              <a:t>hm</a:t>
            </a:r>
            <a:endParaRPr lang="en-US" sz="1400"/>
          </a:p>
        </p:txBody>
      </p:sp>
      <p:sp>
        <p:nvSpPr>
          <p:cNvPr id="63" name="TextBox 62"/>
          <p:cNvSpPr txBox="1"/>
          <p:nvPr/>
        </p:nvSpPr>
        <p:spPr>
          <a:xfrm>
            <a:off x="269474" y="49290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0.0025 km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42675" y="16076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25 </a:t>
            </a:r>
            <a:r>
              <a:rPr lang="en-US" sz="1400" err="1"/>
              <a:t>dm</a:t>
            </a:r>
            <a:endParaRPr lang="en-US" sz="1400"/>
          </a:p>
        </p:txBody>
      </p:sp>
      <p:sp>
        <p:nvSpPr>
          <p:cNvPr id="66" name="TextBox 65"/>
          <p:cNvSpPr txBox="1"/>
          <p:nvPr/>
        </p:nvSpPr>
        <p:spPr>
          <a:xfrm>
            <a:off x="3610019" y="201273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250 cm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19362" y="233197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 mm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27315" y="3232827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2,500,000 µm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36115" y="416487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2,500,000,000 nm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04639" y="10012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How long is my desk?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38179" y="10096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~2.5 meters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7056" y="3120183"/>
            <a:ext cx="848231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THEY ARE ALL CORRECT </a:t>
            </a:r>
            <a:endParaRPr lang="en-US" sz="2400">
              <a:solidFill>
                <a:srgbClr val="FF0000"/>
              </a:solidFill>
              <a:cs typeface="Arial"/>
            </a:endParaRPr>
          </a:p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because they all equal each other!</a:t>
            </a:r>
          </a:p>
          <a:p>
            <a:endParaRPr lang="en-US" sz="2400">
              <a:solidFill>
                <a:srgbClr val="FF0000"/>
              </a:solidFill>
              <a:cs typeface="Arial"/>
            </a:endParaRPr>
          </a:p>
          <a:p>
            <a:pPr lvl="1"/>
            <a:r>
              <a:rPr lang="en-US" sz="2000" i="1">
                <a:solidFill>
                  <a:schemeClr val="accent1"/>
                </a:solidFill>
                <a:latin typeface="Arial"/>
                <a:cs typeface="Arial"/>
              </a:rPr>
              <a:t>However, it’s more accurate and easier to comprehend the </a:t>
            </a:r>
          </a:p>
          <a:p>
            <a:pPr lvl="1"/>
            <a:r>
              <a:rPr lang="en-US" sz="2000" i="1">
                <a:solidFill>
                  <a:schemeClr val="accent1"/>
                </a:solidFill>
                <a:latin typeface="Arial"/>
                <a:cs typeface="Arial"/>
              </a:rPr>
              <a:t>desk length in meters (m) in reference to the desk size!</a:t>
            </a:r>
            <a:r>
              <a:rPr lang="en-US" sz="2000" i="1">
                <a:latin typeface="Arial"/>
                <a:cs typeface="Arial"/>
              </a:rPr>
              <a:t> </a:t>
            </a:r>
            <a:endParaRPr lang="en-US" sz="2000" i="1">
              <a:cs typeface="Arial"/>
            </a:endParaRPr>
          </a:p>
          <a:p>
            <a:endParaRPr lang="en-US" sz="2400" i="1"/>
          </a:p>
        </p:txBody>
      </p:sp>
      <p:sp>
        <p:nvSpPr>
          <p:cNvPr id="72" name="TextBox 71"/>
          <p:cNvSpPr txBox="1"/>
          <p:nvPr/>
        </p:nvSpPr>
        <p:spPr>
          <a:xfrm>
            <a:off x="1707687" y="1104866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0.25 dam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37265" y="80785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0.025 </a:t>
            </a:r>
            <a:r>
              <a:rPr lang="en-US" sz="1400" err="1"/>
              <a:t>hm</a:t>
            </a:r>
            <a:endParaRPr lang="en-US" sz="1400"/>
          </a:p>
        </p:txBody>
      </p:sp>
      <p:sp>
        <p:nvSpPr>
          <p:cNvPr id="74" name="TextBox 73"/>
          <p:cNvSpPr txBox="1"/>
          <p:nvPr/>
        </p:nvSpPr>
        <p:spPr>
          <a:xfrm>
            <a:off x="269474" y="496491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0.0025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32677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that precise? NO,</a:t>
            </a:r>
          </a:p>
          <a:p>
            <a:r>
              <a:rPr lang="en-US"/>
              <a:t> you would have to say 2-3 meters</a:t>
            </a:r>
          </a:p>
        </p:txBody>
      </p:sp>
    </p:spTree>
    <p:extLst>
      <p:ext uri="{BB962C8B-B14F-4D97-AF65-F5344CB8AC3E}">
        <p14:creationId xmlns:p14="http://schemas.microsoft.com/office/powerpoint/2010/main" val="33743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8" grpId="0"/>
      <p:bldP spid="38" grpId="1"/>
      <p:bldP spid="2" grpId="0" animBg="1"/>
      <p:bldP spid="2" grpId="1" animBg="1"/>
      <p:bldP spid="47" grpId="0" animBg="1"/>
      <p:bldP spid="47" grpId="1" animBg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5" grpId="0"/>
      <p:bldP spid="65" grpId="1"/>
      <p:bldP spid="65" grpId="2"/>
      <p:bldP spid="66" grpId="0"/>
      <p:bldP spid="67" grpId="0"/>
      <p:bldP spid="68" grpId="0"/>
      <p:bldP spid="69" grpId="0"/>
      <p:bldP spid="70" grpId="0"/>
      <p:bldP spid="53" grpId="0"/>
      <p:bldP spid="72" grpId="0"/>
      <p:bldP spid="73" grpId="0"/>
      <p:bldP spid="7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8" ma:contentTypeDescription="Create a new document." ma:contentTypeScope="" ma:versionID="f9f3cd9ccebe521b7e87660b395d6719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048bb92a4b1aacafba9c4470b6f33dfc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037E6E-1FF2-4387-8556-0FB2373B0A34}">
  <ds:schemaRefs>
    <ds:schemaRef ds:uri="a2acf4b7-5299-4edc-89db-040666088f36"/>
    <ds:schemaRef ds:uri="cb767506-8e56-465d-9fa5-96a982c31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225D5A-F66E-402F-B8CC-636110159159}">
  <ds:schemaRefs>
    <ds:schemaRef ds:uri="http://schemas.microsoft.com/office/2006/documentManagement/types"/>
    <ds:schemaRef ds:uri="http://purl.org/dc/terms/"/>
    <ds:schemaRef ds:uri="cb767506-8e56-465d-9fa5-96a982c31c26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2acf4b7-5299-4edc-89db-040666088f3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112</TotalTime>
  <Words>1397</Words>
  <Application>Microsoft Office PowerPoint</Application>
  <PresentationFormat>On-screen Show (4:3)</PresentationFormat>
  <Paragraphs>390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Comic Sans MS</vt:lpstr>
      <vt:lpstr>Lucida Sans</vt:lpstr>
      <vt:lpstr>Wingdings</vt:lpstr>
      <vt:lpstr>Wingdings 2</vt:lpstr>
      <vt:lpstr>Wingdings 3</vt:lpstr>
      <vt:lpstr>bio 1</vt:lpstr>
      <vt:lpstr>Lab Contract</vt:lpstr>
      <vt:lpstr>PowerPoint Presentation</vt:lpstr>
      <vt:lpstr>PowerPoint Presentation</vt:lpstr>
      <vt:lpstr>SCIENCE:</vt:lpstr>
      <vt:lpstr>SCIENCE:   making observations &amp; comparing to others </vt:lpstr>
      <vt:lpstr>How to make comparing across time and space easier:</vt:lpstr>
      <vt:lpstr>Metric System</vt:lpstr>
      <vt:lpstr>Metric System</vt:lpstr>
      <vt:lpstr>Metric System (pgs. 2 &amp;3) </vt:lpstr>
      <vt:lpstr>Metric System (pgs. 2 &amp;3) </vt:lpstr>
      <vt:lpstr>Metric System (pgs. 2 &amp;3) </vt:lpstr>
      <vt:lpstr>Metric System (pgs. 2 &amp;3) </vt:lpstr>
      <vt:lpstr>Metric System (pgs. 2 &amp;3) </vt:lpstr>
      <vt:lpstr>How to measure Mass?</vt:lpstr>
      <vt:lpstr>How to measure Mass?</vt:lpstr>
      <vt:lpstr>How to measure Mass?</vt:lpstr>
      <vt:lpstr>How to measure Length?</vt:lpstr>
      <vt:lpstr>How to measure volume?</vt:lpstr>
      <vt:lpstr>PowerPoint Presentation</vt:lpstr>
      <vt:lpstr>How to measure volume: solid to liquid</vt:lpstr>
      <vt:lpstr>How to measure volume (liquid)?</vt:lpstr>
      <vt:lpstr>How to measure volume: solid to liquid</vt:lpstr>
      <vt:lpstr>How to measure temperature?</vt:lpstr>
      <vt:lpstr>Lab Procedure and Tools</vt:lpstr>
      <vt:lpstr>PowerPoint Presentation</vt:lpstr>
      <vt:lpstr>Exam Study Guide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Sarah Rodgers</cp:lastModifiedBy>
  <cp:revision>10</cp:revision>
  <cp:lastPrinted>2018-01-16T15:48:15Z</cp:lastPrinted>
  <dcterms:created xsi:type="dcterms:W3CDTF">2009-01-09T14:49:52Z</dcterms:created>
  <dcterms:modified xsi:type="dcterms:W3CDTF">2019-08-20T09:31:16Z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