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94" r:id="rId2"/>
    <p:sldId id="420" r:id="rId3"/>
    <p:sldId id="419" r:id="rId4"/>
    <p:sldId id="436" r:id="rId5"/>
    <p:sldId id="421" r:id="rId6"/>
    <p:sldId id="423" r:id="rId7"/>
    <p:sldId id="424" r:id="rId8"/>
    <p:sldId id="425" r:id="rId9"/>
    <p:sldId id="426" r:id="rId10"/>
    <p:sldId id="427" r:id="rId11"/>
    <p:sldId id="428" r:id="rId12"/>
    <p:sldId id="433" r:id="rId13"/>
    <p:sldId id="418" r:id="rId14"/>
    <p:sldId id="43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CC99"/>
    <a:srgbClr val="33CCCC"/>
    <a:srgbClr val="CF87A8"/>
    <a:srgbClr val="A55079"/>
    <a:srgbClr val="ADA688"/>
    <a:srgbClr val="00FFCC"/>
    <a:srgbClr val="FF6699"/>
    <a:srgbClr val="5ECBF1"/>
    <a:srgbClr val="A5E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5B2-A708-4685-88B7-731F72D79B36}" type="datetimeFigureOut">
              <a:rPr lang="en-US" smtClean="0"/>
              <a:t>2/27/2018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63468-2BD3-4360-A4BA-8C548ECE7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6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1B35-A03E-40D7-AC39-57536C0CFF1F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9BB-E144-4857-91B7-278CB8CEE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1E91-1AFD-4B73-8ABF-704AD3F795F6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8922-33C1-4168-B110-070BA0E0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DFD57-9697-4A29-89D2-21DEE7FD71E9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000E-9066-414F-BBF5-0B8B76F3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2A6F-D3F0-44B1-A34D-FA02A958DAF2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B867-A698-4029-BF65-E00006A9F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2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D381-26A5-4C1C-A6F2-A6BEFD822A8F}" type="datetime1">
              <a:rPr lang="en-US" smtClean="0"/>
              <a:t>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F8DD-D53D-4B68-891B-AC413E373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76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10F7-D5AD-4FA9-B18D-47383180F924}" type="datetime1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75246-11C9-4DD3-B82F-3DF019C2A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3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2D8DF-026C-48B9-8FE9-5D56931AE151}" type="datetime1">
              <a:rPr lang="en-US" smtClean="0"/>
              <a:t>2/27/2018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70D1-39A4-4ACB-871D-4D698EB7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7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EAD4-B67C-48EF-8EDC-76B3CFFFD1B1}" type="datetime1">
              <a:rPr lang="en-US" smtClean="0"/>
              <a:t>2/27/2018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8A74-AFC3-4C68-9C50-1FCFD4D9D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745F1-DF3B-4FBA-B955-57B3FEA93587}" type="datetime1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8D0D-9000-4F73-A5A4-AED71AEE5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E4DA-9809-4439-A570-3DB90434EE98}" type="datetime1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42F-DA19-44A2-9A82-6E0AC0A41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26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B3D8-ADA9-43C2-AC73-81EDD22FD4A1}" type="datetime1">
              <a:rPr lang="en-US" smtClean="0"/>
              <a:t>2/27/2018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91B-B5CF-43DA-9599-02D3A58C1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 trans="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BD090-3B94-43F5-92BE-1C22161E7355}" type="datetime1">
              <a:rPr lang="en-US" smtClean="0"/>
              <a:t>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C42823-3B8A-4099-83C7-312DCE15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9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70114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mccc.edu/~smithro/Slides/oscillatoria.jpg&amp;imgrefurl=http://www.mccc.edu/~smithro/The%20Cell.htm&amp;usg=__wjEfbYkVxtRbdJkiJUnNXaxNIVM=&amp;h=1024&amp;w=1280&amp;sz=52&amp;hl=en&amp;start=25&amp;tbnid=lTXTjWO83_L79M:&amp;tbnh=120&amp;tbnw=150&amp;prev=/images?q=oscillatoria&amp;gbv=2&amp;ndsp=18&amp;hl=en&amp;sa=N&amp;start=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152400" y="304800"/>
            <a:ext cx="9220200" cy="18288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0" cap="none" dirty="0" smtClean="0">
                <a:solidFill>
                  <a:srgbClr val="99CCFF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Microscope Review:</a:t>
            </a:r>
            <a:r>
              <a:rPr lang="en-US" b="0" cap="none" dirty="0" smtClean="0">
                <a:solidFill>
                  <a:srgbClr val="99CCFF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 </a:t>
            </a:r>
            <a:r>
              <a:rPr lang="en-US" sz="4400" b="0" cap="none" dirty="0" err="1" smtClean="0">
                <a:solidFill>
                  <a:srgbClr val="99CCFF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Prokayrotes</a:t>
            </a:r>
            <a:r>
              <a:rPr lang="en-US" sz="4400" b="0" cap="none" dirty="0" smtClean="0">
                <a:solidFill>
                  <a:srgbClr val="99CCFF"/>
                </a:solidFill>
                <a:latin typeface="Century Gothic" panose="020B0502020202020204" pitchFamily="34" charset="0"/>
                <a:cs typeface="Gisha" panose="020B0502040204020203" pitchFamily="34" charset="-79"/>
              </a:rPr>
              <a:t> &amp; Simple Eukaryotes</a:t>
            </a:r>
            <a:endParaRPr lang="en-US" sz="4400" dirty="0">
              <a:solidFill>
                <a:srgbClr val="99CCFF"/>
              </a:solidFill>
              <a:latin typeface="Century Gothic" panose="020B0502020202020204" pitchFamily="34" charset="0"/>
              <a:cs typeface="Gisha" panose="020B0502040204020203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286000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Exercise 12. pg. 121-124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29699"/>
            <a:ext cx="4933950" cy="3047440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1381125" cy="83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7607299" y="5562600"/>
            <a:ext cx="1254125" cy="3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1800" dirty="0" smtClean="0">
                <a:latin typeface="Century Gothic" panose="020B0502020202020204" pitchFamily="34" charset="0"/>
              </a:rPr>
              <a:t>BSC2010L</a:t>
            </a:r>
            <a:endParaRPr lang="en-US" alt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70852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136525" indent="0">
              <a:buNone/>
            </a:pPr>
            <a:r>
              <a:rPr lang="en-US" altLang="en-US" sz="3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Domain Eukarya</a:t>
            </a:r>
          </a:p>
          <a:p>
            <a:pPr lvl="2"/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Includes all organisms made of eukaryotic cells</a:t>
            </a:r>
          </a:p>
          <a:p>
            <a:pPr lvl="2"/>
            <a:r>
              <a:rPr lang="en-US" altLang="en-US" dirty="0" smtClean="0">
                <a:latin typeface="Century Gothic" panose="020B0502020202020204" pitchFamily="34" charset="0"/>
              </a:rPr>
              <a:t>Includes:</a:t>
            </a:r>
          </a:p>
          <a:p>
            <a:pPr lvl="4"/>
            <a:r>
              <a:rPr lang="en-US" altLang="en-US" dirty="0" err="1" smtClean="0">
                <a:latin typeface="Century Gothic" panose="020B0502020202020204" pitchFamily="34" charset="0"/>
              </a:rPr>
              <a:t>Protists</a:t>
            </a:r>
            <a:endParaRPr lang="en-US" dirty="0" smtClean="0">
              <a:latin typeface="Century Gothic" panose="020B0502020202020204" pitchFamily="34" charset="0"/>
            </a:endParaRPr>
          </a:p>
          <a:p>
            <a:pPr marL="1898332" lvl="6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“Protozoa</a:t>
            </a:r>
            <a:r>
              <a:rPr lang="en-US" dirty="0">
                <a:latin typeface="Century Gothic" panose="020B0502020202020204" pitchFamily="34" charset="0"/>
              </a:rPr>
              <a:t>” – heterotrophic, “animal-like</a:t>
            </a:r>
            <a:r>
              <a:rPr lang="en-US" dirty="0" smtClean="0">
                <a:latin typeface="Century Gothic" panose="020B0502020202020204" pitchFamily="34" charset="0"/>
              </a:rPr>
              <a:t>” </a:t>
            </a:r>
          </a:p>
          <a:p>
            <a:pPr marL="1898332" lvl="6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“</a:t>
            </a:r>
            <a:r>
              <a:rPr lang="en-US" dirty="0">
                <a:latin typeface="Century Gothic" panose="020B0502020202020204" pitchFamily="34" charset="0"/>
              </a:rPr>
              <a:t>Algae” – </a:t>
            </a:r>
            <a:r>
              <a:rPr lang="en-US" dirty="0" smtClean="0">
                <a:latin typeface="Century Gothic" panose="020B0502020202020204" pitchFamily="34" charset="0"/>
              </a:rPr>
              <a:t>autotrophic </a:t>
            </a:r>
          </a:p>
          <a:p>
            <a:pPr marL="2099500" lvl="7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Microscopic </a:t>
            </a:r>
            <a:r>
              <a:rPr lang="en-US" dirty="0">
                <a:latin typeface="Century Gothic" panose="020B0502020202020204" pitchFamily="34" charset="0"/>
              </a:rPr>
              <a:t>– </a:t>
            </a:r>
            <a:r>
              <a:rPr lang="en-US" dirty="0" smtClean="0">
                <a:latin typeface="Century Gothic" panose="020B0502020202020204" pitchFamily="34" charset="0"/>
              </a:rPr>
              <a:t>phytoplankton </a:t>
            </a:r>
          </a:p>
          <a:p>
            <a:pPr marL="2099500" lvl="7" indent="-342900">
              <a:buClr>
                <a:schemeClr val="tx1">
                  <a:shade val="95000"/>
                </a:schemeClr>
              </a:buClr>
              <a:defRPr/>
            </a:pPr>
            <a:r>
              <a:rPr lang="en-US" dirty="0" smtClean="0">
                <a:latin typeface="Century Gothic" panose="020B0502020202020204" pitchFamily="34" charset="0"/>
              </a:rPr>
              <a:t>Macroscopic </a:t>
            </a:r>
            <a:r>
              <a:rPr lang="en-US" dirty="0">
                <a:latin typeface="Century Gothic" panose="020B0502020202020204" pitchFamily="34" charset="0"/>
              </a:rPr>
              <a:t>- </a:t>
            </a:r>
            <a:r>
              <a:rPr lang="en-US" dirty="0" smtClean="0">
                <a:latin typeface="Century Gothic" panose="020B0502020202020204" pitchFamily="34" charset="0"/>
              </a:rPr>
              <a:t>seaweed</a:t>
            </a:r>
            <a:endParaRPr lang="en-US" altLang="en-US" dirty="0" smtClean="0">
              <a:latin typeface="Century Gothic" panose="020B0502020202020204" pitchFamily="34" charset="0"/>
            </a:endParaRPr>
          </a:p>
          <a:p>
            <a:pPr lvl="4"/>
            <a:r>
              <a:rPr lang="en-US" altLang="en-US" dirty="0" smtClean="0">
                <a:latin typeface="Century Gothic" panose="020B0502020202020204" pitchFamily="34" charset="0"/>
              </a:rPr>
              <a:t>Fungi</a:t>
            </a:r>
          </a:p>
          <a:p>
            <a:pPr lvl="4"/>
            <a:r>
              <a:rPr lang="en-US" altLang="en-US" dirty="0" smtClean="0">
                <a:latin typeface="Century Gothic" panose="020B0502020202020204" pitchFamily="34" charset="0"/>
              </a:rPr>
              <a:t>Plants</a:t>
            </a:r>
          </a:p>
          <a:p>
            <a:pPr lvl="4"/>
            <a:r>
              <a:rPr lang="en-US" altLang="en-US" dirty="0" smtClean="0">
                <a:latin typeface="Century Gothic" panose="020B0502020202020204" pitchFamily="34" charset="0"/>
              </a:rPr>
              <a:t>Animals</a:t>
            </a:r>
          </a:p>
          <a:p>
            <a:pPr lvl="2"/>
            <a:r>
              <a:rPr lang="en-US" altLang="en-US" dirty="0" smtClean="0">
                <a:latin typeface="Century Gothic" panose="020B0502020202020204" pitchFamily="34" charset="0"/>
              </a:rPr>
              <a:t>As discussed in lecture, the phylogeny and taxonomy are changing and moving away from the 5 Kingdom system as better molecular techniques allow us to relook at the relationships of organisms</a:t>
            </a:r>
          </a:p>
        </p:txBody>
      </p:sp>
    </p:spTree>
    <p:extLst>
      <p:ext uri="{BB962C8B-B14F-4D97-AF65-F5344CB8AC3E}">
        <p14:creationId xmlns:p14="http://schemas.microsoft.com/office/powerpoint/2010/main" val="13624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http://faculty.clintoncc.suny.edu/faculty/michael.gregory/files/Bio%20102/Bio%20102%20lectures/protists/amoeba_proteus_X_1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t="16101" r="16097" b="19491"/>
          <a:stretch/>
        </p:blipFill>
        <p:spPr bwMode="auto">
          <a:xfrm>
            <a:off x="6205537" y="76200"/>
            <a:ext cx="2170617" cy="145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52400" y="419793"/>
            <a:ext cx="5486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entury Gothic" panose="020B0502020202020204" pitchFamily="34" charset="0"/>
              </a:rPr>
              <a:t>Simple Eukaryotes</a:t>
            </a:r>
          </a:p>
          <a:p>
            <a:pPr lvl="2"/>
            <a:r>
              <a:rPr lang="en-US" i="1" dirty="0" smtClean="0">
                <a:solidFill>
                  <a:srgbClr val="CF87A8"/>
                </a:solidFill>
                <a:latin typeface="Century Gothic" panose="020B0502020202020204" pitchFamily="34" charset="0"/>
              </a:rPr>
              <a:t>Amoeba </a:t>
            </a:r>
            <a:r>
              <a:rPr lang="en-US" i="1" dirty="0" err="1" smtClean="0">
                <a:solidFill>
                  <a:srgbClr val="CF87A8"/>
                </a:solidFill>
                <a:latin typeface="Century Gothic" panose="020B0502020202020204" pitchFamily="34" charset="0"/>
              </a:rPr>
              <a:t>proteus</a:t>
            </a:r>
            <a:r>
              <a:rPr lang="en-US" i="1" dirty="0" smtClean="0">
                <a:solidFill>
                  <a:srgbClr val="CF87A8"/>
                </a:solidFill>
                <a:latin typeface="Century Gothic" panose="020B0502020202020204" pitchFamily="34" charset="0"/>
              </a:rPr>
              <a:t> – </a:t>
            </a:r>
          </a:p>
          <a:p>
            <a:pPr lvl="4"/>
            <a:r>
              <a:rPr lang="en-US" i="1" dirty="0" smtClean="0">
                <a:solidFill>
                  <a:srgbClr val="CF87A8"/>
                </a:solidFill>
                <a:latin typeface="Century Gothic" panose="020B0502020202020204" pitchFamily="34" charset="0"/>
              </a:rPr>
              <a:t>move by pseudopodia</a:t>
            </a:r>
          </a:p>
          <a:p>
            <a:pPr lvl="2"/>
            <a:r>
              <a:rPr lang="en-US" i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Paramecium –</a:t>
            </a:r>
          </a:p>
          <a:p>
            <a:pPr lvl="4"/>
            <a:r>
              <a:rPr lang="en-US" i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Moves by cilia </a:t>
            </a:r>
          </a:p>
          <a:p>
            <a:pPr lvl="4"/>
            <a:endParaRPr lang="en-US" i="1" dirty="0" smtClean="0">
              <a:solidFill>
                <a:srgbClr val="CF87A8"/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Flagellated Eukaryote</a:t>
            </a:r>
          </a:p>
          <a:p>
            <a:pPr lvl="2"/>
            <a:r>
              <a:rPr lang="en-US" i="1" dirty="0" err="1" smtClean="0">
                <a:solidFill>
                  <a:srgbClr val="ADA688"/>
                </a:solidFill>
                <a:latin typeface="Century Gothic" panose="020B0502020202020204" pitchFamily="34" charset="0"/>
              </a:rPr>
              <a:t>Ceratium</a:t>
            </a:r>
            <a:endParaRPr lang="en-US" i="1" dirty="0" smtClean="0">
              <a:solidFill>
                <a:srgbClr val="ADA688"/>
              </a:solidFill>
              <a:latin typeface="Century Gothic" panose="020B0502020202020204" pitchFamily="34" charset="0"/>
            </a:endParaRPr>
          </a:p>
          <a:p>
            <a:pPr lvl="3"/>
            <a:r>
              <a:rPr lang="en-US" i="1" dirty="0" smtClean="0">
                <a:solidFill>
                  <a:srgbClr val="ADA688"/>
                </a:solidFill>
                <a:latin typeface="Century Gothic" panose="020B0502020202020204" pitchFamily="34" charset="0"/>
              </a:rPr>
              <a:t>All modes of locomotion:</a:t>
            </a:r>
          </a:p>
          <a:p>
            <a:pPr lvl="4"/>
            <a:r>
              <a:rPr lang="en-US" i="1" dirty="0" smtClean="0">
                <a:solidFill>
                  <a:srgbClr val="ADA688"/>
                </a:solidFill>
                <a:latin typeface="Century Gothic" panose="020B0502020202020204" pitchFamily="34" charset="0"/>
              </a:rPr>
              <a:t>Flagellated, Ciliary, Amoeboid</a:t>
            </a:r>
          </a:p>
          <a:p>
            <a:pPr lvl="4"/>
            <a:endParaRPr lang="en-US" i="1" dirty="0">
              <a:solidFill>
                <a:srgbClr val="ADA688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Colonial Eukaryote</a:t>
            </a:r>
          </a:p>
          <a:p>
            <a:pPr lvl="2"/>
            <a:r>
              <a:rPr lang="en-US" i="1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Volvox</a:t>
            </a:r>
            <a:endParaRPr lang="en-US" i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i="1" dirty="0" smtClean="0">
              <a:solidFill>
                <a:srgbClr val="ADA688"/>
              </a:solidFill>
              <a:latin typeface="Century Gothic" panose="020B0502020202020204" pitchFamily="34" charset="0"/>
            </a:endParaRPr>
          </a:p>
          <a:p>
            <a:pPr lvl="1"/>
            <a:endParaRPr lang="en-US" i="1" dirty="0" smtClean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://classwebs.spea.indiana.edu/joneswi/e455/Ceratium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88" y="3055390"/>
            <a:ext cx="2137365" cy="180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faculty.clintoncc.suny.edu/faculty/michael.gregory/files/Bio%20102/Bio%20102%20lectures/protists/paramecium_caudatum_X_1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13032" r="7384" b="4421"/>
          <a:stretch/>
        </p:blipFill>
        <p:spPr bwMode="auto">
          <a:xfrm>
            <a:off x="6237402" y="1600200"/>
            <a:ext cx="2138751" cy="138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r="63861" b="12973"/>
          <a:stretch/>
        </p:blipFill>
        <p:spPr bwMode="auto">
          <a:xfrm>
            <a:off x="6273294" y="4927484"/>
            <a:ext cx="2102860" cy="14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3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1677256"/>
            <a:ext cx="2222500" cy="18478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"/>
            <a:ext cx="76200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Multicellular Eukaryote</a:t>
            </a:r>
          </a:p>
          <a:p>
            <a:pPr lvl="2"/>
            <a:r>
              <a:rPr lang="en-US" i="1" dirty="0" err="1" smtClean="0">
                <a:solidFill>
                  <a:srgbClr val="ADA688"/>
                </a:solidFill>
                <a:latin typeface="Century Gothic" panose="020B0502020202020204" pitchFamily="34" charset="0"/>
              </a:rPr>
              <a:t>Planaria</a:t>
            </a:r>
            <a:endParaRPr lang="en-US" i="1" dirty="0" smtClean="0">
              <a:solidFill>
                <a:srgbClr val="ADA688"/>
              </a:solidFill>
              <a:latin typeface="Century Gothic" panose="020B0502020202020204" pitchFamily="34" charset="0"/>
            </a:endParaRPr>
          </a:p>
          <a:p>
            <a:pPr lvl="4"/>
            <a:r>
              <a:rPr lang="en-US" i="1" dirty="0" smtClean="0">
                <a:solidFill>
                  <a:srgbClr val="ADA688"/>
                </a:solidFill>
                <a:latin typeface="Century Gothic" panose="020B0502020202020204" pitchFamily="34" charset="0"/>
              </a:rPr>
              <a:t>Has specialized cells to preform </a:t>
            </a:r>
          </a:p>
          <a:p>
            <a:pPr marL="1362075" lvl="4" indent="0">
              <a:buNone/>
            </a:pPr>
            <a:r>
              <a:rPr lang="en-US" i="1" dirty="0">
                <a:solidFill>
                  <a:srgbClr val="ADA688"/>
                </a:solidFill>
                <a:latin typeface="Century Gothic" panose="020B0502020202020204" pitchFamily="34" charset="0"/>
              </a:rPr>
              <a:t>	</a:t>
            </a:r>
            <a:r>
              <a:rPr lang="en-US" i="1" dirty="0" smtClean="0">
                <a:solidFill>
                  <a:srgbClr val="ADA688"/>
                </a:solidFill>
                <a:latin typeface="Century Gothic" panose="020B0502020202020204" pitchFamily="34" charset="0"/>
              </a:rPr>
              <a:t>different functions</a:t>
            </a:r>
          </a:p>
          <a:p>
            <a:pPr lvl="4"/>
            <a:r>
              <a:rPr lang="en-US" i="1" dirty="0" smtClean="0">
                <a:solidFill>
                  <a:srgbClr val="ADA688"/>
                </a:solidFill>
                <a:latin typeface="Century Gothic" panose="020B0502020202020204" pitchFamily="34" charset="0"/>
              </a:rPr>
              <a:t>Simple Eukaryote – no major organ systems</a:t>
            </a:r>
          </a:p>
          <a:p>
            <a:pPr lvl="4"/>
            <a:endParaRPr lang="en-US" i="1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Tissues </a:t>
            </a:r>
            <a:r>
              <a:rPr lang="en-US" sz="2000" dirty="0" smtClean="0">
                <a:latin typeface="Century Gothic" panose="020B0502020202020204" pitchFamily="34" charset="0"/>
              </a:rPr>
              <a:t>= many specialized cells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Specialized cells together form Organs</a:t>
            </a:r>
          </a:p>
          <a:p>
            <a:r>
              <a:rPr lang="en-US" sz="2000" dirty="0" smtClean="0">
                <a:latin typeface="Century Gothic" panose="020B0502020202020204" pitchFamily="34" charset="0"/>
              </a:rPr>
              <a:t>Organs together form Systems (cardiovascular, respiratory…)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pPr lvl="2"/>
            <a:r>
              <a:rPr lang="en-US" dirty="0" smtClean="0">
                <a:solidFill>
                  <a:srgbClr val="CF87A8"/>
                </a:solidFill>
                <a:latin typeface="Century Gothic" panose="020B0502020202020204" pitchFamily="34" charset="0"/>
              </a:rPr>
              <a:t>Epithelia Tissue – </a:t>
            </a:r>
            <a:r>
              <a:rPr lang="en-US" dirty="0">
                <a:solidFill>
                  <a:srgbClr val="CF87A8"/>
                </a:solidFill>
                <a:latin typeface="Century Gothic" panose="020B0502020202020204" pitchFamily="34" charset="0"/>
              </a:rPr>
              <a:t>S</a:t>
            </a:r>
            <a:r>
              <a:rPr lang="en-US" dirty="0" smtClean="0">
                <a:solidFill>
                  <a:srgbClr val="CF87A8"/>
                </a:solidFill>
                <a:latin typeface="Century Gothic" panose="020B0502020202020204" pitchFamily="34" charset="0"/>
              </a:rPr>
              <a:t>imple Columnar</a:t>
            </a:r>
            <a:endParaRPr lang="en-US" dirty="0">
              <a:solidFill>
                <a:srgbClr val="CF87A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1" name="Picture 7" descr="http://www.baileybio.com/plogger/images/anatomy___physiology/02._powerpoint_-_basic_histology/simple_columnar_epithelium_-_small_intestine_vill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90" y="4487456"/>
            <a:ext cx="3316010" cy="2218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4"/>
          <a:stretch/>
        </p:blipFill>
        <p:spPr>
          <a:xfrm>
            <a:off x="990600" y="4484514"/>
            <a:ext cx="3205440" cy="222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2820358" cy="13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260" y="1905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Checklist for microscope test </a:t>
            </a:r>
            <a:r>
              <a:rPr lang="en-US" dirty="0">
                <a:solidFill>
                  <a:srgbClr val="FFC000"/>
                </a:solidFill>
              </a:rPr>
              <a:t>(failure to demonstrate any of the items listed below</a:t>
            </a:r>
          </a:p>
          <a:p>
            <a:r>
              <a:rPr lang="en-US" dirty="0">
                <a:solidFill>
                  <a:srgbClr val="FFC000"/>
                </a:solidFill>
              </a:rPr>
              <a:t>will result in a failed microscope </a:t>
            </a:r>
            <a:r>
              <a:rPr lang="en-US" dirty="0" smtClean="0">
                <a:solidFill>
                  <a:srgbClr val="FFC000"/>
                </a:solidFill>
              </a:rPr>
              <a:t>test and 20points off your final exam grade):</a:t>
            </a:r>
            <a:r>
              <a:rPr lang="en-US" dirty="0">
                <a:solidFill>
                  <a:schemeClr val="accent3"/>
                </a:solidFill>
              </a:rPr>
              <a:t/>
            </a:r>
            <a:br>
              <a:rPr lang="en-US" dirty="0">
                <a:solidFill>
                  <a:schemeClr val="accent3"/>
                </a:solidFill>
              </a:rPr>
            </a:br>
            <a:endParaRPr lang="en-U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Slide is placed on stage between stage clips (</a:t>
            </a:r>
            <a:r>
              <a:rPr lang="en-US" b="1" u="sng" dirty="0">
                <a:solidFill>
                  <a:schemeClr val="accent3"/>
                </a:solidFill>
              </a:rPr>
              <a:t>not under </a:t>
            </a:r>
            <a:r>
              <a:rPr lang="en-US" dirty="0">
                <a:solidFill>
                  <a:schemeClr val="accent3"/>
                </a:solidFill>
              </a:rPr>
              <a:t>the clips)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Slide is focused at </a:t>
            </a:r>
            <a:r>
              <a:rPr lang="en-US" dirty="0" smtClean="0">
                <a:solidFill>
                  <a:schemeClr val="accent3"/>
                </a:solidFill>
              </a:rPr>
              <a:t>4X</a:t>
            </a:r>
            <a:endParaRPr lang="en-US" dirty="0">
              <a:solidFill>
                <a:schemeClr val="accent3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Uses nosepiece to change objective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Does NOT use coarse adjustment knob </a:t>
            </a:r>
            <a:r>
              <a:rPr lang="en-US" i="1" dirty="0">
                <a:solidFill>
                  <a:schemeClr val="accent3"/>
                </a:solidFill>
              </a:rPr>
              <a:t>once you have switched to a higher objective than the 4x </a:t>
            </a:r>
            <a:r>
              <a:rPr lang="en-US" dirty="0">
                <a:solidFill>
                  <a:srgbClr val="FF0000"/>
                </a:solidFill>
              </a:rPr>
              <a:t>(ONLY FINE adjustment knob for 10X and 40X).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Slide is focused at 10X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Slide is focused at 40X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At the end, change objective lens to 4X (use nosepiece)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Stage down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3"/>
                </a:solidFill>
              </a:rPr>
              <a:t>Hand slide back.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1447800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0" cap="none" dirty="0">
                <a:solidFill>
                  <a:srgbClr val="5ECBF1"/>
                </a:solidFill>
                <a:cs typeface="Gisha" panose="020B0502040204020203" pitchFamily="34" charset="-79"/>
              </a:rPr>
              <a:t>Preview of Microscope Proficiency Test</a:t>
            </a:r>
            <a:endParaRPr lang="en-US" dirty="0">
              <a:solidFill>
                <a:srgbClr val="5ECBF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079BB-E144-4857-91B7-278CB8CEE4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9" r="63861" b="12973"/>
          <a:stretch/>
        </p:blipFill>
        <p:spPr bwMode="auto">
          <a:xfrm>
            <a:off x="6583940" y="5125921"/>
            <a:ext cx="2102860" cy="14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954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DO NOT BE LATE </a:t>
            </a:r>
            <a:r>
              <a:rPr lang="en-US" altLang="en-US" dirty="0" smtClean="0">
                <a:latin typeface="Century Gothic" panose="020B0502020202020204" pitchFamily="34" charset="0"/>
              </a:rPr>
              <a:t>– there is NO MAKE-UP</a:t>
            </a:r>
          </a:p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Counts twice – if it’s your worst test grade, then it counts only once.</a:t>
            </a: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>
              <a:latin typeface="Century Gothic" panose="020B0502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Century Gothic" panose="020B0502020202020204" pitchFamily="34" charset="0"/>
              </a:rPr>
              <a:t>Cumulative, but weighted toward last half of semester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99CCFF"/>
                </a:solidFill>
                <a:latin typeface="Comic Sans MS" pitchFamily="66" charset="0"/>
              </a:rPr>
              <a:t>FINAL EXAM</a:t>
            </a:r>
            <a:endParaRPr lang="en-US" altLang="en-US" dirty="0">
              <a:solidFill>
                <a:srgbClr val="99CCFF"/>
              </a:solidFill>
              <a:latin typeface="Comic Sans MS" pitchFamily="66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3962400"/>
          </a:xfrm>
        </p:spPr>
        <p:txBody>
          <a:bodyPr/>
          <a:lstStyle/>
          <a:p>
            <a:pPr marL="36512" indent="0">
              <a:buNone/>
            </a:pPr>
            <a:r>
              <a:rPr lang="en-US" altLang="en-US" dirty="0">
                <a:latin typeface="Comic Sans MS" pitchFamily="66" charset="0"/>
              </a:rPr>
              <a:t>Exam </a:t>
            </a:r>
            <a:r>
              <a:rPr lang="en-US" altLang="en-US" dirty="0" smtClean="0">
                <a:latin typeface="Comic Sans MS" pitchFamily="66" charset="0"/>
              </a:rPr>
              <a:t>1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*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>
                <a:latin typeface="Comic Sans MS" pitchFamily="66" charset="0"/>
              </a:rPr>
              <a:t>	86</a:t>
            </a:r>
            <a:r>
              <a:rPr lang="en-US" altLang="en-US" sz="900" dirty="0">
                <a:latin typeface="Comic Sans MS" pitchFamily="66" charset="0"/>
              </a:rPr>
              <a:t>/100</a:t>
            </a:r>
            <a:r>
              <a:rPr lang="en-US" altLang="en-US" dirty="0">
                <a:latin typeface="Comic Sans MS" pitchFamily="66" charset="0"/>
              </a:rPr>
              <a:t>				86 </a:t>
            </a:r>
            <a:r>
              <a:rPr lang="en-US" altLang="en-US" dirty="0" smtClean="0">
                <a:latin typeface="Comic Sans MS" pitchFamily="66" charset="0"/>
              </a:rPr>
              <a:t>  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*drop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1 of 4</a:t>
            </a:r>
          </a:p>
          <a:p>
            <a:pPr marL="36512" indent="0">
              <a:buNone/>
            </a:pPr>
            <a:r>
              <a:rPr lang="en-US" altLang="en-US" dirty="0">
                <a:latin typeface="Comic Sans MS" pitchFamily="66" charset="0"/>
              </a:rPr>
              <a:t>Exam </a:t>
            </a:r>
            <a:r>
              <a:rPr lang="en-US" altLang="en-US" dirty="0" smtClean="0">
                <a:latin typeface="Comic Sans MS" pitchFamily="66" charset="0"/>
              </a:rPr>
              <a:t>2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*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>
                <a:latin typeface="Comic Sans MS" pitchFamily="66" charset="0"/>
              </a:rPr>
              <a:t>	</a:t>
            </a:r>
            <a:r>
              <a:rPr lang="en-US" altLang="en-US" dirty="0" smtClean="0">
                <a:latin typeface="Comic Sans MS" pitchFamily="66" charset="0"/>
              </a:rPr>
              <a:t>abs.</a:t>
            </a:r>
            <a:r>
              <a:rPr lang="en-US" altLang="en-US" dirty="0">
                <a:latin typeface="Comic Sans MS" pitchFamily="66" charset="0"/>
              </a:rPr>
              <a:t>				</a:t>
            </a:r>
            <a:r>
              <a:rPr lang="en-US" altLang="en-US" dirty="0" smtClean="0">
                <a:latin typeface="Comic Sans MS" pitchFamily="66" charset="0"/>
              </a:rPr>
              <a:t> 0        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verage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endParaRPr lang="en-US" altLang="en-US" dirty="0">
              <a:latin typeface="Comic Sans MS" pitchFamily="66" charset="0"/>
            </a:endParaRPr>
          </a:p>
          <a:p>
            <a:pPr marL="36512" indent="0">
              <a:buNone/>
            </a:pPr>
            <a:r>
              <a:rPr lang="en-US" altLang="en-US" dirty="0">
                <a:latin typeface="Comic Sans MS" pitchFamily="66" charset="0"/>
              </a:rPr>
              <a:t>						</a:t>
            </a:r>
            <a:r>
              <a:rPr lang="en-US" altLang="en-US" dirty="0" smtClean="0">
                <a:latin typeface="Comic Sans MS" pitchFamily="66" charset="0"/>
              </a:rPr>
              <a:t>            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best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3</a:t>
            </a:r>
          </a:p>
          <a:p>
            <a:pPr marL="36512" indent="0">
              <a:buNone/>
            </a:pPr>
            <a:r>
              <a:rPr lang="en-US" altLang="en-US" dirty="0" smtClean="0">
                <a:latin typeface="Comic Sans MS" pitchFamily="66" charset="0"/>
              </a:rPr>
              <a:t>Final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**</a:t>
            </a:r>
            <a:r>
              <a:rPr lang="en-US" altLang="en-US" dirty="0">
                <a:latin typeface="Comic Sans MS" pitchFamily="66" charset="0"/>
              </a:rPr>
              <a:t>	</a:t>
            </a:r>
            <a:r>
              <a:rPr lang="en-US" altLang="en-US" dirty="0" smtClean="0">
                <a:latin typeface="Comic Sans MS" pitchFamily="66" charset="0"/>
              </a:rPr>
              <a:t> 82</a:t>
            </a:r>
            <a:r>
              <a:rPr lang="en-US" altLang="en-US" sz="900" dirty="0" smtClean="0">
                <a:latin typeface="Comic Sans MS" pitchFamily="66" charset="0"/>
              </a:rPr>
              <a:t>/100</a:t>
            </a:r>
            <a:r>
              <a:rPr lang="en-US" altLang="en-US" dirty="0" smtClean="0">
                <a:latin typeface="Comic Sans MS" pitchFamily="66" charset="0"/>
              </a:rPr>
              <a:t> </a:t>
            </a:r>
            <a:r>
              <a:rPr lang="en-US" altLang="en-US" dirty="0">
                <a:latin typeface="Comic Sans MS" pitchFamily="66" charset="0"/>
              </a:rPr>
              <a:t>x 2 </a:t>
            </a:r>
            <a:r>
              <a:rPr lang="en-US" altLang="en-US" dirty="0" smtClean="0">
                <a:latin typeface="Comic Sans MS" pitchFamily="66" charset="0"/>
              </a:rPr>
              <a:t>= 164 </a:t>
            </a:r>
            <a:r>
              <a:rPr lang="en-US" altLang="en-US" dirty="0">
                <a:latin typeface="Comic Sans MS" pitchFamily="66" charset="0"/>
              </a:rPr>
              <a:t>	</a:t>
            </a:r>
            <a:endParaRPr lang="en-US" altLang="en-US" dirty="0" smtClean="0">
              <a:latin typeface="Comic Sans MS" pitchFamily="66" charset="0"/>
            </a:endParaRPr>
          </a:p>
          <a:p>
            <a:pPr marL="36512" indent="0">
              <a:buNone/>
            </a:pPr>
            <a:r>
              <a:rPr lang="en-US" altLang="en-US" dirty="0">
                <a:latin typeface="Comic Sans MS" pitchFamily="66" charset="0"/>
              </a:rPr>
              <a:t>	</a:t>
            </a:r>
            <a:r>
              <a:rPr lang="en-US" altLang="en-US" dirty="0" smtClean="0">
                <a:latin typeface="Comic Sans MS" pitchFamily="66" charset="0"/>
              </a:rPr>
              <a:t>				</a:t>
            </a:r>
            <a:endParaRPr lang="en-US" altLang="en-US" dirty="0">
              <a:latin typeface="Comic Sans MS" pitchFamily="66" charset="0"/>
            </a:endParaRPr>
          </a:p>
          <a:p>
            <a:pPr marL="36512" indent="0">
              <a:buNone/>
            </a:pPr>
            <a:r>
              <a:rPr lang="en-US" altLang="en-US" dirty="0">
                <a:latin typeface="Comic Sans MS" pitchFamily="66" charset="0"/>
              </a:rPr>
              <a:t>                                 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1800" y="2971800"/>
            <a:ext cx="6019800" cy="2868606"/>
            <a:chOff x="3124200" y="1905000"/>
            <a:chExt cx="6019800" cy="3276601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124200" y="2438400"/>
              <a:ext cx="28194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124200" y="1905000"/>
              <a:ext cx="28194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ontent Placeholder 2"/>
            <p:cNvSpPr txBox="1">
              <a:spLocks/>
            </p:cNvSpPr>
            <p:nvPr/>
          </p:nvSpPr>
          <p:spPr bwMode="auto">
            <a:xfrm>
              <a:off x="6858000" y="3352801"/>
              <a:ext cx="2286000" cy="1828800"/>
            </a:xfrm>
            <a:prstGeom prst="rect">
              <a:avLst/>
            </a:prstGeom>
            <a:noFill/>
            <a:ln w="730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419100" indent="-3825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231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4888" indent="-2555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Arial" charset="0"/>
                <a:buChar char="○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79525" indent="-2365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89075" indent="-1825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00784" indent="-182880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/>
                <a:buChar char="-"/>
                <a:defRPr kumimoji="0"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100000"/>
                <a:buFont typeface="Arial"/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9696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▪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172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Arial"/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512" indent="0">
                <a:buFont typeface="Wingdings 2" pitchFamily="18" charset="2"/>
                <a:buNone/>
              </a:pPr>
              <a:r>
                <a:rPr lang="en-US" altLang="en-US" u="sng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(86+82+82)</a:t>
              </a:r>
            </a:p>
            <a:p>
              <a:pPr marL="36512" indent="0">
                <a:buFont typeface="Wingdings 2" pitchFamily="18" charset="2"/>
                <a:buNone/>
              </a:pPr>
              <a:r>
                <a:rPr lang="en-US" alt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        3</a:t>
              </a:r>
            </a:p>
            <a:p>
              <a:pPr marL="36512" indent="0">
                <a:buFont typeface="Wingdings 2" pitchFamily="18" charset="2"/>
                <a:buNone/>
              </a:pPr>
              <a:r>
                <a:rPr lang="en-US" altLang="en-US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= 83 = B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6128158" y="2209800"/>
              <a:ext cx="304800" cy="4572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/>
            <a:r>
              <a:rPr lang="en-US" altLang="en-US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Microscope Use &amp; Test    </a:t>
            </a:r>
            <a:r>
              <a:rPr lang="en-US" altLang="en-US" sz="2400" b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Exercise 12, pg. 123-126</a:t>
            </a:r>
            <a:endParaRPr lang="en-US" altLang="en-US" sz="2400" b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463676"/>
            <a:ext cx="9220200" cy="4525963"/>
          </a:xfrm>
        </p:spPr>
        <p:txBody>
          <a:bodyPr/>
          <a:lstStyle/>
          <a:p>
            <a:pPr marL="82550" indent="0" eaLnBrk="1" hangingPunct="1">
              <a:buNone/>
            </a:pPr>
            <a:r>
              <a:rPr lang="en-US" altLang="en-US" u="sng" dirty="0" smtClean="0">
                <a:latin typeface="Century Gothic" panose="020B0502020202020204" pitchFamily="34" charset="0"/>
              </a:rPr>
              <a:t>Lab Objectives:</a:t>
            </a:r>
          </a:p>
          <a:p>
            <a:pPr marL="82550" indent="0" eaLnBrk="1" hangingPunct="1">
              <a:buNone/>
            </a:pPr>
            <a:endParaRPr lang="en-US" altLang="en-US" u="sng" dirty="0">
              <a:latin typeface="Century Gothic" panose="020B0502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Examine Slides of key stages in Earth’s evolution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 smtClean="0">
                <a:latin typeface="Century Gothic" panose="020B0502020202020204" pitchFamily="34" charset="0"/>
              </a:rPr>
              <a:t>- </a:t>
            </a:r>
            <a:r>
              <a:rPr lang="en-US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Practice &amp; Test Microscope skills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dirty="0">
                <a:latin typeface="Century Gothic" panose="020B0502020202020204" pitchFamily="34" charset="0"/>
              </a:rPr>
              <a:t>-</a:t>
            </a:r>
            <a:r>
              <a:rPr lang="en-US" altLang="en-US" sz="2400" dirty="0" smtClean="0">
                <a:latin typeface="Century Gothic" panose="020B0502020202020204" pitchFamily="34" charset="0"/>
              </a:rPr>
              <a:t> Prepare for subsequent lab courses (Bio2, AP1, Micro)</a:t>
            </a:r>
          </a:p>
        </p:txBody>
      </p:sp>
    </p:spTree>
    <p:extLst>
      <p:ext uri="{BB962C8B-B14F-4D97-AF65-F5344CB8AC3E}">
        <p14:creationId xmlns:p14="http://schemas.microsoft.com/office/powerpoint/2010/main" val="42061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4"/>
          <a:stretch/>
        </p:blipFill>
        <p:spPr bwMode="auto">
          <a:xfrm>
            <a:off x="533400" y="838200"/>
            <a:ext cx="77533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0" y="2438400"/>
            <a:ext cx="9861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Nose piece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5715000" y="2592289"/>
            <a:ext cx="1143000" cy="74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86400" y="3962400"/>
            <a:ext cx="1752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3949997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Condenser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124" y="3886200"/>
            <a:ext cx="203827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Coarse adjustment knob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6104439" y="3191962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Moisey - File:Optical microscope </a:t>
            </a:r>
            <a:r>
              <a:rPr lang="en-US" sz="5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nikon</a:t>
            </a: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alphaphot.jpg, CC BY-SA 3.0, </a:t>
            </a:r>
            <a:r>
              <a:rPr lang="en-US" sz="5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https://commons.wikimedia.org/w/index.php?curid=7011479</a:t>
            </a:r>
            <a:endParaRPr lang="en-US" sz="50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00149" y="-129332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Compound Microscope</a:t>
            </a:r>
            <a:endParaRPr lang="en-US" altLang="en-US" sz="400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The Objective Lenses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Scanning Objective (4x)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Red</a:t>
            </a:r>
            <a:r>
              <a:rPr lang="en-US" altLang="en-US" dirty="0">
                <a:latin typeface="Century Gothic" panose="020B0502020202020204" pitchFamily="34" charset="0"/>
              </a:rPr>
              <a:t> color band, smallest one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Low-power objective (10x)</a:t>
            </a:r>
          </a:p>
          <a:p>
            <a:pPr lvl="1" eaLnBrk="1" hangingPunct="1"/>
            <a:r>
              <a:rPr lang="en-US" altLang="en-US" dirty="0">
                <a:solidFill>
                  <a:srgbClr val="FFFF00"/>
                </a:solidFill>
                <a:latin typeface="Century Gothic" panose="020B0502020202020204" pitchFamily="34" charset="0"/>
              </a:rPr>
              <a:t>Yellow </a:t>
            </a:r>
            <a:r>
              <a:rPr lang="en-US" altLang="en-US" dirty="0">
                <a:latin typeface="Century Gothic" panose="020B0502020202020204" pitchFamily="34" charset="0"/>
              </a:rPr>
              <a:t>color band</a:t>
            </a:r>
          </a:p>
          <a:p>
            <a:pPr eaLnBrk="1" hangingPunct="1"/>
            <a:r>
              <a:rPr lang="en-US" altLang="en-US" dirty="0">
                <a:latin typeface="Century Gothic" panose="020B0502020202020204" pitchFamily="34" charset="0"/>
              </a:rPr>
              <a:t>High-power objective (40x)</a:t>
            </a:r>
          </a:p>
          <a:p>
            <a:pPr lvl="1" eaLnBrk="1" hangingPunct="1"/>
            <a:r>
              <a:rPr lang="en-US" alt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Blue</a:t>
            </a:r>
            <a:r>
              <a:rPr lang="en-US" altLang="en-US" dirty="0">
                <a:latin typeface="Century Gothic" panose="020B0502020202020204" pitchFamily="34" charset="0"/>
              </a:rPr>
              <a:t> color band</a:t>
            </a:r>
          </a:p>
          <a:p>
            <a:pPr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Oil Immersion objective (100x)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Gray color band</a:t>
            </a:r>
          </a:p>
          <a:p>
            <a:pPr lvl="1" eaLnBrk="1" hangingPunct="1"/>
            <a:r>
              <a:rPr lang="en-US" altLang="en-US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Only use with oil!  Have to carefully clean oil off afterwards!!!!!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524000" y="4648200"/>
            <a:ext cx="3505200" cy="152400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99CCFF"/>
                </a:solidFill>
                <a:latin typeface="Century Gothic" panose="020B0502020202020204" pitchFamily="34" charset="0"/>
              </a:rPr>
              <a:t>Focus Specimen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Use Nosepiece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and set to Scanning </a:t>
            </a:r>
            <a:r>
              <a:rPr lang="en-US" altLang="en-US" sz="2000" dirty="0">
                <a:latin typeface="Century Gothic" panose="020B0502020202020204" pitchFamily="34" charset="0"/>
              </a:rPr>
              <a:t>Objective (4x 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Red</a:t>
            </a:r>
            <a:r>
              <a:rPr lang="en-US" altLang="en-US" sz="2000" dirty="0">
                <a:latin typeface="Century Gothic" panose="020B0502020202020204" pitchFamily="34" charset="0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Place slide on stage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Use coarse adjustment knob to raise stage all the way up. 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Focus (both: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fine and coarse</a:t>
            </a:r>
            <a:r>
              <a:rPr lang="en-US" altLang="en-US" sz="2000" dirty="0">
                <a:latin typeface="Century Gothic" panose="020B0502020202020204" pitchFamily="34" charset="0"/>
              </a:rPr>
              <a:t> adjustment knobs) and center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Use Nosepiece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and set to Low-power </a:t>
            </a:r>
            <a:r>
              <a:rPr lang="en-US" altLang="en-US" sz="2000" dirty="0">
                <a:latin typeface="Century Gothic" panose="020B0502020202020204" pitchFamily="34" charset="0"/>
              </a:rPr>
              <a:t>objective (10x </a:t>
            </a:r>
            <a:r>
              <a:rPr lang="en-US" altLang="en-US" sz="2000" dirty="0">
                <a:solidFill>
                  <a:srgbClr val="FFFF00"/>
                </a:solidFill>
                <a:latin typeface="Century Gothic" panose="020B0502020202020204" pitchFamily="34" charset="0"/>
              </a:rPr>
              <a:t>Yellow </a:t>
            </a:r>
            <a:r>
              <a:rPr lang="en-US" altLang="en-US" sz="2000" dirty="0">
                <a:latin typeface="Century Gothic" panose="020B0502020202020204" pitchFamily="34" charset="0"/>
              </a:rPr>
              <a:t>color band)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only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fine </a:t>
            </a:r>
            <a:r>
              <a:rPr lang="en-US" altLang="en-US" sz="2000" dirty="0">
                <a:latin typeface="Century Gothic" panose="020B0502020202020204" pitchFamily="34" charset="0"/>
              </a:rPr>
              <a:t>adjustment knob) 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Use Nosepiece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and set to </a:t>
            </a:r>
            <a:r>
              <a:rPr lang="en-US" altLang="en-US" sz="2000" dirty="0">
                <a:latin typeface="Century Gothic" panose="020B0502020202020204" pitchFamily="34" charset="0"/>
              </a:rPr>
              <a:t>Low-power objective (40x </a:t>
            </a:r>
            <a:r>
              <a:rPr lang="en-US" alt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Blue</a:t>
            </a:r>
            <a:r>
              <a:rPr lang="en-US" altLang="en-US" sz="2000" dirty="0">
                <a:latin typeface="Century Gothic" panose="020B0502020202020204" pitchFamily="34" charset="0"/>
              </a:rPr>
              <a:t> color band)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Focus (</a:t>
            </a:r>
            <a:r>
              <a:rPr lang="en-US" altLang="en-US" sz="20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only</a:t>
            </a:r>
            <a:r>
              <a:rPr lang="en-US" altLang="en-US" sz="2000" dirty="0">
                <a:latin typeface="Century Gothic" panose="020B0502020202020204" pitchFamily="34" charset="0"/>
              </a:rPr>
              <a:t> </a:t>
            </a:r>
            <a:r>
              <a:rPr lang="en-US" alt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fine </a:t>
            </a:r>
            <a:r>
              <a:rPr lang="en-US" altLang="en-US" sz="2000" dirty="0">
                <a:latin typeface="Century Gothic" panose="020B0502020202020204" pitchFamily="34" charset="0"/>
              </a:rPr>
              <a:t>adjustment knob)</a:t>
            </a:r>
          </a:p>
          <a:p>
            <a:pPr eaLnBrk="1" hangingPunct="1"/>
            <a:r>
              <a:rPr lang="en-US" altLang="en-US" sz="2000" dirty="0">
                <a:latin typeface="Century Gothic" panose="020B0502020202020204" pitchFamily="34" charset="0"/>
              </a:rPr>
              <a:t>Use Nosepiece </a:t>
            </a:r>
            <a:r>
              <a:rPr lang="en-US" altLang="en-US" sz="2000" dirty="0" smtClean="0">
                <a:latin typeface="Century Gothic" panose="020B0502020202020204" pitchFamily="34" charset="0"/>
              </a:rPr>
              <a:t>and set to </a:t>
            </a:r>
            <a:r>
              <a:rPr lang="en-US" altLang="en-US" sz="2000" dirty="0">
                <a:latin typeface="Century Gothic" panose="020B0502020202020204" pitchFamily="34" charset="0"/>
              </a:rPr>
              <a:t>Scanning Objective (4x </a:t>
            </a:r>
            <a:r>
              <a:rPr lang="en-US" alt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Red</a:t>
            </a:r>
            <a:r>
              <a:rPr lang="en-US" altLang="en-US" sz="2000" dirty="0">
                <a:latin typeface="Century Gothic" panose="020B0502020202020204" pitchFamily="34" charset="0"/>
              </a:rPr>
              <a:t> color band) – </a:t>
            </a:r>
            <a:r>
              <a:rPr lang="en-US" altLang="en-US" sz="2000" dirty="0">
                <a:solidFill>
                  <a:srgbClr val="00B050"/>
                </a:solidFill>
                <a:latin typeface="Century Gothic" panose="020B0502020202020204" pitchFamily="34" charset="0"/>
              </a:rPr>
              <a:t>Now, you can lower the stage</a:t>
            </a:r>
          </a:p>
          <a:p>
            <a:pPr eaLnBrk="1" hangingPunct="1"/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02A00-AD19-48D2-B096-2C1DD78CD2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entury Gothic" panose="020B0502020202020204" pitchFamily="34" charset="0"/>
              </a:rPr>
              <a:t>The Domains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FFCC"/>
                </a:solidFill>
                <a:latin typeface="Century Gothic" panose="020B0502020202020204" pitchFamily="34" charset="0"/>
              </a:rPr>
              <a:t>Domain Bacteria </a:t>
            </a:r>
            <a:r>
              <a:rPr lang="en-US" altLang="en-US" dirty="0" smtClean="0">
                <a:latin typeface="Century Gothic" panose="020B0502020202020204" pitchFamily="34" charset="0"/>
              </a:rPr>
              <a:t>– unicellular prokaryotes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Bacteria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Cyanobacteria</a:t>
            </a:r>
          </a:p>
          <a:p>
            <a:pPr eaLnBrk="1" hangingPunct="1"/>
            <a:r>
              <a:rPr lang="en-US" altLang="en-US" dirty="0" smtClean="0">
                <a:solidFill>
                  <a:srgbClr val="FF6699"/>
                </a:solidFill>
                <a:latin typeface="Century Gothic" panose="020B0502020202020204" pitchFamily="34" charset="0"/>
              </a:rPr>
              <a:t>Domain Archaea </a:t>
            </a:r>
            <a:r>
              <a:rPr lang="en-US" altLang="en-US" dirty="0" smtClean="0">
                <a:latin typeface="Century Gothic" panose="020B0502020202020204" pitchFamily="34" charset="0"/>
              </a:rPr>
              <a:t>– unicellular prokaryotes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Includes “extremophiles”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We won’t be looking at any of these in this lab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Domain Eukarya </a:t>
            </a:r>
            <a:r>
              <a:rPr lang="en-US" altLang="en-US" dirty="0" smtClean="0">
                <a:latin typeface="Century Gothic" panose="020B0502020202020204" pitchFamily="34" charset="0"/>
              </a:rPr>
              <a:t>– eukaryotes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Kingdom Protista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Kingdom Fungi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Kingdom Plantae</a:t>
            </a:r>
          </a:p>
          <a:p>
            <a:pPr lvl="1" eaLnBrk="1" hangingPunct="1"/>
            <a:r>
              <a:rPr lang="en-US" altLang="en-US" dirty="0" smtClean="0">
                <a:latin typeface="Century Gothic" panose="020B0502020202020204" pitchFamily="34" charset="0"/>
              </a:rPr>
              <a:t>Kingdom Animalia</a:t>
            </a:r>
          </a:p>
        </p:txBody>
      </p:sp>
    </p:spTree>
    <p:extLst>
      <p:ext uri="{BB962C8B-B14F-4D97-AF65-F5344CB8AC3E}">
        <p14:creationId xmlns:p14="http://schemas.microsoft.com/office/powerpoint/2010/main" val="22248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FFCC"/>
                </a:solidFill>
                <a:latin typeface="Century Gothic" panose="020B0502020202020204" pitchFamily="34" charset="0"/>
              </a:rPr>
              <a:t>Domain Bacteria</a:t>
            </a:r>
            <a:br>
              <a:rPr lang="en-US" sz="2800" dirty="0" smtClean="0">
                <a:solidFill>
                  <a:srgbClr val="00FFCC"/>
                </a:solidFill>
                <a:latin typeface="Century Gothic" panose="020B0502020202020204" pitchFamily="34" charset="0"/>
              </a:rPr>
            </a:br>
            <a:endParaRPr lang="en-US" sz="2800" dirty="0">
              <a:solidFill>
                <a:srgbClr val="00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This is what bacteria looks like growing in culture, you have to look at it under the microscope to see individual cells</a:t>
            </a: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868680" lvl="1" indent="-283464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9460" name="Picture 2" descr="http://photos.news.wisc.edu/photos/Petri_dish96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6300"/>
            <a:ext cx="3530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8" descr="http://tbn3.google.com/images?q=tbn:lTXTjWO83_L79M:http://www.mccc.edu/~smithro/Slides/oscillato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3895580"/>
            <a:ext cx="3276204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FFCC"/>
                </a:solidFill>
                <a:latin typeface="Century Gothic" panose="020B0502020202020204" pitchFamily="34" charset="0"/>
              </a:rPr>
              <a:t>Domain Bacteria</a:t>
            </a:r>
            <a:br>
              <a:rPr lang="en-US" sz="3200" dirty="0" smtClean="0">
                <a:solidFill>
                  <a:srgbClr val="00FFCC"/>
                </a:solidFill>
                <a:latin typeface="Century Gothic" panose="020B0502020202020204" pitchFamily="34" charset="0"/>
              </a:rPr>
            </a:br>
            <a:r>
              <a:rPr lang="en-US" sz="3200" i="1" dirty="0" smtClean="0">
                <a:solidFill>
                  <a:srgbClr val="00FFCC"/>
                </a:solidFill>
                <a:latin typeface="Century Gothic" panose="020B0502020202020204" pitchFamily="34" charset="0"/>
              </a:rPr>
              <a:t>Cyanobacteria- photosynthetic bacteria</a:t>
            </a:r>
            <a:endParaRPr lang="en-US" sz="3200" i="1" dirty="0">
              <a:solidFill>
                <a:srgbClr val="00FF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dirty="0" err="1" smtClean="0">
                <a:latin typeface="Century Gothic" panose="020B0502020202020204" pitchFamily="34" charset="0"/>
              </a:rPr>
              <a:t>Oscillatoria</a:t>
            </a:r>
            <a:endParaRPr lang="en-US" altLang="en-US" i="1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>
              <a:latin typeface="Century Gothic" panose="020B0502020202020204" pitchFamily="34" charset="0"/>
            </a:endParaRPr>
          </a:p>
          <a:p>
            <a:pPr eaLnBrk="1" hangingPunct="1"/>
            <a:endParaRPr lang="en-US" altLang="en-US" dirty="0" smtClean="0">
              <a:latin typeface="Century Gothic" panose="020B0502020202020204" pitchFamily="34" charset="0"/>
            </a:endParaRPr>
          </a:p>
          <a:p>
            <a:pPr marL="136525" indent="0" eaLnBrk="1" hangingPunct="1">
              <a:buNone/>
            </a:pPr>
            <a:endParaRPr lang="en-US" altLang="en-US" dirty="0" smtClean="0">
              <a:latin typeface="Century Gothic" panose="020B0502020202020204" pitchFamily="34" charset="0"/>
            </a:endParaRPr>
          </a:p>
        </p:txBody>
      </p:sp>
      <p:pic>
        <p:nvPicPr>
          <p:cNvPr id="21510" name="Picture 6" descr="http://www.odec.ca/projects/2003/thoga3n/public_html/osc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55" y="1828800"/>
            <a:ext cx="35672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5639</TotalTime>
  <Words>495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Book Antiqua</vt:lpstr>
      <vt:lpstr>Calibri</vt:lpstr>
      <vt:lpstr>Century Gothic</vt:lpstr>
      <vt:lpstr>Comic Sans MS</vt:lpstr>
      <vt:lpstr>Gisha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Microscope Use &amp; Test     Exercise 12, pg. 123-126</vt:lpstr>
      <vt:lpstr>PowerPoint Presentation</vt:lpstr>
      <vt:lpstr>The Objective Lenses</vt:lpstr>
      <vt:lpstr>Focus Specimen</vt:lpstr>
      <vt:lpstr>The Domains</vt:lpstr>
      <vt:lpstr>Domain Bacteria </vt:lpstr>
      <vt:lpstr>PowerPoint Presentation</vt:lpstr>
      <vt:lpstr>Domain Bacteria Cyanobacteria- photosynthetic bacteria</vt:lpstr>
      <vt:lpstr>PowerPoint Presentation</vt:lpstr>
      <vt:lpstr>PowerPoint Presentation</vt:lpstr>
      <vt:lpstr>PowerPoint Presentation</vt:lpstr>
      <vt:lpstr>PowerPoint Presentation</vt:lpstr>
      <vt:lpstr>FINAL EXAM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   Structure</dc:title>
  <dc:subject>BSC2010L</dc:subject>
  <dc:creator>s rodgers</dc:creator>
  <cp:keywords>Spring 2018</cp:keywords>
  <cp:lastModifiedBy>S. Rodgers</cp:lastModifiedBy>
  <cp:revision>258</cp:revision>
  <dcterms:created xsi:type="dcterms:W3CDTF">2009-05-05T14:19:28Z</dcterms:created>
  <dcterms:modified xsi:type="dcterms:W3CDTF">2018-02-27T22:21:45Z</dcterms:modified>
</cp:coreProperties>
</file>