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4" r:id="rId2"/>
    <p:sldId id="447" r:id="rId3"/>
    <p:sldId id="525" r:id="rId4"/>
    <p:sldId id="415" r:id="rId5"/>
    <p:sldId id="417" r:id="rId6"/>
    <p:sldId id="501" r:id="rId7"/>
    <p:sldId id="416" r:id="rId8"/>
    <p:sldId id="419" r:id="rId9"/>
    <p:sldId id="420" r:id="rId10"/>
    <p:sldId id="449" r:id="rId11"/>
    <p:sldId id="533" r:id="rId12"/>
    <p:sldId id="450" r:id="rId13"/>
    <p:sldId id="537" r:id="rId14"/>
    <p:sldId id="538" r:id="rId15"/>
    <p:sldId id="539" r:id="rId16"/>
    <p:sldId id="540" r:id="rId17"/>
    <p:sldId id="541" r:id="rId18"/>
    <p:sldId id="451" r:id="rId19"/>
    <p:sldId id="418" r:id="rId20"/>
    <p:sldId id="427" r:id="rId21"/>
    <p:sldId id="456" r:id="rId22"/>
    <p:sldId id="438" r:id="rId23"/>
    <p:sldId id="499" r:id="rId24"/>
    <p:sldId id="488" r:id="rId25"/>
    <p:sldId id="462" r:id="rId26"/>
    <p:sldId id="543" r:id="rId27"/>
    <p:sldId id="471" r:id="rId28"/>
    <p:sldId id="545" r:id="rId29"/>
    <p:sldId id="484" r:id="rId30"/>
    <p:sldId id="461" r:id="rId31"/>
    <p:sldId id="494" r:id="rId32"/>
    <p:sldId id="495" r:id="rId33"/>
    <p:sldId id="457" r:id="rId34"/>
    <p:sldId id="498" r:id="rId35"/>
    <p:sldId id="497" r:id="rId36"/>
    <p:sldId id="546" r:id="rId37"/>
    <p:sldId id="547" r:id="rId38"/>
    <p:sldId id="527" r:id="rId39"/>
    <p:sldId id="528" r:id="rId40"/>
    <p:sldId id="529" r:id="rId41"/>
    <p:sldId id="530" r:id="rId42"/>
    <p:sldId id="531" r:id="rId43"/>
    <p:sldId id="4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dgers" initials="SR" lastIdx="1" clrIdx="0">
    <p:extLst>
      <p:ext uri="{19B8F6BF-5375-455C-9EA6-DF929625EA0E}">
        <p15:presenceInfo xmlns:p15="http://schemas.microsoft.com/office/powerpoint/2012/main" userId="S-1-5-21-3446886629-3765518455-1684493748-32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AC0"/>
    <a:srgbClr val="CC99FF"/>
    <a:srgbClr val="FF66CC"/>
    <a:srgbClr val="FF5050"/>
    <a:srgbClr val="000000"/>
    <a:srgbClr val="4E67C8"/>
    <a:srgbClr val="5ECBF1"/>
    <a:srgbClr val="FFFF00"/>
    <a:srgbClr val="A7EA52"/>
    <a:srgbClr val="4FA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E5BF-6D0C-4FCC-B98A-B8EFB4BD8A25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AEC9-08E7-4671-B3A3-89630836CD51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83FC-BC7B-4005-9121-D54017AD0B22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F718-9199-42D8-BF4D-CE1298C3DEAA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D7B7-7796-45F7-8D67-71F5DD978145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D2C3-8CC0-475E-A519-0B7755EAFBBE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95E9-641C-4496-8EA0-4424647411F3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642-40EA-4C55-9D4B-8A4DD53D453F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4169-BB80-435E-82E5-E9FEEE01FB3D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AB65-0E01-4B84-A4E0-7962937F8A75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A1B3-4725-4A52-BB6A-D4F2188B4D34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29E17-4914-4B6F-BF06-039BD19FEC8E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mmons.wikimedia.org/w/index.php?curid=2623354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678" r="2368" b="2725"/>
          <a:stretch/>
        </p:blipFill>
        <p:spPr>
          <a:xfrm>
            <a:off x="1828800" y="2433174"/>
            <a:ext cx="5029201" cy="4343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304800"/>
            <a:ext cx="8229600" cy="1828800"/>
          </a:xfrm>
          <a:prstGeom prst="rect">
            <a:avLst/>
          </a:prstGeom>
        </p:spPr>
        <p:txBody>
          <a:bodyPr vert="horz" lIns="45720" tIns="0" rIns="45720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7200" b="0" cap="none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64D0A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Human Genetics &amp; Karyotyping</a:t>
            </a:r>
            <a:endParaRPr lang="en-US" sz="7200" dirty="0">
              <a:ln w="6350">
                <a:solidFill>
                  <a:schemeClr val="accent2">
                    <a:lumMod val="75000"/>
                  </a:schemeClr>
                </a:solidFill>
              </a:ln>
              <a:solidFill>
                <a:srgbClr val="F64D0A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36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83499" y="56388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1787785"/>
            <a:ext cx="6159499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entury Gothic" panose="020B0502020202020204" pitchFamily="34" charset="0"/>
              </a:rPr>
              <a:t>Exercise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10, </a:t>
            </a:r>
            <a:r>
              <a:rPr lang="en-US" altLang="en-US" sz="1800" dirty="0">
                <a:latin typeface="Century Gothic" panose="020B0502020202020204" pitchFamily="34" charset="0"/>
              </a:rPr>
              <a:t>pg.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127-147</a:t>
            </a:r>
            <a:endParaRPr lang="en-US" alt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CC99FF"/>
                </a:solidFill>
              </a:rPr>
              <a:t>X-linked </a:t>
            </a:r>
            <a:r>
              <a:rPr lang="en-US" altLang="en-US" dirty="0">
                <a:solidFill>
                  <a:srgbClr val="CC99FF"/>
                </a:solidFill>
              </a:rPr>
              <a:t>crosses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9491" y="1219200"/>
            <a:ext cx="8229600" cy="4708525"/>
          </a:xfrm>
        </p:spPr>
        <p:txBody>
          <a:bodyPr/>
          <a:lstStyle/>
          <a:p>
            <a:r>
              <a:rPr lang="en-US" altLang="en-US" sz="2000" dirty="0">
                <a:latin typeface="Century Gothic" panose="020B0502020202020204" pitchFamily="34" charset="0"/>
              </a:rPr>
              <a:t>When we mark a dominant or recessive trait that is located on chromosome 23, we need to indicate if the trait is on the ‘Y’ or the ‘X’ chromosome.</a:t>
            </a:r>
          </a:p>
          <a:p>
            <a:endParaRPr lang="en-US" altLang="en-US" sz="2000" dirty="0"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</a:rPr>
              <a:t>In this course we will analyze recessive diseases that are expressed </a:t>
            </a:r>
            <a:r>
              <a:rPr lang="en-US" altLang="en-US" sz="2000" dirty="0">
                <a:solidFill>
                  <a:srgbClr val="CC99FF"/>
                </a:solidFill>
                <a:latin typeface="Century Gothic" panose="020B0502020202020204" pitchFamily="34" charset="0"/>
              </a:rPr>
              <a:t>X-linked recessive</a:t>
            </a:r>
            <a:r>
              <a:rPr lang="en-US" altLang="en-US" sz="2000" dirty="0">
                <a:latin typeface="Century Gothic" panose="020B0502020202020204" pitchFamily="34" charset="0"/>
              </a:rPr>
              <a:t>. </a:t>
            </a:r>
          </a:p>
          <a:p>
            <a:endParaRPr lang="en-US" altLang="en-US" sz="2000" dirty="0"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</a:rPr>
              <a:t>Here is the notation for an X-linked mutations: </a:t>
            </a:r>
          </a:p>
          <a:p>
            <a:pPr lvl="1"/>
            <a:r>
              <a:rPr lang="en-US" altLang="en-US" sz="2000" dirty="0" err="1">
                <a:latin typeface="Century Gothic" panose="020B0502020202020204" pitchFamily="34" charset="0"/>
              </a:rPr>
              <a:t>X</a:t>
            </a:r>
            <a:r>
              <a:rPr lang="en-US" altLang="en-US" sz="2000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000" baseline="30000" dirty="0">
                <a:latin typeface="Century Gothic" panose="020B0502020202020204" pitchFamily="34" charset="0"/>
              </a:rPr>
              <a:t>  </a:t>
            </a:r>
            <a:r>
              <a:rPr lang="en-US" altLang="en-US" sz="2000" dirty="0">
                <a:latin typeface="Century Gothic" panose="020B0502020202020204" pitchFamily="34" charset="0"/>
              </a:rPr>
              <a:t>= recessive mutation 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X</a:t>
            </a:r>
            <a:r>
              <a:rPr lang="en-US" altLang="en-US" sz="2000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000" dirty="0">
                <a:latin typeface="Century Gothic" panose="020B0502020202020204" pitchFamily="34" charset="0"/>
              </a:rPr>
              <a:t> = dominant; not affected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Color blindness is an X-linked recessive disorder (</a:t>
            </a:r>
            <a:r>
              <a:rPr lang="en-US" altLang="en-US" dirty="0" err="1"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), thus: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438400"/>
            <a:ext cx="891539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447801"/>
            <a:ext cx="868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Century Gothic" panose="020B0502020202020204" pitchFamily="34" charset="0"/>
              </a:rPr>
              <a:t>Color blindness is an X-linked recessive disorder (</a:t>
            </a:r>
            <a:r>
              <a:rPr lang="en-US" altLang="en-US" dirty="0" err="1"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), thus:  </a:t>
            </a:r>
          </a:p>
          <a:p>
            <a:r>
              <a:rPr lang="en-US" altLang="en-US" sz="2700" dirty="0" err="1" smtClean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700" dirty="0" err="1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baseline="30000" dirty="0">
                <a:latin typeface="Century Gothic" panose="020B0502020202020204" pitchFamily="34" charset="0"/>
              </a:rPr>
              <a:t>  	</a:t>
            </a:r>
            <a:r>
              <a:rPr lang="en-US" altLang="en-US" sz="2700" dirty="0">
                <a:latin typeface="Century Gothic" panose="020B0502020202020204" pitchFamily="34" charset="0"/>
              </a:rPr>
              <a:t>=	</a:t>
            </a:r>
            <a:r>
              <a:rPr lang="en-US" altLang="en-US" sz="2700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  <a:r>
              <a:rPr lang="en-US" altLang="en-US" sz="2700" dirty="0">
                <a:latin typeface="Century Gothic" panose="020B0502020202020204" pitchFamily="34" charset="0"/>
              </a:rPr>
              <a:t> expressing </a:t>
            </a:r>
            <a:r>
              <a:rPr lang="en-US" altLang="en-US" sz="2700" dirty="0">
                <a:solidFill>
                  <a:srgbClr val="FF0000"/>
                </a:solidFill>
                <a:latin typeface="Century Gothic" panose="020B0502020202020204" pitchFamily="34" charset="0"/>
              </a:rPr>
              <a:t>colorblind</a:t>
            </a:r>
            <a:endParaRPr lang="en-US" altLang="en-US" sz="2700" dirty="0">
              <a:latin typeface="Century Gothic" panose="020B0502020202020204" pitchFamily="34" charset="0"/>
            </a:endParaRPr>
          </a:p>
          <a:p>
            <a:r>
              <a:rPr lang="en-US" altLang="en-US" sz="27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dirty="0">
                <a:latin typeface="Century Gothic" panose="020B0502020202020204" pitchFamily="34" charset="0"/>
              </a:rPr>
              <a:t> </a:t>
            </a:r>
            <a:r>
              <a:rPr lang="en-US" altLang="en-US" sz="2700" dirty="0" err="1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baseline="30000" dirty="0">
                <a:latin typeface="Century Gothic" panose="020B0502020202020204" pitchFamily="34" charset="0"/>
              </a:rPr>
              <a:t>  	</a:t>
            </a:r>
            <a:r>
              <a:rPr lang="en-US" altLang="en-US" sz="2700" dirty="0">
                <a:latin typeface="Century Gothic" panose="020B0502020202020204" pitchFamily="34" charset="0"/>
              </a:rPr>
              <a:t>=	</a:t>
            </a:r>
            <a:r>
              <a:rPr lang="en-US" altLang="en-US" sz="2700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  <a:r>
              <a:rPr lang="en-US" altLang="en-US" sz="2700" dirty="0">
                <a:latin typeface="Century Gothic" panose="020B0502020202020204" pitchFamily="34" charset="0"/>
              </a:rPr>
              <a:t> </a:t>
            </a:r>
            <a:r>
              <a:rPr lang="en-US" altLang="en-US" sz="2700" dirty="0">
                <a:solidFill>
                  <a:srgbClr val="FF0000"/>
                </a:solidFill>
                <a:latin typeface="Century Gothic" panose="020B0502020202020204" pitchFamily="34" charset="0"/>
              </a:rPr>
              <a:t>carrying</a:t>
            </a:r>
            <a:r>
              <a:rPr lang="en-US" altLang="en-US" sz="2700" dirty="0">
                <a:latin typeface="Century Gothic" panose="020B0502020202020204" pitchFamily="34" charset="0"/>
              </a:rPr>
              <a:t> (non-colorblind)</a:t>
            </a:r>
          </a:p>
          <a:p>
            <a:r>
              <a:rPr lang="en-US" altLang="en-US" sz="27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dirty="0">
                <a:latin typeface="Century Gothic" panose="020B0502020202020204" pitchFamily="34" charset="0"/>
              </a:rPr>
              <a:t> </a:t>
            </a:r>
            <a:r>
              <a:rPr lang="en-US" altLang="en-US" sz="2700" dirty="0" err="1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baseline="30000" dirty="0">
                <a:latin typeface="Century Gothic" panose="020B0502020202020204" pitchFamily="34" charset="0"/>
              </a:rPr>
              <a:t> 	</a:t>
            </a:r>
            <a:r>
              <a:rPr lang="en-US" altLang="en-US" sz="2700" dirty="0">
                <a:latin typeface="Century Gothic" panose="020B0502020202020204" pitchFamily="34" charset="0"/>
              </a:rPr>
              <a:t>=	</a:t>
            </a:r>
            <a:r>
              <a:rPr lang="en-US" altLang="en-US" sz="2700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  <a:r>
              <a:rPr lang="en-US" altLang="en-US" sz="2700" dirty="0">
                <a:latin typeface="Century Gothic" panose="020B0502020202020204" pitchFamily="34" charset="0"/>
              </a:rPr>
              <a:t> non-expressing/not carrier</a:t>
            </a:r>
          </a:p>
          <a:p>
            <a:r>
              <a:rPr lang="en-US" altLang="en-US" sz="2700" dirty="0" err="1">
                <a:solidFill>
                  <a:srgbClr val="5ECBF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dirty="0">
                <a:latin typeface="Century Gothic" panose="020B0502020202020204" pitchFamily="34" charset="0"/>
              </a:rPr>
              <a:t> </a:t>
            </a:r>
            <a:r>
              <a:rPr lang="en-US" altLang="en-US" sz="2700" dirty="0">
                <a:solidFill>
                  <a:srgbClr val="5ECBF1"/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2700" baseline="30000" dirty="0">
                <a:solidFill>
                  <a:srgbClr val="5ECBF1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2700" baseline="30000" dirty="0">
                <a:latin typeface="Century Gothic" panose="020B0502020202020204" pitchFamily="34" charset="0"/>
              </a:rPr>
              <a:t>	</a:t>
            </a:r>
            <a:r>
              <a:rPr lang="en-US" altLang="en-US" sz="2700" dirty="0">
                <a:latin typeface="Century Gothic" panose="020B0502020202020204" pitchFamily="34" charset="0"/>
              </a:rPr>
              <a:t>=	</a:t>
            </a:r>
            <a:r>
              <a:rPr lang="en-US" altLang="en-US" sz="2700" dirty="0">
                <a:solidFill>
                  <a:srgbClr val="5ECBF1"/>
                </a:solidFill>
                <a:latin typeface="Century Gothic" panose="020B0502020202020204" pitchFamily="34" charset="0"/>
              </a:rPr>
              <a:t>male</a:t>
            </a:r>
            <a:r>
              <a:rPr lang="en-US" altLang="en-US" sz="2700" dirty="0">
                <a:latin typeface="Century Gothic" panose="020B0502020202020204" pitchFamily="34" charset="0"/>
              </a:rPr>
              <a:t> expressing </a:t>
            </a:r>
            <a:r>
              <a:rPr lang="en-US" altLang="en-US" sz="2700" dirty="0">
                <a:solidFill>
                  <a:srgbClr val="FF0000"/>
                </a:solidFill>
                <a:latin typeface="Century Gothic" panose="020B0502020202020204" pitchFamily="34" charset="0"/>
              </a:rPr>
              <a:t>colorblind</a:t>
            </a:r>
            <a:endParaRPr lang="en-US" altLang="en-US" sz="2700" dirty="0">
              <a:latin typeface="Century Gothic" panose="020B0502020202020204" pitchFamily="34" charset="0"/>
            </a:endParaRPr>
          </a:p>
          <a:p>
            <a:r>
              <a:rPr lang="en-US" altLang="en-US" sz="2700" dirty="0">
                <a:solidFill>
                  <a:srgbClr val="5ECBF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700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700" dirty="0">
                <a:latin typeface="Century Gothic" panose="020B0502020202020204" pitchFamily="34" charset="0"/>
              </a:rPr>
              <a:t> </a:t>
            </a:r>
            <a:r>
              <a:rPr lang="en-US" altLang="en-US" sz="2700" dirty="0">
                <a:solidFill>
                  <a:srgbClr val="5ECBF1"/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2700" baseline="30000" dirty="0">
                <a:latin typeface="Century Gothic" panose="020B0502020202020204" pitchFamily="34" charset="0"/>
              </a:rPr>
              <a:t>  	</a:t>
            </a:r>
            <a:r>
              <a:rPr lang="en-US" altLang="en-US" sz="2700" dirty="0">
                <a:latin typeface="Century Gothic" panose="020B0502020202020204" pitchFamily="34" charset="0"/>
              </a:rPr>
              <a:t>=	</a:t>
            </a:r>
            <a:r>
              <a:rPr lang="en-US" altLang="en-US" sz="2700" dirty="0">
                <a:solidFill>
                  <a:srgbClr val="5ECBF1"/>
                </a:solidFill>
                <a:latin typeface="Century Gothic" panose="020B0502020202020204" pitchFamily="34" charset="0"/>
              </a:rPr>
              <a:t>male</a:t>
            </a:r>
            <a:r>
              <a:rPr lang="en-US" altLang="en-US" sz="2700" dirty="0">
                <a:latin typeface="Century Gothic" panose="020B0502020202020204" pitchFamily="34" charset="0"/>
              </a:rPr>
              <a:t> non-expressing/not </a:t>
            </a:r>
            <a:r>
              <a:rPr lang="en-US" altLang="en-US" dirty="0">
                <a:latin typeface="Century Gothic" panose="020B0502020202020204" pitchFamily="34" charset="0"/>
              </a:rPr>
              <a:t>carrier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</a:rPr>
              <a:t>X-linked </a:t>
            </a:r>
            <a:r>
              <a:rPr lang="en-US" altLang="en-US" dirty="0">
                <a:solidFill>
                  <a:srgbClr val="FFC000"/>
                </a:solidFill>
              </a:rPr>
              <a:t>crosses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53" y="2389260"/>
            <a:ext cx="592004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53" y="2928937"/>
            <a:ext cx="592004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53" y="3462337"/>
            <a:ext cx="592004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53" y="3890962"/>
            <a:ext cx="592004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53" y="4452937"/>
            <a:ext cx="592004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experiment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1" y="1302645"/>
            <a:ext cx="5562600" cy="5211762"/>
          </a:xfrm>
        </p:spPr>
        <p:txBody>
          <a:bodyPr/>
          <a:lstStyle/>
          <a:p>
            <a:r>
              <a:rPr lang="en-US" altLang="en-US" sz="2400" dirty="0">
                <a:latin typeface="Century Gothic" panose="020B0502020202020204" pitchFamily="34" charset="0"/>
                <a:cs typeface="Arial" charset="0"/>
              </a:rPr>
              <a:t>Class Activity – </a:t>
            </a:r>
            <a:r>
              <a:rPr lang="en-US" altLang="en-US" sz="2400" dirty="0" smtClean="0">
                <a:latin typeface="Century Gothic" panose="020B0502020202020204" pitchFamily="34" charset="0"/>
                <a:cs typeface="Arial" charset="0"/>
              </a:rPr>
              <a:t>pg.132</a:t>
            </a:r>
            <a:endParaRPr lang="en-US" altLang="en-US" sz="2400" dirty="0">
              <a:latin typeface="Century Gothic" panose="020B0502020202020204" pitchFamily="34" charset="0"/>
              <a:cs typeface="Arial" charset="0"/>
            </a:endParaRPr>
          </a:p>
          <a:p>
            <a:pPr lvl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Pull out Score Sheets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 will walk around room slowly holding book of “plates” one at a time (#5-19)</a:t>
            </a:r>
          </a:p>
          <a:p>
            <a:pPr lvl="2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View approx. 10 sec and &gt;10ft from eyes</a:t>
            </a:r>
          </a:p>
          <a:p>
            <a:pPr lvl="2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Students: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circle what number(s) </a:t>
            </a:r>
            <a:r>
              <a:rPr lang="en-US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charset="0"/>
              </a:rPr>
              <a:t>you see</a:t>
            </a: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8" y="3124200"/>
            <a:ext cx="3625003" cy="3348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1981201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experiment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728" y="1614213"/>
            <a:ext cx="5242560" cy="3019973"/>
          </a:xfrm>
        </p:spPr>
        <p:txBody>
          <a:bodyPr/>
          <a:lstStyle/>
          <a:p>
            <a:pPr lvl="1"/>
            <a:r>
              <a:rPr lang="en-US" altLang="en-US" dirty="0" smtClean="0">
                <a:latin typeface="Century Gothic" panose="020B0502020202020204" pitchFamily="34" charset="0"/>
                <a:cs typeface="Arial" charset="0"/>
              </a:rPr>
              <a:t>Total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Columns</a:t>
            </a:r>
          </a:p>
          <a:p>
            <a:pPr lvl="2"/>
            <a:r>
              <a:rPr lang="en-US" altLang="en-US" sz="2400" dirty="0">
                <a:latin typeface="Century Gothic" panose="020B0502020202020204" pitchFamily="34" charset="0"/>
                <a:cs typeface="Arial" charset="0"/>
              </a:rPr>
              <a:t>Non-colorblind &gt; 8</a:t>
            </a:r>
          </a:p>
          <a:p>
            <a:pPr lvl="2"/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Color Blind &lt; 8 </a:t>
            </a:r>
          </a:p>
          <a:p>
            <a:pPr lvl="3"/>
            <a:r>
              <a:rPr lang="en-US" altLang="en-US" dirty="0" err="1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Protan</a:t>
            </a:r>
            <a:r>
              <a:rPr lang="en-US" altLang="en-US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 – sensitive to reds</a:t>
            </a:r>
          </a:p>
          <a:p>
            <a:pPr lvl="3"/>
            <a:r>
              <a:rPr lang="en-US" altLang="en-US" dirty="0" err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Deutan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– sensitive to greens</a:t>
            </a: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  <a:p>
            <a:pPr lvl="1"/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8" y="3124200"/>
            <a:ext cx="3625003" cy="3348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1981201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dirty="0" err="1" smtClean="0">
                <a:solidFill>
                  <a:srgbClr val="5ECBF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 smtClean="0"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baseline="30000" dirty="0">
                <a:latin typeface="Century Gothic" panose="020B0502020202020204" pitchFamily="34" charset="0"/>
              </a:rPr>
              <a:t>	</a:t>
            </a:r>
            <a:r>
              <a:rPr lang="en-US" altLang="en-US" dirty="0">
                <a:latin typeface="Century Gothic" panose="020B0502020202020204" pitchFamily="34" charset="0"/>
              </a:rPr>
              <a:t>=	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male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u="sng" dirty="0">
                <a:latin typeface="Century Gothic" panose="020B0502020202020204" pitchFamily="34" charset="0"/>
              </a:rPr>
              <a:t>expressing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colorblind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baseline="30000" dirty="0">
                <a:latin typeface="Century Gothic" panose="020B0502020202020204" pitchFamily="34" charset="0"/>
              </a:rPr>
              <a:t>  	</a:t>
            </a:r>
            <a:r>
              <a:rPr lang="en-US" altLang="en-US" dirty="0">
                <a:latin typeface="Century Gothic" panose="020B0502020202020204" pitchFamily="34" charset="0"/>
              </a:rPr>
              <a:t>=	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male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u="sng" dirty="0">
                <a:latin typeface="Century Gothic" panose="020B0502020202020204" pitchFamily="34" charset="0"/>
              </a:rPr>
              <a:t>non-expressing</a:t>
            </a:r>
            <a:r>
              <a:rPr lang="en-US" altLang="en-US" dirty="0">
                <a:latin typeface="Century Gothic" panose="020B0502020202020204" pitchFamily="34" charset="0"/>
              </a:rPr>
              <a:t>/not carrier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1920" y="304726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NOTE: MALES CANNOT </a:t>
            </a:r>
            <a:r>
              <a:rPr lang="en-US" sz="2000" i="1" u="sng" dirty="0"/>
              <a:t>CARRY</a:t>
            </a:r>
            <a:r>
              <a:rPr lang="en-US" sz="2000" dirty="0"/>
              <a:t> COLORBLINDESS!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53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9971" y="1444140"/>
            <a:ext cx="8534400" cy="1143000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dirty="0" err="1" smtClean="0">
                <a:solidFill>
                  <a:srgbClr val="5ECBF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 smtClean="0"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baseline="30000" dirty="0">
                <a:latin typeface="Century Gothic" panose="020B0502020202020204" pitchFamily="34" charset="0"/>
              </a:rPr>
              <a:t>	</a:t>
            </a:r>
            <a:r>
              <a:rPr lang="en-US" altLang="en-US" dirty="0">
                <a:latin typeface="Century Gothic" panose="020B0502020202020204" pitchFamily="34" charset="0"/>
              </a:rPr>
              <a:t>=	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male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u="sng" dirty="0">
                <a:latin typeface="Century Gothic" panose="020B0502020202020204" pitchFamily="34" charset="0"/>
              </a:rPr>
              <a:t>expressing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colorblind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8600" y="193058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If </a:t>
            </a:r>
            <a:r>
              <a:rPr lang="en-US" sz="2400" i="1" dirty="0" smtClean="0">
                <a:latin typeface="Century Gothic" panose="020B0502020202020204" pitchFamily="34" charset="0"/>
              </a:rPr>
              <a:t>you </a:t>
            </a:r>
            <a:r>
              <a:rPr lang="en-US" sz="2400" dirty="0" smtClean="0">
                <a:latin typeface="Century Gothic" panose="020B0502020202020204" pitchFamily="34" charset="0"/>
              </a:rPr>
              <a:t>are a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colorblind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male</a:t>
            </a:r>
          </a:p>
          <a:p>
            <a:pPr algn="ctr"/>
            <a:endParaRPr lang="en-US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   your mom is 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also colorblind   </a:t>
            </a:r>
            <a:r>
              <a:rPr lang="en-US" sz="2400" i="1" u="sng" dirty="0" smtClean="0">
                <a:latin typeface="Century Gothic" panose="020B0502020202020204" pitchFamily="34" charset="0"/>
              </a:rPr>
              <a:t>OR</a:t>
            </a:r>
            <a:r>
              <a:rPr lang="en-US" sz="2400" dirty="0" smtClean="0">
                <a:latin typeface="Century Gothic" panose="020B0502020202020204" pitchFamily="34" charset="0"/>
              </a:rPr>
              <a:t>    she is a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carrier</a:t>
            </a:r>
            <a:r>
              <a:rPr lang="en-US" sz="2400" dirty="0" smtClean="0">
                <a:latin typeface="Century Gothic" panose="020B0502020202020204" pitchFamily="34" charset="0"/>
              </a:rPr>
              <a:t> !!!!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14406"/>
              </p:ext>
            </p:extLst>
          </p:nvPr>
        </p:nvGraphicFramePr>
        <p:xfrm>
          <a:off x="1600200" y="2971800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15427" y="345407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C00000"/>
                </a:solidFill>
              </a:rPr>
              <a:t>b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9384" y="385924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C00000"/>
                </a:solidFill>
              </a:rPr>
              <a:t>b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8319" y="3475689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47419"/>
              </p:ext>
            </p:extLst>
          </p:nvPr>
        </p:nvGraphicFramePr>
        <p:xfrm>
          <a:off x="4991100" y="2953625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US" altLang="en-US" sz="18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18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544427" y="343468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C00000"/>
                </a:solidFill>
              </a:rPr>
              <a:t>b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8384" y="3866996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Y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7320" y="3874497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 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8084" y="3879020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03370" y="3324988"/>
            <a:ext cx="811300" cy="101467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02139" y="3303817"/>
            <a:ext cx="811300" cy="6092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800513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dirty="0" err="1" smtClean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 smtClean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baseline="30000" dirty="0">
                <a:latin typeface="Century Gothic" panose="020B0502020202020204" pitchFamily="34" charset="0"/>
              </a:rPr>
              <a:t>  	</a:t>
            </a:r>
            <a:r>
              <a:rPr lang="en-US" altLang="en-US" dirty="0">
                <a:latin typeface="Century Gothic" panose="020B0502020202020204" pitchFamily="34" charset="0"/>
              </a:rPr>
              <a:t>=	</a:t>
            </a:r>
            <a:r>
              <a:rPr lang="en-US" alt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  <a:r>
              <a:rPr lang="en-US" altLang="en-US" dirty="0">
                <a:latin typeface="Century Gothic" panose="020B0502020202020204" pitchFamily="34" charset="0"/>
              </a:rPr>
              <a:t> expressing </a:t>
            </a:r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colorblind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7847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If </a:t>
            </a:r>
            <a:r>
              <a:rPr lang="en-US" sz="2400" dirty="0">
                <a:latin typeface="Century Gothic" panose="020B0502020202020204" pitchFamily="34" charset="0"/>
              </a:rPr>
              <a:t>you are a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colorblind </a:t>
            </a:r>
            <a:r>
              <a:rPr 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algn="ctr"/>
            <a:endParaRPr lang="en-US" sz="2400" dirty="0" smtClean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 smtClean="0">
              <a:latin typeface="Century Gothic" panose="020B0502020202020204" pitchFamily="34" charset="0"/>
            </a:endParaRPr>
          </a:p>
          <a:p>
            <a:pPr algn="ctr"/>
            <a:endParaRPr lang="en-US" sz="2400" dirty="0" smtClean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       Dad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MUST be colorblind </a:t>
            </a:r>
            <a:r>
              <a:rPr lang="en-US" sz="2400" dirty="0" smtClean="0">
                <a:latin typeface="Century Gothic" panose="020B0502020202020204" pitchFamily="34" charset="0"/>
              </a:rPr>
              <a:t>&amp;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4390"/>
              </p:ext>
            </p:extLst>
          </p:nvPr>
        </p:nvGraphicFramePr>
        <p:xfrm>
          <a:off x="1685768" y="2930774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00995" y="341305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952" y="381821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Y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3887" y="3434663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84040"/>
              </p:ext>
            </p:extLst>
          </p:nvPr>
        </p:nvGraphicFramePr>
        <p:xfrm>
          <a:off x="5076668" y="2912599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629995" y="339365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952" y="3825970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Y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2888" y="3833471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 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3652" y="3837994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819400"/>
            <a:ext cx="1510030" cy="5982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91506" y="2809849"/>
            <a:ext cx="1533524" cy="5982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5744" y="3224256"/>
            <a:ext cx="811300" cy="6785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94027" y="3266802"/>
            <a:ext cx="811300" cy="107438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4492100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mom is at minimum a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carrier</a:t>
            </a:r>
            <a:r>
              <a:rPr lang="en-US" sz="2400" dirty="0">
                <a:latin typeface="Century Gothic" panose="020B0502020202020204" pitchFamily="34" charset="0"/>
              </a:rPr>
              <a:t>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64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238871"/>
            <a:ext cx="8610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Chromosomal Abnormalities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resulting from non-disjunction during Meiosis</a:t>
            </a:r>
            <a:endParaRPr lang="en-US" alt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6731330" y="45215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Tweety207 - Own work, CC BY-SA 3.0,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https://commons.wikimedia.org/w/index.php?curid=26233546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" y="1139285"/>
            <a:ext cx="8967861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782" y="4738841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ECBF1"/>
                </a:solidFill>
              </a:rPr>
              <a:t>Non-disjunction in Meiosis II – </a:t>
            </a:r>
            <a:r>
              <a:rPr lang="en-US" b="1" dirty="0">
                <a:solidFill>
                  <a:srgbClr val="5ECBF1"/>
                </a:solidFill>
              </a:rPr>
              <a:t>50% </a:t>
            </a:r>
            <a:r>
              <a:rPr lang="en-US" dirty="0">
                <a:solidFill>
                  <a:srgbClr val="5ECBF1"/>
                </a:solidFill>
              </a:rPr>
              <a:t>chance gametes may be unaffected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700119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Non-disjunction in Meiosis I –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gametes </a:t>
            </a:r>
            <a:r>
              <a:rPr lang="en-US" dirty="0">
                <a:solidFill>
                  <a:srgbClr val="FF0000"/>
                </a:solidFill>
              </a:rPr>
              <a:t>affected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334" y="3694723"/>
            <a:ext cx="1379912" cy="400110"/>
          </a:xfrm>
          <a:prstGeom prst="rect">
            <a:avLst/>
          </a:prstGeom>
          <a:solidFill>
            <a:srgbClr val="000000">
              <a:alpha val="52941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FATAL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3230" y="3810000"/>
            <a:ext cx="1066800" cy="369332"/>
          </a:xfrm>
          <a:prstGeom prst="rect">
            <a:avLst/>
          </a:prstGeom>
          <a:solidFill>
            <a:srgbClr val="000000">
              <a:alpha val="52941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FATAL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4026" y="3710112"/>
            <a:ext cx="1379912" cy="369332"/>
          </a:xfrm>
          <a:prstGeom prst="rect">
            <a:avLst/>
          </a:prstGeom>
          <a:solidFill>
            <a:srgbClr val="000000">
              <a:alpha val="52941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454889" y="3694723"/>
            <a:ext cx="1759389" cy="101257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80845" y="3810000"/>
            <a:ext cx="400455" cy="369332"/>
          </a:xfrm>
          <a:prstGeom prst="rect">
            <a:avLst/>
          </a:prstGeom>
          <a:solidFill>
            <a:srgbClr val="000000">
              <a:alpha val="52941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28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animBg="1"/>
      <p:bldP spid="11" grpId="0" animBg="1"/>
      <p:bldP spid="12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557610" y="1333975"/>
            <a:ext cx="5138651" cy="4708525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		</a:t>
            </a:r>
            <a:r>
              <a:rPr lang="en-US" alt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Autosomal</a:t>
            </a:r>
            <a:endParaRPr lang="en-US" altLang="en-US" sz="20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marL="904875" lvl="2" indent="0">
              <a:buNone/>
            </a:pPr>
            <a:r>
              <a:rPr lang="en-US" altLang="en-US" sz="1800" dirty="0" err="1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Patau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 syndrome </a:t>
            </a:r>
            <a:r>
              <a:rPr lang="en-US" altLang="en-US" sz="1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(Trisomy 13) </a:t>
            </a:r>
          </a:p>
          <a:p>
            <a:pPr marL="1169987" lvl="3" indent="0">
              <a:buNone/>
            </a:pP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severe intellectual disability and physical defects, </a:t>
            </a:r>
            <a:r>
              <a:rPr lang="en-US" altLang="en-US" sz="1600" dirty="0">
                <a:solidFill>
                  <a:srgbClr val="FF5050"/>
                </a:solidFill>
                <a:latin typeface="Century Gothic" panose="020B0502020202020204" pitchFamily="34" charset="0"/>
                <a:cs typeface="Arial" charset="0"/>
              </a:rPr>
              <a:t>fatal first week of life</a:t>
            </a:r>
          </a:p>
          <a:p>
            <a:pPr marL="904875" lvl="2" indent="0">
              <a:buNone/>
            </a:pPr>
            <a:r>
              <a:rPr lang="en-US" altLang="en-US" sz="18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Edwards 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syndrome </a:t>
            </a:r>
            <a:r>
              <a:rPr lang="en-US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(Trisomy </a:t>
            </a:r>
            <a:r>
              <a:rPr lang="en-US" altLang="en-US" sz="1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18) </a:t>
            </a:r>
            <a:endParaRPr lang="en-US" altLang="en-US" sz="1400" dirty="0" smtClean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1169987" lvl="3" indent="0">
              <a:buNone/>
            </a:pPr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extreme developmental delays, usually </a:t>
            </a:r>
            <a:r>
              <a:rPr lang="en-US" altLang="en-US" sz="1600" dirty="0">
                <a:solidFill>
                  <a:srgbClr val="FF5050"/>
                </a:solidFill>
                <a:latin typeface="Century Gothic" panose="020B0502020202020204" pitchFamily="34" charset="0"/>
                <a:cs typeface="Arial" charset="0"/>
              </a:rPr>
              <a:t>fatal first year of life</a:t>
            </a:r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,</a:t>
            </a:r>
            <a:endParaRPr lang="en-US" altLang="en-US" sz="1800" dirty="0" smtClean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950912" lvl="2" indent="0">
              <a:buNone/>
            </a:pPr>
            <a:r>
              <a:rPr lang="en-US" altLang="en-US" sz="18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Down Syndrome </a:t>
            </a:r>
            <a:r>
              <a:rPr lang="en-US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(Trisomy 21)</a:t>
            </a:r>
          </a:p>
          <a:p>
            <a:pPr marL="1169987" lvl="3" indent="0">
              <a:buNone/>
            </a:pPr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intellectual 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disability, weak muscle tone (</a:t>
            </a:r>
            <a:r>
              <a:rPr lang="en-US" altLang="en-US" sz="1600" dirty="0" err="1">
                <a:latin typeface="Century Gothic" panose="020B0502020202020204" pitchFamily="34" charset="0"/>
                <a:cs typeface="Arial" charset="0"/>
              </a:rPr>
              <a:t>hypotonia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) in infancy, cognitive delays </a:t>
            </a:r>
            <a:endParaRPr lang="en-US" altLang="en-US" sz="1600" dirty="0" smtClean="0">
              <a:latin typeface="Century Gothic" panose="020B0502020202020204" pitchFamily="34" charset="0"/>
              <a:cs typeface="Arial" charset="0"/>
            </a:endParaRPr>
          </a:p>
          <a:p>
            <a:pPr marL="1169987" lvl="3" indent="0">
              <a:buNone/>
            </a:pPr>
            <a:endParaRPr lang="en-US" altLang="en-US" sz="16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1340902"/>
            <a:ext cx="51982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2000" dirty="0" smtClean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2000" dirty="0" smtClean="0">
                <a:solidFill>
                  <a:srgbClr val="CC99FF"/>
                </a:solidFill>
                <a:latin typeface="Century Gothic" panose="020B0502020202020204" pitchFamily="34" charset="0"/>
                <a:cs typeface="Arial" charset="0"/>
              </a:rPr>
              <a:t>Sex linked</a:t>
            </a:r>
            <a:endParaRPr lang="en-US" altLang="en-US" sz="2000" dirty="0">
              <a:solidFill>
                <a:srgbClr val="CC99FF"/>
              </a:solidFill>
              <a:latin typeface="Century Gothic" panose="020B0502020202020204" pitchFamily="34" charset="0"/>
              <a:cs typeface="Arial" charset="0"/>
            </a:endParaRPr>
          </a:p>
          <a:p>
            <a:pPr lvl="2"/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Turner Syndrome – 45, </a:t>
            </a:r>
            <a:r>
              <a:rPr lang="en-US" altLang="en-US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XO</a:t>
            </a:r>
          </a:p>
          <a:p>
            <a:pPr lvl="2"/>
            <a:r>
              <a:rPr lang="en-US" altLang="en-US" sz="16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Female 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missing one X = </a:t>
            </a:r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	Never 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reaches </a:t>
            </a:r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puberty</a:t>
            </a:r>
          </a:p>
          <a:p>
            <a:pPr lvl="2"/>
            <a:r>
              <a:rPr lang="en-US" altLang="en-US" sz="1400" i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*Only known survivable Monosomy in humans</a:t>
            </a:r>
          </a:p>
          <a:p>
            <a:pPr lvl="2"/>
            <a:r>
              <a:rPr lang="en-US" altLang="en-US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Poly-X Syndrome - 47, XXX</a:t>
            </a:r>
          </a:p>
          <a:p>
            <a:pPr lvl="4"/>
            <a:r>
              <a:rPr lang="en-US" altLang="en-US" sz="1600" dirty="0" smtClean="0">
                <a:latin typeface="Century Gothic" panose="020B0502020202020204" pitchFamily="34" charset="0"/>
                <a:cs typeface="Arial" charset="0"/>
              </a:rPr>
              <a:t>Female 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– taller, Tend to have learning disabilities</a:t>
            </a:r>
          </a:p>
          <a:p>
            <a:pPr lvl="2"/>
            <a:r>
              <a:rPr lang="en-US" altLang="en-US" dirty="0" err="1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Klinefelter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 Syndrome – 47, XXY</a:t>
            </a:r>
          </a:p>
          <a:p>
            <a:pPr lvl="4"/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Male - Testes underdeveloped, long limbs, poor muscle growth</a:t>
            </a:r>
          </a:p>
          <a:p>
            <a:pPr lvl="2"/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Jacob Syndrome – 47, XYY</a:t>
            </a:r>
          </a:p>
          <a:p>
            <a:pPr lvl="4"/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Male - Taller, speech and reading problems</a:t>
            </a:r>
          </a:p>
          <a:p>
            <a:pPr lvl="1"/>
            <a:endParaRPr lang="en-US" altLang="en-US" dirty="0"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376" t="75897" r="67127" b="4644"/>
          <a:stretch/>
        </p:blipFill>
        <p:spPr>
          <a:xfrm>
            <a:off x="175954" y="2146069"/>
            <a:ext cx="465667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6" t="75897" r="67127" b="4644"/>
          <a:stretch/>
        </p:blipFill>
        <p:spPr>
          <a:xfrm>
            <a:off x="175953" y="2958638"/>
            <a:ext cx="465667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376" t="75897" r="67127" b="4644"/>
          <a:stretch/>
        </p:blipFill>
        <p:spPr>
          <a:xfrm>
            <a:off x="152400" y="3810000"/>
            <a:ext cx="465667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376" t="75897" r="67127" b="4644"/>
          <a:stretch/>
        </p:blipFill>
        <p:spPr>
          <a:xfrm>
            <a:off x="5034663" y="3740381"/>
            <a:ext cx="465667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4376" t="75897" r="67127" b="4644"/>
          <a:stretch/>
        </p:blipFill>
        <p:spPr>
          <a:xfrm>
            <a:off x="5034662" y="2964177"/>
            <a:ext cx="465667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4376" t="75897" r="67127" b="4644"/>
          <a:stretch/>
        </p:blipFill>
        <p:spPr>
          <a:xfrm>
            <a:off x="5034661" y="4516585"/>
            <a:ext cx="465667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9941" t="75757" r="11562" b="4784"/>
          <a:stretch/>
        </p:blipFill>
        <p:spPr>
          <a:xfrm>
            <a:off x="5034660" y="2034514"/>
            <a:ext cx="465667" cy="41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08" y="2086390"/>
            <a:ext cx="76615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FATAL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54" y="2886264"/>
            <a:ext cx="76615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FATAL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238871"/>
            <a:ext cx="8610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Chromosomal Abnormalities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resulting from non-disjunction during Meiosis</a:t>
            </a:r>
            <a:endParaRPr lang="en-US" alt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64D0A"/>
                </a:solidFill>
              </a:rPr>
              <a:t>Human Genetics </a:t>
            </a:r>
            <a:r>
              <a:rPr lang="en-US" sz="2700" b="0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64D0A"/>
                </a:solidFill>
              </a:rPr>
              <a:t> </a:t>
            </a:r>
            <a:r>
              <a:rPr lang="en-US" sz="2700" b="0" dirty="0">
                <a:solidFill>
                  <a:schemeClr val="tx1"/>
                </a:solidFill>
              </a:rPr>
              <a:t>Exercise </a:t>
            </a:r>
            <a:r>
              <a:rPr lang="en-US" sz="2700" b="0" dirty="0" smtClean="0">
                <a:solidFill>
                  <a:schemeClr val="tx1"/>
                </a:solidFill>
              </a:rPr>
              <a:t>10, </a:t>
            </a:r>
            <a:r>
              <a:rPr lang="en-US" sz="2000" b="0" dirty="0">
                <a:solidFill>
                  <a:schemeClr val="tx1"/>
                </a:solidFill>
              </a:rPr>
              <a:t>pg. </a:t>
            </a:r>
            <a:r>
              <a:rPr lang="en-US" sz="2000" b="0" dirty="0" smtClean="0">
                <a:solidFill>
                  <a:schemeClr val="tx1"/>
                </a:solidFill>
              </a:rPr>
              <a:t>127-147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>
                <a:latin typeface="Century Gothic" panose="020B0502020202020204" pitchFamily="34" charset="0"/>
              </a:rPr>
              <a:t>Lab Objectives</a:t>
            </a:r>
            <a:r>
              <a:rPr lang="en-US" altLang="en-US" u="sng" dirty="0" smtClean="0">
                <a:latin typeface="Century Gothic" panose="020B0502020202020204" pitchFamily="34" charset="0"/>
              </a:rPr>
              <a:t>:</a:t>
            </a:r>
            <a:endParaRPr lang="en-US" altLang="en-US" u="sng" dirty="0">
              <a:latin typeface="Century Gothic" panose="020B0502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Century Gothic" panose="020B0502020202020204" pitchFamily="34" charset="0"/>
              </a:rPr>
              <a:t>Determine </a:t>
            </a:r>
            <a:r>
              <a:rPr lang="en-US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Genotypes</a:t>
            </a:r>
            <a:endParaRPr lang="en-US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Investigate </a:t>
            </a:r>
            <a:r>
              <a:rPr lang="en-US" altLang="en-US" sz="2400" dirty="0">
                <a:solidFill>
                  <a:srgbClr val="FF5050"/>
                </a:solidFill>
                <a:latin typeface="Century Gothic" panose="020B0502020202020204" pitchFamily="34" charset="0"/>
              </a:rPr>
              <a:t>Inheritance</a:t>
            </a:r>
            <a:r>
              <a:rPr lang="en-US" altLang="en-US" sz="2400" dirty="0">
                <a:latin typeface="Century Gothic" panose="020B0502020202020204" pitchFamily="34" charset="0"/>
              </a:rPr>
              <a:t> Patterns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Identify </a:t>
            </a:r>
            <a:r>
              <a:rPr lang="en-US" alt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Non-disjunction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results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Predict </a:t>
            </a:r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Autosomal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&amp; </a:t>
            </a:r>
            <a:r>
              <a:rPr lang="en-US" altLang="en-US" sz="2400" dirty="0" smtClean="0">
                <a:solidFill>
                  <a:srgbClr val="DAAEE2"/>
                </a:solidFill>
                <a:latin typeface="Century Gothic" panose="020B0502020202020204" pitchFamily="34" charset="0"/>
              </a:rPr>
              <a:t>Sex </a:t>
            </a:r>
            <a:r>
              <a:rPr lang="en-US" altLang="en-US" sz="2400" dirty="0">
                <a:latin typeface="Century Gothic" panose="020B0502020202020204" pitchFamily="34" charset="0"/>
              </a:rPr>
              <a:t>Chromosome Abnormalities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Construct 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Pedigrees</a:t>
            </a:r>
          </a:p>
        </p:txBody>
      </p:sp>
    </p:spTree>
    <p:extLst>
      <p:ext uri="{BB962C8B-B14F-4D97-AF65-F5344CB8AC3E}">
        <p14:creationId xmlns:p14="http://schemas.microsoft.com/office/powerpoint/2010/main" val="30888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Method that allows tracking of a genetic disorder within a family</a:t>
            </a:r>
          </a:p>
          <a:p>
            <a:pPr lvl="1"/>
            <a:r>
              <a:rPr lang="en-US" alt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Circles – Females</a:t>
            </a:r>
          </a:p>
          <a:p>
            <a:pPr lvl="1"/>
            <a:endParaRPr lang="en-US" altLang="en-US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Squares – Males</a:t>
            </a:r>
          </a:p>
          <a:p>
            <a:pPr lvl="1"/>
            <a:endParaRPr lang="en-US" altLang="en-US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Affected individuals – filled in</a:t>
            </a:r>
          </a:p>
          <a:p>
            <a:pPr lvl="1"/>
            <a:endParaRPr lang="en-US" altLang="en-US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dirty="0">
                <a:latin typeface="Century Gothic" panose="020B0502020202020204" pitchFamily="34" charset="0"/>
              </a:rPr>
              <a:t>Carriers – half filled in (sometimes…)</a:t>
            </a:r>
          </a:p>
        </p:txBody>
      </p:sp>
      <p:sp>
        <p:nvSpPr>
          <p:cNvPr id="3" name="Oval 2"/>
          <p:cNvSpPr/>
          <p:nvPr/>
        </p:nvSpPr>
        <p:spPr>
          <a:xfrm>
            <a:off x="6467569" y="2621733"/>
            <a:ext cx="533400" cy="4572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CC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6467569" y="4191000"/>
            <a:ext cx="5334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5099" y="3379206"/>
            <a:ext cx="457200" cy="457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0509" y="4191000"/>
            <a:ext cx="4572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1909" y="5181600"/>
            <a:ext cx="457200" cy="457200"/>
          </a:xfrm>
          <a:prstGeom prst="rect">
            <a:avLst/>
          </a:prstGeom>
          <a:noFill/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40509" y="5181600"/>
            <a:ext cx="2286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20568" y="5181600"/>
            <a:ext cx="5334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e 12"/>
          <p:cNvSpPr/>
          <p:nvPr/>
        </p:nvSpPr>
        <p:spPr>
          <a:xfrm>
            <a:off x="7720568" y="5181600"/>
            <a:ext cx="533400" cy="4572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bg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286000"/>
            <a:ext cx="457200" cy="4191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3947" y="230898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01192" y="2310884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06940"/>
              </p:ext>
            </p:extLst>
          </p:nvPr>
        </p:nvGraphicFramePr>
        <p:xfrm>
          <a:off x="4864916" y="1665180"/>
          <a:ext cx="3575210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3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chemeClr val="accent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8606" y="3396168"/>
            <a:ext cx="770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new type </a:t>
            </a:r>
            <a:r>
              <a:rPr lang="en-US" sz="2400" dirty="0"/>
              <a:t>of representation of our Punnett Square, but now we can trace traits through generations!</a:t>
            </a:r>
          </a:p>
        </p:txBody>
      </p:sp>
    </p:spTree>
    <p:extLst>
      <p:ext uri="{BB962C8B-B14F-4D97-AF65-F5344CB8AC3E}">
        <p14:creationId xmlns:p14="http://schemas.microsoft.com/office/powerpoint/2010/main" val="33195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990"/>
            <a:ext cx="8991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Examples </a:t>
            </a:r>
            <a:r>
              <a:rPr lang="en-US" sz="3100" dirty="0">
                <a:solidFill>
                  <a:schemeClr val="tx1"/>
                </a:solidFill>
                <a:latin typeface="Century Gothic" panose="020B0502020202020204" pitchFamily="34" charset="0"/>
              </a:rPr>
              <a:t>how to draw a pedigree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648200"/>
            <a:ext cx="750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John does not show disease.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His sister Jill does not show disease either.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His sister Mary shows disease.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His mother shows disease while his father does not.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John is married to Anna who does not show disease.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John and Anna have a child (Bill) who shows disease.</a:t>
            </a:r>
          </a:p>
          <a:p>
            <a:pPr lvl="1"/>
            <a:endParaRPr lang="en-US" altLang="en-US" i="1" dirty="0">
              <a:latin typeface="Comic Sans MS" pitchFamily="66" charset="0"/>
            </a:endParaRPr>
          </a:p>
          <a:p>
            <a:pPr marL="800100" lvl="1" indent="-342900">
              <a:buAutoNum type="arabicPeriod"/>
            </a:pP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114800"/>
            <a:ext cx="457200" cy="381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2422" y="1497217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63412" y="1478167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2903144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6"/>
            <a:endCxn id="15" idx="1"/>
          </p:cNvCxnSpPr>
          <p:nvPr/>
        </p:nvCxnSpPr>
        <p:spPr>
          <a:xfrm>
            <a:off x="4220612" y="1687717"/>
            <a:ext cx="22181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31517" y="168771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2286000"/>
            <a:ext cx="2356164" cy="1235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2400" y="2922194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99364" y="2884094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27964" y="229165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94795" y="2889941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31" idx="0"/>
          </p:cNvCxnSpPr>
          <p:nvPr/>
        </p:nvCxnSpPr>
        <p:spPr>
          <a:xfrm>
            <a:off x="7623395" y="1706767"/>
            <a:ext cx="0" cy="118317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88737" y="3303194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3395" y="3309041"/>
            <a:ext cx="0" cy="5715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88737" y="3880635"/>
            <a:ext cx="3434658" cy="208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15000" y="3880635"/>
            <a:ext cx="0" cy="2341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0" y="4648200"/>
            <a:ext cx="3147022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0318" y="3511303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 is male = square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953000"/>
            <a:ext cx="4724400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" y="3125933"/>
            <a:ext cx="2565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sister is on the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same generation level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and has the same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parents.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99896" y="5257800"/>
            <a:ext cx="4724400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27964" y="1681570"/>
            <a:ext cx="2565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sister is on the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same generation level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and has the same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parents.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15412" y="5497562"/>
            <a:ext cx="5647387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3154" y="1087552"/>
            <a:ext cx="3031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parents are one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generation level up.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They are connect to their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children.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5802362"/>
            <a:ext cx="5647387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77290" y="3997717"/>
            <a:ext cx="27815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Anna = same generation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level as John and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connected but not to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siblings.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99896" y="6019800"/>
            <a:ext cx="5647387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90870" y="3988512"/>
            <a:ext cx="26933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Bill  next generation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connected to John and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Anna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 animBg="1"/>
      <p:bldP spid="15" grpId="0" animBg="1"/>
      <p:bldP spid="14" grpId="0" animBg="1"/>
      <p:bldP spid="17" grpId="0" animBg="1"/>
      <p:bldP spid="28" grpId="0" animBg="1"/>
      <p:bldP spid="29" grpId="0" animBg="1"/>
      <p:bldP spid="31" grpId="0" animBg="1"/>
      <p:bldP spid="3" grpId="0" animBg="1"/>
      <p:bldP spid="3" grpId="1" animBg="1"/>
      <p:bldP spid="5" grpId="0"/>
      <p:bldP spid="5" grpId="1"/>
      <p:bldP spid="24" grpId="0" animBg="1"/>
      <p:bldP spid="24" grpId="1" animBg="1"/>
      <p:bldP spid="25" grpId="0"/>
      <p:bldP spid="25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990"/>
            <a:ext cx="8991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Examples </a:t>
            </a:r>
            <a:r>
              <a:rPr lang="en-US" sz="3100" dirty="0">
                <a:solidFill>
                  <a:schemeClr val="tx1"/>
                </a:solidFill>
                <a:latin typeface="Century Gothic" panose="020B0502020202020204" pitchFamily="34" charset="0"/>
              </a:rPr>
              <a:t>how to draw a pedigree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4114800"/>
            <a:ext cx="457200" cy="381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2422" y="1497217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63412" y="1478167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2903144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6"/>
            <a:endCxn id="15" idx="1"/>
          </p:cNvCxnSpPr>
          <p:nvPr/>
        </p:nvCxnSpPr>
        <p:spPr>
          <a:xfrm>
            <a:off x="4220612" y="1687717"/>
            <a:ext cx="22181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31517" y="168771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2286000"/>
            <a:ext cx="2356164" cy="1235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2400" y="2922194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99364" y="2884094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27964" y="229165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94795" y="2889941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31" idx="0"/>
          </p:cNvCxnSpPr>
          <p:nvPr/>
        </p:nvCxnSpPr>
        <p:spPr>
          <a:xfrm>
            <a:off x="7623395" y="1706767"/>
            <a:ext cx="0" cy="118317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88737" y="3303194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3395" y="3309041"/>
            <a:ext cx="0" cy="5715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88737" y="3880635"/>
            <a:ext cx="3434658" cy="208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15000" y="3880635"/>
            <a:ext cx="0" cy="2341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4263" y="1503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49212" y="148903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40" y="29221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4450" y="29221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2717" y="28932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9287" y="291886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41267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69409"/>
              </p:ext>
            </p:extLst>
          </p:nvPr>
        </p:nvGraphicFramePr>
        <p:xfrm>
          <a:off x="393258" y="1275570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24249"/>
              </p:ext>
            </p:extLst>
          </p:nvPr>
        </p:nvGraphicFramePr>
        <p:xfrm>
          <a:off x="6501210" y="4955887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6277708" y="2294544"/>
            <a:ext cx="0" cy="598283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49108" y="2925080"/>
            <a:ext cx="457200" cy="381000"/>
          </a:xfrm>
          <a:prstGeom prst="rect">
            <a:avLst/>
          </a:prstGeom>
          <a:solidFill>
            <a:srgbClr val="4E67C8">
              <a:alpha val="67059"/>
            </a:srgbClr>
          </a:solidFill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42048" y="2925080"/>
            <a:ext cx="415498" cy="369332"/>
          </a:xfrm>
          <a:prstGeom prst="rect">
            <a:avLst/>
          </a:prstGeom>
          <a:ln>
            <a:noFill/>
            <a:prstDash val="dashDot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5403018" y="2314410"/>
            <a:ext cx="860660" cy="4272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00600" y="3901477"/>
            <a:ext cx="7060" cy="195184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9060" y="4128914"/>
            <a:ext cx="457200" cy="381000"/>
          </a:xfrm>
          <a:prstGeom prst="rect">
            <a:avLst/>
          </a:prstGeom>
          <a:noFill/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572000" y="4128914"/>
            <a:ext cx="46426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sp>
        <p:nvSpPr>
          <p:cNvPr id="57" name="Oval 56"/>
          <p:cNvSpPr/>
          <p:nvPr/>
        </p:nvSpPr>
        <p:spPr>
          <a:xfrm>
            <a:off x="6328685" y="4140575"/>
            <a:ext cx="457200" cy="419100"/>
          </a:xfrm>
          <a:prstGeom prst="ellipse">
            <a:avLst/>
          </a:prstGeom>
          <a:solidFill>
            <a:srgbClr val="4E67C8">
              <a:alpha val="60000"/>
            </a:srgbClr>
          </a:solidFill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53200" y="3912478"/>
            <a:ext cx="4085" cy="233943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352038" y="4149718"/>
            <a:ext cx="415498" cy="369332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sp>
        <p:nvSpPr>
          <p:cNvPr id="61" name="Oval 60"/>
          <p:cNvSpPr/>
          <p:nvPr/>
        </p:nvSpPr>
        <p:spPr>
          <a:xfrm>
            <a:off x="7143532" y="4131439"/>
            <a:ext cx="457200" cy="419100"/>
          </a:xfrm>
          <a:prstGeom prst="ellipse">
            <a:avLst/>
          </a:prstGeom>
          <a:noFill/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7368047" y="3903342"/>
            <a:ext cx="4085" cy="233943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166884" y="4140582"/>
            <a:ext cx="529315" cy="369332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86400" y="4114800"/>
            <a:ext cx="4572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394795" y="2889941"/>
            <a:ext cx="457200" cy="419100"/>
          </a:xfrm>
          <a:prstGeom prst="ellips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>
            <a:off x="7623395" y="1706767"/>
            <a:ext cx="0" cy="1183174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188737" y="3303194"/>
            <a:ext cx="0" cy="598283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23395" y="3309041"/>
            <a:ext cx="0" cy="571594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188737" y="3880635"/>
            <a:ext cx="3434658" cy="20842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15000" y="3880635"/>
            <a:ext cx="0" cy="234165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7" grpId="0" animBg="1"/>
      <p:bldP spid="48" grpId="0"/>
      <p:bldP spid="52" grpId="0" animBg="1"/>
      <p:bldP spid="55" grpId="0" animBg="1"/>
      <p:bldP spid="57" grpId="0" animBg="1"/>
      <p:bldP spid="60" grpId="0"/>
      <p:bldP spid="61" grpId="0" animBg="1"/>
      <p:bldP spid="63" grpId="0"/>
      <p:bldP spid="64" grpId="0" animBg="1"/>
      <p:bldP spid="64" grpId="1" animBg="1"/>
      <p:bldP spid="65" grpId="0" animBg="1"/>
      <p:bldP spid="6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59799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Super recessive Mary </a:t>
            </a:r>
            <a:r>
              <a:rPr lang="en-US" dirty="0">
                <a:latin typeface="Century Gothic" panose="020B0502020202020204" pitchFamily="34" charset="0"/>
              </a:rPr>
              <a:t>&amp;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Super Dominate Jim </a:t>
            </a:r>
            <a:r>
              <a:rPr lang="en-US" dirty="0">
                <a:latin typeface="Century Gothic" panose="020B0502020202020204" pitchFamily="34" charset="0"/>
              </a:rPr>
              <a:t>have 4 normal heterozygous children, 50% being a girl or a boy, but all possessing one dominate allele and one recessive allele.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Let’s say</a:t>
            </a:r>
            <a:r>
              <a:rPr lang="en-US" b="1" dirty="0">
                <a:latin typeface="Century Gothic" panose="020B0502020202020204" pitchFamily="34" charset="0"/>
              </a:rPr>
              <a:t> “B” </a:t>
            </a:r>
            <a:r>
              <a:rPr lang="en-US" dirty="0">
                <a:latin typeface="Century Gothic" panose="020B0502020202020204" pitchFamily="34" charset="0"/>
              </a:rPr>
              <a:t>represents dominance of how the kids look.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They all look like </a:t>
            </a:r>
            <a:r>
              <a:rPr lang="en-US" dirty="0">
                <a:solidFill>
                  <a:srgbClr val="4FADF3"/>
                </a:solidFill>
                <a:latin typeface="Century Gothic" panose="020B0502020202020204" pitchFamily="34" charset="0"/>
              </a:rPr>
              <a:t>Jim </a:t>
            </a:r>
            <a:r>
              <a:rPr lang="en-US" dirty="0">
                <a:latin typeface="Century Gothic" panose="020B0502020202020204" pitchFamily="34" charset="0"/>
              </a:rPr>
              <a:t>– he’s proud … but poor 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Mary</a:t>
            </a:r>
            <a:r>
              <a:rPr lang="en-US" dirty="0">
                <a:latin typeface="Century Gothic" panose="020B0502020202020204" pitchFamily="34" charset="0"/>
              </a:rPr>
              <a:t>, her kids will never express her recessive-recessive traits.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92691"/>
              </p:ext>
            </p:extLst>
          </p:nvPr>
        </p:nvGraphicFramePr>
        <p:xfrm>
          <a:off x="4814029" y="1671551"/>
          <a:ext cx="3575210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3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 rot="1056538">
            <a:off x="4620918" y="939749"/>
            <a:ext cx="3962400" cy="3202875"/>
          </a:xfrm>
          <a:prstGeom prst="cloudCallout">
            <a:avLst>
              <a:gd name="adj1" fmla="val -96347"/>
              <a:gd name="adj2" fmla="val 659"/>
            </a:avLst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Century Gothic" panose="020B0502020202020204" pitchFamily="34" charset="0"/>
              </a:rPr>
              <a:t>What’s this Pattern Look like? </a:t>
            </a:r>
            <a:r>
              <a:rPr lang="en-US" sz="2000" i="1" dirty="0" smtClean="0">
                <a:solidFill>
                  <a:srgbClr val="CC99FF"/>
                </a:solidFill>
                <a:latin typeface="Century Gothic" panose="020B0502020202020204" pitchFamily="34" charset="0"/>
              </a:rPr>
              <a:t>Remember Mendel’s Petals??? </a:t>
            </a:r>
            <a:r>
              <a:rPr lang="en-US" sz="2000" dirty="0" smtClean="0">
                <a:latin typeface="Century Gothic" panose="020B0502020202020204" pitchFamily="34" charset="0"/>
              </a:rPr>
              <a:t>2 homozygous parents = 4:0 phenotype ratio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9885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74810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82316"/>
              </p:ext>
            </p:extLst>
          </p:nvPr>
        </p:nvGraphicFramePr>
        <p:xfrm>
          <a:off x="5409376" y="4385856"/>
          <a:ext cx="3575210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3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ircular Arrow 8"/>
          <p:cNvSpPr/>
          <p:nvPr/>
        </p:nvSpPr>
        <p:spPr>
          <a:xfrm flipH="1">
            <a:off x="5409376" y="1644251"/>
            <a:ext cx="1039219" cy="1175149"/>
          </a:xfrm>
          <a:prstGeom prst="circularArrow">
            <a:avLst/>
          </a:prstGeom>
          <a:solidFill>
            <a:srgbClr val="5ECBF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3869" y="1916668"/>
            <a:ext cx="2501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Heterozygous normal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Bill</a:t>
            </a:r>
            <a:r>
              <a:rPr lang="en-US" dirty="0">
                <a:latin typeface="Century Gothic" panose="020B0502020202020204" pitchFamily="34" charset="0"/>
              </a:rPr>
              <a:t> has kids with heterozygous normal 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Sally </a:t>
            </a:r>
            <a:r>
              <a:rPr lang="en-US" sz="1200" dirty="0">
                <a:latin typeface="Century Gothic" panose="020B0502020202020204" pitchFamily="34" charset="0"/>
              </a:rPr>
              <a:t>(kid of Mary/Jim)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04377"/>
            <a:ext cx="4426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Sally has 4 kids with Bill, one </a:t>
            </a:r>
            <a:r>
              <a:rPr lang="en-US" dirty="0">
                <a:latin typeface="Century Gothic" panose="020B0502020202020204" pitchFamily="34" charset="0"/>
              </a:rPr>
              <a:t>of her grandkids looks just like 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Mary</a:t>
            </a:r>
            <a:r>
              <a:rPr lang="en-US" dirty="0">
                <a:latin typeface="Century Gothic" panose="020B0502020202020204" pitchFamily="34" charset="0"/>
              </a:rPr>
              <a:t>! So how is that possible if Sally looks like her dad and married Bill who also looks like her dad</a:t>
            </a:r>
            <a:r>
              <a:rPr lang="en-US" dirty="0" smtClean="0">
                <a:latin typeface="Century Gothic" panose="020B0502020202020204" pitchFamily="34" charset="0"/>
              </a:rPr>
              <a:t>?!?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88773" y="3532158"/>
            <a:ext cx="1077791" cy="996387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8784" y="649596"/>
            <a:ext cx="1000784" cy="946001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817" y="5842150"/>
            <a:ext cx="851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All Jim/Mary’s kids 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</a:rPr>
              <a:t>carried one recessive allele </a:t>
            </a:r>
            <a:r>
              <a:rPr lang="en-US" dirty="0">
                <a:latin typeface="Century Gothic" panose="020B0502020202020204" pitchFamily="34" charset="0"/>
              </a:rPr>
              <a:t>– and Bill supplied the </a:t>
            </a:r>
            <a:r>
              <a:rPr lang="en-US" dirty="0" smtClean="0">
                <a:latin typeface="Century Gothic" panose="020B0502020202020204" pitchFamily="34" charset="0"/>
              </a:rPr>
              <a:t>other!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Cloud Callout 48"/>
          <p:cNvSpPr/>
          <p:nvPr/>
        </p:nvSpPr>
        <p:spPr>
          <a:xfrm rot="20413542">
            <a:off x="-58392" y="273453"/>
            <a:ext cx="3962400" cy="3202875"/>
          </a:xfrm>
          <a:prstGeom prst="cloudCallout">
            <a:avLst>
              <a:gd name="adj1" fmla="val 46913"/>
              <a:gd name="adj2" fmla="val 74961"/>
            </a:avLst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Century Gothic" panose="020B0502020202020204" pitchFamily="34" charset="0"/>
              </a:rPr>
              <a:t>What’s this Pattern Look like?</a:t>
            </a:r>
          </a:p>
          <a:p>
            <a:pPr algn="ctr"/>
            <a:r>
              <a:rPr lang="en-US" sz="2000" i="1" dirty="0">
                <a:solidFill>
                  <a:srgbClr val="CC99FF"/>
                </a:solidFill>
                <a:latin typeface="Century Gothic" panose="020B0502020202020204" pitchFamily="34" charset="0"/>
              </a:rPr>
              <a:t>Remember Mendel’s Petals???</a:t>
            </a:r>
            <a:r>
              <a:rPr lang="en-US" sz="2000" i="1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2 </a:t>
            </a:r>
            <a:r>
              <a:rPr lang="en-US" sz="2000" dirty="0" smtClean="0">
                <a:latin typeface="Century Gothic" panose="020B0502020202020204" pitchFamily="34" charset="0"/>
              </a:rPr>
              <a:t>heterozygous </a:t>
            </a:r>
            <a:r>
              <a:rPr lang="en-US" sz="2000" dirty="0">
                <a:latin typeface="Century Gothic" panose="020B0502020202020204" pitchFamily="34" charset="0"/>
              </a:rPr>
              <a:t>parents = </a:t>
            </a:r>
            <a:r>
              <a:rPr lang="en-US" sz="2000" dirty="0" smtClean="0">
                <a:latin typeface="Century Gothic" panose="020B0502020202020204" pitchFamily="34" charset="0"/>
              </a:rPr>
              <a:t>3:1 </a:t>
            </a:r>
            <a:r>
              <a:rPr lang="en-US" sz="2000" dirty="0">
                <a:latin typeface="Century Gothic" panose="020B0502020202020204" pitchFamily="34" charset="0"/>
              </a:rPr>
              <a:t>phenotype ratio</a:t>
            </a:r>
          </a:p>
        </p:txBody>
      </p:sp>
      <p:sp>
        <p:nvSpPr>
          <p:cNvPr id="62" name="Oval 61"/>
          <p:cNvSpPr/>
          <p:nvPr/>
        </p:nvSpPr>
        <p:spPr>
          <a:xfrm>
            <a:off x="8077200" y="5260654"/>
            <a:ext cx="497378" cy="434802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" grpId="0" animBg="1"/>
      <p:bldP spid="17" grpId="0" animBg="1"/>
      <p:bldP spid="27" grpId="0" animBg="1"/>
      <p:bldP spid="50" grpId="0" animBg="1"/>
      <p:bldP spid="45" grpId="0"/>
      <p:bldP spid="57" grpId="0"/>
      <p:bldP spid="65" grpId="0"/>
      <p:bldP spid="68" grpId="0" animBg="1"/>
      <p:bldP spid="69" grpId="0"/>
      <p:bldP spid="9" grpId="0" animBg="1"/>
      <p:bldP spid="14" grpId="0"/>
      <p:bldP spid="19" grpId="0" animBg="1"/>
      <p:bldP spid="51" grpId="0" animBg="1"/>
      <p:bldP spid="21" grpId="0"/>
      <p:bldP spid="49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9885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74810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88773" y="3532158"/>
            <a:ext cx="1077791" cy="996387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8784" y="649596"/>
            <a:ext cx="1000784" cy="946001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5316" y="921934"/>
            <a:ext cx="472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Is this a Dominate or a recessive inheritance pattern?</a:t>
            </a:r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5349" y="45845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How could you tell if this recessive gene was located on an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autosomal chromosome 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or a </a:t>
            </a:r>
            <a:r>
              <a:rPr lang="en-US" sz="2400" dirty="0" smtClean="0">
                <a:solidFill>
                  <a:srgbClr val="CC99FF"/>
                </a:solidFill>
                <a:latin typeface="Century Gothic" panose="020B0502020202020204" pitchFamily="34" charset="0"/>
              </a:rPr>
              <a:t>sex chromosome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?</a:t>
            </a:r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rgbClr val="4E67C8"/>
                </a:solidFill>
                <a:latin typeface="Century Gothic" panose="020B0502020202020204" pitchFamily="34" charset="0"/>
              </a:rPr>
              <a:t>Find inheritance from pedigrees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03688"/>
              </p:ext>
            </p:extLst>
          </p:nvPr>
        </p:nvGraphicFramePr>
        <p:xfrm>
          <a:off x="381000" y="1066799"/>
          <a:ext cx="8229600" cy="391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 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If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at least one child 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is “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bb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” =&gt;  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neither parent can be 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“BB”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Recessive 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If parents 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“Bb”&amp; “BB” =&gt; 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No child can be 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“bb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Can skip a generation.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recessive 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No male can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sons of an affected mother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WILL also 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show disease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).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8362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Impossible to be a carrier.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children of an affected mother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) will also show disease </a:t>
                      </a:r>
                      <a:br>
                        <a:rPr lang="en-US" sz="1600" baseline="0" dirty="0">
                          <a:latin typeface="Century Gothic" panose="020B0502020202020204" pitchFamily="34" charset="0"/>
                        </a:rPr>
                      </a:b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either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),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), or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).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228448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9994"/>
              </p:ext>
            </p:extLst>
          </p:nvPr>
        </p:nvGraphicFramePr>
        <p:xfrm>
          <a:off x="152401" y="4302651"/>
          <a:ext cx="85343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2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1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altLang="en-US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Autosomal Dominant 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Impossible to be a carrier.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If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at least one child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 “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bb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” =&gt; 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neither parent can be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“BB”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altLang="en-US" sz="1600" b="0" dirty="0">
                          <a:latin typeface="Century Gothic" panose="020B0502020202020204" pitchFamily="34" charset="0"/>
                        </a:rPr>
                        <a:t>Autosomal Recessive 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entury Gothic" panose="020B0502020202020204" pitchFamily="34" charset="0"/>
                        </a:rPr>
                        <a:t>If parents </a:t>
                      </a:r>
                      <a:r>
                        <a:rPr lang="en-US" sz="1400" b="0" baseline="0" dirty="0" smtClean="0">
                          <a:latin typeface="Century Gothic" panose="020B0502020202020204" pitchFamily="34" charset="0"/>
                        </a:rPr>
                        <a:t>“Bb”&amp; “BB” =&gt; 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No child can be </a:t>
                      </a:r>
                      <a:r>
                        <a:rPr lang="en-US" sz="1400" b="0" baseline="0" dirty="0" smtClean="0">
                          <a:latin typeface="Century Gothic" panose="020B0502020202020204" pitchFamily="34" charset="0"/>
                        </a:rPr>
                        <a:t>“bb</a:t>
                      </a:r>
                      <a:endParaRPr lang="en-US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Can skip a generation.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altLang="en-US" sz="1600" b="0" dirty="0">
                          <a:latin typeface="Century Gothic" panose="020B0502020202020204" pitchFamily="34" charset="0"/>
                        </a:rPr>
                        <a:t>X-linked recessive 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No male can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 sons of an affected mother (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US" sz="1400" b="0" baseline="0" dirty="0" smtClean="0">
                          <a:latin typeface="Century Gothic" panose="020B0502020202020204" pitchFamily="34" charset="0"/>
                        </a:rPr>
                        <a:t>WILL also 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show </a:t>
                      </a:r>
                      <a:r>
                        <a:rPr lang="en-US" sz="1400" b="0" baseline="0" dirty="0" smtClean="0">
                          <a:latin typeface="Century Gothic" panose="020B0502020202020204" pitchFamily="34" charset="0"/>
                        </a:rPr>
                        <a:t>the trait 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).</a:t>
                      </a:r>
                      <a:endParaRPr lang="en-US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altLang="en-US" sz="1600" b="0" dirty="0">
                          <a:latin typeface="Century Gothic" panose="020B0502020202020204" pitchFamily="34" charset="0"/>
                        </a:rPr>
                        <a:t>X-linked dominant 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Impossible to be a carrier.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 children of an affected mother (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) will also show </a:t>
                      </a:r>
                      <a:r>
                        <a:rPr lang="en-US" sz="1400" b="0" baseline="0" dirty="0" smtClean="0">
                          <a:latin typeface="Century Gothic" panose="020B0502020202020204" pitchFamily="34" charset="0"/>
                        </a:rPr>
                        <a:t>the trait (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), (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), or (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400" b="0" kern="1200" baseline="300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0" baseline="0" dirty="0">
                          <a:latin typeface="Century Gothic" panose="020B0502020202020204" pitchFamily="34" charset="0"/>
                        </a:rPr>
                        <a:t>).</a:t>
                      </a:r>
                      <a:endParaRPr lang="en-US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2284487"/>
                  </a:ext>
                </a:extLst>
              </a:tr>
            </a:tbl>
          </a:graphicData>
        </a:graphic>
      </p:graphicFrame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9885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74810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88773" y="3532158"/>
            <a:ext cx="1077791" cy="996387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8784" y="649596"/>
            <a:ext cx="1000784" cy="946001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1112" y="4302925"/>
            <a:ext cx="8585687" cy="590591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6067" y="6077355"/>
            <a:ext cx="8560731" cy="597567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2401" y="5480573"/>
            <a:ext cx="8534398" cy="575820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2" grpId="0" animBg="1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81334"/>
              </p:ext>
            </p:extLst>
          </p:nvPr>
        </p:nvGraphicFramePr>
        <p:xfrm>
          <a:off x="381000" y="914400"/>
          <a:ext cx="8229600" cy="578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at least one child shows no disease (“bb”), neither parent can be homozygous dominant (“BB”)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</a:t>
                      </a:r>
                      <a:r>
                        <a:rPr lang="en-US" sz="1600" baseline="0" dirty="0"/>
                        <a:t> parent carrier (“Bb”) other parent homozygous dominant (“BB”) =&gt; No child can be showing the disease (“bb”)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skip a generation.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male can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sons of an affected mother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children of an affected mother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either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),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), or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228448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615" y="4345102"/>
            <a:ext cx="8229600" cy="1143000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If Male Carriers are seen, can’t be X-linked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8229600" cy="1226926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If Carriers Present, can’t be Dominant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615" y="1812811"/>
            <a:ext cx="8229600" cy="1143000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If Carriers Present, can’t be Dominant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2A1295A-D41B-469D-93A2-9BACA7E62209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E67C8"/>
                </a:solidFill>
                <a:latin typeface="Century Gothic" panose="020B0502020202020204" pitchFamily="34" charset="0"/>
              </a:rPr>
              <a:t>Find inheritance from pedigrees</a:t>
            </a:r>
          </a:p>
        </p:txBody>
      </p:sp>
    </p:spTree>
    <p:extLst>
      <p:ext uri="{BB962C8B-B14F-4D97-AF65-F5344CB8AC3E}">
        <p14:creationId xmlns:p14="http://schemas.microsoft.com/office/powerpoint/2010/main" val="35081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ECBF1"/>
                </a:solidFill>
              </a:rPr>
              <a:t>Human Karyotype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1993713" y="45867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AGeremia</a:t>
            </a:r>
            <a:r>
              <a:rPr lang="en-US" sz="5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br>
              <a:rPr lang="en-US" sz="5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https://commons.wikimedia.org/w/index.php?curid=37184677</a:t>
            </a:r>
            <a:endParaRPr lang="en-US" sz="5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5681663" cy="4176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066800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Shown here is the karyotype of a </a:t>
            </a:r>
            <a:r>
              <a:rPr lang="en-US" sz="2000" dirty="0" smtClean="0">
                <a:latin typeface="Century Gothic" panose="020B0502020202020204" pitchFamily="34" charset="0"/>
              </a:rPr>
              <a:t>human during S phase. </a:t>
            </a:r>
            <a:r>
              <a:rPr lang="en-US" sz="2000" dirty="0">
                <a:latin typeface="Century Gothic" panose="020B0502020202020204" pitchFamily="34" charset="0"/>
              </a:rPr>
              <a:t>All 23 </a:t>
            </a:r>
            <a:r>
              <a:rPr lang="en-US" sz="2000" dirty="0" smtClean="0">
                <a:latin typeface="Century Gothic" panose="020B0502020202020204" pitchFamily="34" charset="0"/>
              </a:rPr>
              <a:t>homologous pairs </a:t>
            </a:r>
            <a:r>
              <a:rPr lang="en-US" sz="2000" dirty="0">
                <a:latin typeface="Century Gothic" panose="020B0502020202020204" pitchFamily="34" charset="0"/>
              </a:rPr>
              <a:t>of different length and functions are </a:t>
            </a:r>
            <a:r>
              <a:rPr lang="en-US" sz="2000" dirty="0" smtClean="0">
                <a:latin typeface="Century Gothic" panose="020B0502020202020204" pitchFamily="34" charset="0"/>
              </a:rPr>
              <a:t>shown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22 pairs Autosomal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CC99FF"/>
                </a:solidFill>
                <a:latin typeface="Century Gothic" panose="020B0502020202020204" pitchFamily="34" charset="0"/>
              </a:rPr>
              <a:t>1 pair Sex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	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702038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entury Gothic" panose="020B0502020202020204" pitchFamily="34" charset="0"/>
              </a:rPr>
              <a:t>Note the  shape arrangement of Pair </a:t>
            </a:r>
            <a:r>
              <a:rPr lang="en-US" sz="2000" i="1" dirty="0">
                <a:latin typeface="Century Gothic" panose="020B0502020202020204" pitchFamily="34" charset="0"/>
              </a:rPr>
              <a:t>#23, the sex </a:t>
            </a:r>
            <a:r>
              <a:rPr lang="en-US" sz="2000" i="1" dirty="0" smtClean="0">
                <a:latin typeface="Century Gothic" panose="020B0502020202020204" pitchFamily="34" charset="0"/>
              </a:rPr>
              <a:t>chromosomes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4297293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X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= Female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618500"/>
            <a:ext cx="457200" cy="7061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486400" y="579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57150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♀</a:t>
            </a:r>
            <a:endParaRPr lang="en-US" b="0" i="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5410200"/>
            <a:ext cx="1143000" cy="1219200"/>
          </a:xfrm>
          <a:prstGeom prst="ellipse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91264" y="4903632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Y = Male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5486400"/>
            <a:ext cx="1066800" cy="1066800"/>
          </a:xfrm>
          <a:prstGeom prst="rect">
            <a:avLst/>
          </a:prstGeom>
          <a:solidFill>
            <a:schemeClr val="tx2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8" grpId="0" animBg="1"/>
      <p:bldP spid="8" grpId="1" animBg="1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6576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1054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47" y="2285999"/>
            <a:ext cx="490343" cy="389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>
            <a:off x="2614510" y="3657600"/>
            <a:ext cx="43349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561" y="5029200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7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5105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3810000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3622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38600" y="23622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36576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133600" y="3810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44958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62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57600" y="51054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1054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8326" y="2285999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184731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376457"/>
            <a:ext cx="1847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349" y="5029200"/>
            <a:ext cx="1847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020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724399" y="2533304"/>
            <a:ext cx="3987639" cy="259080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Step 1:  We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see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carriers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which means this inheritance pattern cannot be </a:t>
            </a:r>
            <a:r>
              <a:rPr lang="en-US" sz="2400" dirty="0" smtClean="0">
                <a:latin typeface="Century Gothic" panose="020B0502020202020204" pitchFamily="34" charset="0"/>
              </a:rPr>
              <a:t>Dominate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64" y="198379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29343" y="1995521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14597" y="203938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371600" y="3317762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2198" y="3352799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1350" y="4762499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6576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1054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47" y="2285999"/>
            <a:ext cx="490343" cy="389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>
            <a:off x="2614510" y="3657600"/>
            <a:ext cx="43349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561" y="5029200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7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5105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3810000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3622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38600" y="23622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36576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133600" y="3810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44958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62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57600" y="51054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1054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8326" y="2285999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184731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376457"/>
            <a:ext cx="1847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349" y="5029200"/>
            <a:ext cx="1847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020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724399" y="2533304"/>
            <a:ext cx="3987639" cy="259080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Step 2:  We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see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MALE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carriers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which means this inheritance pattern cannot be X-linked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64" y="198379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14597" y="203938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371600" y="3317762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1350" y="4762499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6576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1054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47" y="2285999"/>
            <a:ext cx="490343" cy="389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>
            <a:off x="2614510" y="3657600"/>
            <a:ext cx="43349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561" y="5029200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7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5105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3810000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3622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38600" y="23622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36576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133600" y="3810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44958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62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57600" y="51054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1054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8326" y="2285999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184731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376457"/>
            <a:ext cx="1847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349" y="5029200"/>
            <a:ext cx="1847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020" y="852963"/>
            <a:ext cx="314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Autosomal Recessive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09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16764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36576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90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12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96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62400" y="30480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43000" y="8382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1143000" y="8382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22860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>
            <a:off x="3200400" y="22860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18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8385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</p:spTree>
    <p:extLst>
      <p:ext uri="{BB962C8B-B14F-4D97-AF65-F5344CB8AC3E}">
        <p14:creationId xmlns:p14="http://schemas.microsoft.com/office/powerpoint/2010/main" val="41888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09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16764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36576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90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12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96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62400" y="30480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43000" y="8382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1143000" y="8382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22860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>
            <a:off x="3200400" y="22860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18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8385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110067" y="2930637"/>
            <a:ext cx="3987639" cy="2590800"/>
          </a:xfrm>
        </p:spPr>
        <p:txBody>
          <a:bodyPr/>
          <a:lstStyle/>
          <a:p>
            <a:pPr marL="136525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Step 1:  We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see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carriers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which means this inheritance pattern cannot be dominate</a:t>
            </a:r>
          </a:p>
          <a:p>
            <a:pPr marL="136525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sz="2000" i="1" dirty="0">
                <a:latin typeface="Century Gothic" panose="020B0502020202020204" pitchFamily="34" charset="0"/>
              </a:rPr>
              <a:t>We </a:t>
            </a:r>
            <a:r>
              <a:rPr lang="en-US" sz="20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don’t see any Male carriers</a:t>
            </a:r>
            <a:r>
              <a:rPr lang="en-US" sz="2000" i="1" dirty="0">
                <a:latin typeface="Century Gothic" panose="020B0502020202020204" pitchFamily="34" charset="0"/>
              </a:rPr>
              <a:t>, so we can’t eliminate X-linked recessive yet</a:t>
            </a:r>
          </a:p>
          <a:p>
            <a:pPr marL="585788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3164" y="603398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27850" y="198379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2397" y="40978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Step 2: Assume a pattern, Say Autosomal Recessive…What would this genotype have to be?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And His father, what would his genotype have to be? </a:t>
            </a:r>
            <a:r>
              <a:rPr lang="en-US" altLang="en-US" sz="1200" dirty="0">
                <a:latin typeface="Century Gothic" panose="020B0502020202020204" pitchFamily="34" charset="0"/>
              </a:rPr>
              <a:t>*hint he isn’t a carrier*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Impossible for a father to be BB and son to be bb…</a:t>
            </a:r>
            <a:r>
              <a:rPr lang="en-US" altLang="en-US" sz="20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soooo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….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This is X-linked recessive.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16764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36576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90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812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96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962400" y="30480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43000" y="8382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7" name="Pie 46"/>
          <p:cNvSpPr/>
          <p:nvPr/>
        </p:nvSpPr>
        <p:spPr>
          <a:xfrm>
            <a:off x="1143000" y="8382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00400" y="22860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0" name="Pie 49"/>
          <p:cNvSpPr/>
          <p:nvPr/>
        </p:nvSpPr>
        <p:spPr>
          <a:xfrm>
            <a:off x="3200400" y="22860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718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251199"/>
            <a:ext cx="1143000" cy="1219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08" y="3653135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11776" y="3653135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bb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59603" y="1914387"/>
            <a:ext cx="1143000" cy="1219200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32891" y="2337571"/>
            <a:ext cx="36580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59987" y="2315527"/>
            <a:ext cx="53732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>
                <a:latin typeface="Century Gothic" panose="020B0502020202020204" pitchFamily="34" charset="0"/>
              </a:rPr>
              <a:pPr>
                <a:defRPr/>
              </a:pPr>
              <a:t>35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84696" y="2393743"/>
            <a:ext cx="4716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914400"/>
            <a:ext cx="4716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06696" y="3692960"/>
            <a:ext cx="4716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69023" y="3681283"/>
            <a:ext cx="4860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3672816"/>
            <a:ext cx="4860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18737" y="2402373"/>
            <a:ext cx="4860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13885" y="2343090"/>
            <a:ext cx="53732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2180" y="2313573"/>
            <a:ext cx="53732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9647" y="854329"/>
            <a:ext cx="5517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12757" y="2340919"/>
            <a:ext cx="5517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8385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Autosomal Recessive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X-linked Recessive</a:t>
            </a:r>
          </a:p>
        </p:txBody>
      </p:sp>
    </p:spTree>
    <p:extLst>
      <p:ext uri="{BB962C8B-B14F-4D97-AF65-F5344CB8AC3E}">
        <p14:creationId xmlns:p14="http://schemas.microsoft.com/office/powerpoint/2010/main" val="3972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55" grpId="0"/>
      <p:bldP spid="55" grpId="1"/>
      <p:bldP spid="56" grpId="0" animBg="1"/>
      <p:bldP spid="56" grpId="1" animBg="1"/>
      <p:bldP spid="57" grpId="0"/>
      <p:bldP spid="57" grpId="1"/>
      <p:bldP spid="58" grpId="0"/>
      <p:bldP spid="58" grpId="1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54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1066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Karyotyping is used to detect genetic abnormalities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Now </a:t>
            </a:r>
            <a:r>
              <a:rPr lang="en-US" sz="2000" dirty="0" smtClean="0">
                <a:latin typeface="Century Gothic" panose="020B0502020202020204" pitchFamily="34" charset="0"/>
              </a:rPr>
              <a:t>you and a partner </a:t>
            </a:r>
            <a:r>
              <a:rPr lang="en-US" sz="2000" dirty="0">
                <a:latin typeface="Century Gothic" panose="020B0502020202020204" pitchFamily="34" charset="0"/>
              </a:rPr>
              <a:t>are going to determine inheritance patterns through </a:t>
            </a:r>
            <a:r>
              <a:rPr lang="en-US" sz="2000" dirty="0" smtClean="0">
                <a:latin typeface="Century Gothic" panose="020B0502020202020204" pitchFamily="34" charset="0"/>
              </a:rPr>
              <a:t>Karyotyping a developing fetus!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914400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Each group (2 students) gets one bag (Ex: child #4)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Contains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1 blue set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 pink set </a:t>
            </a:r>
            <a:r>
              <a:rPr lang="en-US" dirty="0">
                <a:latin typeface="Century Gothic" panose="020B0502020202020204" pitchFamily="34" charset="0"/>
              </a:rPr>
              <a:t>each containing 23 chromosomes 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Each set represents a haploid gamete (1n=23)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egg</a:t>
            </a:r>
            <a:r>
              <a:rPr lang="en-US" dirty="0">
                <a:latin typeface="Century Gothic" panose="020B0502020202020204" pitchFamily="34" charset="0"/>
              </a:rPr>
              <a:t> +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sperm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These two fuse to form a diploid zygote (2n=46; full set of chromosomes in humans)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Pair each of the 23 chromosomes up with its homologue.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Order 1 to 22 autosomal pairs plus the sex chromosomes. 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Use KEYS to decode babies sex, genetic disease(expressed), carrier of any disease, blood type, hair color, and eye color.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</a:t>
            </a:r>
            <a:r>
              <a:rPr lang="en-US" dirty="0" smtClean="0">
                <a:solidFill>
                  <a:srgbClr val="5ECBF1"/>
                </a:solidFill>
              </a:rPr>
              <a:t>Babies </a:t>
            </a:r>
            <a:r>
              <a:rPr lang="en-US" sz="2800" i="1" dirty="0" smtClean="0">
                <a:solidFill>
                  <a:srgbClr val="5ECBF1"/>
                </a:solidFill>
              </a:rPr>
              <a:t>pg. 135-138</a:t>
            </a:r>
            <a:endParaRPr lang="en-US" sz="2800" i="1" dirty="0">
              <a:solidFill>
                <a:srgbClr val="5ECB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D32355-6564-4DFF-8862-F134F481E403}"/>
              </a:ext>
            </a:extLst>
          </p:cNvPr>
          <p:cNvSpPr txBox="1"/>
          <p:nvPr/>
        </p:nvSpPr>
        <p:spPr>
          <a:xfrm>
            <a:off x="3352800" y="788396"/>
            <a:ext cx="5534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You “made” Baby #4…Congrats!!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Start by looking at his or her </a:t>
            </a:r>
            <a:r>
              <a:rPr lang="en-US" sz="2000" dirty="0">
                <a:solidFill>
                  <a:srgbClr val="873AC0"/>
                </a:solidFill>
                <a:latin typeface="Century Gothic" panose="020B0502020202020204" pitchFamily="34" charset="0"/>
              </a:rPr>
              <a:t>sex chromosomes…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i="1" dirty="0">
                <a:latin typeface="Century Gothic" panose="020B0502020202020204" pitchFamily="34" charset="0"/>
              </a:rPr>
              <a:t>Is your baby a</a:t>
            </a:r>
            <a:r>
              <a:rPr lang="en-US" sz="2000" i="1" dirty="0">
                <a:solidFill>
                  <a:srgbClr val="CAD7CD"/>
                </a:solidFill>
                <a:latin typeface="Century Gothic" panose="020B0502020202020204" pitchFamily="34" charset="0"/>
              </a:rPr>
              <a:t> male </a:t>
            </a:r>
            <a:r>
              <a:rPr lang="en-US" sz="2000" i="1" dirty="0">
                <a:latin typeface="Century Gothic" panose="020B0502020202020204" pitchFamily="34" charset="0"/>
              </a:rPr>
              <a:t>(</a:t>
            </a:r>
            <a:r>
              <a:rPr lang="en-US" sz="2000" i="1" dirty="0">
                <a:solidFill>
                  <a:srgbClr val="E9D9C9"/>
                </a:solidFill>
                <a:latin typeface="Century Gothic" panose="020B0502020202020204" pitchFamily="34" charset="0"/>
              </a:rPr>
              <a:t>X</a:t>
            </a:r>
            <a:r>
              <a:rPr lang="en-US" sz="2000" i="1" dirty="0">
                <a:solidFill>
                  <a:srgbClr val="CAD7CD"/>
                </a:solidFill>
                <a:latin typeface="Century Gothic" panose="020B0502020202020204" pitchFamily="34" charset="0"/>
              </a:rPr>
              <a:t>Y</a:t>
            </a:r>
            <a:r>
              <a:rPr lang="en-US" sz="2000" i="1" dirty="0">
                <a:latin typeface="Century Gothic" panose="020B0502020202020204" pitchFamily="34" charset="0"/>
              </a:rPr>
              <a:t>) or </a:t>
            </a:r>
            <a:r>
              <a:rPr lang="en-US" sz="2000" i="1" dirty="0">
                <a:solidFill>
                  <a:srgbClr val="E9D9C9"/>
                </a:solidFill>
                <a:latin typeface="Century Gothic" panose="020B0502020202020204" pitchFamily="34" charset="0"/>
              </a:rPr>
              <a:t>female</a:t>
            </a:r>
            <a:r>
              <a:rPr lang="en-US" sz="2000" i="1" dirty="0">
                <a:latin typeface="Century Gothic" panose="020B0502020202020204" pitchFamily="34" charset="0"/>
              </a:rPr>
              <a:t> (</a:t>
            </a:r>
            <a:r>
              <a:rPr lang="en-US" sz="2000" i="1" dirty="0">
                <a:solidFill>
                  <a:srgbClr val="E9D9C9"/>
                </a:solidFill>
                <a:latin typeface="Century Gothic" panose="020B0502020202020204" pitchFamily="34" charset="0"/>
              </a:rPr>
              <a:t>XX</a:t>
            </a:r>
            <a:r>
              <a:rPr lang="en-US" sz="2000" i="1" dirty="0">
                <a:latin typeface="Century Gothic" panose="020B0502020202020204" pitchFamily="34" charset="0"/>
              </a:rPr>
              <a:t>)?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9E3B53A8-6883-4918-B75B-2E880160F6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76" y="650788"/>
          <a:ext cx="3120711" cy="419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4" imgW="6087176" imgH="8175330" progId="Word.Document.12">
                  <p:embed/>
                </p:oleObj>
              </mc:Choice>
              <mc:Fallback>
                <p:oleObj name="Document" r:id="rId4" imgW="6087176" imgH="8175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76" y="650788"/>
                        <a:ext cx="3120711" cy="419151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8B7E5D6-7C60-4EF2-92BD-1BC3989CC119}"/>
              </a:ext>
            </a:extLst>
          </p:cNvPr>
          <p:cNvSpPr/>
          <p:nvPr/>
        </p:nvSpPr>
        <p:spPr>
          <a:xfrm>
            <a:off x="123994" y="1719011"/>
            <a:ext cx="561806" cy="262189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solidFill>
              <a:srgbClr val="873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CBB4A3-6FED-499E-8C84-118F7E4A8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107387E-DE4C-4D1F-87C2-2696E1DA8A8B}"/>
              </a:ext>
            </a:extLst>
          </p:cNvPr>
          <p:cNvSpPr/>
          <p:nvPr/>
        </p:nvSpPr>
        <p:spPr>
          <a:xfrm>
            <a:off x="6581189" y="5781270"/>
            <a:ext cx="2228890" cy="1076729"/>
          </a:xfrm>
          <a:prstGeom prst="ellipse">
            <a:avLst/>
          </a:prstGeom>
          <a:solidFill>
            <a:srgbClr val="FFFF00">
              <a:alpha val="23137"/>
            </a:srgbClr>
          </a:solidFill>
          <a:ln>
            <a:solidFill>
              <a:srgbClr val="873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" y="835456"/>
            <a:ext cx="7108771" cy="5331578"/>
          </a:xfrm>
          <a:prstGeom prst="ellipse">
            <a:avLst/>
          </a:prstGeom>
          <a:ln w="63500" cap="rnd">
            <a:solidFill>
              <a:srgbClr val="873A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95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BF997C08-5E94-4D9D-BA00-A60D354D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762000"/>
            <a:ext cx="7326284" cy="54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CBB4A3-6FED-499E-8C84-118F7E4A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B549835-3503-45E8-A703-4CED591D6E00}"/>
              </a:ext>
            </a:extLst>
          </p:cNvPr>
          <p:cNvCxnSpPr>
            <a:cxnSpLocks/>
          </p:cNvCxnSpPr>
          <p:nvPr/>
        </p:nvCxnSpPr>
        <p:spPr>
          <a:xfrm>
            <a:off x="6664029" y="1773905"/>
            <a:ext cx="645571" cy="4245895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6F1F3F0-A205-456F-B7F7-9F20FB8ED296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6669039" y="1719011"/>
            <a:ext cx="1281122" cy="44100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02985DA-5DC8-46AA-ADD4-3C0F9131FF7F}"/>
              </a:ext>
            </a:extLst>
          </p:cNvPr>
          <p:cNvCxnSpPr>
            <a:cxnSpLocks/>
          </p:cNvCxnSpPr>
          <p:nvPr/>
        </p:nvCxnSpPr>
        <p:spPr>
          <a:xfrm flipH="1">
            <a:off x="5585094" y="1719011"/>
            <a:ext cx="689489" cy="2133073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11A921C-0DBB-454D-BF09-7F19E2214203}"/>
              </a:ext>
            </a:extLst>
          </p:cNvPr>
          <p:cNvCxnSpPr>
            <a:cxnSpLocks/>
          </p:cNvCxnSpPr>
          <p:nvPr/>
        </p:nvCxnSpPr>
        <p:spPr>
          <a:xfrm flipH="1">
            <a:off x="5805896" y="1719011"/>
            <a:ext cx="473697" cy="21260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6C8779F7-B6CB-4BD3-9AA8-3900C6D55D06}"/>
              </a:ext>
            </a:extLst>
          </p:cNvPr>
          <p:cNvCxnSpPr>
            <a:cxnSpLocks/>
          </p:cNvCxnSpPr>
          <p:nvPr/>
        </p:nvCxnSpPr>
        <p:spPr>
          <a:xfrm flipH="1">
            <a:off x="2917201" y="1561328"/>
            <a:ext cx="2888695" cy="4567683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4612922-03F5-475B-B546-5EFD0326E41F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3536506" y="1561328"/>
            <a:ext cx="2344501" cy="45676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17FFFE7C-3A2B-4614-A035-6359BBE00218}"/>
              </a:ext>
            </a:extLst>
          </p:cNvPr>
          <p:cNvCxnSpPr>
            <a:cxnSpLocks/>
          </p:cNvCxnSpPr>
          <p:nvPr/>
        </p:nvCxnSpPr>
        <p:spPr>
          <a:xfrm flipH="1">
            <a:off x="1795185" y="1427984"/>
            <a:ext cx="3839039" cy="242410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0E878B9-6B1D-430D-9096-8DCA2AA35BEB}"/>
              </a:ext>
            </a:extLst>
          </p:cNvPr>
          <p:cNvCxnSpPr>
            <a:cxnSpLocks/>
          </p:cNvCxnSpPr>
          <p:nvPr/>
        </p:nvCxnSpPr>
        <p:spPr>
          <a:xfrm flipH="1">
            <a:off x="2169406" y="1447800"/>
            <a:ext cx="3469394" cy="248660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3CC3D1-0409-42C6-8FCC-ACB44EF61C2C}"/>
              </a:ext>
            </a:extLst>
          </p:cNvPr>
          <p:cNvSpPr/>
          <p:nvPr/>
        </p:nvSpPr>
        <p:spPr>
          <a:xfrm>
            <a:off x="5554594" y="642282"/>
            <a:ext cx="2228890" cy="1076729"/>
          </a:xfrm>
          <a:prstGeom prst="ellipse">
            <a:avLst/>
          </a:prstGeom>
          <a:solidFill>
            <a:srgbClr val="FFFF00">
              <a:alpha val="23137"/>
            </a:srgbClr>
          </a:solidFill>
          <a:ln w="57150">
            <a:solidFill>
              <a:srgbClr val="873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C8779F7-B6CB-4BD3-9AA8-3900C6D55D06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3180739" y="1561328"/>
            <a:ext cx="2700268" cy="4567683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77" y="304800"/>
            <a:ext cx="8229600" cy="8842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 Review: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8011" y="1189038"/>
            <a:ext cx="94488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  Each pair of the </a:t>
            </a:r>
            <a:r>
              <a:rPr lang="en-US" altLang="en-US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22 autosomal chromosomes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have the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same genes </a:t>
            </a:r>
          </a:p>
          <a:p>
            <a:pPr marL="136525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For each gene there can be 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2 alleles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(different forms)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A human with two </a:t>
            </a:r>
            <a:r>
              <a:rPr lang="en-US" altLang="en-US" sz="18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different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 alleles for a trait is </a:t>
            </a:r>
            <a:r>
              <a:rPr lang="en-US" altLang="en-US" sz="1800" u="sng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u="sng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for that trait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)</a:t>
            </a: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	Hetero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show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the </a:t>
            </a:r>
            <a:r>
              <a:rPr lang="en-US" altLang="en-US" sz="18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trait and </a:t>
            </a:r>
            <a:r>
              <a:rPr lang="en-US" altLang="en-US" sz="1800" i="1" dirty="0">
                <a:solidFill>
                  <a:srgbClr val="FF5050"/>
                </a:solidFill>
                <a:latin typeface="Century Gothic" panose="020B0502020202020204" pitchFamily="34" charset="0"/>
                <a:cs typeface="Arial" charset="0"/>
              </a:rPr>
              <a:t>carry*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the recessive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A human with two of the same alleles is homozygous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)</a:t>
            </a: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Dominate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show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the dominant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trait</a:t>
            </a: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b="1" i="1" dirty="0">
                <a:latin typeface="Century Gothic" panose="020B0502020202020204" pitchFamily="34" charset="0"/>
                <a:cs typeface="Arial" charset="0"/>
              </a:rPr>
              <a:t>not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 show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the dominate trait </a:t>
            </a: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  ***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(no “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” instructions for it!)***</a:t>
            </a:r>
          </a:p>
          <a:p>
            <a:pPr lvl="3"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762000"/>
            <a:ext cx="7326284" cy="54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762000"/>
            <a:ext cx="761999" cy="1905000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C3F3F0-C80C-42A1-89A1-7892BCE1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="" xmlns:a16="http://schemas.microsoft.com/office/drawing/2014/main" id="{112AD35B-4299-48F6-84C0-5273BD1E32CE}"/>
              </a:ext>
            </a:extLst>
          </p:cNvPr>
          <p:cNvSpPr/>
          <p:nvPr/>
        </p:nvSpPr>
        <p:spPr>
          <a:xfrm rot="19954745" flipH="1">
            <a:off x="1875386" y="3028871"/>
            <a:ext cx="1965100" cy="569642"/>
          </a:xfrm>
          <a:prstGeom prst="rightArrow">
            <a:avLst>
              <a:gd name="adj1" fmla="val 65935"/>
              <a:gd name="adj2" fmla="val 7743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Chromosome #1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1403" r="15959" b="3144"/>
          <a:stretch/>
        </p:blipFill>
        <p:spPr>
          <a:xfrm>
            <a:off x="4074622" y="2590800"/>
            <a:ext cx="4800600" cy="3706091"/>
          </a:xfrm>
          <a:prstGeom prst="rect">
            <a:avLst/>
          </a:prstGeom>
          <a:ln w="1270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86200" y="2514600"/>
            <a:ext cx="5257800" cy="533400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2" y="609599"/>
            <a:ext cx="4574651" cy="609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585" y="826973"/>
            <a:ext cx="4800600" cy="3954463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Given that Huntington’s Disease is dominant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‘H’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: </a:t>
            </a:r>
          </a:p>
          <a:p>
            <a:pPr marL="136525" indent="0" algn="ctr" eaLnBrk="1" hangingPunct="1">
              <a:buNone/>
            </a:pPr>
            <a:endParaRPr lang="en-US" altLang="en-US" sz="10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What type of chromosome is this trait found?</a:t>
            </a:r>
          </a:p>
          <a:p>
            <a:pPr marL="585788" lvl="1" indent="0" eaLnBrk="1" hangingPunct="1">
              <a:buNone/>
            </a:pPr>
            <a:r>
              <a:rPr lang="en-US" altLang="en-US" sz="1200" i="1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2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          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Autosomal or Sex Linked?</a:t>
            </a:r>
          </a:p>
          <a:p>
            <a:pPr marL="585788" lvl="1" indent="0" eaLnBrk="1" hangingPunct="1">
              <a:buNone/>
            </a:pPr>
            <a:endParaRPr lang="en-US" altLang="en-US" sz="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Would 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 err="1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</a:t>
            </a:r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h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express Huntington’s? 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Yes or No?</a:t>
            </a:r>
          </a:p>
          <a:p>
            <a:pPr eaLnBrk="1" hangingPunct="1"/>
            <a:endParaRPr lang="en-US" altLang="en-US" sz="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HH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show the disease.</a:t>
            </a:r>
          </a:p>
          <a:p>
            <a:pPr eaLnBrk="1" hangingPunct="1"/>
            <a:endParaRPr lang="en-US" altLang="en-US" sz="14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 err="1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hh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___________ show the disease. </a:t>
            </a:r>
            <a:endParaRPr lang="en-US" altLang="en-US" sz="1400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04569"/>
            <a:ext cx="8077199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inheritance pattern is called </a:t>
            </a:r>
            <a:r>
              <a:rPr lang="en-US" sz="4000" dirty="0">
                <a:solidFill>
                  <a:schemeClr val="bg1"/>
                </a:solidFill>
              </a:rPr>
              <a:t>Autosomal Dominant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3385" y="-71901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403" r="15959" b="3144"/>
          <a:stretch/>
        </p:blipFill>
        <p:spPr>
          <a:xfrm>
            <a:off x="4911728" y="1445904"/>
            <a:ext cx="3895762" cy="3007551"/>
          </a:xfrm>
          <a:prstGeom prst="rect">
            <a:avLst/>
          </a:prstGeom>
          <a:ln w="1270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flipV="1">
            <a:off x="4724400" y="2024288"/>
            <a:ext cx="4275667" cy="185512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B4EBFD-4642-4162-AA8E-51CD866B0211}"/>
              </a:ext>
            </a:extLst>
          </p:cNvPr>
          <p:cNvSpPr txBox="1"/>
          <p:nvPr/>
        </p:nvSpPr>
        <p:spPr>
          <a:xfrm>
            <a:off x="321856" y="4225358"/>
            <a:ext cx="428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*BECAUSE the genetic info for </a:t>
            </a:r>
            <a:r>
              <a:rPr lang="en-US" altLang="en-US" sz="1400" b="1" i="1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1400" i="1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not present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96F76A-CB4B-4716-AAEC-9C4DBB0305E5}"/>
              </a:ext>
            </a:extLst>
          </p:cNvPr>
          <p:cNvSpPr txBox="1"/>
          <p:nvPr/>
        </p:nvSpPr>
        <p:spPr>
          <a:xfrm>
            <a:off x="818665" y="3099329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D83F6B-5A91-4213-A72B-2F87CA809800}"/>
              </a:ext>
            </a:extLst>
          </p:cNvPr>
          <p:cNvSpPr txBox="1"/>
          <p:nvPr/>
        </p:nvSpPr>
        <p:spPr>
          <a:xfrm>
            <a:off x="808412" y="381623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 not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7DFD324-2ACC-474A-97A0-35A69F81FD5A}"/>
              </a:ext>
            </a:extLst>
          </p:cNvPr>
          <p:cNvSpPr/>
          <p:nvPr/>
        </p:nvSpPr>
        <p:spPr>
          <a:xfrm>
            <a:off x="1322756" y="1860543"/>
            <a:ext cx="1165466" cy="307776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1A4C28A-84FA-408D-A122-A52B1E7AA2CC}"/>
              </a:ext>
            </a:extLst>
          </p:cNvPr>
          <p:cNvSpPr/>
          <p:nvPr/>
        </p:nvSpPr>
        <p:spPr>
          <a:xfrm>
            <a:off x="2488222" y="2466310"/>
            <a:ext cx="407377" cy="307776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10" grpId="0"/>
      <p:bldP spid="9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7778" y="826973"/>
            <a:ext cx="4600888" cy="4297361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Given that an Cystic Fibrosis is recessive 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‘c’: </a:t>
            </a:r>
          </a:p>
          <a:p>
            <a:pPr eaLnBrk="1" hangingPunct="1"/>
            <a:endParaRPr lang="en-US" altLang="en-US" sz="1000" dirty="0">
              <a:solidFill>
                <a:srgbClr val="5ECBF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express the disease. </a:t>
            </a:r>
          </a:p>
          <a:p>
            <a:pPr eaLnBrk="1" hangingPunct="1"/>
            <a:endParaRPr lang="en-US" altLang="en-US" sz="600" dirty="0">
              <a:latin typeface="Century Gothic" panose="020B0502020202020204" pitchFamily="34" charset="0"/>
              <a:cs typeface="Arial" charset="0"/>
            </a:endParaRPr>
          </a:p>
          <a:p>
            <a:pPr lvl="1"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However, this human (</a:t>
            </a:r>
            <a:r>
              <a:rPr lang="en-US" altLang="en-US" sz="14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is a </a:t>
            </a:r>
            <a:r>
              <a:rPr lang="en-US" altLang="en-US" sz="1400" u="sng" dirty="0">
                <a:latin typeface="Century Gothic" panose="020B0502020202020204" pitchFamily="34" charset="0"/>
                <a:cs typeface="Arial" charset="0"/>
              </a:rPr>
              <a:t>carrier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for the disease and </a:t>
            </a:r>
            <a:r>
              <a:rPr lang="en-US" altLang="en-US" sz="1400" i="1" dirty="0">
                <a:latin typeface="Century Gothic" panose="020B0502020202020204" pitchFamily="34" charset="0"/>
                <a:cs typeface="Arial" charset="0"/>
              </a:rPr>
              <a:t>50% of its gametes will have the </a:t>
            </a:r>
            <a:r>
              <a:rPr lang="en-US" altLang="en-US" sz="14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‘c’ </a:t>
            </a:r>
            <a:r>
              <a:rPr lang="en-US" altLang="en-US" sz="1400" i="1" dirty="0">
                <a:latin typeface="Century Gothic" panose="020B0502020202020204" pitchFamily="34" charset="0"/>
                <a:cs typeface="Arial" charset="0"/>
              </a:rPr>
              <a:t>trait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1" eaLnBrk="1" hangingPunct="1"/>
            <a:endParaRPr lang="en-US" altLang="en-US" sz="10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dominant 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CC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express the disease.</a:t>
            </a:r>
          </a:p>
          <a:p>
            <a:pPr marL="136525" indent="0" eaLnBrk="1" hangingPunct="1">
              <a:buNone/>
            </a:pPr>
            <a:endParaRPr lang="en-US" altLang="en-US" sz="14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 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express the disease.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9" y="4818813"/>
            <a:ext cx="8229599" cy="1323439"/>
          </a:xfrm>
          <a:prstGeom prst="rect">
            <a:avLst/>
          </a:prstGeom>
          <a:solidFill>
            <a:srgbClr val="5ECB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inheritance pattern is called </a:t>
            </a:r>
            <a:r>
              <a:rPr lang="en-US" sz="4000" dirty="0">
                <a:solidFill>
                  <a:schemeClr val="bg1"/>
                </a:solidFill>
              </a:rPr>
              <a:t>Autosomal Recessive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79BDE1-A7C9-45F7-9E9C-A067293E02C6}"/>
              </a:ext>
            </a:extLst>
          </p:cNvPr>
          <p:cNvSpPr txBox="1"/>
          <p:nvPr/>
        </p:nvSpPr>
        <p:spPr>
          <a:xfrm>
            <a:off x="838199" y="323434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 not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FA28F8-5E8B-4514-874A-ABDBDB3A096B}"/>
              </a:ext>
            </a:extLst>
          </p:cNvPr>
          <p:cNvSpPr txBox="1"/>
          <p:nvPr/>
        </p:nvSpPr>
        <p:spPr>
          <a:xfrm>
            <a:off x="3926344" y="160020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 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403" r="15959" b="3144"/>
          <a:stretch/>
        </p:blipFill>
        <p:spPr>
          <a:xfrm>
            <a:off x="5069378" y="1401640"/>
            <a:ext cx="3617422" cy="2792671"/>
          </a:xfrm>
          <a:prstGeom prst="rect">
            <a:avLst/>
          </a:prstGeom>
          <a:ln w="1270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34742" y="2409737"/>
            <a:ext cx="3961938" cy="181063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358AC04-AE6A-4A2F-9EE9-9F65FF458199}"/>
              </a:ext>
            </a:extLst>
          </p:cNvPr>
          <p:cNvSpPr txBox="1">
            <a:spLocks/>
          </p:cNvSpPr>
          <p:nvPr/>
        </p:nvSpPr>
        <p:spPr>
          <a:xfrm>
            <a:off x="703385" y="-71901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9F9439-8429-4F2E-B4C8-062713EB206A}"/>
              </a:ext>
            </a:extLst>
          </p:cNvPr>
          <p:cNvSpPr txBox="1"/>
          <p:nvPr/>
        </p:nvSpPr>
        <p:spPr>
          <a:xfrm>
            <a:off x="987278" y="4012739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16887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 animBg="1"/>
      <p:bldP spid="12" grpId="0"/>
      <p:bldP spid="13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Today’s Lab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800600"/>
          </a:xfrm>
        </p:spPr>
        <p:txBody>
          <a:bodyPr>
            <a:normAutofit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Review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Genetic Inheritance we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did as class </a:t>
            </a:r>
            <a:r>
              <a:rPr lang="en-US" sz="24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pg. </a:t>
            </a:r>
            <a:r>
              <a:rPr lang="en-US" sz="2400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131</a:t>
            </a:r>
            <a:endParaRPr lang="en-US" sz="2400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Review Color Blindness we did as class </a:t>
            </a:r>
            <a:r>
              <a:rPr lang="en-US" sz="2400" i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pgs. 132-133</a:t>
            </a:r>
            <a:endParaRPr lang="en-US" sz="2400" i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CCFF"/>
                </a:solidFill>
                <a:latin typeface="Century Gothic" panose="020B0502020202020204" pitchFamily="34" charset="0"/>
              </a:rPr>
              <a:t>“To Do” Karyotyping Babies </a:t>
            </a:r>
            <a:r>
              <a:rPr lang="en-US" sz="2400" i="1" dirty="0">
                <a:solidFill>
                  <a:srgbClr val="FFCCFF"/>
                </a:solidFill>
                <a:latin typeface="Century Gothic" panose="020B0502020202020204" pitchFamily="34" charset="0"/>
              </a:rPr>
              <a:t>pgs. 135-138 </a:t>
            </a:r>
            <a:r>
              <a:rPr lang="en-US" sz="2400" dirty="0">
                <a:solidFill>
                  <a:srgbClr val="FFCCFF"/>
                </a:solidFill>
                <a:latin typeface="Century Gothic" panose="020B0502020202020204" pitchFamily="34" charset="0"/>
              </a:rPr>
              <a:t>- set up your own baby, then walk around and identify ALL OTHERS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Work </a:t>
            </a: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on “To Do” &amp; Genetics Pedigree problems </a:t>
            </a:r>
            <a:r>
              <a:rPr lang="en-US" sz="2400" i="1" dirty="0">
                <a:solidFill>
                  <a:srgbClr val="5ECBF1"/>
                </a:solidFill>
                <a:latin typeface="Century Gothic" panose="020B0502020202020204" pitchFamily="34" charset="0"/>
              </a:rPr>
              <a:t>pgs. 141 – 147 </a:t>
            </a:r>
            <a:r>
              <a:rPr lang="en-US" sz="14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(answers are in back of lab book)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Autosomal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 Traits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08525"/>
          </a:xfrm>
        </p:spPr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Some </a:t>
            </a:r>
            <a:r>
              <a:rPr lang="en-US" altLang="en-US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autosomal </a:t>
            </a:r>
            <a:r>
              <a:rPr lang="en-US" altLang="en-US" dirty="0" smtClean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DOMINANT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traits in Humans: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Widow’s peak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Unattached earlobes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Freckles</a:t>
            </a:r>
          </a:p>
          <a:p>
            <a:pPr lvl="1"/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Some 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autosomal recessive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traits in Humans: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No hair on back of hand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Not able to roll tongue  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Joined eyebrows</a:t>
            </a:r>
          </a:p>
          <a:p>
            <a:pPr lvl="1"/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0005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Autosomal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 Traits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818" y="1752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Turn to page </a:t>
            </a:r>
            <a:r>
              <a:rPr lang="en-US" altLang="en-US" b="1" dirty="0" smtClean="0">
                <a:latin typeface="Century Gothic" panose="020B0502020202020204" pitchFamily="34" charset="0"/>
                <a:cs typeface="Arial" charset="0"/>
              </a:rPr>
              <a:t>131</a:t>
            </a:r>
            <a:r>
              <a:rPr lang="en-US" altLang="en-US" dirty="0" smtClean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in Lab book:</a:t>
            </a:r>
          </a:p>
          <a:p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r>
              <a:rPr lang="en-US" altLang="en-US" sz="1600" i="1" dirty="0">
                <a:latin typeface="Century Gothic" panose="020B0502020202020204" pitchFamily="34" charset="0"/>
                <a:cs typeface="Arial" charset="0"/>
              </a:rPr>
              <a:t>*turn on projector to do class tally together</a:t>
            </a:r>
          </a:p>
        </p:txBody>
      </p:sp>
    </p:spTree>
    <p:extLst>
      <p:ext uri="{BB962C8B-B14F-4D97-AF65-F5344CB8AC3E}">
        <p14:creationId xmlns:p14="http://schemas.microsoft.com/office/powerpoint/2010/main" val="4225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Non Mendelian Inheritance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47085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rgbClr val="FF66CC"/>
                </a:solidFill>
                <a:latin typeface="Century Gothic" panose="020B0502020202020204" pitchFamily="34" charset="0"/>
                <a:cs typeface="Arial" charset="0"/>
              </a:rPr>
              <a:t>Incomplete Dominance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Form of inheritance where heterozygous alleles are both expressed =&gt; combined phenotype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Example: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white flowers + red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flowers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= pink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flowers</a:t>
            </a:r>
          </a:p>
          <a:p>
            <a:pPr lvl="2"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o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d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o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m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n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n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t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Both alleles are expressed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Example: Example: white flowers + red flowers = </a:t>
            </a:r>
            <a:r>
              <a:rPr lang="en-US" altLang="en-US" sz="1800" i="1" dirty="0" smtClean="0">
                <a:latin typeface="Century Gothic" panose="020B0502020202020204" pitchFamily="34" charset="0"/>
                <a:cs typeface="Arial" charset="0"/>
              </a:rPr>
              <a:t>mixed </a:t>
            </a:r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white &amp; red flowers</a:t>
            </a:r>
          </a:p>
          <a:p>
            <a:pPr lvl="2" eaLnBrk="1" hangingPunct="1"/>
            <a:r>
              <a:rPr lang="en-US" altLang="en-US" sz="1800" dirty="0" smtClean="0">
                <a:latin typeface="Century Gothic" panose="020B0502020202020204" pitchFamily="34" charset="0"/>
                <a:cs typeface="Arial" charset="0"/>
              </a:rPr>
              <a:t>Example: Blood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types in humans</a:t>
            </a:r>
          </a:p>
          <a:p>
            <a:pPr lvl="4" eaLnBrk="1" hangingPunct="1"/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If a person has the </a:t>
            </a:r>
            <a:r>
              <a:rPr lang="en-US" altLang="en-US" sz="1600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A allele 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and the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B allele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, then both </a:t>
            </a:r>
            <a:r>
              <a:rPr lang="en-US" altLang="en-US" sz="1600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A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 and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B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 are expressed on the surface of the red blood cell (RBC) as </a:t>
            </a:r>
            <a:r>
              <a:rPr lang="en-US" altLang="en-US" sz="1600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A</a:t>
            </a:r>
            <a:r>
              <a:rPr lang="en-US" altLang="en-US" sz="16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B</a:t>
            </a:r>
            <a:r>
              <a:rPr lang="en-US" altLang="en-US" sz="1600" dirty="0"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13998" r="12909"/>
          <a:stretch/>
        </p:blipFill>
        <p:spPr>
          <a:xfrm>
            <a:off x="5506544" y="1276005"/>
            <a:ext cx="3408857" cy="3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99FF"/>
                </a:solidFill>
              </a:rPr>
              <a:t>X-linked </a:t>
            </a:r>
            <a:r>
              <a:rPr lang="en-US" altLang="en-US" dirty="0">
                <a:solidFill>
                  <a:srgbClr val="CC99FF"/>
                </a:solidFill>
              </a:rPr>
              <a:t>crosses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Chromosomal pair #23 (Sex Chromosomes):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XX</a:t>
            </a:r>
            <a:r>
              <a:rPr lang="en-US" altLang="en-US" sz="2400" dirty="0">
                <a:latin typeface="Century Gothic" panose="020B0502020202020204" pitchFamily="34" charset="0"/>
              </a:rPr>
              <a:t> (so, one chromosome is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,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the other is also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) =&gt; results in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2400" dirty="0">
                <a:latin typeface="Century Gothic" panose="020B0502020202020204" pitchFamily="34" charset="0"/>
              </a:rPr>
              <a:t> (so, one chromosome is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, the other is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=&gt; results in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male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99FF"/>
                </a:solidFill>
              </a:rPr>
              <a:t>X-linked </a:t>
            </a:r>
            <a:r>
              <a:rPr lang="en-US" altLang="en-US" dirty="0">
                <a:solidFill>
                  <a:srgbClr val="CC99FF"/>
                </a:solidFill>
              </a:rPr>
              <a:t>crosses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68842"/>
              </p:ext>
            </p:extLst>
          </p:nvPr>
        </p:nvGraphicFramePr>
        <p:xfrm>
          <a:off x="2286000" y="2209800"/>
          <a:ext cx="54864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 </a:t>
                      </a:r>
                      <a:r>
                        <a:rPr lang="en-US" sz="18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1800" dirty="0">
                        <a:solidFill>
                          <a:srgbClr val="4FADF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XX (female)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XY (male)</a:t>
                      </a:r>
                      <a:endParaRPr lang="en-US" sz="2000" dirty="0">
                        <a:solidFill>
                          <a:srgbClr val="4FADF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XX (female)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XY (male)</a:t>
                      </a:r>
                      <a:endParaRPr lang="en-US" sz="2000" dirty="0">
                        <a:solidFill>
                          <a:srgbClr val="4FADF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2303585" y="2227385"/>
            <a:ext cx="1676400" cy="7620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280D5F-FDCA-469F-A8CF-10917EBB58EA}"/>
              </a:ext>
            </a:extLst>
          </p:cNvPr>
          <p:cNvSpPr/>
          <p:nvPr/>
        </p:nvSpPr>
        <p:spPr>
          <a:xfrm>
            <a:off x="2225919" y="1659086"/>
            <a:ext cx="5606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Possible gametes of a sperm: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 or </a:t>
            </a:r>
            <a:r>
              <a:rPr lang="en-US" altLang="en-US" sz="2400" dirty="0">
                <a:solidFill>
                  <a:srgbClr val="4FADF3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1AC4EC-7F9E-41AC-BAB7-991D16714C4F}"/>
              </a:ext>
            </a:extLst>
          </p:cNvPr>
          <p:cNvSpPr txBox="1"/>
          <p:nvPr/>
        </p:nvSpPr>
        <p:spPr>
          <a:xfrm>
            <a:off x="457200" y="2836985"/>
            <a:ext cx="204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Possible gametes of an ovum: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 (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only X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7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6731</TotalTime>
  <Words>2081</Words>
  <Application>Microsoft Office PowerPoint</Application>
  <PresentationFormat>On-screen Show (4:3)</PresentationFormat>
  <Paragraphs>519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Arial Rounded MT Bold</vt:lpstr>
      <vt:lpstr>Book Antiqua</vt:lpstr>
      <vt:lpstr>Calibri</vt:lpstr>
      <vt:lpstr>Century Gothic</vt:lpstr>
      <vt:lpstr>Comic Sans MS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Document</vt:lpstr>
      <vt:lpstr>PowerPoint Presentation</vt:lpstr>
      <vt:lpstr>Human Genetics  Exercise 10, pg. 127-147</vt:lpstr>
      <vt:lpstr>Human Karyotype</vt:lpstr>
      <vt:lpstr>Dom vs. Rec Trait Review:</vt:lpstr>
      <vt:lpstr>Autosomal Traits</vt:lpstr>
      <vt:lpstr>Autosomal Traits</vt:lpstr>
      <vt:lpstr>Non Mendelian Inheritance</vt:lpstr>
      <vt:lpstr>X-linked crosses</vt:lpstr>
      <vt:lpstr>X-linked crosses</vt:lpstr>
      <vt:lpstr>X-linked crosses</vt:lpstr>
      <vt:lpstr>Color Blindness – X-linked</vt:lpstr>
      <vt:lpstr>X-linked crosses</vt:lpstr>
      <vt:lpstr>PowerPoint Presentation</vt:lpstr>
      <vt:lpstr>PowerPoint Presentation</vt:lpstr>
      <vt:lpstr>Color Blindness – X-linked</vt:lpstr>
      <vt:lpstr>Color Blindness – X-linked</vt:lpstr>
      <vt:lpstr>Color Blindness – X-linked</vt:lpstr>
      <vt:lpstr>Chromosomal Abnormalities resulting from non-disjunction during Meiosis</vt:lpstr>
      <vt:lpstr>Chromosomal Abnormalities resulting from non-disjunction during Meiosis</vt:lpstr>
      <vt:lpstr>Pedigrees</vt:lpstr>
      <vt:lpstr>Pedigrees Example</vt:lpstr>
      <vt:lpstr>Pedigrees Examples how to draw a pedigree</vt:lpstr>
      <vt:lpstr>Pedigrees Examples how to draw a pedigree</vt:lpstr>
      <vt:lpstr>Pedigrees Example</vt:lpstr>
      <vt:lpstr>Pedigrees Example</vt:lpstr>
      <vt:lpstr>Pedigrees Example</vt:lpstr>
      <vt:lpstr>Find inheritance from pedigrees</vt:lpstr>
      <vt:lpstr>Pedigrees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Lab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S. Rodgers</cp:lastModifiedBy>
  <cp:revision>381</cp:revision>
  <dcterms:created xsi:type="dcterms:W3CDTF">2009-05-05T14:19:28Z</dcterms:created>
  <dcterms:modified xsi:type="dcterms:W3CDTF">2019-02-06T21:07:15Z</dcterms:modified>
</cp:coreProperties>
</file>