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25"/>
  </p:handoutMasterIdLst>
  <p:sldIdLst>
    <p:sldId id="256" r:id="rId2"/>
    <p:sldId id="341" r:id="rId3"/>
    <p:sldId id="340" r:id="rId4"/>
    <p:sldId id="342" r:id="rId5"/>
    <p:sldId id="343" r:id="rId6"/>
    <p:sldId id="277" r:id="rId7"/>
    <p:sldId id="344" r:id="rId8"/>
    <p:sldId id="351" r:id="rId9"/>
    <p:sldId id="352" r:id="rId10"/>
    <p:sldId id="350" r:id="rId11"/>
    <p:sldId id="345" r:id="rId12"/>
    <p:sldId id="347" r:id="rId13"/>
    <p:sldId id="353" r:id="rId14"/>
    <p:sldId id="349" r:id="rId15"/>
    <p:sldId id="337" r:id="rId16"/>
    <p:sldId id="330" r:id="rId17"/>
    <p:sldId id="338" r:id="rId18"/>
    <p:sldId id="354" r:id="rId19"/>
    <p:sldId id="339" r:id="rId20"/>
    <p:sldId id="319" r:id="rId21"/>
    <p:sldId id="331" r:id="rId22"/>
    <p:sldId id="332" r:id="rId23"/>
    <p:sldId id="33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8" autoAdjust="0"/>
    <p:restoredTop sz="93499" autoAdjust="0"/>
  </p:normalViewPr>
  <p:slideViewPr>
    <p:cSldViewPr snapToGrid="0" snapToObjects="1">
      <p:cViewPr varScale="1">
        <p:scale>
          <a:sx n="83" d="100"/>
          <a:sy n="83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1107619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6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1" y="1122387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8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/>
              <a:t>College Physics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 smtClean="0">
                <a:solidFill>
                  <a:schemeClr val="tx1"/>
                </a:solidFill>
                <a:latin typeface="+mn-lt"/>
              </a:rPr>
              <a:t>PowerPoint Image Slideshow</a:t>
            </a:r>
            <a:endParaRPr lang="en-US" sz="16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7" y="2517425"/>
            <a:ext cx="2010683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6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  <p:sldLayoutId id="2147483921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768732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Chapter 10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1600" y="3251167"/>
            <a:ext cx="9144000" cy="19211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Meiosis and sexual reproduction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45473" y="1088302"/>
            <a:ext cx="5105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/>
              <a:t>Meiosis</a:t>
            </a:r>
            <a:r>
              <a:rPr lang="en-US" altLang="en-US" dirty="0" smtClean="0"/>
              <a:t> </a:t>
            </a:r>
            <a:r>
              <a:rPr lang="en-US" altLang="en-US" dirty="0" smtClean="0"/>
              <a:t>consists of two nuclear </a:t>
            </a:r>
            <a:r>
              <a:rPr lang="en-US" altLang="en-US" dirty="0" smtClean="0"/>
              <a:t>divisions (Meiosis I and II)</a:t>
            </a:r>
            <a:endParaRPr lang="en-US" alt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dirty="0" smtClean="0"/>
              <a:t>DNA is replicated once in </a:t>
            </a:r>
            <a:r>
              <a:rPr lang="en-US" altLang="en-US" sz="2800" i="1" u="sng" dirty="0" smtClean="0"/>
              <a:t>S-phase before meiosis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dirty="0" smtClean="0">
                <a:sym typeface="Wingdings" panose="05000000000000000000" pitchFamily="2" charset="2"/>
              </a:rPr>
              <a:t> c</a:t>
            </a:r>
            <a:r>
              <a:rPr lang="en-US" altLang="en-US" sz="2800" dirty="0" smtClean="0"/>
              <a:t>hromosome number is reduced by half, from diploid to </a:t>
            </a:r>
            <a:r>
              <a:rPr lang="en-US" altLang="en-US" sz="2800" b="1" dirty="0" smtClean="0"/>
              <a:t>haploid</a:t>
            </a:r>
            <a:r>
              <a:rPr lang="en-US" altLang="en-US" sz="2800" dirty="0" smtClean="0"/>
              <a:t>, ensuring each haploid has complete chromosome set</a:t>
            </a:r>
            <a:endParaRPr lang="en-US" altLang="en-US" sz="2800" b="1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i="1" dirty="0" smtClean="0">
                <a:solidFill>
                  <a:srgbClr val="FF0000"/>
                </a:solidFill>
              </a:rPr>
              <a:t>Products differ from parent cell, and each other</a:t>
            </a:r>
          </a:p>
        </p:txBody>
      </p:sp>
      <p:pic>
        <p:nvPicPr>
          <p:cNvPr id="112644" name="Picture 5" descr="genetics_meiosis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309" y="2296103"/>
            <a:ext cx="3657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5" name="Rectangle 6"/>
          <p:cNvSpPr>
            <a:spLocks noChangeArrowheads="1"/>
          </p:cNvSpPr>
          <p:nvPr/>
        </p:nvSpPr>
        <p:spPr bwMode="auto">
          <a:xfrm>
            <a:off x="3581400" y="6410757"/>
            <a:ext cx="544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dirty="0"/>
              <a:t>http://www.windows.ucar.edu/earth/Life/images/genetics_meiosis_sm.gif</a:t>
            </a:r>
          </a:p>
        </p:txBody>
      </p:sp>
      <p:cxnSp>
        <p:nvCxnSpPr>
          <p:cNvPr id="112646" name="Straight Arrow Connector 6"/>
          <p:cNvCxnSpPr>
            <a:cxnSpLocks noChangeShapeType="1"/>
          </p:cNvCxnSpPr>
          <p:nvPr/>
        </p:nvCxnSpPr>
        <p:spPr bwMode="auto">
          <a:xfrm flipH="1">
            <a:off x="5024582" y="4682836"/>
            <a:ext cx="3251200" cy="1215521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45312"/>
            <a:ext cx="4724400" cy="3976254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Gametes</a:t>
            </a:r>
            <a:r>
              <a:rPr lang="en-US" b="1" dirty="0" smtClean="0"/>
              <a:t> </a:t>
            </a:r>
            <a:r>
              <a:rPr lang="en-US" dirty="0" smtClean="0"/>
              <a:t>(haploid cells) contain one homolog of each pair (</a:t>
            </a:r>
            <a:r>
              <a:rPr lang="en-US" i="1" dirty="0" smtClean="0"/>
              <a:t>n)</a:t>
            </a:r>
          </a:p>
          <a:p>
            <a:pPr marL="0" indent="0" eaLnBrk="1" hangingPunct="1">
              <a:defRPr/>
            </a:pPr>
            <a:endParaRPr lang="en-US" dirty="0" smtClean="0"/>
          </a:p>
          <a:p>
            <a:pPr marL="0" indent="0" eaLnBrk="1" hangingPunct="1">
              <a:defRPr/>
            </a:pPr>
            <a:endParaRPr lang="en-US" dirty="0" smtClean="0"/>
          </a:p>
          <a:p>
            <a:pPr marL="0" indent="0" eaLnBrk="1" hangingPunct="1">
              <a:defRPr/>
            </a:pPr>
            <a:endParaRPr lang="en-US" dirty="0"/>
          </a:p>
          <a:p>
            <a:pPr marL="0" indent="0" eaLnBrk="1" hangingPunct="1"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When haploid gametes fuse in </a:t>
            </a:r>
            <a:r>
              <a:rPr lang="en-US" dirty="0" smtClean="0">
                <a:solidFill>
                  <a:srgbClr val="FF0000"/>
                </a:solidFill>
              </a:rPr>
              <a:t>fertilization</a:t>
            </a:r>
            <a:r>
              <a:rPr lang="en-US" dirty="0" smtClean="0"/>
              <a:t>, they create </a:t>
            </a:r>
            <a:r>
              <a:rPr lang="en-US" b="1" dirty="0" smtClean="0"/>
              <a:t>diploid</a:t>
            </a:r>
            <a:r>
              <a:rPr lang="en-US" dirty="0" smtClean="0"/>
              <a:t> (</a:t>
            </a:r>
            <a:r>
              <a:rPr lang="en-US" i="1" dirty="0" smtClean="0"/>
              <a:t>2n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zygote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404" name="Picture 8" descr="12_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7"/>
          <a:stretch>
            <a:fillRect/>
          </a:stretch>
        </p:blipFill>
        <p:spPr bwMode="auto">
          <a:xfrm>
            <a:off x="4953000" y="2667000"/>
            <a:ext cx="40005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5" name="Rectangle 9"/>
          <p:cNvSpPr>
            <a:spLocks noChangeArrowheads="1"/>
          </p:cNvSpPr>
          <p:nvPr/>
        </p:nvSpPr>
        <p:spPr bwMode="auto">
          <a:xfrm>
            <a:off x="4359275" y="6471661"/>
            <a:ext cx="4784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dirty="0"/>
              <a:t>http://faculty.abe.ufl.edu/~chyn/age2062/lect/lect_08/12_25.GIF</a:t>
            </a:r>
          </a:p>
        </p:txBody>
      </p:sp>
      <p:sp>
        <p:nvSpPr>
          <p:cNvPr id="102406" name="Line 10"/>
          <p:cNvSpPr>
            <a:spLocks noChangeShapeType="1"/>
          </p:cNvSpPr>
          <p:nvPr/>
        </p:nvSpPr>
        <p:spPr bwMode="auto">
          <a:xfrm>
            <a:off x="3429000" y="2268321"/>
            <a:ext cx="2133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35" name="Line 11"/>
          <p:cNvSpPr>
            <a:spLocks noChangeShapeType="1"/>
          </p:cNvSpPr>
          <p:nvPr/>
        </p:nvSpPr>
        <p:spPr bwMode="auto">
          <a:xfrm flipV="1">
            <a:off x="4703618" y="4506010"/>
            <a:ext cx="1893455" cy="338355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327819" y="309832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50511"/>
            <a:ext cx="7967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Fertilization is the process that gametes from two parents unite.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327819" y="189759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idx="1"/>
          </p:nvPr>
        </p:nvSpPr>
        <p:spPr>
          <a:xfrm>
            <a:off x="327819" y="1113301"/>
            <a:ext cx="8400473" cy="48811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The cell divide twice (Meiosis I and Meiosis II)</a:t>
            </a: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In Meiosis I, the homologous chromosome</a:t>
            </a:r>
            <a:r>
              <a:rPr lang="en-US" altLang="en-US" sz="2800" dirty="0" smtClean="0"/>
              <a:t>s are separated.  The number of chromosomes are reduced in half.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In Meiosis II, the sister chromatids are separated.  The final products are four haploid gametes (n). 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448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327819" y="189759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idx="1"/>
          </p:nvPr>
        </p:nvSpPr>
        <p:spPr>
          <a:xfrm>
            <a:off x="166255" y="1006764"/>
            <a:ext cx="8876145" cy="5264727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Meiosis I</a:t>
            </a:r>
            <a:endParaRPr lang="en-US" altLang="en-US" sz="2800" dirty="0" smtClean="0"/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Prophase I – homologous pair, crossing over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Metaphase I – line up in pairs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Anaphase I – homologous chromosomes separate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Telophase I – 2 haploid cells (reduction of chromosomes)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Meiosis II (similar to mitosis except it starts with two haploid cells)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Prophase II – only one set of chromosomes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Metaphase II – line up in the middle of the cell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Anaphase II – sister chromatids separate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Telophase II – 4 haploid cells </a:t>
            </a: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627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11" descr="SC_schemati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1371600"/>
            <a:ext cx="391477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538173"/>
            <a:ext cx="4724400" cy="5486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In Prophase I, </a:t>
            </a:r>
            <a:r>
              <a:rPr lang="en-US" altLang="en-US" b="1" dirty="0" smtClean="0"/>
              <a:t>synapsis</a:t>
            </a:r>
            <a:r>
              <a:rPr lang="en-US" altLang="en-US" dirty="0" smtClean="0"/>
              <a:t> occurs: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Two homologs join together, held together by protein complex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Resulting </a:t>
            </a:r>
            <a:r>
              <a:rPr lang="en-US" altLang="en-US" sz="2800" b="1" dirty="0" smtClean="0"/>
              <a:t>tetrad</a:t>
            </a:r>
            <a:r>
              <a:rPr lang="en-US" altLang="en-US" sz="2800" dirty="0" smtClean="0"/>
              <a:t> consists of two homologous chromosomes, each with two sister chromatids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2796309" y="6453187"/>
            <a:ext cx="632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400" dirty="0"/>
              <a:t>http://users.rcn.com/jkimball.ma.ultranet/BiologyPages/S/SC_schematic.gif</a:t>
            </a:r>
          </a:p>
        </p:txBody>
      </p:sp>
      <p:pic>
        <p:nvPicPr>
          <p:cNvPr id="118790" name="Picture 6" descr="Life8e-Fig-09-16-1R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9" t="13853" r="20882" b="81311"/>
          <a:stretch>
            <a:fillRect/>
          </a:stretch>
        </p:blipFill>
        <p:spPr bwMode="auto">
          <a:xfrm>
            <a:off x="5715000" y="4800600"/>
            <a:ext cx="25908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5" name="Line 8"/>
          <p:cNvSpPr>
            <a:spLocks noChangeShapeType="1"/>
          </p:cNvSpPr>
          <p:nvPr/>
        </p:nvSpPr>
        <p:spPr bwMode="auto">
          <a:xfrm flipV="1">
            <a:off x="4724400" y="2743200"/>
            <a:ext cx="1219200" cy="60960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9816" name="Rectangle 9"/>
          <p:cNvSpPr>
            <a:spLocks noChangeArrowheads="1"/>
          </p:cNvSpPr>
          <p:nvPr/>
        </p:nvSpPr>
        <p:spPr bwMode="auto">
          <a:xfrm>
            <a:off x="5943600" y="5486400"/>
            <a:ext cx="2209800" cy="22860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817" name="Line 10"/>
          <p:cNvSpPr>
            <a:spLocks noChangeShapeType="1"/>
          </p:cNvSpPr>
          <p:nvPr/>
        </p:nvSpPr>
        <p:spPr bwMode="auto">
          <a:xfrm>
            <a:off x="4724400" y="3352800"/>
            <a:ext cx="1219200" cy="220980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2" name="Title 4"/>
          <p:cNvSpPr>
            <a:spLocks noGrp="1"/>
          </p:cNvSpPr>
          <p:nvPr>
            <p:ph type="title"/>
          </p:nvPr>
        </p:nvSpPr>
        <p:spPr>
          <a:xfrm>
            <a:off x="327819" y="203704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6CB255"/>
                </a:solidFill>
              </a:rPr>
              <a:t>Prophase I</a:t>
            </a:r>
            <a:endParaRPr lang="en-US" sz="2400" dirty="0">
              <a:solidFill>
                <a:srgbClr val="6CB255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06926" y="2034872"/>
            <a:ext cx="4223038" cy="275318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Crossover occurs between non-sister chromatids of </a:t>
            </a:r>
            <a:r>
              <a:rPr lang="en-US" sz="2400" dirty="0" smtClean="0">
                <a:solidFill>
                  <a:srgbClr val="000000"/>
                </a:solidFill>
              </a:rPr>
              <a:t>homologous chromosomes. The result </a:t>
            </a:r>
            <a:r>
              <a:rPr lang="en-US" sz="2400" dirty="0">
                <a:solidFill>
                  <a:srgbClr val="000000"/>
                </a:solidFill>
              </a:rPr>
              <a:t>is an exchange of genetic material between homologous chromosomes.</a:t>
            </a:r>
            <a:endParaRPr lang="en-US" sz="2400" b="0" dirty="0" smtClean="0">
              <a:solidFill>
                <a:srgbClr val="000000"/>
              </a:solidFill>
            </a:endParaRPr>
          </a:p>
        </p:txBody>
      </p:sp>
      <p:pic>
        <p:nvPicPr>
          <p:cNvPr id="3" name="Picture Placeholder 2" descr="Figure_11_01_02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03" r="-113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303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/>
              <a:t>Random, independent assortment during metaphase I can be demonstrated </a:t>
            </a:r>
            <a:r>
              <a:rPr lang="en-US" sz="1400" dirty="0" smtClean="0"/>
              <a:t>by considering </a:t>
            </a:r>
            <a:r>
              <a:rPr lang="en-US" sz="1400" dirty="0"/>
              <a:t>a cell with a set of two chromosomes (</a:t>
            </a:r>
            <a:r>
              <a:rPr lang="en-US" sz="1400" i="1" dirty="0"/>
              <a:t>n </a:t>
            </a:r>
            <a:r>
              <a:rPr lang="en-US" sz="1400" dirty="0"/>
              <a:t>= 2). In this case, there are two </a:t>
            </a:r>
            <a:r>
              <a:rPr lang="en-US" sz="1400" dirty="0" smtClean="0"/>
              <a:t>possible arrangements </a:t>
            </a:r>
            <a:r>
              <a:rPr lang="en-US" sz="1400" dirty="0"/>
              <a:t>at the equatorial plane in metaphase I. The total possible number of different </a:t>
            </a:r>
            <a:r>
              <a:rPr lang="en-US" sz="1400" dirty="0" smtClean="0"/>
              <a:t>gametes is </a:t>
            </a:r>
            <a:r>
              <a:rPr lang="en-US" sz="1400" dirty="0"/>
              <a:t>2</a:t>
            </a:r>
            <a:r>
              <a:rPr lang="en-US" sz="1400" i="1" dirty="0"/>
              <a:t>n</a:t>
            </a:r>
            <a:r>
              <a:rPr lang="en-US" sz="1400" dirty="0"/>
              <a:t>, where </a:t>
            </a:r>
            <a:r>
              <a:rPr lang="en-US" sz="1400" i="1" dirty="0"/>
              <a:t>n </a:t>
            </a:r>
            <a:r>
              <a:rPr lang="en-US" sz="1400" dirty="0"/>
              <a:t>equals the number of chromosomes in a set. In this example, there are four </a:t>
            </a:r>
            <a:r>
              <a:rPr lang="en-US" sz="1400" dirty="0" smtClean="0"/>
              <a:t>possible genetic </a:t>
            </a:r>
            <a:r>
              <a:rPr lang="en-US" sz="1400" dirty="0"/>
              <a:t>combinations for the gametes. With </a:t>
            </a:r>
            <a:r>
              <a:rPr lang="en-US" sz="1400" i="1" dirty="0"/>
              <a:t>n </a:t>
            </a:r>
            <a:r>
              <a:rPr lang="en-US" sz="1400" dirty="0"/>
              <a:t>= 23 in human cells, there are over 8 million </a:t>
            </a:r>
            <a:r>
              <a:rPr lang="en-US" sz="1400" dirty="0" smtClean="0"/>
              <a:t>possible combinations </a:t>
            </a:r>
            <a:r>
              <a:rPr lang="en-US" sz="1400" dirty="0"/>
              <a:t>of paternal and maternal chromosomes</a:t>
            </a:r>
            <a:endParaRPr lang="en-US" sz="1600" dirty="0"/>
          </a:p>
        </p:txBody>
      </p:sp>
      <p:pic>
        <p:nvPicPr>
          <p:cNvPr id="9" name="Picture Placeholder 8" descr="Figure_11_01_03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686" r="-516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217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I and II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250" dirty="0"/>
              <a:t>The process of chromosome alignment differs between meiosis I and meiosis II. </a:t>
            </a:r>
            <a:r>
              <a:rPr lang="en-US" sz="1250" dirty="0" smtClean="0"/>
              <a:t>In </a:t>
            </a:r>
            <a:r>
              <a:rPr lang="en-US" sz="1250" dirty="0" err="1" smtClean="0"/>
              <a:t>prometaphase</a:t>
            </a:r>
            <a:r>
              <a:rPr lang="en-US" sz="1250" dirty="0" smtClean="0"/>
              <a:t> </a:t>
            </a:r>
            <a:r>
              <a:rPr lang="en-US" sz="1250" dirty="0"/>
              <a:t>I, microtubules attach to the fused kinetochores of homologous chromosomes, </a:t>
            </a:r>
            <a:r>
              <a:rPr lang="en-US" sz="1250" dirty="0" smtClean="0"/>
              <a:t>and the </a:t>
            </a:r>
            <a:r>
              <a:rPr lang="en-US" sz="1250" dirty="0"/>
              <a:t>homologous chromosomes are arranged at the midpoint of the cell in metaphase I. In </a:t>
            </a:r>
            <a:r>
              <a:rPr lang="en-US" sz="1250" dirty="0" smtClean="0"/>
              <a:t>anaphase I</a:t>
            </a:r>
            <a:r>
              <a:rPr lang="en-US" sz="1250" dirty="0"/>
              <a:t>, the homologous chromosomes are separated. In </a:t>
            </a:r>
            <a:r>
              <a:rPr lang="en-US" sz="1250" dirty="0" err="1"/>
              <a:t>prometaphase</a:t>
            </a:r>
            <a:r>
              <a:rPr lang="en-US" sz="1250" dirty="0"/>
              <a:t> II, microtubules attach to </a:t>
            </a:r>
            <a:r>
              <a:rPr lang="en-US" sz="1250" dirty="0" smtClean="0"/>
              <a:t>the kinetochores </a:t>
            </a:r>
            <a:r>
              <a:rPr lang="en-US" sz="1250" dirty="0"/>
              <a:t>of sister chromatids, and the sister chromatids are arranged at the midpoint of the </a:t>
            </a:r>
            <a:r>
              <a:rPr lang="en-US" sz="1250" dirty="0" smtClean="0"/>
              <a:t>cells in </a:t>
            </a:r>
            <a:r>
              <a:rPr lang="en-US" sz="1250" dirty="0"/>
              <a:t>metaphase II. In anaphase II, the sister chromatids are separated.</a:t>
            </a:r>
          </a:p>
        </p:txBody>
      </p:sp>
      <p:pic>
        <p:nvPicPr>
          <p:cNvPr id="3" name="Picture Placeholder 2" descr="Figure_11_01_04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17" r="-425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775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327819" y="189759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 (revisit)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idx="1"/>
          </p:nvPr>
        </p:nvSpPr>
        <p:spPr>
          <a:xfrm>
            <a:off x="166255" y="1006764"/>
            <a:ext cx="8876145" cy="5264727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Meiosis I</a:t>
            </a:r>
            <a:endParaRPr lang="en-US" altLang="en-US" sz="2800" dirty="0" smtClean="0"/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Prophase I – homologous pair, crossing over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Metaphase I – line up in pairs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Anaphase I – homologous chromosomes separate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Telophase I – 2 haploid cells (reduction of chromosomes)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Meiosis II (similar to mitosis except it starts with two haploid cells)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Prophase II 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Metaphase II – line up in the middle of the cell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Anaphase II – sister chromatids separate</a:t>
            </a:r>
          </a:p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altLang="en-US" sz="2600" dirty="0" smtClean="0"/>
              <a:t>Telophase II – 4 haploid cells </a:t>
            </a: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059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57200" y="1707983"/>
            <a:ext cx="4465781" cy="286401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An animal cell with a diploid number of four (2</a:t>
            </a:r>
            <a:r>
              <a:rPr lang="en-US" sz="2400" i="1" dirty="0">
                <a:solidFill>
                  <a:srgbClr val="000000"/>
                </a:solidFill>
              </a:rPr>
              <a:t>n </a:t>
            </a:r>
            <a:r>
              <a:rPr lang="en-US" sz="2400" dirty="0">
                <a:solidFill>
                  <a:srgbClr val="000000"/>
                </a:solidFill>
              </a:rPr>
              <a:t>= 4) proceeds through the stages </a:t>
            </a:r>
            <a:r>
              <a:rPr lang="en-US" sz="2400" dirty="0" smtClean="0">
                <a:solidFill>
                  <a:srgbClr val="000000"/>
                </a:solidFill>
              </a:rPr>
              <a:t>of meiosis </a:t>
            </a:r>
            <a:r>
              <a:rPr lang="en-US" sz="2400" dirty="0">
                <a:solidFill>
                  <a:srgbClr val="000000"/>
                </a:solidFill>
              </a:rPr>
              <a:t>to form four haploid daughter cells.</a:t>
            </a:r>
          </a:p>
        </p:txBody>
      </p:sp>
      <p:pic>
        <p:nvPicPr>
          <p:cNvPr id="3" name="Picture Placeholder 2" descr="Figure_11_01_05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1" r="-11411"/>
          <a:stretch>
            <a:fillRect/>
          </a:stretch>
        </p:blipFill>
        <p:spPr>
          <a:xfrm>
            <a:off x="4730607" y="1107619"/>
            <a:ext cx="4031619" cy="4607689"/>
          </a:xfr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27819" y="203704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37"/>
            <a:ext cx="8062912" cy="6595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Chapter outlines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2514" y="1578268"/>
            <a:ext cx="8062912" cy="3898802"/>
          </a:xfrm>
        </p:spPr>
        <p:txBody>
          <a:bodyPr>
            <a:noAutofit/>
          </a:bodyPr>
          <a:lstStyle/>
          <a:p>
            <a:r>
              <a:rPr lang="en-US" sz="3200" dirty="0" smtClean="0"/>
              <a:t>11.1  The Process of Meiosis</a:t>
            </a:r>
          </a:p>
          <a:p>
            <a:r>
              <a:rPr lang="en-US" sz="3200" dirty="0" smtClean="0"/>
              <a:t>11.2  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2632792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6CB255"/>
                </a:solidFill>
              </a:rPr>
              <a:t>Meiosis vs mitosis</a:t>
            </a:r>
            <a:endParaRPr lang="en-US" sz="2400" dirty="0">
              <a:solidFill>
                <a:srgbClr val="6CB255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29018" y="1134582"/>
            <a:ext cx="4132841" cy="525697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Meiosis and mitosis are both preceded by one round of DNA replication; however</a:t>
            </a:r>
            <a:r>
              <a:rPr lang="en-US" sz="2400" dirty="0" smtClean="0">
                <a:solidFill>
                  <a:srgbClr val="000000"/>
                </a:solidFill>
              </a:rPr>
              <a:t>, meiosis </a:t>
            </a:r>
            <a:r>
              <a:rPr lang="en-US" sz="2400" dirty="0">
                <a:solidFill>
                  <a:srgbClr val="000000"/>
                </a:solidFill>
              </a:rPr>
              <a:t>includes two nuclear divisions. The four daughter cells resulting from meiosis are </a:t>
            </a:r>
            <a:r>
              <a:rPr lang="en-US" sz="2400" dirty="0" smtClean="0">
                <a:solidFill>
                  <a:srgbClr val="000000"/>
                </a:solidFill>
              </a:rPr>
              <a:t>haploid and </a:t>
            </a:r>
            <a:r>
              <a:rPr lang="en-US" sz="2400" dirty="0">
                <a:solidFill>
                  <a:srgbClr val="000000"/>
                </a:solidFill>
              </a:rPr>
              <a:t>genetically distinct. The daughter cells resulting from mitosis are diploid and identical to </a:t>
            </a: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fr-FR" sz="2400" dirty="0" smtClean="0">
                <a:solidFill>
                  <a:srgbClr val="000000"/>
                </a:solidFill>
              </a:rPr>
              <a:t>parent </a:t>
            </a:r>
            <a:r>
              <a:rPr lang="fr-FR" sz="2400" dirty="0" err="1">
                <a:solidFill>
                  <a:srgbClr val="000000"/>
                </a:solidFill>
              </a:rPr>
              <a:t>cell</a:t>
            </a:r>
            <a:r>
              <a:rPr lang="fr-FR" sz="2400" dirty="0">
                <a:solidFill>
                  <a:srgbClr val="000000"/>
                </a:solidFill>
              </a:rPr>
              <a:t>.</a:t>
            </a:r>
            <a:endParaRPr lang="en-US" sz="2400" b="0" dirty="0" smtClean="0">
              <a:solidFill>
                <a:srgbClr val="000000"/>
              </a:solidFill>
            </a:endParaRPr>
          </a:p>
        </p:txBody>
      </p:sp>
      <p:pic>
        <p:nvPicPr>
          <p:cNvPr id="7" name="Picture Placeholder 6" descr="Figure_11_01_06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11" b="-11911"/>
          <a:stretch>
            <a:fillRect/>
          </a:stretch>
        </p:blipFill>
        <p:spPr>
          <a:xfrm>
            <a:off x="309418" y="1107619"/>
            <a:ext cx="4031619" cy="4607689"/>
          </a:xfrm>
        </p:spPr>
      </p:pic>
    </p:spTree>
    <p:extLst>
      <p:ext uri="{BB962C8B-B14F-4D97-AF65-F5344CB8AC3E}">
        <p14:creationId xmlns:p14="http://schemas.microsoft.com/office/powerpoint/2010/main" val="39324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4836" y="112018"/>
            <a:ext cx="8062912" cy="659535"/>
          </a:xfrm>
        </p:spPr>
        <p:txBody>
          <a:bodyPr/>
          <a:lstStyle/>
          <a:p>
            <a:r>
              <a:rPr lang="en-US" dirty="0" smtClean="0"/>
              <a:t>11.2 sexual reproduction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271164" cy="1704600"/>
          </a:xfrm>
        </p:spPr>
        <p:txBody>
          <a:bodyPr>
            <a:noAutofit/>
          </a:bodyPr>
          <a:lstStyle/>
          <a:p>
            <a:r>
              <a:rPr lang="en-US" dirty="0"/>
              <a:t>In animals, sexually reproducing adults form haploid gametes from diploid germ </a:t>
            </a:r>
            <a:r>
              <a:rPr lang="en-US" dirty="0" smtClean="0"/>
              <a:t>cells. Fusion </a:t>
            </a:r>
            <a:r>
              <a:rPr lang="en-US" dirty="0"/>
              <a:t>of the gametes gives rise to a fertilized egg cell, or zygote. The zygote will undergo </a:t>
            </a:r>
            <a:r>
              <a:rPr lang="en-US" dirty="0" smtClean="0"/>
              <a:t>multiple rounds </a:t>
            </a:r>
            <a:r>
              <a:rPr lang="en-US" dirty="0"/>
              <a:t>of mitosis to produce a multicellular offspring. The germ cells are generated early in </a:t>
            </a:r>
            <a:r>
              <a:rPr lang="en-US" dirty="0" smtClean="0"/>
              <a:t>the development </a:t>
            </a:r>
            <a:r>
              <a:rPr lang="en-US" dirty="0"/>
              <a:t>of the zygote.</a:t>
            </a:r>
          </a:p>
        </p:txBody>
      </p:sp>
      <p:pic>
        <p:nvPicPr>
          <p:cNvPr id="9" name="Picture Placeholder 8" descr="Figure_11_02_01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35" r="-27235"/>
          <a:stretch>
            <a:fillRect/>
          </a:stretch>
        </p:blipFill>
        <p:spPr>
          <a:xfrm>
            <a:off x="457200" y="1057732"/>
            <a:ext cx="8062913" cy="3500071"/>
          </a:xfrm>
        </p:spPr>
      </p:pic>
    </p:spTree>
    <p:extLst>
      <p:ext uri="{BB962C8B-B14F-4D97-AF65-F5344CB8AC3E}">
        <p14:creationId xmlns:p14="http://schemas.microsoft.com/office/powerpoint/2010/main" val="941939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704600"/>
          </a:xfrm>
        </p:spPr>
        <p:txBody>
          <a:bodyPr>
            <a:noAutofit/>
          </a:bodyPr>
          <a:lstStyle/>
          <a:p>
            <a:r>
              <a:rPr lang="en-US" dirty="0"/>
              <a:t>Fungi, such as black bread mold (</a:t>
            </a:r>
            <a:r>
              <a:rPr lang="en-US" i="1" dirty="0" err="1"/>
              <a:t>Rhizopus</a:t>
            </a:r>
            <a:r>
              <a:rPr lang="en-US" i="1" dirty="0"/>
              <a:t> </a:t>
            </a:r>
            <a:r>
              <a:rPr lang="en-US" i="1" dirty="0" err="1"/>
              <a:t>nigricans</a:t>
            </a:r>
            <a:r>
              <a:rPr lang="en-US" dirty="0"/>
              <a:t>), have haploid-</a:t>
            </a:r>
            <a:r>
              <a:rPr lang="en-US" dirty="0" smtClean="0"/>
              <a:t>dominant life </a:t>
            </a:r>
            <a:r>
              <a:rPr lang="en-US" dirty="0"/>
              <a:t>cycles. The haploid multicellular stage produces specialized haploid cells by mitosis </a:t>
            </a:r>
            <a:r>
              <a:rPr lang="en-US" dirty="0" smtClean="0"/>
              <a:t>that </a:t>
            </a:r>
            <a:r>
              <a:rPr lang="pt-BR" dirty="0" err="1" smtClean="0"/>
              <a:t>fuse</a:t>
            </a:r>
            <a:r>
              <a:rPr lang="pt-BR" dirty="0" smtClean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form</a:t>
            </a:r>
            <a:r>
              <a:rPr lang="pt-BR" dirty="0"/>
              <a:t> a </a:t>
            </a:r>
            <a:r>
              <a:rPr lang="pt-BR" dirty="0" err="1"/>
              <a:t>diploid</a:t>
            </a:r>
            <a:r>
              <a:rPr lang="pt-BR" dirty="0"/>
              <a:t> </a:t>
            </a:r>
            <a:r>
              <a:rPr lang="pt-BR" dirty="0" err="1"/>
              <a:t>zygote</a:t>
            </a:r>
            <a:r>
              <a:rPr lang="pt-BR" dirty="0"/>
              <a:t>. The </a:t>
            </a:r>
            <a:r>
              <a:rPr lang="pt-BR" dirty="0" err="1"/>
              <a:t>zygote</a:t>
            </a:r>
            <a:r>
              <a:rPr lang="pt-BR" dirty="0"/>
              <a:t> </a:t>
            </a:r>
            <a:r>
              <a:rPr lang="pt-BR" dirty="0" err="1"/>
              <a:t>undergoes</a:t>
            </a:r>
            <a:r>
              <a:rPr lang="pt-BR" dirty="0"/>
              <a:t> </a:t>
            </a:r>
            <a:r>
              <a:rPr lang="pt-BR" dirty="0" err="1"/>
              <a:t>meiosis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produce</a:t>
            </a:r>
            <a:r>
              <a:rPr lang="pt-BR" dirty="0"/>
              <a:t> </a:t>
            </a:r>
            <a:r>
              <a:rPr lang="pt-BR" dirty="0" err="1"/>
              <a:t>haploid</a:t>
            </a:r>
            <a:r>
              <a:rPr lang="pt-BR" dirty="0"/>
              <a:t> </a:t>
            </a:r>
            <a:r>
              <a:rPr lang="pt-BR" dirty="0" err="1"/>
              <a:t>spores</a:t>
            </a:r>
            <a:r>
              <a:rPr lang="pt-BR" dirty="0"/>
              <a:t>. </a:t>
            </a:r>
            <a:r>
              <a:rPr lang="pt-BR" dirty="0" err="1" smtClean="0"/>
              <a:t>Each</a:t>
            </a:r>
            <a:r>
              <a:rPr lang="pt-BR" dirty="0"/>
              <a:t> </a:t>
            </a:r>
            <a:r>
              <a:rPr lang="pl-PL" dirty="0" smtClean="0"/>
              <a:t>spore </a:t>
            </a:r>
            <a:r>
              <a:rPr lang="pl-PL" dirty="0"/>
              <a:t>gives rise to a multicellular haploid organism by mitosis. </a:t>
            </a:r>
            <a:endParaRPr lang="en-US" dirty="0"/>
          </a:p>
        </p:txBody>
      </p:sp>
      <p:pic>
        <p:nvPicPr>
          <p:cNvPr id="9" name="Picture Placeholder 8" descr="Figure_11_02_02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78" r="-29478"/>
          <a:stretch>
            <a:fillRect/>
          </a:stretch>
        </p:blipFill>
        <p:spPr>
          <a:xfrm>
            <a:off x="457201" y="956133"/>
            <a:ext cx="8062913" cy="3500071"/>
          </a:xfr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64836" y="112018"/>
            <a:ext cx="8062912" cy="659535"/>
          </a:xfrm>
        </p:spPr>
        <p:txBody>
          <a:bodyPr/>
          <a:lstStyle/>
          <a:p>
            <a:r>
              <a:rPr lang="en-US" dirty="0" smtClean="0"/>
              <a:t>11.2 sexual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9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" y="4644910"/>
            <a:ext cx="8062912" cy="2069926"/>
          </a:xfrm>
        </p:spPr>
        <p:txBody>
          <a:bodyPr>
            <a:noAutofit/>
          </a:bodyPr>
          <a:lstStyle/>
          <a:p>
            <a:r>
              <a:rPr lang="en-US" sz="1800" dirty="0"/>
              <a:t>Plants have a life cycle that alternates between a multicellular haploid organism </a:t>
            </a:r>
            <a:r>
              <a:rPr lang="en-US" sz="1800" dirty="0" smtClean="0"/>
              <a:t>and a </a:t>
            </a:r>
            <a:r>
              <a:rPr lang="en-US" sz="1800" dirty="0"/>
              <a:t>multicellular diploid organism. In some plants, such as ferns, both the haploid and diploid </a:t>
            </a:r>
            <a:r>
              <a:rPr lang="en-US" sz="1800" dirty="0" smtClean="0"/>
              <a:t>plant stages </a:t>
            </a:r>
            <a:r>
              <a:rPr lang="en-US" sz="1800" dirty="0"/>
              <a:t>are free-living. The diploid plant is called a sporophyte because it produces haploid </a:t>
            </a:r>
            <a:r>
              <a:rPr lang="en-US" sz="1800" dirty="0" smtClean="0"/>
              <a:t>spores by </a:t>
            </a:r>
            <a:r>
              <a:rPr lang="en-US" sz="1800" dirty="0"/>
              <a:t>meiosis. The spores develop into multicellular, haploid plants called gametophytes because </a:t>
            </a:r>
            <a:r>
              <a:rPr lang="en-US" sz="1800" dirty="0" smtClean="0"/>
              <a:t>they produce </a:t>
            </a:r>
            <a:r>
              <a:rPr lang="en-US" sz="1800" dirty="0"/>
              <a:t>gametes. The gametes of two individuals will fuse to form a diploid zygote that </a:t>
            </a:r>
            <a:r>
              <a:rPr lang="en-US" sz="1800" dirty="0" smtClean="0"/>
              <a:t>becomes the </a:t>
            </a:r>
            <a:r>
              <a:rPr lang="en-US" sz="1800" dirty="0"/>
              <a:t>sporophyte. </a:t>
            </a:r>
          </a:p>
        </p:txBody>
      </p:sp>
      <p:pic>
        <p:nvPicPr>
          <p:cNvPr id="9" name="Picture Placeholder 8" descr="Figure_11_02_03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30" r="-15730"/>
          <a:stretch>
            <a:fillRect/>
          </a:stretch>
        </p:blipFill>
        <p:spPr>
          <a:xfrm>
            <a:off x="457201" y="946896"/>
            <a:ext cx="8062913" cy="3500071"/>
          </a:xfr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364836" y="112018"/>
            <a:ext cx="8062912" cy="659535"/>
          </a:xfrm>
        </p:spPr>
        <p:txBody>
          <a:bodyPr/>
          <a:lstStyle/>
          <a:p>
            <a:r>
              <a:rPr lang="en-US" dirty="0" smtClean="0"/>
              <a:t>11.2 sexual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1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1002141"/>
            <a:ext cx="5562600" cy="5791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6CB255"/>
              </a:buClr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b="1" dirty="0" smtClean="0"/>
              <a:t>Mitosis</a:t>
            </a:r>
            <a:r>
              <a:rPr lang="en-US" altLang="en-US" sz="2400" dirty="0" smtClean="0"/>
              <a:t> create many </a:t>
            </a:r>
            <a:r>
              <a:rPr lang="en-US" altLang="en-US" sz="2400" i="1" dirty="0" smtClean="0"/>
              <a:t>genetically identical</a:t>
            </a:r>
            <a:r>
              <a:rPr lang="en-US" altLang="en-US" sz="2400" dirty="0" smtClean="0"/>
              <a:t> cells </a:t>
            </a:r>
          </a:p>
          <a:p>
            <a:pPr marL="454025" lvl="1" indent="0">
              <a:spcBef>
                <a:spcPct val="60000"/>
              </a:spcBef>
            </a:pPr>
            <a:r>
              <a:rPr lang="en-US" altLang="en-US" sz="2400" dirty="0" smtClean="0">
                <a:solidFill>
                  <a:schemeClr val="tx1"/>
                </a:solidFill>
              </a:rPr>
              <a:t> Asexual reproduction of unicellular organisms. </a:t>
            </a:r>
          </a:p>
          <a:p>
            <a:pPr marL="454025" lvl="1" indent="0">
              <a:spcBef>
                <a:spcPct val="60000"/>
              </a:spcBef>
            </a:pPr>
            <a:r>
              <a:rPr lang="en-US" altLang="en-US" sz="2400" dirty="0" smtClean="0">
                <a:solidFill>
                  <a:schemeClr val="tx1"/>
                </a:solidFill>
              </a:rPr>
              <a:t>Growth, development, repair and  regeneration in multicellular organisms.</a:t>
            </a:r>
          </a:p>
          <a:p>
            <a:pPr>
              <a:buFontTx/>
              <a:buNone/>
            </a:pPr>
            <a:endParaRPr lang="en-US" altLang="en-US" sz="2400" b="1" dirty="0" smtClean="0"/>
          </a:p>
          <a:p>
            <a:pPr>
              <a:buFontTx/>
              <a:buNone/>
            </a:pPr>
            <a:r>
              <a:rPr lang="en-US" altLang="en-US" sz="2400" b="1" dirty="0" smtClean="0"/>
              <a:t>Meiosis</a:t>
            </a:r>
            <a:r>
              <a:rPr lang="en-US" altLang="en-US" sz="2400" dirty="0" smtClean="0"/>
              <a:t> produces gametes for sexual reproduction resulting in offspring that are </a:t>
            </a:r>
            <a:r>
              <a:rPr lang="en-US" altLang="en-US" sz="2400" i="1" dirty="0" smtClean="0"/>
              <a:t>genetically </a:t>
            </a:r>
            <a:r>
              <a:rPr lang="en-US" altLang="en-US" sz="2400" b="1" i="1" dirty="0" smtClean="0"/>
              <a:t>different</a:t>
            </a:r>
            <a:r>
              <a:rPr lang="en-US" altLang="en-US" sz="2400" dirty="0" smtClean="0"/>
              <a:t> from parents and each other.</a:t>
            </a:r>
          </a:p>
          <a:p>
            <a:endParaRPr lang="en-US" altLang="en-US" sz="2400" dirty="0" smtClean="0"/>
          </a:p>
        </p:txBody>
      </p:sp>
      <p:pic>
        <p:nvPicPr>
          <p:cNvPr id="3" name="Picture 5" descr="mei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16724"/>
            <a:ext cx="3019425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67238" y="6331515"/>
            <a:ext cx="4576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http://www.biologie.uni-hamburg.de/b-online/fo09/mei07.jpg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36028"/>
            <a:ext cx="8062912" cy="65953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9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3200" y="1285981"/>
            <a:ext cx="6273800" cy="4724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6CB255"/>
              </a:buClr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 smtClean="0"/>
              <a:t>Sexual reproduction</a:t>
            </a:r>
            <a:r>
              <a:rPr lang="en-US" altLang="en-US" sz="2400" dirty="0" smtClean="0"/>
              <a:t> contributes to genetic variation 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dirty="0" smtClean="0">
                <a:solidFill>
                  <a:schemeClr val="tx1"/>
                </a:solidFill>
              </a:rPr>
              <a:t>Gametes from each parent contain one set of chromosome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b="1" dirty="0" smtClean="0">
                <a:solidFill>
                  <a:schemeClr val="tx1"/>
                </a:solidFill>
              </a:rPr>
              <a:t>Gametes</a:t>
            </a:r>
            <a:r>
              <a:rPr lang="en-US" altLang="en-US" sz="2400" dirty="0" smtClean="0">
                <a:solidFill>
                  <a:schemeClr val="tx1"/>
                </a:solidFill>
              </a:rPr>
              <a:t> fuse to produce a single cell, the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zygote </a:t>
            </a:r>
            <a:r>
              <a:rPr lang="en-US" altLang="en-US" sz="2400" dirty="0" smtClean="0">
                <a:solidFill>
                  <a:schemeClr val="tx1"/>
                </a:solidFill>
              </a:rPr>
              <a:t>(fertilized egg) with two sets of chromosomes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 dirty="0" smtClean="0">
                <a:solidFill>
                  <a:schemeClr val="tx1"/>
                </a:solidFill>
              </a:rPr>
              <a:t>Offspring are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genetically different from parents and each other,</a:t>
            </a:r>
            <a:r>
              <a:rPr lang="en-US" altLang="en-US" sz="2400" dirty="0" smtClean="0">
                <a:solidFill>
                  <a:schemeClr val="tx1"/>
                </a:solidFill>
              </a:rPr>
              <a:t> even before mutations</a:t>
            </a:r>
          </a:p>
        </p:txBody>
      </p:sp>
      <p:pic>
        <p:nvPicPr>
          <p:cNvPr id="6" name="Picture 5" descr="fertiliz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418" y="1986107"/>
            <a:ext cx="2422525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08250" y="6400800"/>
            <a:ext cx="6635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dirty="0"/>
              <a:t>http://www.jour.sc.edu/pages/wigginsweb/Cyberhemiapage1fall2005_files/fertilization.gif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304800" y="236028"/>
            <a:ext cx="8062912" cy="65953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1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0684"/>
            <a:ext cx="5791200" cy="68611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Sperm + Ovum = Zygote</a:t>
            </a:r>
          </a:p>
        </p:txBody>
      </p:sp>
      <p:sp>
        <p:nvSpPr>
          <p:cNvPr id="100355" name="Rectangle 17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275513" cy="838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haploid (</a:t>
            </a:r>
            <a:r>
              <a:rPr lang="en-US" altLang="en-US" sz="2400" i="1" smtClean="0"/>
              <a:t>1n</a:t>
            </a:r>
            <a:r>
              <a:rPr lang="en-US" altLang="en-US" sz="2400" smtClean="0"/>
              <a:t>) sperm</a:t>
            </a:r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2209800" y="2590800"/>
            <a:ext cx="1066800" cy="346075"/>
          </a:xfrm>
          <a:custGeom>
            <a:avLst/>
            <a:gdLst>
              <a:gd name="T0" fmla="*/ 2147483647 w 531"/>
              <a:gd name="T1" fmla="*/ 2147483647 h 234"/>
              <a:gd name="T2" fmla="*/ 2147483647 w 531"/>
              <a:gd name="T3" fmla="*/ 2147483647 h 234"/>
              <a:gd name="T4" fmla="*/ 2147483647 w 531"/>
              <a:gd name="T5" fmla="*/ 2147483647 h 234"/>
              <a:gd name="T6" fmla="*/ 2147483647 w 531"/>
              <a:gd name="T7" fmla="*/ 2147483647 h 234"/>
              <a:gd name="T8" fmla="*/ 2147483647 w 531"/>
              <a:gd name="T9" fmla="*/ 2147483647 h 234"/>
              <a:gd name="T10" fmla="*/ 2147483647 w 531"/>
              <a:gd name="T11" fmla="*/ 2147483647 h 234"/>
              <a:gd name="T12" fmla="*/ 2147483647 w 531"/>
              <a:gd name="T13" fmla="*/ 2147483647 h 2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1"/>
              <a:gd name="T22" fmla="*/ 0 h 234"/>
              <a:gd name="T23" fmla="*/ 531 w 531"/>
              <a:gd name="T24" fmla="*/ 234 h 2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1" h="234">
                <a:moveTo>
                  <a:pt x="402" y="33"/>
                </a:moveTo>
                <a:cubicBezTo>
                  <a:pt x="303" y="0"/>
                  <a:pt x="195" y="27"/>
                  <a:pt x="94" y="42"/>
                </a:cubicBezTo>
                <a:cubicBezTo>
                  <a:pt x="84" y="49"/>
                  <a:pt x="72" y="53"/>
                  <a:pt x="64" y="62"/>
                </a:cubicBezTo>
                <a:cubicBezTo>
                  <a:pt x="0" y="143"/>
                  <a:pt x="172" y="158"/>
                  <a:pt x="203" y="162"/>
                </a:cubicBezTo>
                <a:cubicBezTo>
                  <a:pt x="326" y="203"/>
                  <a:pt x="487" y="234"/>
                  <a:pt x="531" y="102"/>
                </a:cubicBezTo>
                <a:cubicBezTo>
                  <a:pt x="514" y="34"/>
                  <a:pt x="505" y="48"/>
                  <a:pt x="441" y="33"/>
                </a:cubicBezTo>
                <a:cubicBezTo>
                  <a:pt x="405" y="24"/>
                  <a:pt x="421" y="14"/>
                  <a:pt x="402" y="33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0357" name="Freeform 5"/>
          <p:cNvSpPr>
            <a:spLocks/>
          </p:cNvSpPr>
          <p:nvPr/>
        </p:nvSpPr>
        <p:spPr bwMode="auto">
          <a:xfrm>
            <a:off x="914400" y="2222500"/>
            <a:ext cx="1387475" cy="473075"/>
          </a:xfrm>
          <a:custGeom>
            <a:avLst/>
            <a:gdLst>
              <a:gd name="T0" fmla="*/ 2147483647 w 874"/>
              <a:gd name="T1" fmla="*/ 2147483647 h 298"/>
              <a:gd name="T2" fmla="*/ 2147483647 w 874"/>
              <a:gd name="T3" fmla="*/ 2147483647 h 298"/>
              <a:gd name="T4" fmla="*/ 2147483647 w 874"/>
              <a:gd name="T5" fmla="*/ 2147483647 h 298"/>
              <a:gd name="T6" fmla="*/ 2147483647 w 874"/>
              <a:gd name="T7" fmla="*/ 2147483647 h 298"/>
              <a:gd name="T8" fmla="*/ 2147483647 w 874"/>
              <a:gd name="T9" fmla="*/ 0 h 298"/>
              <a:gd name="T10" fmla="*/ 2147483647 w 874"/>
              <a:gd name="T11" fmla="*/ 2147483647 h 298"/>
              <a:gd name="T12" fmla="*/ 0 w 874"/>
              <a:gd name="T13" fmla="*/ 2147483647 h 2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74"/>
              <a:gd name="T22" fmla="*/ 0 h 298"/>
              <a:gd name="T23" fmla="*/ 874 w 874"/>
              <a:gd name="T24" fmla="*/ 298 h 2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74" h="298">
                <a:moveTo>
                  <a:pt x="874" y="298"/>
                </a:moveTo>
                <a:cubicBezTo>
                  <a:pt x="766" y="262"/>
                  <a:pt x="654" y="235"/>
                  <a:pt x="546" y="199"/>
                </a:cubicBezTo>
                <a:cubicBezTo>
                  <a:pt x="520" y="122"/>
                  <a:pt x="614" y="135"/>
                  <a:pt x="665" y="129"/>
                </a:cubicBezTo>
                <a:cubicBezTo>
                  <a:pt x="727" y="108"/>
                  <a:pt x="686" y="85"/>
                  <a:pt x="646" y="70"/>
                </a:cubicBezTo>
                <a:cubicBezTo>
                  <a:pt x="559" y="37"/>
                  <a:pt x="467" y="23"/>
                  <a:pt x="377" y="0"/>
                </a:cubicBezTo>
                <a:cubicBezTo>
                  <a:pt x="301" y="3"/>
                  <a:pt x="225" y="4"/>
                  <a:pt x="149" y="10"/>
                </a:cubicBezTo>
                <a:cubicBezTo>
                  <a:pt x="97" y="14"/>
                  <a:pt x="55" y="40"/>
                  <a:pt x="0" y="40"/>
                </a:cubicBezTo>
              </a:path>
            </a:pathLst>
          </a:custGeom>
          <a:noFill/>
          <a:ln w="76200" cmpd="sng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667000" y="3581400"/>
            <a:ext cx="0" cy="762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2286000" y="39624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838200" y="4495800"/>
            <a:ext cx="1447800" cy="1371600"/>
          </a:xfrm>
          <a:prstGeom prst="ellipse">
            <a:avLst/>
          </a:prstGeom>
          <a:solidFill>
            <a:srgbClr val="C0C0C0"/>
          </a:solidFill>
          <a:ln w="762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4724400" y="3962400"/>
            <a:ext cx="685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4724400" y="4191000"/>
            <a:ext cx="685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3" name="Oval 11"/>
          <p:cNvSpPr>
            <a:spLocks noChangeArrowheads="1"/>
          </p:cNvSpPr>
          <p:nvPr/>
        </p:nvSpPr>
        <p:spPr bwMode="auto">
          <a:xfrm>
            <a:off x="5943600" y="2895600"/>
            <a:ext cx="2209800" cy="2286000"/>
          </a:xfrm>
          <a:prstGeom prst="ellipse">
            <a:avLst/>
          </a:prstGeom>
          <a:solidFill>
            <a:srgbClr val="C0C0C0"/>
          </a:solidFill>
          <a:ln w="762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64" name="Oval 15"/>
          <p:cNvSpPr>
            <a:spLocks noChangeArrowheads="1"/>
          </p:cNvSpPr>
          <p:nvPr/>
        </p:nvSpPr>
        <p:spPr bwMode="auto">
          <a:xfrm>
            <a:off x="1676400" y="48768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65" name="Oval 16"/>
          <p:cNvSpPr>
            <a:spLocks noChangeArrowheads="1"/>
          </p:cNvSpPr>
          <p:nvPr/>
        </p:nvSpPr>
        <p:spPr bwMode="auto">
          <a:xfrm>
            <a:off x="7086600" y="3657600"/>
            <a:ext cx="838200" cy="838200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66" name="Rectangle 18"/>
          <p:cNvSpPr>
            <a:spLocks noChangeArrowheads="1"/>
          </p:cNvSpPr>
          <p:nvPr/>
        </p:nvSpPr>
        <p:spPr bwMode="auto">
          <a:xfrm>
            <a:off x="18288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bg2"/>
              </a:buClr>
            </a:pPr>
            <a:r>
              <a:rPr lang="en-US" altLang="en-US" dirty="0">
                <a:latin typeface="Arial" panose="020B0604020202020204" pitchFamily="34" charset="0"/>
              </a:rPr>
              <a:t>haploid (</a:t>
            </a:r>
            <a:r>
              <a:rPr lang="en-US" altLang="en-US" i="1" dirty="0">
                <a:latin typeface="Arial" panose="020B0604020202020204" pitchFamily="34" charset="0"/>
              </a:rPr>
              <a:t>1n</a:t>
            </a:r>
            <a:r>
              <a:rPr lang="en-US" altLang="en-US" dirty="0">
                <a:latin typeface="Arial" panose="020B0604020202020204" pitchFamily="34" charset="0"/>
              </a:rPr>
              <a:t>) ovum</a:t>
            </a:r>
          </a:p>
        </p:txBody>
      </p:sp>
      <p:sp>
        <p:nvSpPr>
          <p:cNvPr id="100367" name="Rectangle 19"/>
          <p:cNvSpPr>
            <a:spLocks noChangeArrowheads="1"/>
          </p:cNvSpPr>
          <p:nvPr/>
        </p:nvSpPr>
        <p:spPr bwMode="auto">
          <a:xfrm>
            <a:off x="5791200" y="5410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bg2"/>
              </a:buClr>
            </a:pPr>
            <a:r>
              <a:rPr lang="en-US" altLang="en-US" dirty="0">
                <a:latin typeface="Arial" panose="020B0604020202020204" pitchFamily="34" charset="0"/>
              </a:rPr>
              <a:t>diploid (2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) zygote</a:t>
            </a:r>
          </a:p>
        </p:txBody>
      </p:sp>
    </p:spTree>
    <p:extLst>
      <p:ext uri="{BB962C8B-B14F-4D97-AF65-F5344CB8AC3E}">
        <p14:creationId xmlns:p14="http://schemas.microsoft.com/office/powerpoint/2010/main" val="10111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of us, like these other large multicellular organisms, begins life as a fertilized </a:t>
            </a:r>
            <a:r>
              <a:rPr lang="en-US" dirty="0" smtClean="0"/>
              <a:t>egg. After </a:t>
            </a:r>
            <a:r>
              <a:rPr lang="en-US" dirty="0"/>
              <a:t>trillions of cell divisions, each of us develops into a complex, multicellular organism. </a:t>
            </a:r>
          </a:p>
        </p:txBody>
      </p:sp>
      <p:pic>
        <p:nvPicPr>
          <p:cNvPr id="10" name="Picture Placeholder 9" descr="Figure_07_00_02abc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86" b="-118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999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55600" y="1235219"/>
            <a:ext cx="5029200" cy="48053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 smtClean="0"/>
              <a:t>In diploid (</a:t>
            </a:r>
            <a:r>
              <a:rPr lang="en-US" altLang="en-US" sz="2800" i="1" dirty="0" smtClean="0"/>
              <a:t>2n</a:t>
            </a:r>
            <a:r>
              <a:rPr lang="en-US" altLang="en-US" sz="2800" dirty="0" smtClean="0"/>
              <a:t>) multicellular organisms, </a:t>
            </a:r>
            <a:r>
              <a:rPr lang="en-US" altLang="en-US" sz="2800" b="1" dirty="0" smtClean="0"/>
              <a:t>somatic cells </a:t>
            </a:r>
            <a:r>
              <a:rPr lang="en-US" altLang="en-US" sz="2800" dirty="0" smtClean="0"/>
              <a:t>(non-gametes) each contain </a:t>
            </a:r>
            <a:r>
              <a:rPr lang="en-US" altLang="en-US" sz="2800" b="1" i="1" dirty="0" smtClean="0"/>
              <a:t>two sets</a:t>
            </a:r>
            <a:r>
              <a:rPr lang="en-US" altLang="en-US" sz="2800" i="1" dirty="0" smtClean="0"/>
              <a:t> of chromosomes =  </a:t>
            </a:r>
            <a:r>
              <a:rPr lang="en-US" altLang="en-US" sz="2800" b="1" dirty="0" smtClean="0"/>
              <a:t>homologous chromosomes</a:t>
            </a:r>
            <a:endParaRPr lang="en-US" altLang="en-US" sz="28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400" dirty="0" smtClean="0"/>
              <a:t>For each pair of chromosomes, each parent contributes one </a:t>
            </a:r>
            <a:r>
              <a:rPr lang="en-US" altLang="en-US" sz="2400" b="1" dirty="0" smtClean="0"/>
              <a:t>homolog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400" dirty="0" smtClean="0"/>
              <a:t>Have corresponding but not identical genetic information</a:t>
            </a:r>
            <a:endParaRPr lang="en-US" altLang="en-US" dirty="0" smtClean="0"/>
          </a:p>
        </p:txBody>
      </p:sp>
      <p:pic>
        <p:nvPicPr>
          <p:cNvPr id="101380" name="Picture 5" descr="homo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061" y="3729037"/>
            <a:ext cx="3960812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Rectangle 6"/>
          <p:cNvSpPr>
            <a:spLocks noChangeArrowheads="1"/>
          </p:cNvSpPr>
          <p:nvPr/>
        </p:nvSpPr>
        <p:spPr bwMode="auto">
          <a:xfrm>
            <a:off x="129309" y="6400800"/>
            <a:ext cx="405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dirty="0"/>
              <a:t>http://staff.jccc.net/PDECELL/celldivision/homolg.gif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Early in prophase I, homologous chromosomes come together to form a </a:t>
            </a:r>
            <a:r>
              <a:rPr lang="en-US" sz="1600" dirty="0" smtClean="0"/>
              <a:t>synapse. The </a:t>
            </a:r>
            <a:r>
              <a:rPr lang="en-US" sz="1600" dirty="0"/>
              <a:t>chromosomes are bound tightly together and in perfect alignment by a protein lattice called </a:t>
            </a:r>
            <a:r>
              <a:rPr lang="en-US" sz="1600" dirty="0" smtClean="0"/>
              <a:t>a </a:t>
            </a:r>
            <a:r>
              <a:rPr lang="en-US" sz="1600" dirty="0" err="1" smtClean="0">
                <a:solidFill>
                  <a:srgbClr val="FF0000"/>
                </a:solidFill>
              </a:rPr>
              <a:t>synaptonemal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complex </a:t>
            </a:r>
            <a:r>
              <a:rPr lang="en-US" sz="1600" dirty="0"/>
              <a:t>and by </a:t>
            </a:r>
            <a:r>
              <a:rPr lang="en-US" sz="1600" dirty="0" err="1">
                <a:solidFill>
                  <a:srgbClr val="FF0000"/>
                </a:solidFill>
              </a:rPr>
              <a:t>cohesin</a:t>
            </a:r>
            <a:r>
              <a:rPr lang="en-US" sz="1600" dirty="0">
                <a:solidFill>
                  <a:srgbClr val="FF0000"/>
                </a:solidFill>
              </a:rPr>
              <a:t> proteins </a:t>
            </a:r>
            <a:r>
              <a:rPr lang="en-US" sz="1600" dirty="0"/>
              <a:t>at the centromere.</a:t>
            </a:r>
          </a:p>
        </p:txBody>
      </p:sp>
      <p:pic>
        <p:nvPicPr>
          <p:cNvPr id="9" name="Picture Placeholder 8" descr="Figure_11_01_01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69" r="-37869"/>
          <a:stretch>
            <a:fillRect/>
          </a:stretch>
        </p:blipFill>
        <p:spPr/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9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4" descr="meioanm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27" y="2470727"/>
            <a:ext cx="41910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Rectangle 3"/>
          <p:cNvSpPr>
            <a:spLocks noGrp="1" noChangeArrowheads="1"/>
          </p:cNvSpPr>
          <p:nvPr>
            <p:ph idx="1"/>
          </p:nvPr>
        </p:nvSpPr>
        <p:spPr>
          <a:xfrm>
            <a:off x="300182" y="1065673"/>
            <a:ext cx="54102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Functions of meiosis: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dirty="0" smtClean="0"/>
              <a:t>produce gametes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dirty="0" smtClean="0"/>
              <a:t>reduce chromosome number from in half (2n to n)</a:t>
            </a:r>
            <a:endParaRPr lang="en-US" altLang="en-US" sz="28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dirty="0" smtClean="0"/>
              <a:t>ensure each gamete gets a complete set of chromosomes (one of each pair)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2800" dirty="0" smtClean="0"/>
              <a:t>promote genetic diversity of products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3505200" y="6477000"/>
            <a:ext cx="563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 dirty="0"/>
              <a:t>http:/www.luc.edu/depts/biology/dev/meioanm.htm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 smtClean="0"/>
              <a:t>11.1 the process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1177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Wingdings</vt:lpstr>
      <vt:lpstr>Essential</vt:lpstr>
      <vt:lpstr>PowerPoint Presentation</vt:lpstr>
      <vt:lpstr>Chapter outlines</vt:lpstr>
      <vt:lpstr>introduction</vt:lpstr>
      <vt:lpstr>introduction</vt:lpstr>
      <vt:lpstr>Sperm + Ovum = Zygote</vt:lpstr>
      <vt:lpstr>introduction</vt:lpstr>
      <vt:lpstr>11.1 the process of meiosis</vt:lpstr>
      <vt:lpstr>11.1 the process of meiosis</vt:lpstr>
      <vt:lpstr>11.1 the process of meiosis</vt:lpstr>
      <vt:lpstr>11.1 the process of meiosis</vt:lpstr>
      <vt:lpstr>11.1 the process of meiosis</vt:lpstr>
      <vt:lpstr>11.1 the process of meiosis</vt:lpstr>
      <vt:lpstr>11.1 the process of meiosis</vt:lpstr>
      <vt:lpstr>11.1 the process of meiosis</vt:lpstr>
      <vt:lpstr>Prophase I</vt:lpstr>
      <vt:lpstr>Metaphase I</vt:lpstr>
      <vt:lpstr>Anaphase I and II</vt:lpstr>
      <vt:lpstr>11.1 the process of meiosis (revisit)</vt:lpstr>
      <vt:lpstr>11.1 the process of meiosis</vt:lpstr>
      <vt:lpstr>Meiosis vs mitosis</vt:lpstr>
      <vt:lpstr>11.2 sexual reproduction</vt:lpstr>
      <vt:lpstr>11.2 sexual reproduction</vt:lpstr>
      <vt:lpstr>11.2 sexual reproduction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Patchara Pongam</cp:lastModifiedBy>
  <cp:revision>169</cp:revision>
  <cp:lastPrinted>2013-06-08T17:29:15Z</cp:lastPrinted>
  <dcterms:created xsi:type="dcterms:W3CDTF">2012-06-04T02:13:36Z</dcterms:created>
  <dcterms:modified xsi:type="dcterms:W3CDTF">2017-05-23T16:39:47Z</dcterms:modified>
</cp:coreProperties>
</file>