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1"/>
  </p:notesMasterIdLst>
  <p:sldIdLst>
    <p:sldId id="256" r:id="rId5"/>
    <p:sldId id="353" r:id="rId6"/>
    <p:sldId id="354" r:id="rId7"/>
    <p:sldId id="295" r:id="rId8"/>
    <p:sldId id="350" r:id="rId9"/>
    <p:sldId id="294" r:id="rId10"/>
    <p:sldId id="355" r:id="rId11"/>
    <p:sldId id="356" r:id="rId12"/>
    <p:sldId id="310" r:id="rId13"/>
    <p:sldId id="357" r:id="rId14"/>
    <p:sldId id="279" r:id="rId15"/>
    <p:sldId id="326" r:id="rId16"/>
    <p:sldId id="334" r:id="rId17"/>
    <p:sldId id="307" r:id="rId18"/>
    <p:sldId id="280" r:id="rId19"/>
    <p:sldId id="342" r:id="rId20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56C7AA"/>
    <a:srgbClr val="C5A53F"/>
    <a:srgbClr val="BF413E"/>
    <a:srgbClr val="EF8BB8"/>
    <a:srgbClr val="FF0066"/>
    <a:srgbClr val="7984C6"/>
    <a:srgbClr val="717DBB"/>
    <a:srgbClr val="6A9C7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03823-A808-0CD1-5807-635604FFBE5F}" v="5" dt="2020-01-06T21:09:55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dgers" userId="S::srodgers@irsc.edu::5e3defe6-5b42-466b-873a-c1f8a1081fc9" providerId="AD" clId="Web-{57A03823-A808-0CD1-5807-635604FFBE5F}"/>
    <pc:docChg chg="delSld modSld">
      <pc:chgData name="Sarah Rodgers" userId="S::srodgers@irsc.edu::5e3defe6-5b42-466b-873a-c1f8a1081fc9" providerId="AD" clId="Web-{57A03823-A808-0CD1-5807-635604FFBE5F}" dt="2020-01-06T21:09:55.789" v="4"/>
      <pc:docMkLst>
        <pc:docMk/>
      </pc:docMkLst>
      <pc:sldChg chg="modSp">
        <pc:chgData name="Sarah Rodgers" userId="S::srodgers@irsc.edu::5e3defe6-5b42-466b-873a-c1f8a1081fc9" providerId="AD" clId="Web-{57A03823-A808-0CD1-5807-635604FFBE5F}" dt="2020-01-06T21:09:46.211" v="3" actId="20577"/>
        <pc:sldMkLst>
          <pc:docMk/>
          <pc:sldMk cId="0" sldId="256"/>
        </pc:sldMkLst>
        <pc:spChg chg="mod">
          <ac:chgData name="Sarah Rodgers" userId="S::srodgers@irsc.edu::5e3defe6-5b42-466b-873a-c1f8a1081fc9" providerId="AD" clId="Web-{57A03823-A808-0CD1-5807-635604FFBE5F}" dt="2020-01-06T21:09:46.211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Sarah Rodgers" userId="S::srodgers@irsc.edu::5e3defe6-5b42-466b-873a-c1f8a1081fc9" providerId="AD" clId="Web-{57A03823-A808-0CD1-5807-635604FFBE5F}" dt="2020-01-06T21:09:55.789" v="4"/>
        <pc:sldMkLst>
          <pc:docMk/>
          <pc:sldMk cId="3601581192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rodgers\Desktop\Lab%20Safety%20Procedures%20Doc.doc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logy-irsc.weebly.com/uploads/2/3/3/5/23350128/lab_safety_procedures_doc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uploads/2/3/3/5/23350128/bsc1005l_ex_1_metric_s20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uploads/2/3/3/5/23350128/bsc2010l_ex_1_metric_summer2019.pptx" TargetMode="External"/><Relationship Id="rId2" Type="http://schemas.openxmlformats.org/officeDocument/2006/relationships/hyperlink" Target="http://biology-irsc.weebly.com/uploads/2/3/3/5/23350128/bsc2010l_syllabus_weebly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full-time-faculty---websites-and-office-information.html" TargetMode="External"/><Relationship Id="rId2" Type="http://schemas.openxmlformats.org/officeDocument/2006/relationships/hyperlink" Target="http://biology-irsc.weebly.com/find-adjunct-faculty-and-tls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biology-irsc.weebly.com/laboratory-resources-click-here-for-infromation-on-the-labs-including-powerpoints-handouts-etc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open-lab-informat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00" y="910835"/>
            <a:ext cx="8413424" cy="23012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Life Science Laboratory </a:t>
            </a:r>
            <a:r>
              <a:rPr lang="en-US" b="0" dirty="0">
                <a:latin typeface="Century Gothic" panose="020B0502020202020204" pitchFamily="34" charset="0"/>
              </a:rPr>
              <a:t/>
            </a:r>
            <a:br>
              <a:rPr lang="en-US" b="0" dirty="0">
                <a:latin typeface="Century Gothic" panose="020B0502020202020204" pitchFamily="34" charset="0"/>
              </a:rPr>
            </a:br>
            <a:r>
              <a:rPr lang="en-US" b="0" dirty="0">
                <a:latin typeface="Century Gothic" panose="020B0502020202020204" pitchFamily="34" charset="0"/>
              </a:rPr>
              <a:t/>
            </a:r>
            <a:br>
              <a:rPr lang="en-US" b="0" dirty="0">
                <a:latin typeface="Century Gothic" panose="020B0502020202020204" pitchFamily="34" charset="0"/>
              </a:rPr>
            </a:br>
            <a:endParaRPr b="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entury Gothic" panose="020B0502020202020204" pitchFamily="34" charset="0"/>
              </a:rPr>
              <a:t>SPRING - 20</a:t>
            </a:r>
            <a:endParaRPr lang="en-US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 descr="A large room&#10;&#10;Description automatically generated">
            <a:extLst>
              <a:ext uri="{FF2B5EF4-FFF2-40B4-BE49-F238E27FC236}">
                <a16:creationId xmlns:a16="http://schemas.microsoft.com/office/drawing/2014/main" id="{93335F9E-9387-41C0-AA0C-E402E135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-335" r="-119" b="335"/>
          <a:stretch/>
        </p:blipFill>
        <p:spPr>
          <a:xfrm>
            <a:off x="803485" y="2946295"/>
            <a:ext cx="7613004" cy="2093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3374" y="1296093"/>
            <a:ext cx="9148507" cy="6134100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sz="2400" dirty="0" smtClean="0">
                <a:latin typeface="Century Gothic"/>
              </a:rPr>
              <a:t>No make ups for LSL because you get to DROP a test</a:t>
            </a:r>
            <a:endParaRPr lang="en-US" altLang="en-US" sz="1600" i="1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9DBD-BF6D-46FC-9A4C-2C4A9AAD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Make Up-Policy for a Lab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7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-1961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Laboratory Rules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458200" cy="5825144"/>
          </a:xfrm>
        </p:spPr>
        <p:txBody>
          <a:bodyPr/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Lab Attire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Shoes: closed-toe and closed-heel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Long pants or buy a lab coat (in bookstore)</a:t>
            </a:r>
          </a:p>
          <a:p>
            <a:pPr marL="1057275" lvl="2" indent="-342900"/>
            <a:r>
              <a:rPr lang="en-US" altLang="en-US" sz="1800" i="1" dirty="0">
                <a:latin typeface="Century Gothic" panose="020B0502020202020204" pitchFamily="34" charset="0"/>
              </a:rPr>
              <a:t>Recommendation: Leave Shoes &amp; Pants/Coat in Car!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Not dressed properly =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NOT allowed in lab! </a:t>
            </a:r>
            <a:b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(including Exam days = a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ZERO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 “0” on the test)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Cell Phone Policy </a:t>
            </a:r>
            <a:r>
              <a:rPr lang="en-US" altLang="en-US" sz="2000" i="1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800" i="1" dirty="0">
                <a:latin typeface="Century Gothic" panose="020B0502020202020204" pitchFamily="34" charset="0"/>
              </a:rPr>
              <a:t>On silent, no video*, pics okay during actual experiments    </a:t>
            </a:r>
            <a:r>
              <a:rPr lang="en-US" altLang="en-US" sz="1400" i="1" dirty="0">
                <a:latin typeface="Century Gothic" panose="020B0502020202020204" pitchFamily="34" charset="0"/>
              </a:rPr>
              <a:t>(* lab is about focused application in the moment, recording decreases active learning)</a:t>
            </a:r>
            <a:endParaRPr lang="en-US" altLang="en-US" sz="18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Disruptive Behavior  </a:t>
            </a:r>
            <a:r>
              <a:rPr lang="en-US" altLang="en-US" sz="2000" i="1" dirty="0">
                <a:latin typeface="Century Gothic" panose="020B0502020202020204" pitchFamily="34" charset="0"/>
              </a:rPr>
              <a:t>- will be asked to leave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Cheating 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Zero Tolerance -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Both</a:t>
            </a:r>
            <a:r>
              <a:rPr lang="en-US" altLang="en-US" sz="1800" dirty="0">
                <a:latin typeface="Century Gothic" panose="020B0502020202020204" pitchFamily="34" charset="0"/>
              </a:rPr>
              <a:t> students will be reported</a:t>
            </a:r>
          </a:p>
          <a:p>
            <a:pPr lvl="1"/>
            <a:r>
              <a:rPr lang="en-US" altLang="en-US" sz="1600" i="1" dirty="0">
                <a:latin typeface="Century Gothic" panose="020B0502020202020204" pitchFamily="34" charset="0"/>
              </a:rPr>
              <a:t>Are you coming to class to benefit your neighbor or yourself? You wouldn’t hand over your paycheck to your neighbor…don’t help your future competition!</a:t>
            </a:r>
          </a:p>
          <a:p>
            <a:pPr marL="547370" indent="-410845"/>
            <a:r>
              <a:rPr lang="en-US" altLang="en-US" sz="2000" dirty="0">
                <a:latin typeface="Century Gothic"/>
              </a:rPr>
              <a:t>If you require </a:t>
            </a:r>
            <a:r>
              <a:rPr lang="en-US" altLang="en-US" sz="2000" i="1" dirty="0">
                <a:solidFill>
                  <a:srgbClr val="99CCFF"/>
                </a:solidFill>
                <a:latin typeface="Century Gothic"/>
              </a:rPr>
              <a:t>additional services (extended time testing, note taker etc.) </a:t>
            </a:r>
            <a:r>
              <a:rPr lang="en-US" altLang="en-US" sz="2000" dirty="0">
                <a:latin typeface="Century Gothic"/>
              </a:rPr>
              <a:t>, see me after class or contact me this FIRST WEEK. </a:t>
            </a:r>
          </a:p>
          <a:p>
            <a:pPr lvl="1"/>
            <a:endParaRPr lang="en-US" altLang="en-US" sz="1600" i="1" dirty="0">
              <a:latin typeface="Century Gothic" panose="020B0502020202020204" pitchFamily="34" charset="0"/>
            </a:endParaRPr>
          </a:p>
          <a:p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1800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385" y="4125136"/>
            <a:ext cx="3028949" cy="227171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5" y="959126"/>
            <a:ext cx="6477092" cy="4525963"/>
          </a:xfrm>
        </p:spPr>
        <p:txBody>
          <a:bodyPr/>
          <a:lstStyle/>
          <a:p>
            <a:r>
              <a:rPr lang="en-US" altLang="en-US">
                <a:latin typeface="Century Gothic" panose="020B0502020202020204" pitchFamily="34" charset="0"/>
              </a:rPr>
              <a:t>Be sure to familiarize yourself with safety procedures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Where does broken glass go?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What goes in the biohazard?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Eye wash station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Chemical Shower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Blanket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Extinguisher </a:t>
            </a:r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2" descr="https://upload.wikimedia.org/wikipedia/commons/thumb/6/6d/Segnale_incendio.svg/451px-Segnale_incendi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89" y="2657387"/>
            <a:ext cx="1358587" cy="1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75132" y="31818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Fire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084" r="-2" b="21059"/>
          <a:stretch/>
        </p:blipFill>
        <p:spPr>
          <a:xfrm>
            <a:off x="485033" y="4648200"/>
            <a:ext cx="2948259" cy="20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0000"/>
          <a:stretch/>
        </p:blipFill>
        <p:spPr>
          <a:xfrm rot="5400000">
            <a:off x="7041218" y="730391"/>
            <a:ext cx="1645638" cy="2266950"/>
          </a:xfrm>
          <a:prstGeom prst="rect">
            <a:avLst/>
          </a:prstGeom>
        </p:spPr>
      </p:pic>
      <p:pic>
        <p:nvPicPr>
          <p:cNvPr id="12" name="Picture 6" descr="https://upload.wikimedia.org/wikipedia/commons/0/00/Biohazard_symbol_%28black_and_yellow%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10" y="211392"/>
            <a:ext cx="1066800" cy="10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11087" y="45883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Biohazard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033" y="6259549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Broken Glass   vs. Trash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8519" r="15556" b="30741"/>
          <a:stretch/>
        </p:blipFill>
        <p:spPr>
          <a:xfrm rot="5400000">
            <a:off x="3236573" y="3673039"/>
            <a:ext cx="3806621" cy="22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4" y="959126"/>
            <a:ext cx="8647135" cy="4525963"/>
          </a:xfrm>
        </p:spPr>
        <p:txBody>
          <a:bodyPr/>
          <a:lstStyle/>
          <a:p>
            <a:r>
              <a:rPr lang="en-US" altLang="en-US" dirty="0" smtClean="0">
                <a:latin typeface="Century Gothic" panose="020B0502020202020204" pitchFamily="34" charset="0"/>
              </a:rPr>
              <a:t>Point out posted Evacuation Map on/by door </a:t>
            </a:r>
            <a:r>
              <a:rPr lang="en-US" altLang="en-US" dirty="0">
                <a:latin typeface="Century Gothic" panose="020B0502020202020204" pitchFamily="34" charset="0"/>
              </a:rPr>
              <a:t>and Emergency Info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556" r="6666" b="11481"/>
          <a:stretch/>
        </p:blipFill>
        <p:spPr>
          <a:xfrm rot="5400000">
            <a:off x="5068228" y="2457632"/>
            <a:ext cx="4572000" cy="3122341"/>
          </a:xfrm>
          <a:prstGeom prst="rect">
            <a:avLst/>
          </a:prstGeom>
        </p:spPr>
      </p:pic>
      <p:sp>
        <p:nvSpPr>
          <p:cNvPr id="4" name="TextBox 3">
            <a:hlinkHover r:id="rId3" action="ppaction://hlinkfile"/>
            <a:extLst>
              <a:ext uri="{FF2B5EF4-FFF2-40B4-BE49-F238E27FC236}">
                <a16:creationId xmlns:a16="http://schemas.microsoft.com/office/drawing/2014/main" id="{A5F16E89-103D-4A90-8418-BC124AE290F4}"/>
              </a:ext>
            </a:extLst>
          </p:cNvPr>
          <p:cNvSpPr txBox="1"/>
          <p:nvPr/>
        </p:nvSpPr>
        <p:spPr>
          <a:xfrm>
            <a:off x="855933" y="2575776"/>
            <a:ext cx="4349456" cy="646331"/>
          </a:xfrm>
          <a:prstGeom prst="rect">
            <a:avLst/>
          </a:prstGeom>
          <a:solidFill>
            <a:schemeClr val="bg1"/>
          </a:solidFill>
          <a:ln>
            <a:solidFill>
              <a:srgbClr val="C5A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STATEMENT OF UNDERSTANDING of LAB MANAGEMENT PROCEDURES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57A0C-B127-420A-A46A-2F50182A683C}"/>
              </a:ext>
            </a:extLst>
          </p:cNvPr>
          <p:cNvSpPr txBox="1"/>
          <p:nvPr/>
        </p:nvSpPr>
        <p:spPr>
          <a:xfrm>
            <a:off x="1182082" y="3525707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&lt;Ctrl Click&gt; and read this document</a:t>
            </a:r>
          </a:p>
        </p:txBody>
      </p:sp>
    </p:spTree>
    <p:extLst>
      <p:ext uri="{BB962C8B-B14F-4D97-AF65-F5344CB8AC3E}">
        <p14:creationId xmlns:p14="http://schemas.microsoft.com/office/powerpoint/2010/main" val="67687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a LAB: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85458" y="1425220"/>
            <a:ext cx="9075634" cy="4525963"/>
          </a:xfrm>
        </p:spPr>
        <p:txBody>
          <a:bodyPr/>
          <a:lstStyle/>
          <a:p>
            <a:pPr marL="868045" lvl="1"/>
            <a:r>
              <a:rPr lang="en-US" altLang="en-US" sz="2000" dirty="0">
                <a:solidFill>
                  <a:srgbClr val="FF00FF"/>
                </a:solidFill>
                <a:latin typeface="Century Gothic" panose="020B0502020202020204" pitchFamily="34" charset="0"/>
              </a:rPr>
              <a:t>FUN</a:t>
            </a:r>
            <a:r>
              <a:rPr lang="en-US" altLang="en-US" sz="2000" dirty="0">
                <a:latin typeface="Century Gothic" panose="020B0502020202020204" pitchFamily="34" charset="0"/>
              </a:rPr>
              <a:t>, Engaging, and a chance to learn out of your seat!</a:t>
            </a:r>
          </a:p>
          <a:p>
            <a:pPr marL="868045" lvl="1"/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Fast Paced </a:t>
            </a:r>
            <a:r>
              <a:rPr lang="en-US" altLang="en-US" sz="2000" dirty="0">
                <a:latin typeface="Century Gothic" panose="020B0502020202020204" pitchFamily="34" charset="0"/>
              </a:rPr>
              <a:t>with lots of info, jammed into a small time period</a:t>
            </a:r>
          </a:p>
          <a:p>
            <a:pPr marL="868045" lvl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Physical participation</a:t>
            </a:r>
            <a:r>
              <a:rPr lang="en-US" altLang="en-US" sz="2000" dirty="0">
                <a:latin typeface="Century Gothic" panose="020B0502020202020204" pitchFamily="34" charset="0"/>
              </a:rPr>
              <a:t>/movement/manipulation – YOU will be learning to demonstrate new skills weekly,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building confidence</a:t>
            </a:r>
            <a:r>
              <a:rPr lang="en-US" altLang="en-US" sz="2000" dirty="0">
                <a:latin typeface="Century Gothic" panose="020B0502020202020204" pitchFamily="34" charset="0"/>
              </a:rPr>
              <a:t>!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Labs require </a:t>
            </a:r>
            <a:r>
              <a:rPr lang="en-US" altLang="en-US" sz="2000" dirty="0">
                <a:solidFill>
                  <a:srgbClr val="717DBB"/>
                </a:solidFill>
                <a:latin typeface="Century Gothic" panose="020B0502020202020204" pitchFamily="34" charset="0"/>
              </a:rPr>
              <a:t>learning time management </a:t>
            </a:r>
            <a:r>
              <a:rPr lang="en-US" altLang="en-US" sz="2000" dirty="0">
                <a:latin typeface="Century Gothic" panose="020B0502020202020204" pitchFamily="34" charset="0"/>
              </a:rPr>
              <a:t>as exercises build upon one another…keep up, don’t procrastinate! </a:t>
            </a:r>
          </a:p>
          <a:p>
            <a:pPr marL="868045"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Expect to study </a:t>
            </a:r>
            <a:r>
              <a:rPr lang="en-US" altLang="en-US" sz="2000" dirty="0">
                <a:latin typeface="Century Gothic"/>
              </a:rPr>
              <a:t>for exams the same </a:t>
            </a:r>
            <a:r>
              <a:rPr lang="en-US" altLang="en-US" sz="2000" i="1" dirty="0">
                <a:latin typeface="Century Gothic"/>
              </a:rPr>
              <a:t>if not more </a:t>
            </a:r>
            <a:r>
              <a:rPr lang="en-US" altLang="en-US" sz="2000" dirty="0">
                <a:latin typeface="Century Gothic"/>
              </a:rPr>
              <a:t>than a Lecture, in various formats (groups, online, </a:t>
            </a:r>
            <a:r>
              <a:rPr lang="en-US" altLang="en-US" sz="2000" dirty="0" err="1">
                <a:latin typeface="Century Gothic"/>
              </a:rPr>
              <a:t>ol’fashion</a:t>
            </a:r>
            <a:r>
              <a:rPr lang="en-US" altLang="en-US" sz="2000" dirty="0">
                <a:latin typeface="Century Gothic"/>
              </a:rPr>
              <a:t> read/writing notes!)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Mandatory attendance</a:t>
            </a:r>
            <a:r>
              <a:rPr lang="en-US" altLang="en-US" sz="2000" dirty="0">
                <a:latin typeface="Century Gothic" panose="020B0502020202020204" pitchFamily="34" charset="0"/>
              </a:rPr>
              <a:t>, missing a Lab is detrimental to Exams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Taking a lab will help you further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define your career path </a:t>
            </a:r>
            <a:r>
              <a:rPr lang="en-US" altLang="en-US" sz="2000" dirty="0">
                <a:latin typeface="Century Gothic" panose="020B0502020202020204" pitchFamily="34" charset="0"/>
              </a:rPr>
              <a:t>and may open your eyes to a new direction you haven’t thought of!</a:t>
            </a:r>
          </a:p>
          <a:p>
            <a:pPr marL="904875" lvl="2" indent="0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448945" lvl="1" indent="0">
              <a:buNone/>
            </a:pPr>
            <a:endParaRPr lang="en-US" alt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7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14993"/>
            <a:ext cx="8768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What’s a typical lab class consist of:</a:t>
            </a:r>
            <a:b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11095" y="952500"/>
            <a:ext cx="9178895" cy="5610670"/>
          </a:xfrm>
        </p:spPr>
        <p:txBody>
          <a:bodyPr/>
          <a:lstStyle/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Start with </a:t>
            </a:r>
            <a:r>
              <a:rPr lang="en-US" altLang="en-US" sz="1600" dirty="0">
                <a:solidFill>
                  <a:srgbClr val="FF00FF"/>
                </a:solidFill>
                <a:latin typeface="Century Gothic" panose="020B0502020202020204" pitchFamily="34" charset="0"/>
              </a:rPr>
              <a:t>LAB C.O.D.E., </a:t>
            </a:r>
            <a:r>
              <a:rPr lang="en-US" altLang="en-US" sz="1600" dirty="0">
                <a:latin typeface="Century Gothic" panose="020B0502020202020204" pitchFamily="34" charset="0"/>
              </a:rPr>
              <a:t>attendance and answer any questions from last week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Since you already “pre-read” the day’s material (ah hem…), your instructor will briefly go over what the days experiment will consist of and highlight any procedure changes etc. 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You read and follow the lab book directions (yes this is a LARGE part of actual LAB…and you will have to be very comfortable doing so in the real world!)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Complete and Understand entire exercise and all associated questions in your lab manual, discuss with your group or neighbor!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and reset experiments/models/workstation</a:t>
            </a:r>
          </a:p>
          <a:p>
            <a:pPr lvl="1"/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Return to seats so your instructor and classmates can go over results, review the key points, talk about what you should be taking away from today’s class period </a:t>
            </a:r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*this is a good time to think about what test questions an instructor would ask on a test!!!**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ASK QUESTIONS or for more Explanation if needed </a:t>
            </a:r>
            <a:r>
              <a:rPr lang="en-US" altLang="en-US" sz="1600" i="1" dirty="0">
                <a:latin typeface="Century Gothic" panose="020B0502020202020204" pitchFamily="34" charset="0"/>
              </a:rPr>
              <a:t>(THIS is the time to do this when your brain is fresh and you have the resources in the room!)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Review next weeks exercise (</a:t>
            </a:r>
            <a:r>
              <a:rPr lang="en-US" altLang="en-US" sz="1600" i="1" dirty="0">
                <a:latin typeface="Century Gothic" panose="020B0502020202020204" pitchFamily="34" charset="0"/>
              </a:rPr>
              <a:t>you will have 5 min of downtime at some point</a:t>
            </a:r>
            <a:r>
              <a:rPr lang="en-US" altLang="en-US" sz="1600" dirty="0">
                <a:latin typeface="Century Gothic" panose="020B0502020202020204" pitchFamily="34" charset="0"/>
              </a:rPr>
              <a:t>) – this is how you “prime your brain” to pick up on those topics in lecture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up before you leave/ PUSH IN YOUR CHAIRS!</a:t>
            </a:r>
          </a:p>
          <a:p>
            <a:pPr lvl="1"/>
            <a:endParaRPr lang="en-US" altLang="en-US" sz="1600" dirty="0">
              <a:latin typeface="Century Gothic" panose="020B0502020202020204" pitchFamily="34" charset="0"/>
            </a:endParaRPr>
          </a:p>
          <a:p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6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A937-DCB0-4EB7-8239-2D263478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Exercise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1 Metric PP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1B54-A49F-4C99-8FCF-50BB83F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Welcome to </a:t>
            </a:r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Life Science Lab</a:t>
            </a:r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4150" y="1219200"/>
            <a:ext cx="4279785" cy="4525963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We are all going to go through the 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2"/>
              </a:rPr>
              <a:t>Syllabus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Located on 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Weebly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with Link on Blackboard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WRITE IN YOUR EXACT COURSE REFERENCE #!!!</a:t>
            </a:r>
          </a:p>
          <a:p>
            <a:pPr marL="585788" lvl="1" indent="0">
              <a:buNone/>
            </a:pP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n-US" altLang="en-US" sz="2000" i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BSC1005L-</a:t>
            </a: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##-###</a:t>
            </a:r>
          </a:p>
          <a:p>
            <a:pPr lvl="1"/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You need this for ALL communication with any Faculty, Manager, Chair or Instructor!!!</a:t>
            </a:r>
            <a:endParaRPr lang="en-US" altLang="en-US" sz="1600" i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4" y="1397248"/>
            <a:ext cx="4059017" cy="4347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AB5A65-DB8B-4FC0-BA00-68A7EC624CD8}"/>
              </a:ext>
            </a:extLst>
          </p:cNvPr>
          <p:cNvSpPr/>
          <p:nvPr/>
        </p:nvSpPr>
        <p:spPr>
          <a:xfrm>
            <a:off x="-124691" y="6042522"/>
            <a:ext cx="9268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**NOTE: Labs are set up </a:t>
            </a:r>
            <a:r>
              <a:rPr lang="en-US" altLang="en-US" sz="2000" i="1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by “week” </a:t>
            </a:r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=  supplies/tools only out for the week</a:t>
            </a:r>
            <a:endParaRPr lang="en-US" altLang="en-US" sz="2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ECC029-C41C-4076-BD58-C760B93734FC}"/>
              </a:ext>
            </a:extLst>
          </p:cNvPr>
          <p:cNvSpPr/>
          <p:nvPr/>
        </p:nvSpPr>
        <p:spPr>
          <a:xfrm rot="19732567">
            <a:off x="3853671" y="2298773"/>
            <a:ext cx="1671564" cy="618142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2564" y="-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/>
              </a:rPr>
              <a:t>Instructor Contact Information: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BA6C2-C1C6-4984-ABBF-6C58D5540D09}"/>
              </a:ext>
            </a:extLst>
          </p:cNvPr>
          <p:cNvSpPr/>
          <p:nvPr/>
        </p:nvSpPr>
        <p:spPr>
          <a:xfrm>
            <a:off x="414097" y="914400"/>
            <a:ext cx="8567171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IOR – name</a:t>
            </a:r>
            <a:r>
              <a:rPr lang="en-US" sz="24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/>
              </a:rPr>
              <a:t>(Instructor of Record*)</a:t>
            </a:r>
          </a:p>
          <a:p>
            <a:pPr lvl="2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******</a:t>
            </a:r>
            <a:r>
              <a:rPr lang="en-US" sz="2400" u="sng" dirty="0">
                <a:solidFill>
                  <a:srgbClr val="56C7AA"/>
                </a:solidFill>
                <a:latin typeface="Century Gothic"/>
              </a:rPr>
              <a:t>@irsc.edu</a:t>
            </a:r>
          </a:p>
          <a:p>
            <a:pPr lvl="2"/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email to make appointment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​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entury Gothic"/>
              </a:rPr>
              <a:t>EMAILS </a:t>
            </a:r>
            <a:r>
              <a:rPr lang="en-US" sz="2400" b="1" u="sng" dirty="0">
                <a:solidFill>
                  <a:srgbClr val="FFFF00"/>
                </a:solidFill>
                <a:latin typeface="Century Gothic"/>
              </a:rPr>
              <a:t>without REF # </a:t>
            </a:r>
            <a:r>
              <a:rPr lang="en-US" sz="2400" i="1" dirty="0">
                <a:solidFill>
                  <a:srgbClr val="FFFF00"/>
                </a:solidFill>
                <a:latin typeface="Century Gothic"/>
              </a:rPr>
              <a:t>MAY NOT BE ANSWERED</a:t>
            </a:r>
            <a:r>
              <a:rPr lang="en-US" sz="2400" dirty="0">
                <a:solidFill>
                  <a:srgbClr val="FFFF00"/>
                </a:solidFill>
                <a:latin typeface="Century Gothic"/>
              </a:rPr>
              <a:t>!!!!!!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Instructors Contact Info</a:t>
            </a:r>
            <a:endParaRPr lang="en-US" sz="2400" u="sng" dirty="0">
              <a:solidFill>
                <a:srgbClr val="56C7AA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 Adjunct and TLS contact info</a:t>
            </a: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Biology Faculty info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&lt;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3"/>
              </a:rPr>
              <a:t>click here&gt;</a:t>
            </a: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LAB MANUAL: Required </a:t>
            </a:r>
            <a:r>
              <a:rPr lang="en-US" altLang="en-US" sz="2400" dirty="0" smtClean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1</a:t>
            </a:r>
            <a:r>
              <a:rPr lang="en-US" altLang="en-US" sz="2400" baseline="30000" dirty="0" smtClean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st</a:t>
            </a:r>
            <a:r>
              <a:rPr lang="en-US" alt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Ed. </a:t>
            </a:r>
          </a:p>
          <a:p>
            <a:pPr marL="800100" lvl="1" indent="-342900">
              <a:buFontTx/>
              <a:buChar char="-"/>
            </a:pP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8A0D9-8CEB-4ECF-B913-5ED3F49A6B5B}"/>
              </a:ext>
            </a:extLst>
          </p:cNvPr>
          <p:cNvSpPr/>
          <p:nvPr/>
        </p:nvSpPr>
        <p:spPr>
          <a:xfrm>
            <a:off x="345073" y="5192494"/>
            <a:ext cx="5161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400" dirty="0">
                <a:latin typeface="Century Gothic"/>
              </a:rPr>
              <a:t>Lab Materials on </a:t>
            </a:r>
            <a:r>
              <a:rPr lang="en-US" altLang="en-US" sz="2400" dirty="0">
                <a:latin typeface="Century Gothic"/>
                <a:hlinkClick r:id="rId4"/>
              </a:rPr>
              <a:t> Weebly</a:t>
            </a:r>
            <a:r>
              <a:rPr lang="en-US" altLang="en-US" sz="2400" dirty="0">
                <a:latin typeface="Century Gothic"/>
              </a:rPr>
              <a:t> &amp; additional resources in </a:t>
            </a:r>
            <a:r>
              <a:rPr lang="en-US" altLang="en-US" sz="2400" dirty="0" err="1">
                <a:latin typeface="Century Gothic"/>
              </a:rPr>
              <a:t>BlackBoard</a:t>
            </a:r>
            <a:r>
              <a:rPr lang="en-US" altLang="en-US" sz="2400" dirty="0">
                <a:latin typeface="Century Gothic"/>
              </a:rPr>
              <a:t> 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http://biology-irsc.weebly.com/laboratory-resources-click-here-for-infromation-on-the-labs-including-powerpoints-handouts-etc.html</a:t>
            </a:r>
            <a:endParaRPr lang="en-US" altLang="en-US" sz="9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EEE64-405F-4810-810A-AEFB3FF68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77" y="2910750"/>
            <a:ext cx="2867127" cy="36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139681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Grading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7319" y="775578"/>
            <a:ext cx="8376063" cy="3146961"/>
          </a:xfrm>
        </p:spPr>
        <p:txBody>
          <a:bodyPr/>
          <a:lstStyle/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1                      100 pts</a:t>
            </a:r>
            <a:endParaRPr lang="en-US" sz="2000" dirty="0"/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2                     100 pts</a:t>
            </a:r>
            <a:endParaRPr lang="en-US" altLang="en-US" sz="2000" dirty="0">
              <a:latin typeface="Comic Sans MS" pitchFamily="66" charset="0"/>
            </a:endParaRP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3                     100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4		         100 pts</a:t>
            </a: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- Lowest dropped    -100pts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6"/>
                </a:solidFill>
                <a:latin typeface="Comic Sans MS"/>
              </a:rPr>
              <a:t>Total Possible pts    300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3"/>
                </a:solidFill>
                <a:latin typeface="Comic Sans MS"/>
              </a:rPr>
              <a:t>Absences –3%           -6 pts</a:t>
            </a:r>
            <a:endParaRPr lang="en-US" altLang="en-US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" y="3922539"/>
            <a:ext cx="897255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*NOTICE* : YOUR GRADE IS MADE UP ENTIRELY from the 300 possible points </a:t>
            </a:r>
            <a:r>
              <a:rPr lang="en-US" i="1" dirty="0">
                <a:latin typeface="Arial"/>
                <a:cs typeface="Arial"/>
              </a:rPr>
              <a:t>YOU EARN </a:t>
            </a:r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from your three highest test grades.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= No Homework, No extra credit, No lab book points, No Blackboard Quiz points</a:t>
            </a:r>
          </a:p>
          <a:p>
            <a:pPr algn="ctr"/>
            <a:r>
              <a:rPr lang="en-US" i="1" dirty="0"/>
              <a:t>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HOWEVER,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Attendance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can negatively influence your final grade -3% for EACH missed class!</a:t>
            </a:r>
          </a:p>
        </p:txBody>
      </p:sp>
    </p:spTree>
    <p:extLst>
      <p:ext uri="{BB962C8B-B14F-4D97-AF65-F5344CB8AC3E}">
        <p14:creationId xmlns:p14="http://schemas.microsoft.com/office/powerpoint/2010/main" val="38740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E26FF8-15D0-4449-8662-199E402A3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8" r="55001"/>
          <a:stretch/>
        </p:blipFill>
        <p:spPr>
          <a:xfrm>
            <a:off x="5921117" y="1065644"/>
            <a:ext cx="2547023" cy="4986316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 Exams = Practical's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367414"/>
            <a:ext cx="5544590" cy="4774276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PLAN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NOW FOR THESE DATES!!!!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Have back up transportation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Schedule early off of work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Plan to be here 30 min earlier than class to anticipate traffic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Set two alarms (one battery)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Back-up pants and shoes in car</a:t>
            </a:r>
          </a:p>
          <a:p>
            <a:pPr marL="585788" lvl="1" indent="0">
              <a:buNone/>
            </a:pPr>
            <a:endParaRPr lang="en-US" altLang="en-US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altLang="en-US" sz="2400" i="1" dirty="0">
                <a:solidFill>
                  <a:srgbClr val="FF00FF"/>
                </a:solidFill>
                <a:latin typeface="Century Gothic" panose="020B0502020202020204" pitchFamily="34" charset="0"/>
              </a:rPr>
              <a:t>Lowest test score dropped = No Make Up exams</a:t>
            </a:r>
          </a:p>
          <a:p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A21119-6696-4AFB-AC1E-8B96C6BEBE4A}"/>
              </a:ext>
            </a:extLst>
          </p:cNvPr>
          <p:cNvSpPr/>
          <p:nvPr/>
        </p:nvSpPr>
        <p:spPr>
          <a:xfrm>
            <a:off x="5258773" y="4538944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309566-6BE8-4F17-9425-E57CCD698CFC}"/>
              </a:ext>
            </a:extLst>
          </p:cNvPr>
          <p:cNvSpPr/>
          <p:nvPr/>
        </p:nvSpPr>
        <p:spPr>
          <a:xfrm>
            <a:off x="5232388" y="3572363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487085-C9D0-40B6-870E-310F2932003A}"/>
              </a:ext>
            </a:extLst>
          </p:cNvPr>
          <p:cNvSpPr/>
          <p:nvPr/>
        </p:nvSpPr>
        <p:spPr>
          <a:xfrm>
            <a:off x="5258773" y="5505525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E5EA923-4096-43E5-8E2F-45171A3158C8}"/>
              </a:ext>
            </a:extLst>
          </p:cNvPr>
          <p:cNvSpPr/>
          <p:nvPr/>
        </p:nvSpPr>
        <p:spPr>
          <a:xfrm>
            <a:off x="5273214" y="2594429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Attendance : </a:t>
            </a:r>
            <a:r>
              <a:rPr lang="en-US" altLang="en-US" dirty="0" err="1">
                <a:solidFill>
                  <a:srgbClr val="99CCFF"/>
                </a:solidFill>
                <a:latin typeface="Century Gothic" panose="020B0502020202020204" pitchFamily="34" charset="0"/>
              </a:rPr>
              <a:t>Manditory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719" y="879603"/>
            <a:ext cx="8928562" cy="5870331"/>
          </a:xfrm>
        </p:spPr>
        <p:txBody>
          <a:bodyPr/>
          <a:lstStyle/>
          <a:p>
            <a:pPr marL="547370" indent="-410845"/>
            <a:r>
              <a:rPr lang="en-US" altLang="en-US" sz="2000" dirty="0">
                <a:latin typeface="Century Gothic" panose="020B0502020202020204" pitchFamily="34" charset="0"/>
              </a:rPr>
              <a:t>Attendance (mandatory to finish each lab)</a:t>
            </a:r>
          </a:p>
          <a:p>
            <a:pPr marL="868045" lvl="1"/>
            <a:r>
              <a:rPr lang="en-US" altLang="en-US" sz="1800" dirty="0">
                <a:solidFill>
                  <a:srgbClr val="FFC000"/>
                </a:solidFill>
                <a:latin typeface="Century Gothic"/>
              </a:rPr>
              <a:t>1 Freebee </a:t>
            </a:r>
            <a:r>
              <a:rPr lang="en-US" altLang="en-US" sz="1800" dirty="0">
                <a:latin typeface="Century Gothic"/>
              </a:rPr>
              <a:t>= 1 emergency absence is ‘free’ and will not penalize you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this is FOR the one time you may be sick, missed your flight, went to a wedding, too hung-over...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Eliminates need to email your instructor to ASK if you can be excused because you “bought tickets to your brothers wedding during July and didn’t know the schedule yet…”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Absence </a:t>
            </a:r>
            <a:r>
              <a:rPr lang="en-US" altLang="en-US" sz="1800" dirty="0">
                <a:latin typeface="Century Gothic" panose="020B0502020202020204" pitchFamily="34" charset="0"/>
              </a:rPr>
              <a:t>= </a:t>
            </a:r>
            <a:r>
              <a:rPr lang="en-US" altLang="en-US" sz="1800" dirty="0">
                <a:latin typeface="Century Gothic"/>
              </a:rPr>
              <a:t>then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-3% (or -6 points) off </a:t>
            </a:r>
            <a:r>
              <a:rPr lang="en-US" altLang="en-US" sz="1800" b="1" dirty="0">
                <a:solidFill>
                  <a:srgbClr val="FF0000"/>
                </a:solidFill>
                <a:latin typeface="Century Gothic"/>
              </a:rPr>
              <a:t>FINAL GRADE, NO EXCEPTIONS</a:t>
            </a:r>
          </a:p>
          <a:p>
            <a:pPr marL="868045" lvl="1"/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3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rd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 Absence = another -3% off your FINAL GRADE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-6% equates to a loss of – 12 points, so that 80% you got on Practical 1 is now a D…you need to consider Withdrawing.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547370" indent="-410845"/>
            <a:r>
              <a:rPr lang="en-US" altLang="en-US" sz="2000" dirty="0">
                <a:latin typeface="Century Gothic"/>
              </a:rPr>
              <a:t>You missed lab… now what?? </a:t>
            </a:r>
            <a:r>
              <a:rPr lang="en-US" altLang="en-US" sz="2000" i="1" dirty="0">
                <a:latin typeface="Century Gothic"/>
              </a:rPr>
              <a:t>ALP – alternative lab participation</a:t>
            </a: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/>
                <a:hlinkClick r:id="rId3"/>
              </a:rPr>
              <a:t>F</a:t>
            </a:r>
            <a:r>
              <a:rPr lang="en-US" altLang="en-US" sz="1800" dirty="0">
                <a:latin typeface="Century Gothic"/>
                <a:hlinkClick r:id="rId3"/>
              </a:rPr>
              <a:t>ind a Lab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en-US" sz="1800" dirty="0">
                <a:latin typeface="Century Gothic"/>
              </a:rPr>
              <a:t>that SAME WEEK, </a:t>
            </a:r>
            <a:r>
              <a:rPr lang="en-US" altLang="en-US" sz="1800" dirty="0">
                <a:solidFill>
                  <a:srgbClr val="56C7AA"/>
                </a:solidFill>
                <a:latin typeface="Century Gothic"/>
              </a:rPr>
              <a:t>email the instructor </a:t>
            </a:r>
            <a:r>
              <a:rPr lang="en-US" altLang="en-US" sz="1800" dirty="0">
                <a:latin typeface="Century Gothic"/>
              </a:rPr>
              <a:t>to see if you can attend their class, </a:t>
            </a:r>
            <a:r>
              <a:rPr lang="en-US" sz="1800" dirty="0">
                <a:latin typeface="Century Gothic"/>
              </a:rPr>
              <a:t>so </a:t>
            </a:r>
            <a:r>
              <a:rPr lang="en-US" altLang="en-US" sz="1800" dirty="0">
                <a:latin typeface="Century Gothic"/>
              </a:rPr>
              <a:t>you don’t miss content that you WILL be tested on!</a:t>
            </a:r>
          </a:p>
          <a:p>
            <a:pPr marL="868045" lvl="1"/>
            <a:r>
              <a:rPr lang="en-US" sz="10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http://biology-irsc.weebly.com/laboratory-schedules-click-here-for-current-semesters-schedule-of-all-the-labs-on-all-campuses.html</a:t>
            </a:r>
            <a:endParaRPr lang="en-US" altLang="en-US" sz="1800" dirty="0">
              <a:latin typeface="Century Gothic"/>
            </a:endParaRPr>
          </a:p>
          <a:p>
            <a:pPr marL="868045" lvl="1"/>
            <a:r>
              <a:rPr lang="en-US" altLang="en-US" sz="1800" i="1" dirty="0">
                <a:latin typeface="Century Gothic"/>
              </a:rPr>
              <a:t>Note: Attending another instructor’s lab does not count as “attending your lab.”</a:t>
            </a:r>
          </a:p>
          <a:p>
            <a:pPr marL="585470" lvl="1" indent="0">
              <a:buNone/>
            </a:pPr>
            <a:endParaRPr lang="en-US" altLang="en-US" sz="800" dirty="0">
              <a:solidFill>
                <a:schemeClr val="bg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501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794" y="1530018"/>
            <a:ext cx="7780270" cy="477427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Come in to use your microscope or look at models from the week…</a:t>
            </a:r>
            <a:endParaRPr lang="en-US" alt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Main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Campus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primarily (some at Pruitt/STEM)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8:30am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-4:45pm M-R and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available during weeks WITHOUT scheduled Practical Exams. </a:t>
            </a:r>
            <a:endParaRPr lang="en-US" sz="18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See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Weebly online for more details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http://biology-irsc.weebly.com/open-lab-information.html</a:t>
            </a: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8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199" y="-76200"/>
            <a:ext cx="828128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Attendance : </a:t>
            </a:r>
            <a:r>
              <a:rPr lang="en-US" altLang="en-US" sz="3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MANDITORY</a:t>
            </a:r>
            <a:r>
              <a:rPr lang="en-US" altLang="en-US" sz="36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/penalized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719" y="879603"/>
            <a:ext cx="8928562" cy="5870331"/>
          </a:xfrm>
        </p:spPr>
        <p:txBody>
          <a:bodyPr/>
          <a:lstStyle/>
          <a:p>
            <a:pPr marL="547370" indent="-410845"/>
            <a:r>
              <a:rPr lang="en-US" altLang="en-US" sz="2000" dirty="0">
                <a:latin typeface="Century Gothic" panose="020B0502020202020204" pitchFamily="34" charset="0"/>
              </a:rPr>
              <a:t>Attendance (mandatory to finish each lab)</a:t>
            </a:r>
          </a:p>
          <a:p>
            <a:pPr marL="868045" lvl="1"/>
            <a:r>
              <a:rPr lang="en-US" altLang="en-US" sz="1800" dirty="0">
                <a:solidFill>
                  <a:srgbClr val="FFC000"/>
                </a:solidFill>
                <a:latin typeface="Century Gothic"/>
              </a:rPr>
              <a:t>1 Freebee </a:t>
            </a:r>
            <a:r>
              <a:rPr lang="en-US" altLang="en-US" sz="1800" dirty="0">
                <a:latin typeface="Century Gothic"/>
              </a:rPr>
              <a:t>= 1 emergency absence is ‘free’ and will not penalize you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this is FOR the one time you may be sick, missed your flight, went to a wedding, too hung-over...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Eliminates need to email your instructor to ASK if you can be excused because you “bought tickets to your brothers wedding during July and didn’t know the schedule yet…”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Absence </a:t>
            </a:r>
            <a:r>
              <a:rPr lang="en-US" altLang="en-US" sz="1800" dirty="0">
                <a:latin typeface="Century Gothic" panose="020B0502020202020204" pitchFamily="34" charset="0"/>
              </a:rPr>
              <a:t>= </a:t>
            </a:r>
            <a:r>
              <a:rPr lang="en-US" altLang="en-US" sz="1800" dirty="0">
                <a:latin typeface="Century Gothic"/>
              </a:rPr>
              <a:t>then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-3% (or -9 points) off </a:t>
            </a:r>
            <a:r>
              <a:rPr lang="en-US" altLang="en-US" sz="1800" b="1" dirty="0">
                <a:solidFill>
                  <a:srgbClr val="FF0000"/>
                </a:solidFill>
                <a:latin typeface="Century Gothic"/>
              </a:rPr>
              <a:t>FINAL GRADE, NO EXCEPTIONS</a:t>
            </a:r>
          </a:p>
          <a:p>
            <a:pPr marL="868045" lvl="1"/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3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rd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 Absence = another -3% off your FINAL GRADE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-6% equates to a loss of – 18 points, so that 80% you got on Practical 1 is now an F…you need to consider Withdrawing.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547370" indent="-410845"/>
            <a:r>
              <a:rPr lang="en-US" altLang="en-US" sz="2000" dirty="0">
                <a:latin typeface="Century Gothic"/>
              </a:rPr>
              <a:t>You missed lab… now what?? </a:t>
            </a:r>
            <a:r>
              <a:rPr lang="en-US" altLang="en-US" sz="2000" i="1" dirty="0">
                <a:latin typeface="Century Gothic"/>
              </a:rPr>
              <a:t>ALP – alternative lab participation</a:t>
            </a: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/>
                <a:hlinkClick r:id="rId3"/>
              </a:rPr>
              <a:t>F</a:t>
            </a:r>
            <a:r>
              <a:rPr lang="en-US" altLang="en-US" sz="1800" dirty="0">
                <a:latin typeface="Century Gothic"/>
                <a:hlinkClick r:id="rId3"/>
              </a:rPr>
              <a:t>ind a Lab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en-US" sz="1800" dirty="0">
                <a:latin typeface="Century Gothic"/>
              </a:rPr>
              <a:t>that SAME WEEK, </a:t>
            </a:r>
            <a:r>
              <a:rPr lang="en-US" altLang="en-US" sz="1800" dirty="0">
                <a:solidFill>
                  <a:srgbClr val="56C7AA"/>
                </a:solidFill>
                <a:latin typeface="Century Gothic"/>
              </a:rPr>
              <a:t>email the instructor </a:t>
            </a:r>
            <a:r>
              <a:rPr lang="en-US" altLang="en-US" sz="1800" dirty="0">
                <a:latin typeface="Century Gothic"/>
              </a:rPr>
              <a:t>to see if you can attend their class, </a:t>
            </a:r>
            <a:r>
              <a:rPr lang="en-US" sz="1800" dirty="0">
                <a:latin typeface="Century Gothic"/>
              </a:rPr>
              <a:t>so </a:t>
            </a:r>
            <a:r>
              <a:rPr lang="en-US" altLang="en-US" sz="1800" dirty="0">
                <a:latin typeface="Century Gothic"/>
              </a:rPr>
              <a:t>you don’t miss content that you WILL be tested on!</a:t>
            </a:r>
          </a:p>
          <a:p>
            <a:pPr marL="868045" lvl="1"/>
            <a:r>
              <a:rPr lang="en-US" sz="10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http://biology-irsc.weebly.com/laboratory-schedules-click-here-for-current-semesters-schedule-of-all-the-labs-on-all-campuses.html</a:t>
            </a:r>
            <a:endParaRPr lang="en-US" altLang="en-US" sz="1800" dirty="0">
              <a:latin typeface="Century Gothic"/>
            </a:endParaRPr>
          </a:p>
          <a:p>
            <a:pPr marL="868045" lvl="1"/>
            <a:r>
              <a:rPr lang="en-US" altLang="en-US" sz="1800" i="1" dirty="0">
                <a:latin typeface="Century Gothic"/>
              </a:rPr>
              <a:t>Note: Attending another instructor’s lab does not count as “attending your lab.”</a:t>
            </a:r>
          </a:p>
          <a:p>
            <a:pPr marL="585470" lvl="1" indent="0">
              <a:buNone/>
            </a:pPr>
            <a:endParaRPr lang="en-US" altLang="en-US" sz="800" dirty="0">
              <a:solidFill>
                <a:schemeClr val="bg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141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 anchor="t"/>
          <a:lstStyle/>
          <a:p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    Taking attendance: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1526"/>
            <a:ext cx="8839200" cy="56877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entury Gothic" panose="020B0502020202020204" pitchFamily="34" charset="0"/>
              </a:rPr>
              <a:t>I will take attendance in every Lab at the beginning of class.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entury Gothic"/>
              </a:rPr>
              <a:t>To be considered present, you must follow </a:t>
            </a:r>
            <a:r>
              <a:rPr lang="en-US" altLang="en-US" sz="2400" b="1" dirty="0">
                <a:solidFill>
                  <a:srgbClr val="FF00FF"/>
                </a:solidFill>
                <a:latin typeface="Century Gothic"/>
              </a:rPr>
              <a:t>Lab CODE</a:t>
            </a:r>
            <a:r>
              <a:rPr lang="en-US" altLang="en-US" sz="2400" b="1" dirty="0">
                <a:latin typeface="Century Gothic"/>
              </a:rPr>
              <a:t>:</a:t>
            </a:r>
          </a:p>
          <a:p>
            <a:pPr lvl="1">
              <a:lnSpc>
                <a:spcPct val="90000"/>
              </a:lnSpc>
            </a:pPr>
            <a:endParaRPr lang="en-US" altLang="en-US" sz="2400" b="1" dirty="0">
              <a:highlight>
                <a:srgbClr val="FF00FF"/>
              </a:highlight>
              <a:latin typeface="Century Gothic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C</a:t>
            </a:r>
            <a:r>
              <a:rPr lang="en-US" altLang="en-US" sz="2400" dirty="0">
                <a:latin typeface="Century Gothic"/>
              </a:rPr>
              <a:t>orrectly Dressed (closed toed shoes, long pants)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O</a:t>
            </a:r>
            <a:r>
              <a:rPr lang="en-US" altLang="en-US" sz="2400" dirty="0">
                <a:latin typeface="Century Gothic"/>
              </a:rPr>
              <a:t>n Time in your seat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D</a:t>
            </a:r>
            <a:r>
              <a:rPr lang="en-US" altLang="en-US" sz="2400" dirty="0">
                <a:latin typeface="Century Gothic"/>
              </a:rPr>
              <a:t>rinks outside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latin typeface="Century Gothic" panose="020B0502020202020204" pitchFamily="34" charset="0"/>
              </a:rPr>
              <a:t>lectronics 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POP QUIZ!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book out, but have sandals on…are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seat, correctly dressed, and your cell phone rings…are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Your dressed correctly, coffee is outside the classroom but you are not in your seat when class begins…are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have closed toed shoes on, you are in your seat on time, but are wearing shorts with no lab coat… 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wearing your closed toed shoes and pants, pencil ready next to your water bottle…are you present?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2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079BCDF1824CA5D3E15F502CAAC7" ma:contentTypeVersion="12" ma:contentTypeDescription="Create a new document." ma:contentTypeScope="" ma:versionID="38b1d38b1ef9bd95d2abf62435fb535f">
  <xsd:schema xmlns:xsd="http://www.w3.org/2001/XMLSchema" xmlns:xs="http://www.w3.org/2001/XMLSchema" xmlns:p="http://schemas.microsoft.com/office/2006/metadata/properties" xmlns:ns3="b49e3313-570c-44fc-837d-8fd633de68a7" xmlns:ns4="3acb7718-e465-4421-92dc-945d9750b06b" targetNamespace="http://schemas.microsoft.com/office/2006/metadata/properties" ma:root="true" ma:fieldsID="eb193a6e07738e08a50613916902b5a6" ns3:_="" ns4:_="">
    <xsd:import namespace="b49e3313-570c-44fc-837d-8fd633de68a7"/>
    <xsd:import namespace="3acb7718-e465-4421-92dc-945d9750b0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e3313-570c-44fc-837d-8fd633de68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7718-e465-4421-92dc-945d9750b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F90B8-F349-4722-8DDF-D90E364E2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e3313-570c-44fc-837d-8fd633de68a7"/>
    <ds:schemaRef ds:uri="3acb7718-e465-4421-92dc-945d9750b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25D5A-F66E-402F-B8CC-63611015915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49e3313-570c-44fc-837d-8fd633de68a7"/>
    <ds:schemaRef ds:uri="http://schemas.microsoft.com/office/2006/documentManagement/types"/>
    <ds:schemaRef ds:uri="http://schemas.microsoft.com/office/infopath/2007/PartnerControls"/>
    <ds:schemaRef ds:uri="3acb7718-e465-4421-92dc-945d9750b06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2812</TotalTime>
  <Words>1330</Words>
  <Application>Microsoft Office PowerPoint</Application>
  <PresentationFormat>On-screen Show (4:3)</PresentationFormat>
  <Paragraphs>152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Life Science Laboratory   </vt:lpstr>
      <vt:lpstr>Welcome to Life Science Lab!</vt:lpstr>
      <vt:lpstr>Instructor Contact Information:</vt:lpstr>
      <vt:lpstr>Grading</vt:lpstr>
      <vt:lpstr>Lab Exams = Practical's</vt:lpstr>
      <vt:lpstr>Attendance : Manditory</vt:lpstr>
      <vt:lpstr>Open Lab</vt:lpstr>
      <vt:lpstr>Attendance : MANDITORY/penalized</vt:lpstr>
      <vt:lpstr>    Taking attendance:</vt:lpstr>
      <vt:lpstr>Make Up-Policy for a Lab</vt:lpstr>
      <vt:lpstr>Laboratory Rules</vt:lpstr>
      <vt:lpstr>Safety</vt:lpstr>
      <vt:lpstr>Safety</vt:lpstr>
      <vt:lpstr>What to Expect from a LAB:</vt:lpstr>
      <vt:lpstr>What’s a typical lab class consist of: 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Sarah Rodgers</cp:lastModifiedBy>
  <cp:revision>22</cp:revision>
  <cp:lastPrinted>2018-01-16T15:48:15Z</cp:lastPrinted>
  <dcterms:created xsi:type="dcterms:W3CDTF">2009-01-09T14:49:52Z</dcterms:created>
  <dcterms:modified xsi:type="dcterms:W3CDTF">2020-01-06T21:27:51Z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0x0101009984079BCDF1824CA5D3E15F502CAAC7</vt:lpwstr>
  </property>
</Properties>
</file>