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CB8BF-D983-4091-B34C-9D0C8CEF5ED8}" type="datetimeFigureOut">
              <a:rPr lang="en-US" smtClean="0"/>
              <a:pPr>
                <a:defRPr/>
              </a:pPr>
              <a:t>1/4/2018</a:t>
            </a:fld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246C-C1FC-43AD-86A3-A163968FE8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4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FA5E-014A-44C8-9298-47F6DE0FEB94}" type="datetimeFigureOut">
              <a:rPr lang="en-US" smtClean="0"/>
              <a:pPr>
                <a:defRPr/>
              </a:pPr>
              <a:t>1/4/2018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819B-39D5-484D-A13C-652E73886D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8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4BE1-3FAE-4BA6-A0F0-B190165FE2B9}" type="datetimeFigureOut">
              <a:rPr lang="en-US" smtClean="0"/>
              <a:pPr>
                <a:defRPr/>
              </a:pPr>
              <a:t>1/4/2018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B7A5-C7E8-4764-B0F2-6C312BAB05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1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A7DC-FCC6-4401-9406-6BB3E636C8AC}" type="datetimeFigureOut">
              <a:rPr lang="en-US" smtClean="0"/>
              <a:pPr>
                <a:defRPr/>
              </a:pPr>
              <a:t>1/4/2018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7E87-6F23-43E2-882B-15A6EF1ECD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6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ABF5-EC5D-4BE8-96DE-B4D2BE9A3E36}" type="datetimeFigureOut">
              <a:rPr lang="en-US" smtClean="0"/>
              <a:pPr>
                <a:defRPr/>
              </a:pPr>
              <a:t>1/4/2018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C8B1-DB08-4770-B0A1-E176D2C176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8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8E09-26D9-4202-BDE0-7F6A0A9AE9EE}" type="datetimeFigureOut">
              <a:rPr lang="en-US" smtClean="0"/>
              <a:pPr>
                <a:defRPr/>
              </a:pPr>
              <a:t>1/4/2018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4693-2222-4716-9B5B-AFC8228306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9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338B2-8E1D-4164-A267-86002B842856}" type="datetimeFigureOut">
              <a:rPr lang="en-US" smtClean="0"/>
              <a:pPr>
                <a:defRPr/>
              </a:pPr>
              <a:t>1/4/2018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1C8D-77FB-4B3E-9852-375DE7640C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5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7B83A-3984-4427-8C39-D9BBB15C41C9}" type="datetimeFigureOut">
              <a:rPr lang="en-US" smtClean="0"/>
              <a:pPr>
                <a:defRPr/>
              </a:pPr>
              <a:t>1/4/2018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3B3B-1D93-43BD-9D64-D57AECF328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6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4C981-BBE9-4170-BAE7-1FFE172E4DA0}" type="datetimeFigureOut">
              <a:rPr lang="en-US" smtClean="0"/>
              <a:pPr>
                <a:defRPr/>
              </a:pPr>
              <a:t>1/4/2018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0D56-F967-480A-8D66-21116BBBF9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3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28EC-04F3-48C5-998A-78B9E277B8BE}" type="datetimeFigureOut">
              <a:rPr lang="en-US" smtClean="0"/>
              <a:pPr>
                <a:defRPr/>
              </a:pPr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E68C-2BF2-414D-9AC0-06FF6E89F1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06D4-9601-4898-A11F-DC5D6916A546}" type="datetimeFigureOut">
              <a:rPr lang="en-US" smtClean="0"/>
              <a:pPr>
                <a:defRPr/>
              </a:pPr>
              <a:t>1/4/2018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A94D-8641-48CD-A548-543326A291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6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C47796-D5AC-4046-8154-5D2532E07161}" type="datetimeFigureOut">
              <a:rPr lang="en-US" smtClean="0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01F5E5-64BB-43F8-890C-95B5F0F077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1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1" fontAlgn="base" hangingPunct="1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1" fontAlgn="base" hangingPunct="1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1" fontAlgn="base" hangingPunct="1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w2OAsAUIT0" TargetMode="External"/><Relationship Id="rId7" Type="http://schemas.openxmlformats.org/officeDocument/2006/relationships/hyperlink" Target="http://www.youtube.com/watch?v=Vr-DAhgq75w" TargetMode="External"/><Relationship Id="rId2" Type="http://schemas.openxmlformats.org/officeDocument/2006/relationships/hyperlink" Target="http://medmovie.com/mmdatabase/mediaplayer.aspx?Message=VG9waWNpZD03Njg7Q2xpZW50SUQ9NjU7VmVybmFjdWxhcklEPTE=-n3cYsAIEoB4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960_mAShiXQ" TargetMode="External"/><Relationship Id="rId5" Type="http://schemas.openxmlformats.org/officeDocument/2006/relationships/hyperlink" Target="http://www.youtube.com/watch?v=aWpuuNopsZI" TargetMode="External"/><Relationship Id="rId4" Type="http://schemas.openxmlformats.org/officeDocument/2006/relationships/hyperlink" Target="http://www.youtube.com/watch?v=hCp4hVC2fn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" y="2345436"/>
            <a:ext cx="9022080" cy="2167128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Basic anatomy of the heart</a:t>
            </a:r>
          </a:p>
        </p:txBody>
      </p:sp>
      <p:sp>
        <p:nvSpPr>
          <p:cNvPr id="4" name="Rectangle 3"/>
          <p:cNvSpPr/>
          <p:nvPr/>
        </p:nvSpPr>
        <p:spPr>
          <a:xfrm>
            <a:off x="64477" y="563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eaLnBrk="1" hangingPunct="1"/>
            <a:r>
              <a:rPr lang="en-US" dirty="0"/>
              <a:t>Indian River State College</a:t>
            </a:r>
          </a:p>
          <a:p>
            <a:pPr marR="0" eaLnBrk="1" hangingPunct="1"/>
            <a:r>
              <a:rPr lang="en-US" dirty="0"/>
              <a:t>Week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22" y="138906"/>
            <a:ext cx="9067800" cy="1156494"/>
          </a:xfrm>
        </p:spPr>
        <p:txBody>
          <a:bodyPr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Blood Flow: Right Atrium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into Right Ventricle</a:t>
            </a:r>
          </a:p>
        </p:txBody>
      </p:sp>
      <p:pic>
        <p:nvPicPr>
          <p:cNvPr id="17411" name="Content Placeholder 5" descr="HeartRAtriumBloo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7700" y="2528094"/>
            <a:ext cx="3657600" cy="3505200"/>
          </a:xfrm>
        </p:spPr>
      </p:pic>
      <p:pic>
        <p:nvPicPr>
          <p:cNvPr id="17412" name="Content Placeholder 6" descr="HeartRVentricleBloo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8700" y="2528094"/>
            <a:ext cx="3657600" cy="3505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406"/>
            <a:ext cx="9067800" cy="990600"/>
          </a:xfrm>
        </p:spPr>
        <p:txBody>
          <a:bodyPr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Blood Flow: Pulmonary Artery and back to the Left Atrium</a:t>
            </a:r>
          </a:p>
        </p:txBody>
      </p:sp>
      <p:pic>
        <p:nvPicPr>
          <p:cNvPr id="18435" name="Content Placeholder 4" descr="HeartPulmABlood 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7700" y="2528094"/>
            <a:ext cx="3657600" cy="3505200"/>
          </a:xfrm>
        </p:spPr>
      </p:pic>
      <p:pic>
        <p:nvPicPr>
          <p:cNvPr id="18436" name="Content Placeholder 5" descr="HeartLeftAtriumBloo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8700" y="2528094"/>
            <a:ext cx="3657600" cy="3505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48506"/>
          </a:xfrm>
        </p:spPr>
        <p:txBody>
          <a:bodyPr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Blood Flow: Left Ventricle to Aorta</a:t>
            </a:r>
          </a:p>
        </p:txBody>
      </p:sp>
      <p:pic>
        <p:nvPicPr>
          <p:cNvPr id="19459" name="Content Placeholder 4" descr="HeartLeftVentricleBloo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7700" y="2528094"/>
            <a:ext cx="3657600" cy="3505200"/>
          </a:xfrm>
        </p:spPr>
      </p:pic>
      <p:pic>
        <p:nvPicPr>
          <p:cNvPr id="19460" name="Content Placeholder 5" descr="HeartAortaBloo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8700" y="2528094"/>
            <a:ext cx="3657600" cy="3505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8262"/>
            <a:ext cx="9144000" cy="846138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Blood Flow Animations</a:t>
            </a: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rgbClr val="CC4757"/>
              </a:buClr>
              <a:defRPr/>
            </a:pPr>
            <a:r>
              <a:rPr lang="en-US" sz="1900" dirty="0">
                <a:solidFill>
                  <a:prstClr val="white"/>
                </a:solidFill>
                <a:hlinkClick r:id="rId2"/>
              </a:rPr>
              <a:t>Animated Blood Flow</a:t>
            </a:r>
            <a:endParaRPr lang="en-US" sz="19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buClr>
                <a:srgbClr val="CC4757"/>
              </a:buClr>
              <a:defRPr/>
            </a:pPr>
            <a:endParaRPr lang="en-US" sz="19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buClr>
                <a:srgbClr val="CC4757"/>
              </a:buClr>
              <a:defRPr/>
            </a:pPr>
            <a:r>
              <a:rPr lang="en-US" sz="1900" dirty="0">
                <a:solidFill>
                  <a:prstClr val="white"/>
                </a:solidFill>
                <a:hlinkClick r:id="rId3"/>
              </a:rPr>
              <a:t>YouTube animation (anything wrong with this)</a:t>
            </a:r>
            <a:endParaRPr lang="en-US" sz="19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buClr>
                <a:srgbClr val="CC4757"/>
              </a:buClr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buClr>
                <a:srgbClr val="CC4757"/>
              </a:buClr>
              <a:defRPr/>
            </a:pPr>
            <a:r>
              <a:rPr lang="en-US" sz="1900" dirty="0">
                <a:solidFill>
                  <a:prstClr val="white"/>
                </a:solidFill>
                <a:hlinkClick r:id="rId4"/>
              </a:rPr>
              <a:t>Great YouTube Animation</a:t>
            </a:r>
            <a:endParaRPr lang="en-US" sz="19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buClr>
                <a:srgbClr val="CC4757"/>
              </a:buClr>
              <a:defRPr/>
            </a:pPr>
            <a:endParaRPr lang="en-US" sz="19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buClr>
                <a:srgbClr val="CC4757"/>
              </a:buClr>
              <a:defRPr/>
            </a:pPr>
            <a:r>
              <a:rPr lang="en-US" sz="1900" dirty="0">
                <a:solidFill>
                  <a:prstClr val="white"/>
                </a:solidFill>
                <a:hlinkClick r:id="rId5"/>
              </a:rPr>
              <a:t>Another Good One (no sound)</a:t>
            </a:r>
            <a:endParaRPr lang="en-US" sz="19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buClr>
                <a:srgbClr val="CC4757"/>
              </a:buClr>
              <a:defRPr/>
            </a:pPr>
            <a:endParaRPr lang="en-US" sz="19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buClr>
                <a:srgbClr val="CC4757"/>
              </a:buClr>
              <a:defRPr/>
            </a:pPr>
            <a:r>
              <a:rPr lang="en-US" sz="1900" dirty="0">
                <a:solidFill>
                  <a:prstClr val="white"/>
                </a:solidFill>
                <a:hlinkClick r:id="rId6"/>
              </a:rPr>
              <a:t>Surgical Anatomy of the Heart 1</a:t>
            </a:r>
            <a:endParaRPr lang="en-US" sz="19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buClr>
                <a:srgbClr val="CC4757"/>
              </a:buClr>
              <a:defRPr/>
            </a:pPr>
            <a:endParaRPr lang="en-US" sz="1900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  <a:buClr>
                <a:srgbClr val="CC4757"/>
              </a:buClr>
              <a:defRPr/>
            </a:pPr>
            <a:r>
              <a:rPr lang="en-US" sz="1900" dirty="0">
                <a:solidFill>
                  <a:prstClr val="white"/>
                </a:solidFill>
                <a:hlinkClick r:id="rId7"/>
              </a:rPr>
              <a:t>Surgical Anatomy of the Heart 2</a:t>
            </a:r>
            <a:endParaRPr lang="en-US" sz="1900" dirty="0">
              <a:solidFill>
                <a:prstClr val="white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Location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27936"/>
            <a:ext cx="4038600" cy="4160520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Apex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Left fifth intercostal space, slightly medical to the midclavicular line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Base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Formed by the left atrium and by part of the posterior right atrium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Right Border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Superior vena cava, Right atrium, and inferior vena cava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Left Border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/>
              <a:t>Left Ventricle</a:t>
            </a:r>
          </a:p>
        </p:txBody>
      </p:sp>
      <p:pic>
        <p:nvPicPr>
          <p:cNvPr id="10244" name="Content Placeholder 5" descr="102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1622" t="13513" r="17117" b="14413"/>
          <a:stretch>
            <a:fillRect/>
          </a:stretch>
        </p:blipFill>
        <p:spPr>
          <a:xfrm>
            <a:off x="4953000" y="304800"/>
            <a:ext cx="2590800" cy="2438400"/>
          </a:xfrm>
        </p:spPr>
      </p:pic>
      <p:pic>
        <p:nvPicPr>
          <p:cNvPr id="10245" name="Picture 6" descr="hear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41275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746125"/>
          </a:xfrm>
        </p:spPr>
        <p:txBody>
          <a:bodyPr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Pericardial layers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	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Pericardium</a:t>
            </a:r>
          </a:p>
          <a:p>
            <a:pPr lvl="1"/>
            <a:r>
              <a:rPr lang="en-US"/>
              <a:t>Fibroserous sac that encloses the heart and the roots of the great vessels</a:t>
            </a:r>
          </a:p>
          <a:p>
            <a:r>
              <a:rPr lang="en-US"/>
              <a:t>Layers of the Pericardium</a:t>
            </a:r>
          </a:p>
          <a:p>
            <a:pPr lvl="1"/>
            <a:r>
              <a:rPr lang="en-US"/>
              <a:t>Fibrous</a:t>
            </a:r>
          </a:p>
          <a:p>
            <a:pPr lvl="1"/>
            <a:r>
              <a:rPr lang="en-US"/>
              <a:t>Serous</a:t>
            </a:r>
          </a:p>
          <a:p>
            <a:pPr lvl="1"/>
            <a:r>
              <a:rPr lang="en-US"/>
              <a:t>Pericardial Cavity</a:t>
            </a:r>
          </a:p>
        </p:txBody>
      </p:sp>
      <p:pic>
        <p:nvPicPr>
          <p:cNvPr id="11268" name="Content Placeholder 4" descr="ch13f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605180"/>
            <a:ext cx="3638550" cy="2378075"/>
          </a:xfrm>
        </p:spPr>
      </p:pic>
      <p:pic>
        <p:nvPicPr>
          <p:cNvPr id="11269" name="Picture 5" descr="Gray48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01962"/>
            <a:ext cx="320675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Myocardium Muscle Layers</a:t>
            </a:r>
          </a:p>
        </p:txBody>
      </p:sp>
      <p:pic>
        <p:nvPicPr>
          <p:cNvPr id="12291" name="Content Placeholder 4" descr="r7_heartmusc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133600"/>
            <a:ext cx="3810000" cy="3810000"/>
          </a:xfrm>
        </p:spPr>
      </p:pic>
      <p:pic>
        <p:nvPicPr>
          <p:cNvPr id="12292" name="Content Placeholder 5" descr="cardiac_musc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2133600"/>
            <a:ext cx="4525963" cy="3352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935"/>
            <a:ext cx="9144000" cy="737065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Anterior Surface</a:t>
            </a:r>
          </a:p>
        </p:txBody>
      </p:sp>
      <p:pic>
        <p:nvPicPr>
          <p:cNvPr id="13315" name="Content Placeholder 3" descr="Normal coronary anatom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0100" y="1295400"/>
            <a:ext cx="7543800" cy="529729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63"/>
            <a:ext cx="9144000" cy="81123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Coronary Arteries</a:t>
            </a:r>
          </a:p>
        </p:txBody>
      </p:sp>
      <p:pic>
        <p:nvPicPr>
          <p:cNvPr id="14339" name="Content Placeholder 3" descr="Normal Coronary Anato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752600"/>
            <a:ext cx="5876925" cy="47545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Posterior Surface</a:t>
            </a:r>
          </a:p>
        </p:txBody>
      </p:sp>
      <p:pic>
        <p:nvPicPr>
          <p:cNvPr id="15363" name="Content Placeholder 3" descr="CoronariesP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6500" y="1752600"/>
            <a:ext cx="4191000" cy="494109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Internal Anatomy</a:t>
            </a:r>
          </a:p>
        </p:txBody>
      </p:sp>
      <p:pic>
        <p:nvPicPr>
          <p:cNvPr id="7" name="Content Placeholder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E0EAEA2-D67F-440E-B2E2-10DABCC81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15097"/>
            <a:ext cx="4419600" cy="484388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D973-31A3-45E9-BCF7-34CC66896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Conduction System</a:t>
            </a:r>
          </a:p>
        </p:txBody>
      </p:sp>
      <p:pic>
        <p:nvPicPr>
          <p:cNvPr id="5" name="Content Placeholder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8DD0D301-2D69-446B-A339-3E053D6CE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18" y="1828800"/>
            <a:ext cx="5099381" cy="4895406"/>
          </a:xfrm>
        </p:spPr>
      </p:pic>
    </p:spTree>
    <p:extLst>
      <p:ext uri="{BB962C8B-B14F-4D97-AF65-F5344CB8AC3E}">
        <p14:creationId xmlns:p14="http://schemas.microsoft.com/office/powerpoint/2010/main" val="1897230792"/>
      </p:ext>
    </p:extLst>
  </p:cSld>
  <p:clrMapOvr>
    <a:masterClrMapping/>
  </p:clrMapOvr>
</p:sld>
</file>

<file path=ppt/theme/theme1.xml><?xml version="1.0" encoding="utf-8"?>
<a:theme xmlns:a="http://schemas.openxmlformats.org/drawingml/2006/main" name="AP2 PRESENTATION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2 PRESENTATION THEME" id="{3B607900-8D5A-467B-A797-5386A460E20F}" vid="{AE798DF9-AD8F-4E6B-9CD1-ABA4B3424E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AP2 PRESENTATION THEME</Template>
  <TotalTime>147</TotalTime>
  <Words>151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Corbel</vt:lpstr>
      <vt:lpstr>Verdana</vt:lpstr>
      <vt:lpstr>Wingdings 2</vt:lpstr>
      <vt:lpstr>AP2 PRESENTATION THEME</vt:lpstr>
      <vt:lpstr>Basic anatomy of the heart</vt:lpstr>
      <vt:lpstr>Location</vt:lpstr>
      <vt:lpstr>Pericardial layers </vt:lpstr>
      <vt:lpstr>Myocardium Muscle Layers</vt:lpstr>
      <vt:lpstr>Anterior Surface</vt:lpstr>
      <vt:lpstr>Coronary Arteries</vt:lpstr>
      <vt:lpstr>Posterior Surface</vt:lpstr>
      <vt:lpstr>Internal Anatomy</vt:lpstr>
      <vt:lpstr>Conduction System</vt:lpstr>
      <vt:lpstr>Blood Flow: Right Atrium  into Right Ventricle</vt:lpstr>
      <vt:lpstr>Blood Flow: Pulmonary Artery and back to the Left Atrium</vt:lpstr>
      <vt:lpstr>Blood Flow: Left Ventricle to Aorta</vt:lpstr>
      <vt:lpstr>Blood Flow Animations</vt:lpstr>
    </vt:vector>
  </TitlesOfParts>
  <Company>Kent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</dc:title>
  <dc:creator>Dr. Steven B. Hammer</dc:creator>
  <cp:lastModifiedBy>Steven Hammer</cp:lastModifiedBy>
  <cp:revision>19</cp:revision>
  <dcterms:created xsi:type="dcterms:W3CDTF">2010-01-18T00:12:41Z</dcterms:created>
  <dcterms:modified xsi:type="dcterms:W3CDTF">2018-01-04T19:53:01Z</dcterms:modified>
</cp:coreProperties>
</file>