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DDE-379C-4954-BCEF-266F0E4C7ED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54C5-3C05-4DE2-96C2-3E10B085CD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DDE-379C-4954-BCEF-266F0E4C7ED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54C5-3C05-4DE2-96C2-3E10B085C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DDE-379C-4954-BCEF-266F0E4C7ED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54C5-3C05-4DE2-96C2-3E10B085C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DDE-379C-4954-BCEF-266F0E4C7ED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54C5-3C05-4DE2-96C2-3E10B085C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DDE-379C-4954-BCEF-266F0E4C7ED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7854C5-3C05-4DE2-96C2-3E10B085CD4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DDE-379C-4954-BCEF-266F0E4C7ED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54C5-3C05-4DE2-96C2-3E10B085C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DDE-379C-4954-BCEF-266F0E4C7ED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54C5-3C05-4DE2-96C2-3E10B085C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DDE-379C-4954-BCEF-266F0E4C7ED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54C5-3C05-4DE2-96C2-3E10B085C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DDE-379C-4954-BCEF-266F0E4C7ED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54C5-3C05-4DE2-96C2-3E10B085C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DDE-379C-4954-BCEF-266F0E4C7ED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54C5-3C05-4DE2-96C2-3E10B085C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BDDE-379C-4954-BCEF-266F0E4C7ED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54C5-3C05-4DE2-96C2-3E10B085C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45BDDE-379C-4954-BCEF-266F0E4C7ED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7854C5-3C05-4DE2-96C2-3E10B085CD4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Axial Skeleton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Spine and Thoracic Cage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Vertebrae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C1 &amp; C2 are atypical</a:t>
            </a:r>
          </a:p>
          <a:p>
            <a:r>
              <a:rPr lang="en-US" dirty="0" smtClean="0"/>
              <a:t>AKA “Atlas and Axis”</a:t>
            </a:r>
          </a:p>
          <a:p>
            <a:endParaRPr lang="en-US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902936"/>
            <a:ext cx="4114800" cy="3360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C1</a:t>
            </a:r>
          </a:p>
          <a:p>
            <a:r>
              <a:rPr lang="en-US" dirty="0" smtClean="0"/>
              <a:t>No vertebral body</a:t>
            </a:r>
          </a:p>
          <a:p>
            <a:r>
              <a:rPr lang="en-US" dirty="0" smtClean="0"/>
              <a:t>Anterior and posterior arches</a:t>
            </a:r>
          </a:p>
          <a:p>
            <a:r>
              <a:rPr lang="en-US" dirty="0" smtClean="0"/>
              <a:t>Lateral processes have large </a:t>
            </a:r>
            <a:r>
              <a:rPr lang="en-US" dirty="0" err="1" smtClean="0"/>
              <a:t>articular</a:t>
            </a:r>
            <a:r>
              <a:rPr lang="en-US" dirty="0" smtClean="0"/>
              <a:t> surfaces to receive occipital </a:t>
            </a:r>
            <a:r>
              <a:rPr lang="en-US" dirty="0" err="1" smtClean="0"/>
              <a:t>condyles</a:t>
            </a:r>
            <a:r>
              <a:rPr lang="en-US" dirty="0" smtClean="0"/>
              <a:t> of skull</a:t>
            </a:r>
          </a:p>
          <a:p>
            <a:r>
              <a:rPr lang="en-US" dirty="0" smtClean="0"/>
              <a:t>Allows person to nod “yes”</a:t>
            </a:r>
          </a:p>
          <a:p>
            <a:endParaRPr lang="en-US" dirty="0"/>
          </a:p>
        </p:txBody>
      </p:sp>
      <p:pic>
        <p:nvPicPr>
          <p:cNvPr id="5" name="Content Placeholder 4" descr="Atla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1201"/>
            <a:ext cx="4038600" cy="3224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C2</a:t>
            </a:r>
          </a:p>
          <a:p>
            <a:r>
              <a:rPr lang="en-US" dirty="0" smtClean="0"/>
              <a:t>Has large vertical process called </a:t>
            </a:r>
            <a:r>
              <a:rPr lang="en-US" b="1" i="1" dirty="0" err="1" smtClean="0"/>
              <a:t>densor</a:t>
            </a:r>
            <a:r>
              <a:rPr lang="en-US" b="1" i="1" dirty="0" smtClean="0"/>
              <a:t> </a:t>
            </a:r>
            <a:r>
              <a:rPr lang="en-US" b="1" i="1" dirty="0" err="1" smtClean="0"/>
              <a:t>odontoid</a:t>
            </a:r>
            <a:r>
              <a:rPr lang="en-US" b="1" i="1" dirty="0" smtClean="0"/>
              <a:t> process</a:t>
            </a:r>
          </a:p>
          <a:p>
            <a:r>
              <a:rPr lang="en-US" dirty="0" smtClean="0"/>
              <a:t>Dens articulates w/ atlas to allow for “no” motion of shaking head</a:t>
            </a:r>
          </a:p>
          <a:p>
            <a:endParaRPr lang="en-US" dirty="0"/>
          </a:p>
        </p:txBody>
      </p:sp>
      <p:pic>
        <p:nvPicPr>
          <p:cNvPr id="5" name="Content Placeholder 4" descr="axis_bon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2500" y="2191544"/>
            <a:ext cx="3810000" cy="3343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fig-11-3-1-atlas-and-axis-v1-cr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57767"/>
            <a:ext cx="6248400" cy="45704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Thoracic Vertebrae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T1 –T12</a:t>
            </a:r>
          </a:p>
          <a:p>
            <a:r>
              <a:rPr lang="en-US" dirty="0" smtClean="0"/>
              <a:t>Bigger than cervical </a:t>
            </a:r>
            <a:r>
              <a:rPr lang="en-US" dirty="0" err="1" smtClean="0"/>
              <a:t>verts</a:t>
            </a:r>
            <a:endParaRPr lang="en-US" dirty="0" smtClean="0"/>
          </a:p>
          <a:p>
            <a:r>
              <a:rPr lang="en-US" dirty="0" smtClean="0"/>
              <a:t>Body has two small </a:t>
            </a:r>
            <a:r>
              <a:rPr lang="en-US" dirty="0" err="1" smtClean="0"/>
              <a:t>articular</a:t>
            </a:r>
            <a:r>
              <a:rPr lang="en-US" dirty="0" smtClean="0"/>
              <a:t> facets on each side to articulate w/ ribs</a:t>
            </a:r>
          </a:p>
          <a:p>
            <a:r>
              <a:rPr lang="en-US" dirty="0" smtClean="0"/>
              <a:t>Long SPs w/ downward hook</a:t>
            </a:r>
          </a:p>
          <a:p>
            <a:r>
              <a:rPr lang="en-US" dirty="0" err="1" smtClean="0"/>
              <a:t>Articular</a:t>
            </a:r>
            <a:r>
              <a:rPr lang="en-US" dirty="0" smtClean="0"/>
              <a:t> facets on TP articulate w/ tubercles of ribs</a:t>
            </a:r>
          </a:p>
          <a:p>
            <a:r>
              <a:rPr lang="en-US" dirty="0" smtClean="0"/>
              <a:t>Form posterior aspect of rib cage (only vertebrae to articulate w/ ribs)</a:t>
            </a:r>
          </a:p>
          <a:p>
            <a:endParaRPr lang="en-US" dirty="0"/>
          </a:p>
        </p:txBody>
      </p:sp>
      <p:pic>
        <p:nvPicPr>
          <p:cNvPr id="7" name="Content Placeholder 6" descr="thoracic-vertebra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62200"/>
            <a:ext cx="4038600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Lumbar vertebrae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L1-L5</a:t>
            </a:r>
          </a:p>
          <a:p>
            <a:r>
              <a:rPr lang="en-US" dirty="0" smtClean="0"/>
              <a:t>Large, block-like bodies</a:t>
            </a:r>
          </a:p>
          <a:p>
            <a:r>
              <a:rPr lang="en-US" dirty="0" smtClean="0"/>
              <a:t>Short, thick SPs</a:t>
            </a:r>
          </a:p>
          <a:p>
            <a:r>
              <a:rPr lang="en-US" dirty="0" smtClean="0"/>
              <a:t>Received most stress, so must be strong</a:t>
            </a:r>
          </a:p>
          <a:p>
            <a:r>
              <a:rPr lang="en-US" dirty="0" smtClean="0"/>
              <a:t>Spinal cord ends at L2, but outer covering of cord extends beyond. </a:t>
            </a:r>
          </a:p>
          <a:p>
            <a:endParaRPr lang="en-US" dirty="0"/>
          </a:p>
        </p:txBody>
      </p:sp>
      <p:pic>
        <p:nvPicPr>
          <p:cNvPr id="5" name="Content Placeholder 4" descr="lumbar-vertebra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234" y="2133600"/>
            <a:ext cx="4507024" cy="24432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Sacrum and Coccyx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Composite of 5 fused vertebrae</a:t>
            </a:r>
          </a:p>
          <a:p>
            <a:r>
              <a:rPr lang="en-US" dirty="0" smtClean="0"/>
              <a:t>Articulates w/ L5 superiorly and the coccyx inferiorly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sacrum-coccy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91593" y="2362199"/>
            <a:ext cx="3957007" cy="4344687"/>
          </a:xfrm>
        </p:spPr>
      </p:pic>
      <p:sp>
        <p:nvSpPr>
          <p:cNvPr id="6" name="TextBox 5"/>
          <p:cNvSpPr txBox="1"/>
          <p:nvPr/>
        </p:nvSpPr>
        <p:spPr>
          <a:xfrm>
            <a:off x="4572000" y="1600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4 or 5 fused vertebrae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Remnants </a:t>
            </a:r>
            <a:r>
              <a:rPr lang="en-US" dirty="0"/>
              <a:t>of 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Composed of sternum, ribs and thoracic vertebrae</a:t>
            </a:r>
          </a:p>
          <a:p>
            <a:r>
              <a:rPr lang="en-US" dirty="0" smtClean="0"/>
              <a:t>With costal cartilage it’s known as the thoracic cage</a:t>
            </a:r>
          </a:p>
          <a:p>
            <a:endParaRPr lang="en-US" dirty="0"/>
          </a:p>
        </p:txBody>
      </p:sp>
      <p:pic>
        <p:nvPicPr>
          <p:cNvPr id="5" name="Content Placeholder 4" descr="f7-32b_thoracic_c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464594"/>
            <a:ext cx="3581400" cy="46013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Composed of three fused bones</a:t>
            </a:r>
          </a:p>
          <a:p>
            <a:r>
              <a:rPr lang="en-US" dirty="0" err="1" smtClean="0"/>
              <a:t>Manubrium</a:t>
            </a:r>
            <a:endParaRPr lang="en-US" dirty="0" smtClean="0"/>
          </a:p>
          <a:p>
            <a:r>
              <a:rPr lang="en-US" dirty="0" smtClean="0"/>
              <a:t>Body</a:t>
            </a:r>
          </a:p>
          <a:p>
            <a:r>
              <a:rPr lang="en-US" dirty="0" err="1" smtClean="0"/>
              <a:t>Xiphoid</a:t>
            </a:r>
            <a:r>
              <a:rPr lang="en-US" dirty="0" smtClean="0"/>
              <a:t> process</a:t>
            </a:r>
          </a:p>
          <a:p>
            <a:endParaRPr lang="en-US" dirty="0"/>
          </a:p>
        </p:txBody>
      </p:sp>
      <p:pic>
        <p:nvPicPr>
          <p:cNvPr id="5" name="Content Placeholder 4" descr="imagesCAYJI5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97886"/>
            <a:ext cx="3505200" cy="4123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12 ribs</a:t>
            </a:r>
          </a:p>
          <a:p>
            <a:r>
              <a:rPr lang="en-US" dirty="0" smtClean="0"/>
              <a:t>All ribs articulate w/ thoracic vertebrae </a:t>
            </a:r>
            <a:r>
              <a:rPr lang="en-US" dirty="0" err="1" smtClean="0"/>
              <a:t>posteriorly</a:t>
            </a:r>
            <a:endParaRPr lang="en-US" dirty="0" smtClean="0"/>
          </a:p>
          <a:p>
            <a:r>
              <a:rPr lang="en-US" dirty="0" smtClean="0"/>
              <a:t>Most have costal cartilage connection to sternum</a:t>
            </a:r>
          </a:p>
          <a:p>
            <a:r>
              <a:rPr lang="en-US" dirty="0" smtClean="0"/>
              <a:t>Ribs 1-7 are true ribs</a:t>
            </a:r>
          </a:p>
          <a:p>
            <a:r>
              <a:rPr lang="en-US" dirty="0" smtClean="0"/>
              <a:t>8-12 are false ribs</a:t>
            </a:r>
          </a:p>
          <a:p>
            <a:r>
              <a:rPr lang="en-US" dirty="0" smtClean="0"/>
              <a:t>11 &amp; 12 are floating ribs</a:t>
            </a:r>
          </a:p>
          <a:p>
            <a:endParaRPr lang="en-US" dirty="0"/>
          </a:p>
        </p:txBody>
      </p:sp>
      <p:pic>
        <p:nvPicPr>
          <p:cNvPr id="5" name="Content Placeholder 4" descr="r7_ribc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2500" y="2224881"/>
            <a:ext cx="38100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Vertebral column extends from skull to pelvis</a:t>
            </a:r>
          </a:p>
          <a:p>
            <a:r>
              <a:rPr lang="en-US" dirty="0" smtClean="0"/>
              <a:t>Forms major axial support mechanism of body</a:t>
            </a:r>
          </a:p>
          <a:p>
            <a:r>
              <a:rPr lang="en-US" dirty="0" smtClean="0"/>
              <a:t>Protects spinal cord and allows for passage of spinal nerves from between adjacent vertebrae</a:t>
            </a:r>
          </a:p>
          <a:p>
            <a:r>
              <a:rPr lang="en-US" dirty="0" smtClean="0"/>
              <a:t>Composed of 24 individual vertebrae</a:t>
            </a:r>
          </a:p>
          <a:p>
            <a:r>
              <a:rPr lang="en-US" dirty="0" smtClean="0"/>
              <a:t>Plus two composite bones (sacrum and coccyx)</a:t>
            </a:r>
          </a:p>
          <a:p>
            <a:endParaRPr lang="en-US" dirty="0"/>
          </a:p>
        </p:txBody>
      </p:sp>
      <p:pic>
        <p:nvPicPr>
          <p:cNvPr id="5" name="Content Placeholder 4" descr="spinediagr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001515"/>
            <a:ext cx="2438400" cy="5549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Flat blade called a </a:t>
            </a:r>
            <a:r>
              <a:rPr lang="en-US" b="1" i="1" dirty="0" smtClean="0"/>
              <a:t>shaft</a:t>
            </a:r>
          </a:p>
          <a:p>
            <a:r>
              <a:rPr lang="en-US" dirty="0" smtClean="0"/>
              <a:t>Inferior margin has costal groove for nerves &amp; vessels</a:t>
            </a:r>
          </a:p>
          <a:p>
            <a:r>
              <a:rPr lang="en-US" dirty="0" smtClean="0"/>
              <a:t>Proximal head &amp; tubercle are connected by neck</a:t>
            </a:r>
          </a:p>
          <a:p>
            <a:r>
              <a:rPr lang="en-US" dirty="0" smtClean="0"/>
              <a:t>Articulation</a:t>
            </a:r>
          </a:p>
          <a:p>
            <a:r>
              <a:rPr lang="en-US" dirty="0" smtClean="0"/>
              <a:t>Head with body of vertebrae</a:t>
            </a:r>
          </a:p>
          <a:p>
            <a:r>
              <a:rPr lang="en-US" dirty="0" smtClean="0"/>
              <a:t>Tubercle with transverse process</a:t>
            </a:r>
          </a:p>
          <a:p>
            <a:endParaRPr lang="en-US" dirty="0"/>
          </a:p>
        </p:txBody>
      </p:sp>
      <p:pic>
        <p:nvPicPr>
          <p:cNvPr id="5" name="Content Placeholder 4" descr="lbld_rib_left_inferi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33600"/>
            <a:ext cx="4038600" cy="3276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 the 24 vertebrae:</a:t>
            </a:r>
          </a:p>
          <a:p>
            <a:pPr>
              <a:buNone/>
            </a:pPr>
            <a:r>
              <a:rPr lang="en-US" dirty="0" smtClean="0"/>
              <a:t>     - </a:t>
            </a:r>
            <a:r>
              <a:rPr lang="en-US" b="1" i="1" dirty="0" smtClean="0"/>
              <a:t>7 are cervical</a:t>
            </a:r>
          </a:p>
          <a:p>
            <a:pPr>
              <a:buNone/>
            </a:pPr>
            <a:r>
              <a:rPr lang="en-US" dirty="0" smtClean="0"/>
              <a:t>     - </a:t>
            </a:r>
            <a:r>
              <a:rPr lang="en-US" b="1" i="1" dirty="0" smtClean="0"/>
              <a:t>12 are thoracic</a:t>
            </a:r>
          </a:p>
          <a:p>
            <a:pPr>
              <a:buNone/>
            </a:pPr>
            <a:r>
              <a:rPr lang="en-US" dirty="0" smtClean="0"/>
              <a:t>     - </a:t>
            </a:r>
            <a:r>
              <a:rPr lang="en-US" b="1" i="1" dirty="0" smtClean="0"/>
              <a:t>5 are lumbar</a:t>
            </a:r>
          </a:p>
          <a:p>
            <a:r>
              <a:rPr lang="en-US" dirty="0" smtClean="0"/>
              <a:t>Vertebrae are separated by pads of </a:t>
            </a:r>
            <a:r>
              <a:rPr lang="en-US" dirty="0" err="1" smtClean="0"/>
              <a:t>fibrocartilage</a:t>
            </a:r>
            <a:r>
              <a:rPr lang="en-US" dirty="0" smtClean="0"/>
              <a:t> called </a:t>
            </a:r>
            <a:r>
              <a:rPr lang="en-US" b="1" i="1" dirty="0" err="1" smtClean="0"/>
              <a:t>Intervertebral</a:t>
            </a:r>
            <a:r>
              <a:rPr lang="en-US" b="1" i="1" dirty="0" smtClean="0"/>
              <a:t> Discs</a:t>
            </a:r>
          </a:p>
          <a:p>
            <a:r>
              <a:rPr lang="en-US" dirty="0" smtClean="0"/>
              <a:t>Discs are composed of:</a:t>
            </a:r>
          </a:p>
          <a:p>
            <a:pPr>
              <a:buNone/>
            </a:pPr>
            <a:r>
              <a:rPr lang="en-US" dirty="0" smtClean="0"/>
              <a:t>     - Central, fluid-like </a:t>
            </a:r>
            <a:r>
              <a:rPr lang="en-US" b="1" i="1" dirty="0" smtClean="0"/>
              <a:t>nucleus </a:t>
            </a:r>
            <a:r>
              <a:rPr lang="en-US" b="1" i="1" dirty="0" err="1" smtClean="0"/>
              <a:t>propulsus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     - Outer ring of collagen fibers calls </a:t>
            </a:r>
            <a:r>
              <a:rPr lang="en-US" b="1" i="1" dirty="0" smtClean="0"/>
              <a:t>annulus fibrosis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person ages, the water content of their discs decreases</a:t>
            </a:r>
          </a:p>
          <a:p>
            <a:r>
              <a:rPr lang="en-US" dirty="0" smtClean="0"/>
              <a:t>Discs become harder and less pliable</a:t>
            </a:r>
          </a:p>
          <a:p>
            <a:r>
              <a:rPr lang="en-US" dirty="0" smtClean="0"/>
              <a:t>Leads to “ruptured” or “herniated” discs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ntervertebral-di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505200"/>
            <a:ext cx="3810000" cy="3048000"/>
          </a:xfrm>
          <a:prstGeom prst="rect">
            <a:avLst/>
          </a:prstGeom>
        </p:spPr>
      </p:pic>
      <p:pic>
        <p:nvPicPr>
          <p:cNvPr id="5" name="Picture 4" descr="Herniated-Di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657600"/>
            <a:ext cx="4381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discs and the spine’s natural curves make it a good shock absorber</a:t>
            </a:r>
          </a:p>
          <a:p>
            <a:r>
              <a:rPr lang="en-US" dirty="0" smtClean="0"/>
              <a:t>Thoracic and pelvic curves present at birth</a:t>
            </a:r>
          </a:p>
          <a:p>
            <a:r>
              <a:rPr lang="en-US" dirty="0" smtClean="0"/>
              <a:t>Cervical and lumbar curves develop later</a:t>
            </a:r>
          </a:p>
          <a:p>
            <a:endParaRPr lang="en-US" dirty="0"/>
          </a:p>
        </p:txBody>
      </p:sp>
      <p:pic>
        <p:nvPicPr>
          <p:cNvPr id="4" name="Picture 3" descr="spinal-cur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581400"/>
            <a:ext cx="3810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/>
          <a:lstStyle/>
          <a:p>
            <a:r>
              <a:rPr lang="en-US" dirty="0" smtClean="0"/>
              <a:t>Abnormal curvature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urv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4343400" cy="521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inal-curve-correction-600x4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78318"/>
            <a:ext cx="7010400" cy="51292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Body</a:t>
            </a:r>
          </a:p>
          <a:p>
            <a:r>
              <a:rPr lang="en-US" dirty="0" smtClean="0"/>
              <a:t>Vertebral arch</a:t>
            </a:r>
          </a:p>
          <a:p>
            <a:r>
              <a:rPr lang="en-US" dirty="0" smtClean="0"/>
              <a:t>Vertebral foramen</a:t>
            </a:r>
          </a:p>
          <a:p>
            <a:r>
              <a:rPr lang="en-US" dirty="0" smtClean="0"/>
              <a:t>Transverse process</a:t>
            </a:r>
          </a:p>
          <a:p>
            <a:r>
              <a:rPr lang="en-US" dirty="0" smtClean="0"/>
              <a:t>Pedicle</a:t>
            </a:r>
          </a:p>
          <a:p>
            <a:r>
              <a:rPr lang="en-US" dirty="0" smtClean="0"/>
              <a:t>Lamina</a:t>
            </a:r>
          </a:p>
          <a:p>
            <a:r>
              <a:rPr lang="en-US" dirty="0" err="1" smtClean="0"/>
              <a:t>Spinous</a:t>
            </a:r>
            <a:r>
              <a:rPr lang="en-US" dirty="0" smtClean="0"/>
              <a:t> process</a:t>
            </a:r>
          </a:p>
          <a:p>
            <a:r>
              <a:rPr lang="en-US" dirty="0" smtClean="0"/>
              <a:t>Superior and inferior </a:t>
            </a:r>
            <a:r>
              <a:rPr lang="en-US" dirty="0" err="1" smtClean="0"/>
              <a:t>articular</a:t>
            </a:r>
            <a:r>
              <a:rPr lang="en-US" dirty="0" smtClean="0"/>
              <a:t> processes</a:t>
            </a:r>
          </a:p>
          <a:p>
            <a:r>
              <a:rPr lang="en-US" dirty="0" err="1" smtClean="0"/>
              <a:t>Interveretbral</a:t>
            </a:r>
            <a:r>
              <a:rPr lang="en-US" dirty="0" smtClean="0"/>
              <a:t> foramina</a:t>
            </a:r>
          </a:p>
          <a:p>
            <a:endParaRPr lang="en-US" dirty="0"/>
          </a:p>
        </p:txBody>
      </p:sp>
      <p:pic>
        <p:nvPicPr>
          <p:cNvPr id="5" name="Content Placeholder 4" descr="vertebral structur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90629"/>
            <a:ext cx="4038600" cy="3145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Vertebrae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C1-C7</a:t>
            </a:r>
          </a:p>
          <a:p>
            <a:r>
              <a:rPr lang="en-US" dirty="0" smtClean="0"/>
              <a:t>C1 &amp; C2 atypical</a:t>
            </a:r>
          </a:p>
          <a:p>
            <a:r>
              <a:rPr lang="en-US" dirty="0" smtClean="0"/>
              <a:t>C3-C7 typical</a:t>
            </a:r>
          </a:p>
          <a:p>
            <a:r>
              <a:rPr lang="en-US" dirty="0" smtClean="0"/>
              <a:t>Short, bifurcated SPs</a:t>
            </a:r>
          </a:p>
          <a:p>
            <a:r>
              <a:rPr lang="en-US" dirty="0" smtClean="0"/>
              <a:t>Except C7 (vertebral </a:t>
            </a:r>
            <a:r>
              <a:rPr lang="en-US" dirty="0" err="1" smtClean="0"/>
              <a:t>prominens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TPs of cervical vertebrae are short and have foramen for vertebral artery(only </a:t>
            </a:r>
            <a:r>
              <a:rPr lang="en-US" dirty="0" err="1" smtClean="0"/>
              <a:t>cervicals</a:t>
            </a:r>
            <a:r>
              <a:rPr lang="en-US" dirty="0" smtClean="0"/>
              <a:t> have this)</a:t>
            </a:r>
          </a:p>
          <a:p>
            <a:endParaRPr lang="en-US" dirty="0"/>
          </a:p>
        </p:txBody>
      </p:sp>
      <p:pic>
        <p:nvPicPr>
          <p:cNvPr id="6" name="Content Placeholder 5" descr="f7-17a_superior_view_of_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00200"/>
            <a:ext cx="4038600" cy="1711357"/>
          </a:xfrm>
        </p:spPr>
      </p:pic>
      <p:pic>
        <p:nvPicPr>
          <p:cNvPr id="7" name="Picture 6" descr="image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1AF30B6C8FA478A5EC25D83DADD05" ma:contentTypeVersion="12" ma:contentTypeDescription="Create a new document." ma:contentTypeScope="" ma:versionID="ab0fc533f74ac8a9604d5982aad16063">
  <xsd:schema xmlns:xsd="http://www.w3.org/2001/XMLSchema" xmlns:xs="http://www.w3.org/2001/XMLSchema" xmlns:p="http://schemas.microsoft.com/office/2006/metadata/properties" xmlns:ns2="a2acf4b7-5299-4edc-89db-040666088f36" xmlns:ns3="cb767506-8e56-465d-9fa5-96a982c31c26" targetNamespace="http://schemas.microsoft.com/office/2006/metadata/properties" ma:root="true" ma:fieldsID="7764721b6c8061dc40ee525512f97de9" ns2:_="" ns3:_="">
    <xsd:import namespace="a2acf4b7-5299-4edc-89db-040666088f36"/>
    <xsd:import namespace="cb767506-8e56-465d-9fa5-96a982c31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cf4b7-5299-4edc-89db-040666088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67506-8e56-465d-9fa5-96a982c31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B70A07-36C7-47AF-9F07-E818C7CE039B}"/>
</file>

<file path=customXml/itemProps2.xml><?xml version="1.0" encoding="utf-8"?>
<ds:datastoreItem xmlns:ds="http://schemas.openxmlformats.org/officeDocument/2006/customXml" ds:itemID="{3976E421-99CB-4F9A-9537-D259344D8571}"/>
</file>

<file path=customXml/itemProps3.xml><?xml version="1.0" encoding="utf-8"?>
<ds:datastoreItem xmlns:ds="http://schemas.openxmlformats.org/officeDocument/2006/customXml" ds:itemID="{1755DCDF-5F63-4DAC-91A9-5C638AA7AAD3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490</Words>
  <Application>Microsoft Office PowerPoint</Application>
  <PresentationFormat>On-screen Show (4:3)</PresentationFormat>
  <Paragraphs>97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Book Antiqua</vt:lpstr>
      <vt:lpstr>Lucida Sans</vt:lpstr>
      <vt:lpstr>Wingdings</vt:lpstr>
      <vt:lpstr>Wingdings 2</vt:lpstr>
      <vt:lpstr>Wingdings 3</vt:lpstr>
      <vt:lpstr>Apex</vt:lpstr>
      <vt:lpstr>The Axial Skeleton</vt:lpstr>
      <vt:lpstr>Spine</vt:lpstr>
      <vt:lpstr>Spine</vt:lpstr>
      <vt:lpstr>Spine</vt:lpstr>
      <vt:lpstr>Spine</vt:lpstr>
      <vt:lpstr>Spine</vt:lpstr>
      <vt:lpstr>PowerPoint Presentation</vt:lpstr>
      <vt:lpstr>Vertebral Structure</vt:lpstr>
      <vt:lpstr>Cervical Vertebrae </vt:lpstr>
      <vt:lpstr>Cervical Vertebrae</vt:lpstr>
      <vt:lpstr>Atlas</vt:lpstr>
      <vt:lpstr>Axis</vt:lpstr>
      <vt:lpstr>PowerPoint Presentation</vt:lpstr>
      <vt:lpstr>Thoracic Vertebrae</vt:lpstr>
      <vt:lpstr>Lumbar vertebrae</vt:lpstr>
      <vt:lpstr>Sacrum and Coccyx</vt:lpstr>
      <vt:lpstr>Thorax</vt:lpstr>
      <vt:lpstr>Sternum</vt:lpstr>
      <vt:lpstr>Ribs</vt:lpstr>
      <vt:lpstr>Rib Structure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Axial Skeleton</dc:title>
  <dc:creator>Aleksandra</dc:creator>
  <cp:lastModifiedBy>CHC211</cp:lastModifiedBy>
  <cp:revision>15</cp:revision>
  <dcterms:created xsi:type="dcterms:W3CDTF">2012-09-23T17:16:33Z</dcterms:created>
  <dcterms:modified xsi:type="dcterms:W3CDTF">2018-09-19T15:35:48Z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0x0101000581AF30B6C8FA478A5EC25D83DADD05</vt:lpwstr>
  </property>
</Properties>
</file>