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9.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2" r:id="rId3"/>
    <p:sldId id="293" r:id="rId4"/>
    <p:sldId id="294" r:id="rId5"/>
    <p:sldId id="257" r:id="rId6"/>
    <p:sldId id="258" r:id="rId7"/>
    <p:sldId id="259" r:id="rId8"/>
    <p:sldId id="260" r:id="rId9"/>
    <p:sldId id="261" r:id="rId10"/>
    <p:sldId id="262" r:id="rId11"/>
    <p:sldId id="264" r:id="rId12"/>
    <p:sldId id="265" r:id="rId13"/>
    <p:sldId id="266" r:id="rId14"/>
    <p:sldId id="267" r:id="rId15"/>
    <p:sldId id="270" r:id="rId16"/>
    <p:sldId id="268" r:id="rId17"/>
    <p:sldId id="269"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2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59BA73E-332B-4E4C-B2A3-E21AFAD5B716}" type="datetimeFigureOut">
              <a:rPr lang="en-US" smtClean="0"/>
              <a:pPr/>
              <a:t>9/18/2019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322C10F-5BAE-4DB7-B035-C35FEE519D21}"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9BA73E-332B-4E4C-B2A3-E21AFAD5B716}" type="datetimeFigureOut">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2C10F-5BAE-4DB7-B035-C35FEE519D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9BA73E-332B-4E4C-B2A3-E21AFAD5B716}" type="datetimeFigureOut">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2C10F-5BAE-4DB7-B035-C35FEE519D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9BA73E-332B-4E4C-B2A3-E21AFAD5B716}" type="datetimeFigureOut">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2C10F-5BAE-4DB7-B035-C35FEE519D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9BA73E-332B-4E4C-B2A3-E21AFAD5B716}" type="datetimeFigureOut">
              <a:rPr lang="en-US" smtClean="0"/>
              <a:pPr/>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322C10F-5BAE-4DB7-B035-C35FEE519D2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9BA73E-332B-4E4C-B2A3-E21AFAD5B716}" type="datetimeFigureOut">
              <a:rPr lang="en-US" smtClean="0"/>
              <a:pPr/>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2C10F-5BAE-4DB7-B035-C35FEE519D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59BA73E-332B-4E4C-B2A3-E21AFAD5B716}" type="datetimeFigureOut">
              <a:rPr lang="en-US" smtClean="0"/>
              <a:pPr/>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22C10F-5BAE-4DB7-B035-C35FEE519D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59BA73E-332B-4E4C-B2A3-E21AFAD5B716}" type="datetimeFigureOut">
              <a:rPr lang="en-US" smtClean="0"/>
              <a:pPr/>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22C10F-5BAE-4DB7-B035-C35FEE519D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BA73E-332B-4E4C-B2A3-E21AFAD5B716}" type="datetimeFigureOut">
              <a:rPr lang="en-US" smtClean="0"/>
              <a:pPr/>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22C10F-5BAE-4DB7-B035-C35FEE519D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9BA73E-332B-4E4C-B2A3-E21AFAD5B716}" type="datetimeFigureOut">
              <a:rPr lang="en-US" smtClean="0"/>
              <a:pPr/>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2C10F-5BAE-4DB7-B035-C35FEE519D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59BA73E-332B-4E4C-B2A3-E21AFAD5B716}" type="datetimeFigureOut">
              <a:rPr lang="en-US" smtClean="0"/>
              <a:pPr/>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2C10F-5BAE-4DB7-B035-C35FEE519D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59BA73E-332B-4E4C-B2A3-E21AFAD5B716}" type="datetimeFigureOut">
              <a:rPr lang="en-US" smtClean="0"/>
              <a:pPr/>
              <a:t>9/18/2019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322C10F-5BAE-4DB7-B035-C35FEE519D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Axial </a:t>
            </a:r>
            <a:r>
              <a:rPr lang="en-US" dirty="0" err="1" smtClean="0"/>
              <a:t>Sekelton</a:t>
            </a:r>
            <a:endParaRPr lang="en-US" dirty="0"/>
          </a:p>
        </p:txBody>
      </p:sp>
      <p:sp>
        <p:nvSpPr>
          <p:cNvPr id="3" name="Subtitle 2"/>
          <p:cNvSpPr>
            <a:spLocks noGrp="1"/>
          </p:cNvSpPr>
          <p:nvPr>
            <p:ph type="subTitle" idx="1"/>
          </p:nvPr>
        </p:nvSpPr>
        <p:spPr/>
        <p:txBody>
          <a:bodyPr>
            <a:normAutofit/>
          </a:bodyPr>
          <a:lstStyle/>
          <a:p>
            <a:r>
              <a:rPr lang="en-US" sz="3600" dirty="0" smtClean="0"/>
              <a:t>Skull</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Skull</a:t>
            </a:r>
            <a:endParaRPr lang="en-US" dirty="0"/>
          </a:p>
        </p:txBody>
      </p:sp>
      <p:sp>
        <p:nvSpPr>
          <p:cNvPr id="3" name="Content Placeholder 2"/>
          <p:cNvSpPr>
            <a:spLocks noGrp="1"/>
          </p:cNvSpPr>
          <p:nvPr>
            <p:ph idx="1"/>
          </p:nvPr>
        </p:nvSpPr>
        <p:spPr/>
        <p:txBody>
          <a:bodyPr/>
          <a:lstStyle/>
          <a:p>
            <a:r>
              <a:rPr lang="en-US" dirty="0" smtClean="0"/>
              <a:t>Composed of two sets of bones:</a:t>
            </a:r>
          </a:p>
          <a:p>
            <a:pPr>
              <a:buNone/>
            </a:pPr>
            <a:r>
              <a:rPr lang="en-US" dirty="0" smtClean="0"/>
              <a:t>     -Cranial bones: encloses the brain </a:t>
            </a:r>
          </a:p>
          <a:p>
            <a:pPr>
              <a:buNone/>
            </a:pPr>
            <a:r>
              <a:rPr lang="en-US" dirty="0" smtClean="0"/>
              <a:t>     -Facial bones: forms the face, eye sockets, etc.</a:t>
            </a:r>
          </a:p>
          <a:p>
            <a:r>
              <a:rPr lang="en-US" dirty="0" smtClean="0"/>
              <a:t>Most skull bones are joined together by </a:t>
            </a:r>
            <a:r>
              <a:rPr lang="en-US" i="1" u="sng" dirty="0" smtClean="0"/>
              <a:t>sutures</a:t>
            </a:r>
          </a:p>
          <a:p>
            <a:pPr>
              <a:buNone/>
            </a:pPr>
            <a:r>
              <a:rPr lang="en-US" dirty="0" smtClean="0"/>
              <a:t>(immovable joints).</a:t>
            </a:r>
          </a:p>
          <a:p>
            <a:r>
              <a:rPr lang="en-US" dirty="0" smtClean="0"/>
              <a:t>ONLY the mandible is attached by a movable joint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Cranium</a:t>
            </a:r>
            <a:endParaRPr lang="en-US" dirty="0"/>
          </a:p>
        </p:txBody>
      </p:sp>
      <p:sp>
        <p:nvSpPr>
          <p:cNvPr id="3" name="Content Placeholder 2"/>
          <p:cNvSpPr>
            <a:spLocks noGrp="1"/>
          </p:cNvSpPr>
          <p:nvPr>
            <p:ph idx="1"/>
          </p:nvPr>
        </p:nvSpPr>
        <p:spPr/>
        <p:txBody>
          <a:bodyPr/>
          <a:lstStyle/>
          <a:p>
            <a:r>
              <a:rPr lang="en-US" dirty="0" smtClean="0"/>
              <a:t>8 bones form the cranium</a:t>
            </a:r>
          </a:p>
          <a:p>
            <a:r>
              <a:rPr lang="en-US" dirty="0" smtClean="0"/>
              <a:t>All bones are single, </a:t>
            </a:r>
            <a:r>
              <a:rPr lang="en-US" i="1" dirty="0" smtClean="0"/>
              <a:t>except</a:t>
            </a:r>
            <a:r>
              <a:rPr lang="en-US" dirty="0" smtClean="0"/>
              <a:t> for two paired bones: the parietal and temporal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Cranium</a:t>
            </a:r>
            <a:endParaRPr lang="en-US" dirty="0"/>
          </a:p>
        </p:txBody>
      </p:sp>
      <p:sp>
        <p:nvSpPr>
          <p:cNvPr id="4" name="Content Placeholder 3"/>
          <p:cNvSpPr>
            <a:spLocks noGrp="1"/>
          </p:cNvSpPr>
          <p:nvPr>
            <p:ph sz="half" idx="1"/>
          </p:nvPr>
        </p:nvSpPr>
        <p:spPr/>
        <p:txBody>
          <a:bodyPr/>
          <a:lstStyle/>
          <a:p>
            <a:pPr>
              <a:buNone/>
            </a:pPr>
            <a:r>
              <a:rPr lang="en-US" dirty="0" smtClean="0"/>
              <a:t>1. Frontal bone- anterior portion of the cranium</a:t>
            </a:r>
          </a:p>
          <a:p>
            <a:pPr>
              <a:buNone/>
            </a:pPr>
            <a:r>
              <a:rPr lang="en-US" dirty="0" smtClean="0"/>
              <a:t>     -Forms the forehead, superior orbit, floor of the anterior cranial </a:t>
            </a:r>
            <a:r>
              <a:rPr lang="en-US" dirty="0" err="1" smtClean="0"/>
              <a:t>fossa</a:t>
            </a:r>
            <a:endParaRPr lang="en-US" dirty="0" smtClean="0"/>
          </a:p>
          <a:p>
            <a:r>
              <a:rPr lang="en-US" dirty="0" smtClean="0"/>
              <a:t>Features to note:</a:t>
            </a:r>
          </a:p>
          <a:p>
            <a:pPr>
              <a:buNone/>
            </a:pPr>
            <a:r>
              <a:rPr lang="en-US" dirty="0" smtClean="0"/>
              <a:t>     -</a:t>
            </a:r>
            <a:r>
              <a:rPr lang="en-US" dirty="0" err="1" smtClean="0"/>
              <a:t>Supraorbital</a:t>
            </a:r>
            <a:r>
              <a:rPr lang="en-US" dirty="0" smtClean="0"/>
              <a:t> foramen</a:t>
            </a:r>
          </a:p>
          <a:p>
            <a:pPr>
              <a:buNone/>
            </a:pPr>
            <a:r>
              <a:rPr lang="en-US" dirty="0" smtClean="0"/>
              <a:t>     </a:t>
            </a:r>
            <a:endParaRPr lang="en-US" dirty="0"/>
          </a:p>
        </p:txBody>
      </p:sp>
      <p:pic>
        <p:nvPicPr>
          <p:cNvPr id="6" name="Content Placeholder 5" descr="0507_humanskull-latview_1.jpg"/>
          <p:cNvPicPr>
            <a:picLocks noGrp="1" noChangeAspect="1"/>
          </p:cNvPicPr>
          <p:nvPr>
            <p:ph sz="half" idx="2"/>
          </p:nvPr>
        </p:nvPicPr>
        <p:blipFill>
          <a:blip r:embed="rId2" cstate="print"/>
          <a:stretch>
            <a:fillRect/>
          </a:stretch>
        </p:blipFill>
        <p:spPr>
          <a:xfrm>
            <a:off x="4648200" y="1219200"/>
            <a:ext cx="4038600" cy="2699191"/>
          </a:xfrm>
        </p:spPr>
      </p:pic>
      <p:sp>
        <p:nvSpPr>
          <p:cNvPr id="7" name="TextBox 6"/>
          <p:cNvSpPr txBox="1"/>
          <p:nvPr/>
        </p:nvSpPr>
        <p:spPr>
          <a:xfrm>
            <a:off x="4648200" y="1219200"/>
            <a:ext cx="762000" cy="369332"/>
          </a:xfrm>
          <a:prstGeom prst="rect">
            <a:avLst/>
          </a:prstGeom>
          <a:noFill/>
        </p:spPr>
        <p:txBody>
          <a:bodyPr wrap="square" rtlCol="0">
            <a:spAutoFit/>
          </a:bodyPr>
          <a:lstStyle/>
          <a:p>
            <a:endParaRPr lang="en-US" dirty="0"/>
          </a:p>
        </p:txBody>
      </p:sp>
      <p:cxnSp>
        <p:nvCxnSpPr>
          <p:cNvPr id="9" name="Straight Arrow Connector 8"/>
          <p:cNvCxnSpPr/>
          <p:nvPr/>
        </p:nvCxnSpPr>
        <p:spPr>
          <a:xfrm>
            <a:off x="8305800" y="609600"/>
            <a:ext cx="0" cy="6858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descr="skull.gif"/>
          <p:cNvPicPr>
            <a:picLocks noChangeAspect="1"/>
          </p:cNvPicPr>
          <p:nvPr/>
        </p:nvPicPr>
        <p:blipFill>
          <a:blip r:embed="rId3" cstate="print"/>
          <a:srcRect r="11089"/>
          <a:stretch>
            <a:fillRect/>
          </a:stretch>
        </p:blipFill>
        <p:spPr>
          <a:xfrm>
            <a:off x="4648200" y="3886200"/>
            <a:ext cx="4276725" cy="2971800"/>
          </a:xfrm>
          <a:prstGeom prst="rect">
            <a:avLst/>
          </a:prstGeom>
        </p:spPr>
      </p:pic>
      <p:cxnSp>
        <p:nvCxnSpPr>
          <p:cNvPr id="14" name="Straight Arrow Connector 13"/>
          <p:cNvCxnSpPr/>
          <p:nvPr/>
        </p:nvCxnSpPr>
        <p:spPr>
          <a:xfrm flipV="1">
            <a:off x="8382000" y="4648200"/>
            <a:ext cx="0" cy="7620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Cranium </a:t>
            </a:r>
            <a:endParaRPr lang="en-US" dirty="0"/>
          </a:p>
        </p:txBody>
      </p:sp>
      <p:sp>
        <p:nvSpPr>
          <p:cNvPr id="5" name="Content Placeholder 4"/>
          <p:cNvSpPr>
            <a:spLocks noGrp="1"/>
          </p:cNvSpPr>
          <p:nvPr>
            <p:ph idx="1"/>
          </p:nvPr>
        </p:nvSpPr>
        <p:spPr>
          <a:xfrm>
            <a:off x="457200" y="1143000"/>
            <a:ext cx="8382000" cy="5715000"/>
          </a:xfrm>
        </p:spPr>
        <p:txBody>
          <a:bodyPr/>
          <a:lstStyle/>
          <a:p>
            <a:pPr marL="651510" indent="-514350">
              <a:buNone/>
            </a:pPr>
            <a:r>
              <a:rPr lang="en-US" dirty="0" smtClean="0"/>
              <a:t>2. Parietal bone (paired)</a:t>
            </a:r>
          </a:p>
          <a:p>
            <a:pPr marL="651510" indent="-514350">
              <a:buNone/>
            </a:pPr>
            <a:r>
              <a:rPr lang="en-US" dirty="0" smtClean="0"/>
              <a:t>     -</a:t>
            </a:r>
            <a:r>
              <a:rPr lang="en-US" dirty="0" err="1" smtClean="0"/>
              <a:t>Posterolateral</a:t>
            </a:r>
            <a:r>
              <a:rPr lang="en-US" dirty="0" smtClean="0"/>
              <a:t> to frontal bone</a:t>
            </a:r>
          </a:p>
          <a:p>
            <a:pPr marL="651510" indent="-514350"/>
            <a:r>
              <a:rPr lang="en-US" dirty="0" smtClean="0"/>
              <a:t>Features to note: </a:t>
            </a:r>
          </a:p>
          <a:p>
            <a:pPr marL="651510" indent="-514350">
              <a:buNone/>
            </a:pPr>
            <a:r>
              <a:rPr lang="en-US" dirty="0" smtClean="0"/>
              <a:t>         - </a:t>
            </a:r>
            <a:r>
              <a:rPr lang="en-US" dirty="0" err="1" smtClean="0"/>
              <a:t>Sagittal</a:t>
            </a:r>
            <a:r>
              <a:rPr lang="en-US" dirty="0" smtClean="0"/>
              <a:t> suture: midline articulation point of two parietal bones</a:t>
            </a:r>
          </a:p>
          <a:p>
            <a:pPr marL="651510" indent="-514350">
              <a:buNone/>
            </a:pPr>
            <a:r>
              <a:rPr lang="en-US" dirty="0" smtClean="0"/>
              <a:t>         -Coronal suture: articulation of parietal bones w/ frontal bone</a:t>
            </a:r>
          </a:p>
          <a:p>
            <a:pPr marL="651510" indent="-514350">
              <a:buNone/>
            </a:pPr>
            <a:endParaRPr lang="en-US" dirty="0"/>
          </a:p>
        </p:txBody>
      </p:sp>
      <p:pic>
        <p:nvPicPr>
          <p:cNvPr id="6" name="Picture 5" descr="0507_humanskull-latview_1.jpg"/>
          <p:cNvPicPr>
            <a:picLocks noChangeAspect="1"/>
          </p:cNvPicPr>
          <p:nvPr/>
        </p:nvPicPr>
        <p:blipFill>
          <a:blip r:embed="rId2" cstate="print"/>
          <a:stretch>
            <a:fillRect/>
          </a:stretch>
        </p:blipFill>
        <p:spPr>
          <a:xfrm>
            <a:off x="4800600" y="4118999"/>
            <a:ext cx="4343400" cy="2739001"/>
          </a:xfrm>
          <a:prstGeom prst="rect">
            <a:avLst/>
          </a:prstGeom>
        </p:spPr>
      </p:pic>
      <p:cxnSp>
        <p:nvCxnSpPr>
          <p:cNvPr id="8" name="Straight Arrow Connector 7"/>
          <p:cNvCxnSpPr/>
          <p:nvPr/>
        </p:nvCxnSpPr>
        <p:spPr>
          <a:xfrm flipV="1">
            <a:off x="3810000" y="4267200"/>
            <a:ext cx="990600" cy="6096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191000" y="4495800"/>
            <a:ext cx="609600" cy="83820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Cranium</a:t>
            </a:r>
            <a:endParaRPr lang="en-US" dirty="0"/>
          </a:p>
        </p:txBody>
      </p:sp>
      <p:sp>
        <p:nvSpPr>
          <p:cNvPr id="3" name="Content Placeholder 2"/>
          <p:cNvSpPr>
            <a:spLocks noGrp="1"/>
          </p:cNvSpPr>
          <p:nvPr>
            <p:ph idx="1"/>
          </p:nvPr>
        </p:nvSpPr>
        <p:spPr>
          <a:xfrm>
            <a:off x="457200" y="1219200"/>
            <a:ext cx="8229600" cy="5090160"/>
          </a:xfrm>
        </p:spPr>
        <p:txBody>
          <a:bodyPr>
            <a:normAutofit fontScale="77500" lnSpcReduction="20000"/>
          </a:bodyPr>
          <a:lstStyle/>
          <a:p>
            <a:pPr>
              <a:buNone/>
            </a:pPr>
            <a:r>
              <a:rPr lang="en-US" dirty="0" smtClean="0"/>
              <a:t>3. Temporal bone (paired)</a:t>
            </a:r>
          </a:p>
          <a:p>
            <a:pPr>
              <a:buNone/>
            </a:pPr>
            <a:r>
              <a:rPr lang="en-US" dirty="0" smtClean="0"/>
              <a:t>     - Inferior to parietal bone in lateral view</a:t>
            </a:r>
          </a:p>
          <a:p>
            <a:r>
              <a:rPr lang="en-US" dirty="0" smtClean="0"/>
              <a:t>Features of note:</a:t>
            </a:r>
          </a:p>
          <a:p>
            <a:pPr>
              <a:buNone/>
            </a:pPr>
            <a:r>
              <a:rPr lang="en-US" dirty="0" smtClean="0"/>
              <a:t>    - </a:t>
            </a:r>
            <a:r>
              <a:rPr lang="en-US" dirty="0" err="1" smtClean="0"/>
              <a:t>Squamous</a:t>
            </a:r>
            <a:r>
              <a:rPr lang="en-US" dirty="0" smtClean="0"/>
              <a:t> suture –articulation w/ parietal bone</a:t>
            </a:r>
          </a:p>
          <a:p>
            <a:pPr>
              <a:buNone/>
            </a:pPr>
            <a:endParaRPr lang="en-US" dirty="0" smtClean="0"/>
          </a:p>
          <a:p>
            <a:pPr>
              <a:buNone/>
            </a:pPr>
            <a:r>
              <a:rPr lang="en-US" dirty="0" smtClean="0"/>
              <a:t>    - </a:t>
            </a:r>
            <a:r>
              <a:rPr lang="en-US" dirty="0" err="1" smtClean="0"/>
              <a:t>Zygomatic</a:t>
            </a:r>
            <a:r>
              <a:rPr lang="en-US" dirty="0" smtClean="0"/>
              <a:t> process –projection that joins the </a:t>
            </a:r>
            <a:r>
              <a:rPr lang="en-US" dirty="0" err="1" smtClean="0"/>
              <a:t>zygomatic</a:t>
            </a:r>
            <a:r>
              <a:rPr lang="en-US" dirty="0" smtClean="0"/>
              <a:t> bone (facial) to form </a:t>
            </a:r>
            <a:r>
              <a:rPr lang="en-US" dirty="0" err="1" smtClean="0"/>
              <a:t>zygomatic</a:t>
            </a:r>
            <a:r>
              <a:rPr lang="en-US" dirty="0" smtClean="0"/>
              <a:t> arch</a:t>
            </a:r>
          </a:p>
          <a:p>
            <a:pPr>
              <a:buNone/>
            </a:pPr>
            <a:endParaRPr lang="en-US" dirty="0" smtClean="0"/>
          </a:p>
          <a:p>
            <a:pPr>
              <a:buNone/>
            </a:pPr>
            <a:r>
              <a:rPr lang="en-US" dirty="0" smtClean="0"/>
              <a:t>    - </a:t>
            </a:r>
            <a:r>
              <a:rPr lang="en-US" dirty="0" err="1" smtClean="0"/>
              <a:t>Mandibular</a:t>
            </a:r>
            <a:r>
              <a:rPr lang="en-US" dirty="0" smtClean="0"/>
              <a:t> </a:t>
            </a:r>
            <a:r>
              <a:rPr lang="en-US" dirty="0" err="1" smtClean="0"/>
              <a:t>fossa</a:t>
            </a:r>
            <a:r>
              <a:rPr lang="en-US" dirty="0" smtClean="0"/>
              <a:t>–depression on inferior surface of </a:t>
            </a:r>
            <a:r>
              <a:rPr lang="en-US" dirty="0" err="1" smtClean="0"/>
              <a:t>zygomatic</a:t>
            </a:r>
            <a:r>
              <a:rPr lang="en-US" dirty="0" smtClean="0"/>
              <a:t> process that forms socket for </a:t>
            </a:r>
            <a:r>
              <a:rPr lang="en-US" dirty="0" err="1" smtClean="0"/>
              <a:t>mandibular</a:t>
            </a:r>
            <a:r>
              <a:rPr lang="en-US" dirty="0" smtClean="0"/>
              <a:t> </a:t>
            </a:r>
            <a:r>
              <a:rPr lang="en-US" dirty="0" err="1" smtClean="0"/>
              <a:t>condyle</a:t>
            </a:r>
            <a:endParaRPr lang="en-US" dirty="0" smtClean="0"/>
          </a:p>
          <a:p>
            <a:pPr>
              <a:buNone/>
            </a:pPr>
            <a:endParaRPr lang="en-US" dirty="0" smtClean="0"/>
          </a:p>
          <a:p>
            <a:pPr>
              <a:buNone/>
            </a:pPr>
            <a:r>
              <a:rPr lang="en-US" dirty="0" smtClean="0"/>
              <a:t>    </a:t>
            </a:r>
            <a:r>
              <a:rPr lang="en-US" smtClean="0"/>
              <a:t>- External </a:t>
            </a:r>
            <a:r>
              <a:rPr lang="en-US" dirty="0" smtClean="0"/>
              <a:t>auditory meatus (EAM)</a:t>
            </a:r>
          </a:p>
          <a:p>
            <a:pPr>
              <a:buNone/>
            </a:pPr>
            <a:endParaRPr lang="en-US" dirty="0" smtClean="0"/>
          </a:p>
          <a:p>
            <a:pPr>
              <a:buNone/>
            </a:pPr>
            <a:r>
              <a:rPr lang="en-US" dirty="0" smtClean="0"/>
              <a:t>    - </a:t>
            </a:r>
            <a:r>
              <a:rPr lang="en-US" dirty="0" err="1" smtClean="0"/>
              <a:t>Styloid</a:t>
            </a:r>
            <a:r>
              <a:rPr lang="en-US" dirty="0" smtClean="0"/>
              <a:t> process –needlelike projection inferior to EAM, serves as attachment point for muscles/ligaments of neck</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Cranium</a:t>
            </a:r>
            <a:endParaRPr lang="en-US" dirty="0"/>
          </a:p>
        </p:txBody>
      </p:sp>
      <p:sp>
        <p:nvSpPr>
          <p:cNvPr id="3" name="Content Placeholder 2"/>
          <p:cNvSpPr>
            <a:spLocks noGrp="1"/>
          </p:cNvSpPr>
          <p:nvPr>
            <p:ph idx="1"/>
          </p:nvPr>
        </p:nvSpPr>
        <p:spPr/>
        <p:txBody>
          <a:bodyPr/>
          <a:lstStyle/>
          <a:p>
            <a:r>
              <a:rPr lang="en-US" dirty="0" smtClean="0"/>
              <a:t>Temporal bone features (cont.)</a:t>
            </a:r>
          </a:p>
          <a:p>
            <a:pPr>
              <a:buNone/>
            </a:pPr>
            <a:r>
              <a:rPr lang="en-US" dirty="0" smtClean="0"/>
              <a:t>     - Mastoid process –rough projection inferior and posterior to EAM, serves as attachment point for muscles</a:t>
            </a:r>
          </a:p>
          <a:p>
            <a:pPr>
              <a:buNone/>
            </a:pPr>
            <a:r>
              <a:rPr lang="en-US" dirty="0" smtClean="0"/>
              <a:t>     - Close to inner ear –infection can spread to here (</a:t>
            </a:r>
            <a:r>
              <a:rPr lang="en-US" dirty="0" err="1" smtClean="0"/>
              <a:t>mastoiditis</a:t>
            </a:r>
            <a:r>
              <a:rPr lang="en-US" dirty="0" smtClean="0"/>
              <a:t>)</a:t>
            </a:r>
          </a:p>
          <a:p>
            <a:pPr>
              <a:buNone/>
            </a:pPr>
            <a:r>
              <a:rPr lang="en-US" dirty="0" smtClean="0"/>
              <a:t>     - Infection can also spread to brain from here due to thin bony separation (meningitis)</a:t>
            </a:r>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Cranium</a:t>
            </a:r>
            <a:endParaRPr lang="en-US" dirty="0"/>
          </a:p>
        </p:txBody>
      </p:sp>
      <p:sp>
        <p:nvSpPr>
          <p:cNvPr id="3" name="Content Placeholder 2"/>
          <p:cNvSpPr>
            <a:spLocks noGrp="1"/>
          </p:cNvSpPr>
          <p:nvPr>
            <p:ph idx="1"/>
          </p:nvPr>
        </p:nvSpPr>
        <p:spPr/>
        <p:txBody>
          <a:bodyPr/>
          <a:lstStyle/>
          <a:p>
            <a:r>
              <a:rPr lang="en-US" dirty="0" smtClean="0"/>
              <a:t>Temporal bone</a:t>
            </a:r>
          </a:p>
          <a:p>
            <a:pPr>
              <a:buNone/>
            </a:pPr>
            <a:endParaRPr lang="en-US" dirty="0"/>
          </a:p>
        </p:txBody>
      </p:sp>
      <p:pic>
        <p:nvPicPr>
          <p:cNvPr id="4" name="Picture 3" descr="0507_humanskull-latview_1.jpg"/>
          <p:cNvPicPr>
            <a:picLocks noChangeAspect="1"/>
          </p:cNvPicPr>
          <p:nvPr/>
        </p:nvPicPr>
        <p:blipFill>
          <a:blip r:embed="rId2" cstate="print"/>
          <a:stretch>
            <a:fillRect/>
          </a:stretch>
        </p:blipFill>
        <p:spPr>
          <a:xfrm>
            <a:off x="1066800" y="2209800"/>
            <a:ext cx="7086600" cy="4468897"/>
          </a:xfrm>
          <a:prstGeom prst="rect">
            <a:avLst/>
          </a:prstGeom>
        </p:spPr>
      </p:pic>
      <p:cxnSp>
        <p:nvCxnSpPr>
          <p:cNvPr id="6" name="Straight Arrow Connector 5"/>
          <p:cNvCxnSpPr/>
          <p:nvPr/>
        </p:nvCxnSpPr>
        <p:spPr>
          <a:xfrm>
            <a:off x="228600" y="3200400"/>
            <a:ext cx="91440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04800" y="4038600"/>
            <a:ext cx="83820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8600" y="3581400"/>
            <a:ext cx="91440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52400" y="4648200"/>
            <a:ext cx="91440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62000" y="5410200"/>
            <a:ext cx="990600" cy="2286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90600" y="5791200"/>
            <a:ext cx="1066800" cy="2286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04800" y="5105400"/>
            <a:ext cx="762000" cy="76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Cranium </a:t>
            </a:r>
            <a:endParaRPr lang="en-US" dirty="0"/>
          </a:p>
        </p:txBody>
      </p:sp>
      <p:sp>
        <p:nvSpPr>
          <p:cNvPr id="3" name="Content Placeholder 2"/>
          <p:cNvSpPr>
            <a:spLocks noGrp="1"/>
          </p:cNvSpPr>
          <p:nvPr>
            <p:ph idx="1"/>
          </p:nvPr>
        </p:nvSpPr>
        <p:spPr>
          <a:xfrm>
            <a:off x="228600" y="762000"/>
            <a:ext cx="8763000" cy="2743200"/>
          </a:xfrm>
        </p:spPr>
        <p:txBody>
          <a:bodyPr>
            <a:normAutofit/>
          </a:bodyPr>
          <a:lstStyle/>
          <a:p>
            <a:pPr>
              <a:buNone/>
            </a:pPr>
            <a:r>
              <a:rPr lang="en-US" sz="1400" dirty="0" smtClean="0"/>
              <a:t>4. Occipital bone</a:t>
            </a:r>
          </a:p>
          <a:p>
            <a:pPr>
              <a:buNone/>
            </a:pPr>
            <a:r>
              <a:rPr lang="en-US" sz="1400" dirty="0" smtClean="0"/>
              <a:t>    - Most posterior bone of cranium </a:t>
            </a:r>
          </a:p>
          <a:p>
            <a:pPr>
              <a:buNone/>
            </a:pPr>
            <a:r>
              <a:rPr lang="en-US" sz="1400" dirty="0" smtClean="0"/>
              <a:t>    - Forms posterior cranial </a:t>
            </a:r>
            <a:r>
              <a:rPr lang="en-US" sz="1400" dirty="0" err="1" smtClean="0"/>
              <a:t>fossa</a:t>
            </a:r>
            <a:r>
              <a:rPr lang="en-US" sz="1400" dirty="0" smtClean="0"/>
              <a:t> and back wall of cranial vault</a:t>
            </a:r>
          </a:p>
          <a:p>
            <a:r>
              <a:rPr lang="en-US" sz="1400" dirty="0" smtClean="0"/>
              <a:t>Features to note: </a:t>
            </a:r>
          </a:p>
          <a:p>
            <a:pPr>
              <a:buNone/>
            </a:pPr>
            <a:r>
              <a:rPr lang="en-US" sz="1400" dirty="0" smtClean="0"/>
              <a:t>       - </a:t>
            </a:r>
            <a:r>
              <a:rPr lang="en-US" sz="1400" dirty="0" err="1" smtClean="0"/>
              <a:t>Lamboid</a:t>
            </a:r>
            <a:r>
              <a:rPr lang="en-US" sz="1400" dirty="0" smtClean="0"/>
              <a:t> suture –articulation w/ parietal bones</a:t>
            </a:r>
          </a:p>
          <a:p>
            <a:pPr>
              <a:buNone/>
            </a:pPr>
            <a:r>
              <a:rPr lang="en-US" sz="1400" dirty="0" smtClean="0"/>
              <a:t>       - Foramen magnum –large opening for passage of spinal cord to brain</a:t>
            </a:r>
          </a:p>
          <a:p>
            <a:pPr>
              <a:buNone/>
            </a:pPr>
            <a:r>
              <a:rPr lang="en-US" sz="1400" dirty="0" smtClean="0"/>
              <a:t>       - Occipital condyles –rounded projections lateral to foramen magnum for articulation w/ C1</a:t>
            </a:r>
          </a:p>
          <a:p>
            <a:pPr>
              <a:buNone/>
            </a:pPr>
            <a:r>
              <a:rPr lang="en-US" sz="1400" dirty="0" smtClean="0"/>
              <a:t>       - Carotid canal- passage way for the carotid artery to supply blood to the cerebral hemispheres</a:t>
            </a:r>
          </a:p>
          <a:p>
            <a:pPr>
              <a:buNone/>
            </a:pPr>
            <a:endParaRPr lang="en-US" dirty="0" smtClean="0"/>
          </a:p>
          <a:p>
            <a:pPr>
              <a:buNone/>
            </a:pPr>
            <a:endParaRPr lang="en-US" dirty="0"/>
          </a:p>
        </p:txBody>
      </p:sp>
      <p:pic>
        <p:nvPicPr>
          <p:cNvPr id="5" name="Picture 4" descr="Labeled Inferior View of the Superficial Skull.PNG"/>
          <p:cNvPicPr>
            <a:picLocks noChangeAspect="1"/>
          </p:cNvPicPr>
          <p:nvPr/>
        </p:nvPicPr>
        <p:blipFill>
          <a:blip r:embed="rId2" cstate="print"/>
          <a:srcRect l="9600" r="7196"/>
          <a:stretch>
            <a:fillRect/>
          </a:stretch>
        </p:blipFill>
        <p:spPr>
          <a:xfrm>
            <a:off x="457200" y="3657600"/>
            <a:ext cx="4343400" cy="2990850"/>
          </a:xfrm>
          <a:prstGeom prst="rect">
            <a:avLst/>
          </a:prstGeom>
        </p:spPr>
      </p:pic>
      <p:pic>
        <p:nvPicPr>
          <p:cNvPr id="6" name="Picture 5" descr="posterior-view-of-the-skull-parietal-bone-occipital.png"/>
          <p:cNvPicPr>
            <a:picLocks noChangeAspect="1"/>
          </p:cNvPicPr>
          <p:nvPr/>
        </p:nvPicPr>
        <p:blipFill>
          <a:blip r:embed="rId3" cstate="print"/>
          <a:srcRect t="7743"/>
          <a:stretch>
            <a:fillRect/>
          </a:stretch>
        </p:blipFill>
        <p:spPr>
          <a:xfrm>
            <a:off x="5105400" y="3657600"/>
            <a:ext cx="3812673" cy="2952381"/>
          </a:xfrm>
          <a:prstGeom prst="rect">
            <a:avLst/>
          </a:prstGeom>
        </p:spPr>
      </p:pic>
      <p:cxnSp>
        <p:nvCxnSpPr>
          <p:cNvPr id="7" name="Straight Arrow Connector 6"/>
          <p:cNvCxnSpPr/>
          <p:nvPr/>
        </p:nvCxnSpPr>
        <p:spPr>
          <a:xfrm flipH="1">
            <a:off x="4648200" y="4876800"/>
            <a:ext cx="381000" cy="76200"/>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Cranium</a:t>
            </a:r>
            <a:endParaRPr lang="en-US" dirty="0"/>
          </a:p>
        </p:txBody>
      </p:sp>
      <p:sp>
        <p:nvSpPr>
          <p:cNvPr id="3" name="Content Placeholder 2"/>
          <p:cNvSpPr>
            <a:spLocks noGrp="1"/>
          </p:cNvSpPr>
          <p:nvPr>
            <p:ph idx="1"/>
          </p:nvPr>
        </p:nvSpPr>
        <p:spPr>
          <a:xfrm>
            <a:off x="457200" y="838200"/>
            <a:ext cx="8229600" cy="2362200"/>
          </a:xfrm>
        </p:spPr>
        <p:txBody>
          <a:bodyPr>
            <a:normAutofit/>
          </a:bodyPr>
          <a:lstStyle/>
          <a:p>
            <a:pPr>
              <a:buNone/>
            </a:pPr>
            <a:r>
              <a:rPr lang="en-US" sz="1800" dirty="0" smtClean="0"/>
              <a:t>5. Sphenoid bone: Bat-shaped bone forming anterior plateau of middle cranial </a:t>
            </a:r>
            <a:r>
              <a:rPr lang="en-US" sz="1800" dirty="0" err="1" smtClean="0"/>
              <a:t>fossa</a:t>
            </a:r>
            <a:endParaRPr lang="en-US" sz="1800" dirty="0" smtClean="0"/>
          </a:p>
          <a:p>
            <a:r>
              <a:rPr lang="en-US" sz="1800" dirty="0" smtClean="0"/>
              <a:t>Features of note:</a:t>
            </a:r>
          </a:p>
          <a:p>
            <a:pPr>
              <a:buNone/>
            </a:pPr>
            <a:r>
              <a:rPr lang="en-US" sz="1800" dirty="0" smtClean="0"/>
              <a:t>        -Optic foramen of sphenoid: jagged opening into orbits to allow passage of nerves associated w/ eye</a:t>
            </a:r>
          </a:p>
          <a:p>
            <a:pPr>
              <a:buNone/>
            </a:pPr>
            <a:r>
              <a:rPr lang="en-US" sz="1800" dirty="0" smtClean="0"/>
              <a:t>        - </a:t>
            </a:r>
            <a:r>
              <a:rPr lang="en-US" sz="1800" dirty="0" err="1" smtClean="0"/>
              <a:t>Hypophyseal</a:t>
            </a:r>
            <a:r>
              <a:rPr lang="en-US" sz="1800" dirty="0" smtClean="0"/>
              <a:t> fossa of the </a:t>
            </a:r>
            <a:r>
              <a:rPr lang="en-US" sz="1800" dirty="0" err="1" smtClean="0"/>
              <a:t>sella</a:t>
            </a:r>
            <a:r>
              <a:rPr lang="en-US" sz="1800" dirty="0" smtClean="0"/>
              <a:t> </a:t>
            </a:r>
            <a:r>
              <a:rPr lang="en-US" sz="1800" dirty="0" err="1" smtClean="0"/>
              <a:t>turcia</a:t>
            </a:r>
            <a:r>
              <a:rPr lang="en-US" sz="1800" dirty="0" smtClean="0"/>
              <a:t>- Holds the pituitary gland</a:t>
            </a:r>
            <a:endParaRPr lang="en-US" sz="1800" dirty="0"/>
          </a:p>
        </p:txBody>
      </p:sp>
      <p:pic>
        <p:nvPicPr>
          <p:cNvPr id="4" name="Picture 3" descr="0508_humanskull-supview_1.jpg"/>
          <p:cNvPicPr>
            <a:picLocks noChangeAspect="1"/>
          </p:cNvPicPr>
          <p:nvPr/>
        </p:nvPicPr>
        <p:blipFill>
          <a:blip r:embed="rId2" cstate="print"/>
          <a:stretch>
            <a:fillRect/>
          </a:stretch>
        </p:blipFill>
        <p:spPr>
          <a:xfrm>
            <a:off x="381000" y="3657600"/>
            <a:ext cx="4419600" cy="3032951"/>
          </a:xfrm>
          <a:prstGeom prst="rect">
            <a:avLst/>
          </a:prstGeom>
        </p:spPr>
      </p:pic>
      <p:cxnSp>
        <p:nvCxnSpPr>
          <p:cNvPr id="6" name="Straight Arrow Connector 5"/>
          <p:cNvCxnSpPr/>
          <p:nvPr/>
        </p:nvCxnSpPr>
        <p:spPr>
          <a:xfrm flipH="1" flipV="1">
            <a:off x="609600" y="4495800"/>
            <a:ext cx="76200" cy="1219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descr="skull.gif"/>
          <p:cNvPicPr>
            <a:picLocks noChangeAspect="1"/>
          </p:cNvPicPr>
          <p:nvPr/>
        </p:nvPicPr>
        <p:blipFill>
          <a:blip r:embed="rId3" cstate="print"/>
          <a:stretch>
            <a:fillRect/>
          </a:stretch>
        </p:blipFill>
        <p:spPr>
          <a:xfrm>
            <a:off x="5105400" y="3429000"/>
            <a:ext cx="3657600" cy="3186820"/>
          </a:xfrm>
          <a:prstGeom prst="rect">
            <a:avLst/>
          </a:prstGeom>
        </p:spPr>
      </p:pic>
      <p:cxnSp>
        <p:nvCxnSpPr>
          <p:cNvPr id="9" name="Straight Arrow Connector 8"/>
          <p:cNvCxnSpPr/>
          <p:nvPr/>
        </p:nvCxnSpPr>
        <p:spPr>
          <a:xfrm flipV="1">
            <a:off x="5410200" y="4572000"/>
            <a:ext cx="0" cy="6096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001000" y="4724400"/>
            <a:ext cx="304800" cy="3048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962400" y="4343400"/>
            <a:ext cx="457200" cy="304800"/>
          </a:xfrm>
          <a:prstGeom prst="straightConnector1">
            <a:avLst/>
          </a:prstGeom>
          <a:ln w="28575">
            <a:solidFill>
              <a:schemeClr val="bg1"/>
            </a:solidFill>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Cranium</a:t>
            </a:r>
            <a:endParaRPr lang="en-US" dirty="0"/>
          </a:p>
        </p:txBody>
      </p:sp>
      <p:sp>
        <p:nvSpPr>
          <p:cNvPr id="3" name="Content Placeholder 2"/>
          <p:cNvSpPr>
            <a:spLocks noGrp="1"/>
          </p:cNvSpPr>
          <p:nvPr>
            <p:ph idx="1"/>
          </p:nvPr>
        </p:nvSpPr>
        <p:spPr>
          <a:xfrm>
            <a:off x="457200" y="914400"/>
            <a:ext cx="8229600" cy="2362200"/>
          </a:xfrm>
        </p:spPr>
        <p:txBody>
          <a:bodyPr>
            <a:normAutofit fontScale="85000" lnSpcReduction="20000"/>
          </a:bodyPr>
          <a:lstStyle/>
          <a:p>
            <a:pPr>
              <a:buNone/>
            </a:pPr>
            <a:r>
              <a:rPr lang="en-US" dirty="0" smtClean="0"/>
              <a:t>6. </a:t>
            </a:r>
            <a:r>
              <a:rPr lang="en-US" dirty="0" err="1" smtClean="0"/>
              <a:t>Ethmoid</a:t>
            </a:r>
            <a:r>
              <a:rPr lang="en-US" dirty="0" smtClean="0"/>
              <a:t> bone: Irregular-shaped bone anterior to sphenoid</a:t>
            </a:r>
          </a:p>
          <a:p>
            <a:r>
              <a:rPr lang="en-US" dirty="0" smtClean="0"/>
              <a:t>Forms roof of nasal cavity, upper nasal septum and part of medial orbital wall</a:t>
            </a:r>
          </a:p>
          <a:p>
            <a:r>
              <a:rPr lang="en-US" dirty="0" smtClean="0"/>
              <a:t>Feature of note:</a:t>
            </a:r>
          </a:p>
          <a:p>
            <a:pPr>
              <a:buNone/>
            </a:pPr>
            <a:r>
              <a:rPr lang="en-US" dirty="0" smtClean="0"/>
              <a:t>        -Portion of CN1 (smell) pass through </a:t>
            </a:r>
            <a:r>
              <a:rPr lang="en-US" dirty="0" err="1" smtClean="0"/>
              <a:t>cribiform</a:t>
            </a:r>
            <a:r>
              <a:rPr lang="en-US" dirty="0" smtClean="0"/>
              <a:t> plate in </a:t>
            </a:r>
            <a:r>
              <a:rPr lang="en-US" dirty="0" err="1" smtClean="0"/>
              <a:t>ethmoid</a:t>
            </a:r>
            <a:r>
              <a:rPr lang="en-US" dirty="0" smtClean="0"/>
              <a:t> to allow for sense of smell</a:t>
            </a:r>
          </a:p>
          <a:p>
            <a:pPr>
              <a:buNone/>
            </a:pPr>
            <a:endParaRPr lang="en-US" dirty="0"/>
          </a:p>
        </p:txBody>
      </p:sp>
      <p:pic>
        <p:nvPicPr>
          <p:cNvPr id="4" name="Picture 3" descr="skull.gif"/>
          <p:cNvPicPr>
            <a:picLocks noChangeAspect="1"/>
          </p:cNvPicPr>
          <p:nvPr/>
        </p:nvPicPr>
        <p:blipFill>
          <a:blip r:embed="rId2" cstate="print"/>
          <a:stretch>
            <a:fillRect/>
          </a:stretch>
        </p:blipFill>
        <p:spPr>
          <a:xfrm>
            <a:off x="2286000" y="3352800"/>
            <a:ext cx="4724400" cy="3186820"/>
          </a:xfrm>
          <a:prstGeom prst="rect">
            <a:avLst/>
          </a:prstGeom>
        </p:spPr>
      </p:pic>
      <p:cxnSp>
        <p:nvCxnSpPr>
          <p:cNvPr id="6" name="Straight Arrow Connector 5"/>
          <p:cNvCxnSpPr/>
          <p:nvPr/>
        </p:nvCxnSpPr>
        <p:spPr>
          <a:xfrm flipV="1">
            <a:off x="1676400" y="4648200"/>
            <a:ext cx="685800" cy="2286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6858000" y="5105400"/>
            <a:ext cx="457200" cy="457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Divisions of the Skeleton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skeleton is divided in 2 parts: axial skeleton and appendicular skeleton.</a:t>
            </a:r>
          </a:p>
          <a:p>
            <a:r>
              <a:rPr lang="en-US" dirty="0" smtClean="0"/>
              <a:t>The axial skeleton consists of:</a:t>
            </a:r>
          </a:p>
          <a:p>
            <a:pPr marL="137160" indent="0">
              <a:buNone/>
            </a:pPr>
            <a:r>
              <a:rPr lang="en-US" dirty="0"/>
              <a:t>	</a:t>
            </a:r>
            <a:r>
              <a:rPr lang="en-US" dirty="0" smtClean="0"/>
              <a:t>1. Skull</a:t>
            </a:r>
          </a:p>
          <a:p>
            <a:pPr marL="137160" indent="0">
              <a:buNone/>
            </a:pPr>
            <a:r>
              <a:rPr lang="en-US" dirty="0"/>
              <a:t>	</a:t>
            </a:r>
            <a:r>
              <a:rPr lang="en-US" dirty="0" smtClean="0"/>
              <a:t>2. Vertebral column</a:t>
            </a:r>
          </a:p>
          <a:p>
            <a:pPr marL="137160" indent="0">
              <a:buNone/>
            </a:pPr>
            <a:r>
              <a:rPr lang="en-US" dirty="0"/>
              <a:t>	</a:t>
            </a:r>
            <a:r>
              <a:rPr lang="en-US" dirty="0" smtClean="0"/>
              <a:t>2. Thoracic cage</a:t>
            </a:r>
          </a:p>
          <a:p>
            <a:r>
              <a:rPr lang="en-US" dirty="0" smtClean="0"/>
              <a:t>The appendicular skeleton consists of</a:t>
            </a:r>
          </a:p>
          <a:p>
            <a:pPr marL="137160" indent="0">
              <a:buNone/>
            </a:pPr>
            <a:r>
              <a:rPr lang="en-US" dirty="0"/>
              <a:t>	</a:t>
            </a:r>
            <a:r>
              <a:rPr lang="en-US" dirty="0" smtClean="0"/>
              <a:t>1. Pectoral girdle</a:t>
            </a:r>
          </a:p>
          <a:p>
            <a:pPr marL="137160" indent="0">
              <a:buNone/>
            </a:pPr>
            <a:r>
              <a:rPr lang="en-US" dirty="0"/>
              <a:t>	</a:t>
            </a:r>
            <a:r>
              <a:rPr lang="en-US" dirty="0" smtClean="0"/>
              <a:t>2. Upper limbs</a:t>
            </a:r>
          </a:p>
          <a:p>
            <a:pPr marL="137160" indent="0">
              <a:buNone/>
            </a:pPr>
            <a:r>
              <a:rPr lang="en-US" dirty="0"/>
              <a:t>	</a:t>
            </a:r>
            <a:r>
              <a:rPr lang="en-US" dirty="0" smtClean="0"/>
              <a:t>3. Pelvic girdles</a:t>
            </a:r>
          </a:p>
          <a:p>
            <a:pPr marL="137160" indent="0">
              <a:buNone/>
            </a:pPr>
            <a:r>
              <a:rPr lang="en-US" dirty="0"/>
              <a:t>	</a:t>
            </a:r>
            <a:r>
              <a:rPr lang="en-US" dirty="0" smtClean="0"/>
              <a:t>4. Lower limbs</a:t>
            </a:r>
            <a:endParaRPr lang="en-US" dirty="0"/>
          </a:p>
        </p:txBody>
      </p:sp>
    </p:spTree>
    <p:extLst>
      <p:ext uri="{BB962C8B-B14F-4D97-AF65-F5344CB8AC3E}">
        <p14:creationId xmlns:p14="http://schemas.microsoft.com/office/powerpoint/2010/main" val="595003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Cranium</a:t>
            </a:r>
            <a:endParaRPr lang="en-US" dirty="0"/>
          </a:p>
        </p:txBody>
      </p:sp>
      <p:sp>
        <p:nvSpPr>
          <p:cNvPr id="3" name="Content Placeholder 2"/>
          <p:cNvSpPr>
            <a:spLocks noGrp="1"/>
          </p:cNvSpPr>
          <p:nvPr>
            <p:ph idx="1"/>
          </p:nvPr>
        </p:nvSpPr>
        <p:spPr>
          <a:xfrm>
            <a:off x="457200" y="685800"/>
            <a:ext cx="8229600" cy="5623560"/>
          </a:xfrm>
        </p:spPr>
        <p:txBody>
          <a:bodyPr/>
          <a:lstStyle/>
          <a:p>
            <a:r>
              <a:rPr lang="en-US" dirty="0" err="1" smtClean="0"/>
              <a:t>Ethmoid</a:t>
            </a:r>
            <a:r>
              <a:rPr lang="en-US" dirty="0" smtClean="0"/>
              <a:t> bone cont.</a:t>
            </a:r>
          </a:p>
          <a:p>
            <a:pPr>
              <a:buNone/>
            </a:pPr>
            <a:endParaRPr lang="en-US" dirty="0"/>
          </a:p>
        </p:txBody>
      </p:sp>
      <p:pic>
        <p:nvPicPr>
          <p:cNvPr id="4" name="Picture 3" descr="ethmoid bone.jpg"/>
          <p:cNvPicPr>
            <a:picLocks noChangeAspect="1"/>
          </p:cNvPicPr>
          <p:nvPr/>
        </p:nvPicPr>
        <p:blipFill>
          <a:blip r:embed="rId2" cstate="print"/>
          <a:stretch>
            <a:fillRect/>
          </a:stretch>
        </p:blipFill>
        <p:spPr>
          <a:xfrm>
            <a:off x="381000" y="1219200"/>
            <a:ext cx="4445599" cy="3968817"/>
          </a:xfrm>
          <a:prstGeom prst="rect">
            <a:avLst/>
          </a:prstGeom>
        </p:spPr>
      </p:pic>
      <p:cxnSp>
        <p:nvCxnSpPr>
          <p:cNvPr id="6" name="Straight Arrow Connector 5"/>
          <p:cNvCxnSpPr/>
          <p:nvPr/>
        </p:nvCxnSpPr>
        <p:spPr>
          <a:xfrm flipH="1" flipV="1">
            <a:off x="4267200" y="1600200"/>
            <a:ext cx="228600" cy="533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descr="Image525.gif"/>
          <p:cNvPicPr>
            <a:picLocks noChangeAspect="1"/>
          </p:cNvPicPr>
          <p:nvPr/>
        </p:nvPicPr>
        <p:blipFill>
          <a:blip r:embed="rId3" cstate="print"/>
          <a:stretch>
            <a:fillRect/>
          </a:stretch>
        </p:blipFill>
        <p:spPr>
          <a:xfrm>
            <a:off x="5080000" y="838200"/>
            <a:ext cx="4064000" cy="3048000"/>
          </a:xfrm>
          <a:prstGeom prst="rect">
            <a:avLst/>
          </a:prstGeom>
        </p:spPr>
      </p:pic>
      <p:cxnSp>
        <p:nvCxnSpPr>
          <p:cNvPr id="9" name="Straight Arrow Connector 8"/>
          <p:cNvCxnSpPr/>
          <p:nvPr/>
        </p:nvCxnSpPr>
        <p:spPr>
          <a:xfrm flipV="1">
            <a:off x="8229600" y="1752600"/>
            <a:ext cx="0" cy="838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descr="olfactory_nerve.jpg"/>
          <p:cNvPicPr>
            <a:picLocks noChangeAspect="1"/>
          </p:cNvPicPr>
          <p:nvPr/>
        </p:nvPicPr>
        <p:blipFill>
          <a:blip r:embed="rId4" cstate="print"/>
          <a:stretch>
            <a:fillRect/>
          </a:stretch>
        </p:blipFill>
        <p:spPr>
          <a:xfrm>
            <a:off x="5105400" y="4073651"/>
            <a:ext cx="3429000" cy="278434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Facial bones</a:t>
            </a:r>
            <a:endParaRPr lang="en-US" dirty="0"/>
          </a:p>
        </p:txBody>
      </p:sp>
      <p:sp>
        <p:nvSpPr>
          <p:cNvPr id="3" name="Content Placeholder 2"/>
          <p:cNvSpPr>
            <a:spLocks noGrp="1"/>
          </p:cNvSpPr>
          <p:nvPr>
            <p:ph idx="1"/>
          </p:nvPr>
        </p:nvSpPr>
        <p:spPr>
          <a:xfrm>
            <a:off x="457200" y="1143000"/>
            <a:ext cx="8229600" cy="2362200"/>
          </a:xfrm>
        </p:spPr>
        <p:txBody>
          <a:bodyPr>
            <a:normAutofit/>
          </a:bodyPr>
          <a:lstStyle/>
          <a:p>
            <a:r>
              <a:rPr lang="en-US" dirty="0" smtClean="0"/>
              <a:t>14 bones composing face</a:t>
            </a:r>
          </a:p>
          <a:p>
            <a:r>
              <a:rPr lang="en-US" dirty="0" smtClean="0"/>
              <a:t>12 are paired bones (only mandible and </a:t>
            </a:r>
            <a:r>
              <a:rPr lang="en-US" dirty="0" err="1" smtClean="0"/>
              <a:t>vomer</a:t>
            </a:r>
            <a:r>
              <a:rPr lang="en-US" dirty="0" smtClean="0"/>
              <a:t> are single)</a:t>
            </a:r>
          </a:p>
          <a:p>
            <a:pPr marL="137160" indent="0">
              <a:buNone/>
            </a:pPr>
            <a:endParaRPr lang="en-US" dirty="0"/>
          </a:p>
        </p:txBody>
      </p:sp>
      <p:pic>
        <p:nvPicPr>
          <p:cNvPr id="4" name="Picture 3" descr="skull.gif"/>
          <p:cNvPicPr>
            <a:picLocks noChangeAspect="1"/>
          </p:cNvPicPr>
          <p:nvPr/>
        </p:nvPicPr>
        <p:blipFill>
          <a:blip r:embed="rId2" cstate="print"/>
          <a:stretch>
            <a:fillRect/>
          </a:stretch>
        </p:blipFill>
        <p:spPr>
          <a:xfrm>
            <a:off x="2286000" y="3352800"/>
            <a:ext cx="4724400" cy="318682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Facial Bones</a:t>
            </a:r>
            <a:endParaRPr lang="en-US" dirty="0"/>
          </a:p>
        </p:txBody>
      </p:sp>
      <p:sp>
        <p:nvSpPr>
          <p:cNvPr id="3" name="Content Placeholder 2"/>
          <p:cNvSpPr>
            <a:spLocks noGrp="1"/>
          </p:cNvSpPr>
          <p:nvPr>
            <p:ph idx="1"/>
          </p:nvPr>
        </p:nvSpPr>
        <p:spPr>
          <a:xfrm>
            <a:off x="457200" y="838200"/>
            <a:ext cx="8229600" cy="5471160"/>
          </a:xfrm>
        </p:spPr>
        <p:txBody>
          <a:bodyPr>
            <a:normAutofit/>
          </a:bodyPr>
          <a:lstStyle/>
          <a:p>
            <a:pPr marL="651510" indent="-514350">
              <a:buAutoNum type="arabicPeriod"/>
            </a:pPr>
            <a:r>
              <a:rPr lang="en-US" dirty="0" smtClean="0"/>
              <a:t>Mandible- aka “jawbone”</a:t>
            </a:r>
          </a:p>
          <a:p>
            <a:pPr>
              <a:buNone/>
            </a:pPr>
            <a:r>
              <a:rPr lang="en-US" dirty="0" smtClean="0"/>
              <a:t>       - Articulates w/ temporal bone via moveable joint</a:t>
            </a:r>
          </a:p>
          <a:p>
            <a:r>
              <a:rPr lang="en-US" dirty="0" smtClean="0"/>
              <a:t>Features of note:</a:t>
            </a:r>
          </a:p>
          <a:p>
            <a:pPr>
              <a:buNone/>
            </a:pPr>
            <a:r>
              <a:rPr lang="en-US" dirty="0" smtClean="0"/>
              <a:t>        - Mental foramen –openings in body of mandible lateral to midline that allow for passage of nerves and blood </a:t>
            </a:r>
            <a:r>
              <a:rPr lang="en-US" dirty="0" err="1" smtClean="0"/>
              <a:t>vessles</a:t>
            </a:r>
            <a:endParaRPr lang="en-US" dirty="0" smtClean="0"/>
          </a:p>
          <a:p>
            <a:pPr>
              <a:buNone/>
            </a:pPr>
            <a:r>
              <a:rPr lang="en-US" dirty="0" smtClean="0"/>
              <a:t>        -</a:t>
            </a:r>
            <a:r>
              <a:rPr lang="en-US" dirty="0" err="1" smtClean="0"/>
              <a:t>Mandibular</a:t>
            </a:r>
            <a:r>
              <a:rPr lang="en-US" dirty="0" smtClean="0"/>
              <a:t> </a:t>
            </a:r>
            <a:r>
              <a:rPr lang="en-US" dirty="0" err="1" smtClean="0"/>
              <a:t>condyle</a:t>
            </a:r>
            <a:r>
              <a:rPr lang="en-US" dirty="0" smtClean="0"/>
              <a:t> –process that articulates w/ </a:t>
            </a:r>
            <a:r>
              <a:rPr lang="en-US" dirty="0" err="1" smtClean="0"/>
              <a:t>mandibular</a:t>
            </a:r>
            <a:r>
              <a:rPr lang="en-US" dirty="0" smtClean="0"/>
              <a:t> </a:t>
            </a:r>
            <a:r>
              <a:rPr lang="en-US" dirty="0" err="1" smtClean="0"/>
              <a:t>fossa</a:t>
            </a:r>
            <a:r>
              <a:rPr lang="en-US" dirty="0" smtClean="0"/>
              <a:t> of temporal bone</a:t>
            </a:r>
          </a:p>
          <a:p>
            <a:pPr marL="651510" indent="-514350">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Facial bones</a:t>
            </a:r>
            <a:endParaRPr lang="en-US" dirty="0"/>
          </a:p>
        </p:txBody>
      </p:sp>
      <p:sp>
        <p:nvSpPr>
          <p:cNvPr id="3" name="Content Placeholder 2"/>
          <p:cNvSpPr>
            <a:spLocks noGrp="1"/>
          </p:cNvSpPr>
          <p:nvPr>
            <p:ph idx="1"/>
          </p:nvPr>
        </p:nvSpPr>
        <p:spPr>
          <a:xfrm>
            <a:off x="457200" y="990600"/>
            <a:ext cx="8229600" cy="5318760"/>
          </a:xfrm>
        </p:spPr>
        <p:txBody>
          <a:bodyPr/>
          <a:lstStyle/>
          <a:p>
            <a:r>
              <a:rPr lang="en-US" dirty="0" smtClean="0"/>
              <a:t>Mandible bone cont.</a:t>
            </a:r>
          </a:p>
          <a:p>
            <a:pPr>
              <a:buNone/>
            </a:pPr>
            <a:endParaRPr lang="en-US" dirty="0"/>
          </a:p>
        </p:txBody>
      </p:sp>
      <p:pic>
        <p:nvPicPr>
          <p:cNvPr id="4" name="Picture 3" descr="mandible.png"/>
          <p:cNvPicPr>
            <a:picLocks noChangeAspect="1"/>
          </p:cNvPicPr>
          <p:nvPr/>
        </p:nvPicPr>
        <p:blipFill>
          <a:blip r:embed="rId2" cstate="print"/>
          <a:stretch>
            <a:fillRect/>
          </a:stretch>
        </p:blipFill>
        <p:spPr>
          <a:xfrm>
            <a:off x="990600" y="1600200"/>
            <a:ext cx="7136508" cy="5079365"/>
          </a:xfrm>
          <a:prstGeom prst="rect">
            <a:avLst/>
          </a:prstGeom>
        </p:spPr>
      </p:pic>
      <p:cxnSp>
        <p:nvCxnSpPr>
          <p:cNvPr id="8" name="Straight Arrow Connector 7"/>
          <p:cNvCxnSpPr/>
          <p:nvPr/>
        </p:nvCxnSpPr>
        <p:spPr>
          <a:xfrm flipH="1" flipV="1">
            <a:off x="5943600" y="5486400"/>
            <a:ext cx="457200" cy="533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447800" y="3352800"/>
            <a:ext cx="0" cy="6858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Facial bones</a:t>
            </a:r>
            <a:endParaRPr lang="en-US" dirty="0"/>
          </a:p>
        </p:txBody>
      </p:sp>
      <p:sp>
        <p:nvSpPr>
          <p:cNvPr id="3" name="Content Placeholder 2"/>
          <p:cNvSpPr>
            <a:spLocks noGrp="1"/>
          </p:cNvSpPr>
          <p:nvPr>
            <p:ph idx="1"/>
          </p:nvPr>
        </p:nvSpPr>
        <p:spPr>
          <a:xfrm>
            <a:off x="457200" y="1066800"/>
            <a:ext cx="8229600" cy="5242560"/>
          </a:xfrm>
        </p:spPr>
        <p:txBody>
          <a:bodyPr/>
          <a:lstStyle/>
          <a:p>
            <a:pPr>
              <a:buNone/>
            </a:pPr>
            <a:r>
              <a:rPr lang="en-US" dirty="0" smtClean="0"/>
              <a:t>2. Maxillae- Two bones fused in median suture</a:t>
            </a:r>
          </a:p>
          <a:p>
            <a:pPr>
              <a:buNone/>
            </a:pPr>
            <a:r>
              <a:rPr lang="en-US" dirty="0" smtClean="0"/>
              <a:t>       - Form upper part of jaw and lower portion of orbits</a:t>
            </a:r>
          </a:p>
          <a:p>
            <a:pPr>
              <a:buNone/>
            </a:pPr>
            <a:r>
              <a:rPr lang="en-US" dirty="0" smtClean="0"/>
              <a:t>       - All facial bones except for mandible join maxillae (keystone of face)</a:t>
            </a:r>
          </a:p>
          <a:p>
            <a:pPr>
              <a:buNone/>
            </a:pPr>
            <a:endParaRPr lang="en-US" dirty="0" smtClean="0"/>
          </a:p>
          <a:p>
            <a:pPr>
              <a:buNone/>
            </a:pPr>
            <a:endParaRPr lang="en-US" dirty="0"/>
          </a:p>
        </p:txBody>
      </p:sp>
      <p:pic>
        <p:nvPicPr>
          <p:cNvPr id="4" name="Picture 3" descr="maxillae.png"/>
          <p:cNvPicPr>
            <a:picLocks noChangeAspect="1"/>
          </p:cNvPicPr>
          <p:nvPr/>
        </p:nvPicPr>
        <p:blipFill>
          <a:blip r:embed="rId2" cstate="print"/>
          <a:stretch>
            <a:fillRect/>
          </a:stretch>
        </p:blipFill>
        <p:spPr>
          <a:xfrm>
            <a:off x="2667000" y="3404304"/>
            <a:ext cx="3834873" cy="345369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Facial bones</a:t>
            </a:r>
            <a:endParaRPr lang="en-US" dirty="0"/>
          </a:p>
        </p:txBody>
      </p:sp>
      <p:sp>
        <p:nvSpPr>
          <p:cNvPr id="3" name="Content Placeholder 2"/>
          <p:cNvSpPr>
            <a:spLocks noGrp="1"/>
          </p:cNvSpPr>
          <p:nvPr>
            <p:ph idx="1"/>
          </p:nvPr>
        </p:nvSpPr>
        <p:spPr>
          <a:xfrm>
            <a:off x="457200" y="838200"/>
            <a:ext cx="8229600" cy="2514600"/>
          </a:xfrm>
        </p:spPr>
        <p:txBody>
          <a:bodyPr>
            <a:normAutofit/>
          </a:bodyPr>
          <a:lstStyle/>
          <a:p>
            <a:r>
              <a:rPr lang="en-US" dirty="0" smtClean="0"/>
              <a:t>Maxillae bones cont.</a:t>
            </a:r>
          </a:p>
          <a:p>
            <a:r>
              <a:rPr lang="en-US" dirty="0" smtClean="0"/>
              <a:t>Features of note:</a:t>
            </a:r>
          </a:p>
          <a:p>
            <a:pPr>
              <a:buNone/>
            </a:pPr>
            <a:r>
              <a:rPr lang="en-US" dirty="0" smtClean="0"/>
              <a:t>- Infraorbital foramen –convey nerves and blood vessels to nasal region of face</a:t>
            </a:r>
          </a:p>
          <a:p>
            <a:pPr>
              <a:buNone/>
            </a:pPr>
            <a:endParaRPr lang="en-US" dirty="0"/>
          </a:p>
        </p:txBody>
      </p:sp>
      <p:pic>
        <p:nvPicPr>
          <p:cNvPr id="4" name="Picture 3" descr="maxillae.png"/>
          <p:cNvPicPr>
            <a:picLocks noChangeAspect="1"/>
          </p:cNvPicPr>
          <p:nvPr/>
        </p:nvPicPr>
        <p:blipFill>
          <a:blip r:embed="rId2" cstate="print"/>
          <a:stretch>
            <a:fillRect/>
          </a:stretch>
        </p:blipFill>
        <p:spPr>
          <a:xfrm>
            <a:off x="2590800" y="3048000"/>
            <a:ext cx="3834873" cy="3453696"/>
          </a:xfrm>
          <a:prstGeom prst="rect">
            <a:avLst/>
          </a:prstGeom>
        </p:spPr>
      </p:pic>
      <p:cxnSp>
        <p:nvCxnSpPr>
          <p:cNvPr id="8" name="Straight Arrow Connector 7"/>
          <p:cNvCxnSpPr/>
          <p:nvPr/>
        </p:nvCxnSpPr>
        <p:spPr>
          <a:xfrm flipH="1" flipV="1">
            <a:off x="4800600" y="5105400"/>
            <a:ext cx="838200" cy="76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Facial bones</a:t>
            </a:r>
            <a:endParaRPr lang="en-US" dirty="0"/>
          </a:p>
        </p:txBody>
      </p:sp>
      <p:sp>
        <p:nvSpPr>
          <p:cNvPr id="3" name="Content Placeholder 2"/>
          <p:cNvSpPr>
            <a:spLocks noGrp="1"/>
          </p:cNvSpPr>
          <p:nvPr>
            <p:ph idx="1"/>
          </p:nvPr>
        </p:nvSpPr>
        <p:spPr>
          <a:xfrm>
            <a:off x="457200" y="990600"/>
            <a:ext cx="8229600" cy="5318760"/>
          </a:xfrm>
        </p:spPr>
        <p:txBody>
          <a:bodyPr/>
          <a:lstStyle/>
          <a:p>
            <a:pPr>
              <a:buNone/>
            </a:pPr>
            <a:r>
              <a:rPr lang="en-US" dirty="0" smtClean="0"/>
              <a:t>3. </a:t>
            </a:r>
            <a:r>
              <a:rPr lang="en-US" dirty="0" err="1" smtClean="0"/>
              <a:t>Lacrimal</a:t>
            </a:r>
            <a:r>
              <a:rPr lang="en-US" dirty="0" smtClean="0"/>
              <a:t> bone- Small bones forming part of medial orbital walls between maxilla and </a:t>
            </a:r>
            <a:r>
              <a:rPr lang="en-US" dirty="0" err="1" smtClean="0"/>
              <a:t>ethmoid</a:t>
            </a:r>
            <a:endParaRPr lang="en-US" dirty="0" smtClean="0"/>
          </a:p>
          <a:p>
            <a:pPr>
              <a:buNone/>
            </a:pPr>
            <a:endParaRPr lang="en-US" dirty="0" smtClean="0"/>
          </a:p>
          <a:p>
            <a:pPr>
              <a:buNone/>
            </a:pPr>
            <a:endParaRPr lang="en-US" dirty="0"/>
          </a:p>
        </p:txBody>
      </p:sp>
      <p:pic>
        <p:nvPicPr>
          <p:cNvPr id="4" name="Picture 3" descr="skull.gif"/>
          <p:cNvPicPr>
            <a:picLocks noChangeAspect="1"/>
          </p:cNvPicPr>
          <p:nvPr/>
        </p:nvPicPr>
        <p:blipFill>
          <a:blip r:embed="rId2" cstate="print"/>
          <a:stretch>
            <a:fillRect/>
          </a:stretch>
        </p:blipFill>
        <p:spPr>
          <a:xfrm>
            <a:off x="2895600" y="1981200"/>
            <a:ext cx="5114925" cy="4191000"/>
          </a:xfrm>
          <a:prstGeom prst="rect">
            <a:avLst/>
          </a:prstGeom>
        </p:spPr>
      </p:pic>
      <p:cxnSp>
        <p:nvCxnSpPr>
          <p:cNvPr id="6" name="Straight Arrow Connector 5"/>
          <p:cNvCxnSpPr/>
          <p:nvPr/>
        </p:nvCxnSpPr>
        <p:spPr>
          <a:xfrm>
            <a:off x="2209800" y="3886200"/>
            <a:ext cx="76200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Facial bones</a:t>
            </a:r>
            <a:endParaRPr lang="en-US" dirty="0"/>
          </a:p>
        </p:txBody>
      </p:sp>
      <p:sp>
        <p:nvSpPr>
          <p:cNvPr id="3" name="Content Placeholder 2"/>
          <p:cNvSpPr>
            <a:spLocks noGrp="1"/>
          </p:cNvSpPr>
          <p:nvPr>
            <p:ph idx="1"/>
          </p:nvPr>
        </p:nvSpPr>
        <p:spPr>
          <a:xfrm>
            <a:off x="457200" y="914400"/>
            <a:ext cx="8229600" cy="5394960"/>
          </a:xfrm>
        </p:spPr>
        <p:txBody>
          <a:bodyPr/>
          <a:lstStyle/>
          <a:p>
            <a:pPr>
              <a:buNone/>
            </a:pPr>
            <a:r>
              <a:rPr lang="en-US" dirty="0" smtClean="0"/>
              <a:t>4. </a:t>
            </a:r>
            <a:r>
              <a:rPr lang="en-US" dirty="0" err="1" smtClean="0"/>
              <a:t>Palantine</a:t>
            </a:r>
            <a:r>
              <a:rPr lang="en-US" dirty="0" smtClean="0"/>
              <a:t> bone- Paired bones posterior to </a:t>
            </a:r>
            <a:r>
              <a:rPr lang="en-US" dirty="0" err="1" smtClean="0"/>
              <a:t>palantine</a:t>
            </a:r>
            <a:r>
              <a:rPr lang="en-US" dirty="0" smtClean="0"/>
              <a:t> process of maxillae</a:t>
            </a:r>
          </a:p>
          <a:p>
            <a:pPr>
              <a:buNone/>
            </a:pPr>
            <a:r>
              <a:rPr lang="en-US" dirty="0" smtClean="0"/>
              <a:t>       - Form posterior hard palate and part of inferior orbit</a:t>
            </a:r>
          </a:p>
          <a:p>
            <a:pPr>
              <a:buNone/>
            </a:pPr>
            <a:endParaRPr lang="en-US" dirty="0"/>
          </a:p>
        </p:txBody>
      </p:sp>
      <p:pic>
        <p:nvPicPr>
          <p:cNvPr id="5" name="Content Placeholder 3" descr="Labeled Inferior View of the Superficial Skull.PNG"/>
          <p:cNvPicPr>
            <a:picLocks noChangeAspect="1"/>
          </p:cNvPicPr>
          <p:nvPr/>
        </p:nvPicPr>
        <p:blipFill>
          <a:blip r:embed="rId2" cstate="print"/>
          <a:stretch>
            <a:fillRect/>
          </a:stretch>
        </p:blipFill>
        <p:spPr>
          <a:xfrm>
            <a:off x="1295400" y="2743200"/>
            <a:ext cx="6963899" cy="3963607"/>
          </a:xfrm>
          <a:prstGeom prst="rect">
            <a:avLst/>
          </a:prstGeom>
        </p:spPr>
      </p:pic>
      <p:cxnSp>
        <p:nvCxnSpPr>
          <p:cNvPr id="7" name="Straight Arrow Connector 6"/>
          <p:cNvCxnSpPr/>
          <p:nvPr/>
        </p:nvCxnSpPr>
        <p:spPr>
          <a:xfrm flipV="1">
            <a:off x="990600" y="2971800"/>
            <a:ext cx="914400" cy="533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143000" y="3276600"/>
            <a:ext cx="762000" cy="457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Facial bones</a:t>
            </a:r>
            <a:endParaRPr lang="en-US" dirty="0"/>
          </a:p>
        </p:txBody>
      </p:sp>
      <p:sp>
        <p:nvSpPr>
          <p:cNvPr id="3" name="Content Placeholder 2"/>
          <p:cNvSpPr>
            <a:spLocks noGrp="1"/>
          </p:cNvSpPr>
          <p:nvPr>
            <p:ph idx="1"/>
          </p:nvPr>
        </p:nvSpPr>
        <p:spPr>
          <a:xfrm>
            <a:off x="457200" y="914400"/>
            <a:ext cx="8229600" cy="5394960"/>
          </a:xfrm>
        </p:spPr>
        <p:txBody>
          <a:bodyPr/>
          <a:lstStyle/>
          <a:p>
            <a:pPr>
              <a:buNone/>
            </a:pPr>
            <a:r>
              <a:rPr lang="en-US" dirty="0" smtClean="0"/>
              <a:t>5. </a:t>
            </a:r>
            <a:r>
              <a:rPr lang="en-US" dirty="0" err="1" smtClean="0"/>
              <a:t>Zygomatic</a:t>
            </a:r>
            <a:r>
              <a:rPr lang="en-US" dirty="0" smtClean="0"/>
              <a:t> bone- Lateral to maxilla, forms portion of “cheekbones” and portion of lateral orbit</a:t>
            </a:r>
          </a:p>
          <a:p>
            <a:pPr>
              <a:buNone/>
            </a:pPr>
            <a:endParaRPr lang="en-US" dirty="0" smtClean="0"/>
          </a:p>
          <a:p>
            <a:pPr>
              <a:buNone/>
            </a:pPr>
            <a:endParaRPr lang="en-US" dirty="0"/>
          </a:p>
        </p:txBody>
      </p:sp>
      <p:pic>
        <p:nvPicPr>
          <p:cNvPr id="4" name="Content Placeholder 3" descr="skull2.jpg"/>
          <p:cNvPicPr>
            <a:picLocks noChangeAspect="1"/>
          </p:cNvPicPr>
          <p:nvPr/>
        </p:nvPicPr>
        <p:blipFill>
          <a:blip r:embed="rId2" cstate="print"/>
          <a:stretch>
            <a:fillRect/>
          </a:stretch>
        </p:blipFill>
        <p:spPr>
          <a:xfrm>
            <a:off x="1143000" y="2209800"/>
            <a:ext cx="7001347" cy="4419600"/>
          </a:xfrm>
          <a:prstGeom prst="rect">
            <a:avLst/>
          </a:prstGeom>
        </p:spPr>
      </p:pic>
      <p:cxnSp>
        <p:nvCxnSpPr>
          <p:cNvPr id="6" name="Straight Arrow Connector 5"/>
          <p:cNvCxnSpPr/>
          <p:nvPr/>
        </p:nvCxnSpPr>
        <p:spPr>
          <a:xfrm flipH="1" flipV="1">
            <a:off x="7772400" y="4724400"/>
            <a:ext cx="457200" cy="3810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09600" y="4800600"/>
            <a:ext cx="685800" cy="3048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Facial bones</a:t>
            </a:r>
            <a:endParaRPr lang="en-US" dirty="0"/>
          </a:p>
        </p:txBody>
      </p:sp>
      <p:sp>
        <p:nvSpPr>
          <p:cNvPr id="3" name="Content Placeholder 2"/>
          <p:cNvSpPr>
            <a:spLocks noGrp="1"/>
          </p:cNvSpPr>
          <p:nvPr>
            <p:ph idx="1"/>
          </p:nvPr>
        </p:nvSpPr>
        <p:spPr>
          <a:xfrm>
            <a:off x="457200" y="838200"/>
            <a:ext cx="8229600" cy="5471160"/>
          </a:xfrm>
        </p:spPr>
        <p:txBody>
          <a:bodyPr/>
          <a:lstStyle/>
          <a:p>
            <a:pPr>
              <a:buNone/>
            </a:pPr>
            <a:r>
              <a:rPr lang="en-US" dirty="0" smtClean="0"/>
              <a:t>6. Nasal bone- Small, rectangular bones that forms bridge of nose</a:t>
            </a:r>
          </a:p>
          <a:p>
            <a:pPr>
              <a:buNone/>
            </a:pPr>
            <a:endParaRPr lang="en-US" dirty="0"/>
          </a:p>
        </p:txBody>
      </p:sp>
      <p:pic>
        <p:nvPicPr>
          <p:cNvPr id="4" name="Picture 3" descr="skull.gif"/>
          <p:cNvPicPr>
            <a:picLocks noChangeAspect="1"/>
          </p:cNvPicPr>
          <p:nvPr/>
        </p:nvPicPr>
        <p:blipFill>
          <a:blip r:embed="rId2" cstate="print"/>
          <a:stretch>
            <a:fillRect/>
          </a:stretch>
        </p:blipFill>
        <p:spPr>
          <a:xfrm>
            <a:off x="2209800" y="1981200"/>
            <a:ext cx="5114925" cy="4191000"/>
          </a:xfrm>
          <a:prstGeom prst="rect">
            <a:avLst/>
          </a:prstGeom>
        </p:spPr>
      </p:pic>
      <p:cxnSp>
        <p:nvCxnSpPr>
          <p:cNvPr id="6" name="Straight Arrow Connector 5"/>
          <p:cNvCxnSpPr/>
          <p:nvPr/>
        </p:nvCxnSpPr>
        <p:spPr>
          <a:xfrm flipV="1">
            <a:off x="1524000" y="3048000"/>
            <a:ext cx="762000" cy="3048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Shapes of Bones</a:t>
            </a:r>
            <a:endParaRPr lang="en-US" dirty="0"/>
          </a:p>
        </p:txBody>
      </p:sp>
      <p:pic>
        <p:nvPicPr>
          <p:cNvPr id="4" name="Content Placeholder 3"/>
          <p:cNvPicPr>
            <a:picLocks noGrp="1" noChangeAspect="1"/>
          </p:cNvPicPr>
          <p:nvPr>
            <p:ph idx="1"/>
          </p:nvPr>
        </p:nvPicPr>
        <p:blipFill>
          <a:blip r:embed="rId2"/>
          <a:stretch>
            <a:fillRect/>
          </a:stretch>
        </p:blipFill>
        <p:spPr>
          <a:xfrm>
            <a:off x="1211106" y="1600200"/>
            <a:ext cx="6721787" cy="4708525"/>
          </a:xfrm>
          <a:prstGeom prst="rect">
            <a:avLst/>
          </a:prstGeom>
        </p:spPr>
      </p:pic>
    </p:spTree>
    <p:extLst>
      <p:ext uri="{BB962C8B-B14F-4D97-AF65-F5344CB8AC3E}">
        <p14:creationId xmlns:p14="http://schemas.microsoft.com/office/powerpoint/2010/main" val="2519264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Facial bones</a:t>
            </a:r>
            <a:endParaRPr lang="en-US" dirty="0"/>
          </a:p>
        </p:txBody>
      </p:sp>
      <p:sp>
        <p:nvSpPr>
          <p:cNvPr id="3" name="Content Placeholder 2"/>
          <p:cNvSpPr>
            <a:spLocks noGrp="1"/>
          </p:cNvSpPr>
          <p:nvPr>
            <p:ph idx="1"/>
          </p:nvPr>
        </p:nvSpPr>
        <p:spPr>
          <a:xfrm>
            <a:off x="457200" y="1066800"/>
            <a:ext cx="8229600" cy="5242560"/>
          </a:xfrm>
        </p:spPr>
        <p:txBody>
          <a:bodyPr/>
          <a:lstStyle/>
          <a:p>
            <a:pPr>
              <a:buNone/>
            </a:pPr>
            <a:r>
              <a:rPr lang="en-US" dirty="0" smtClean="0"/>
              <a:t>7. </a:t>
            </a:r>
            <a:r>
              <a:rPr lang="en-US" dirty="0" err="1" smtClean="0"/>
              <a:t>Vomer</a:t>
            </a:r>
            <a:r>
              <a:rPr lang="en-US" dirty="0" smtClean="0"/>
              <a:t>- Blade-shaped bone in median plane of nasal cavity that forms posterior and inferior portions of nasal septum</a:t>
            </a:r>
          </a:p>
          <a:p>
            <a:pPr>
              <a:buNone/>
            </a:pPr>
            <a:endParaRPr lang="en-US" dirty="0"/>
          </a:p>
        </p:txBody>
      </p:sp>
      <p:pic>
        <p:nvPicPr>
          <p:cNvPr id="4" name="Content Placeholder 3" descr="Labeled Inferior View of the Superficial Skull.PNG"/>
          <p:cNvPicPr>
            <a:picLocks noChangeAspect="1"/>
          </p:cNvPicPr>
          <p:nvPr/>
        </p:nvPicPr>
        <p:blipFill>
          <a:blip r:embed="rId2" cstate="print"/>
          <a:stretch>
            <a:fillRect/>
          </a:stretch>
        </p:blipFill>
        <p:spPr>
          <a:xfrm>
            <a:off x="1295400" y="2743200"/>
            <a:ext cx="6963899" cy="3963607"/>
          </a:xfrm>
          <a:prstGeom prst="rect">
            <a:avLst/>
          </a:prstGeom>
        </p:spPr>
      </p:pic>
      <p:cxnSp>
        <p:nvCxnSpPr>
          <p:cNvPr id="6" name="Straight Arrow Connector 5"/>
          <p:cNvCxnSpPr/>
          <p:nvPr/>
        </p:nvCxnSpPr>
        <p:spPr>
          <a:xfrm flipV="1">
            <a:off x="914400" y="4267200"/>
            <a:ext cx="609600" cy="152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pic>
        <p:nvPicPr>
          <p:cNvPr id="4" name="Content Placeholder 3" descr="baby_skull_anatomy.jpg"/>
          <p:cNvPicPr>
            <a:picLocks noGrp="1" noChangeAspect="1"/>
          </p:cNvPicPr>
          <p:nvPr>
            <p:ph idx="1"/>
          </p:nvPr>
        </p:nvPicPr>
        <p:blipFill>
          <a:blip r:embed="rId2" cstate="print"/>
          <a:stretch>
            <a:fillRect/>
          </a:stretch>
        </p:blipFill>
        <p:spPr>
          <a:xfrm>
            <a:off x="1664510" y="685800"/>
            <a:ext cx="5814979" cy="562292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Quiz Yourself!</a:t>
            </a:r>
            <a:endParaRPr lang="en-US" dirty="0"/>
          </a:p>
        </p:txBody>
      </p:sp>
      <p:pic>
        <p:nvPicPr>
          <p:cNvPr id="1027" name="Picture 3"/>
          <p:cNvPicPr>
            <a:picLocks noGrp="1" noChangeAspect="1" noChangeArrowheads="1"/>
          </p:cNvPicPr>
          <p:nvPr>
            <p:ph idx="1"/>
          </p:nvPr>
        </p:nvPicPr>
        <p:blipFill>
          <a:blip r:embed="rId2" cstate="print"/>
          <a:srcRect l="6328" t="13929" r="5263"/>
          <a:stretch>
            <a:fillRect/>
          </a:stretch>
        </p:blipFill>
        <p:spPr bwMode="auto">
          <a:xfrm>
            <a:off x="762000" y="1089637"/>
            <a:ext cx="7315200" cy="54460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766762" y="1625600"/>
            <a:ext cx="7610475" cy="46577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847844" y="1600200"/>
            <a:ext cx="5448312" cy="47085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1325641" y="1600200"/>
            <a:ext cx="6492717" cy="470852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689752" y="1676400"/>
            <a:ext cx="7692248" cy="451373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Terms</a:t>
            </a:r>
            <a:endParaRPr lang="en-US" dirty="0"/>
          </a:p>
        </p:txBody>
      </p:sp>
      <p:sp>
        <p:nvSpPr>
          <p:cNvPr id="3" name="Content Placeholder 2"/>
          <p:cNvSpPr>
            <a:spLocks noGrp="1"/>
          </p:cNvSpPr>
          <p:nvPr>
            <p:ph idx="1"/>
          </p:nvPr>
        </p:nvSpPr>
        <p:spPr/>
        <p:txBody>
          <a:bodyPr/>
          <a:lstStyle/>
          <a:p>
            <a:r>
              <a:rPr lang="en-US" dirty="0" smtClean="0"/>
              <a:t>Please be familiar with the terms on pg. 64. We will be reviewing the skeleton and you will be responsible for identifying bones but also different bony landmarks that contain these terms. </a:t>
            </a:r>
            <a:endParaRPr lang="en-US" dirty="0"/>
          </a:p>
        </p:txBody>
      </p:sp>
    </p:spTree>
    <p:extLst>
      <p:ext uri="{BB962C8B-B14F-4D97-AF65-F5344CB8AC3E}">
        <p14:creationId xmlns:p14="http://schemas.microsoft.com/office/powerpoint/2010/main" val="348517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Skull- Anterior</a:t>
            </a:r>
            <a:endParaRPr lang="en-US" dirty="0"/>
          </a:p>
        </p:txBody>
      </p:sp>
      <p:pic>
        <p:nvPicPr>
          <p:cNvPr id="4" name="Content Placeholder 3" descr="skull.gif"/>
          <p:cNvPicPr>
            <a:picLocks noGrp="1" noChangeAspect="1"/>
          </p:cNvPicPr>
          <p:nvPr>
            <p:ph idx="1"/>
          </p:nvPr>
        </p:nvPicPr>
        <p:blipFill>
          <a:blip r:embed="rId2" cstate="print"/>
          <a:stretch>
            <a:fillRect/>
          </a:stretch>
        </p:blipFill>
        <p:spPr>
          <a:xfrm>
            <a:off x="1447800" y="1232387"/>
            <a:ext cx="6324599" cy="551054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Skull- Right Lateral</a:t>
            </a:r>
            <a:endParaRPr lang="en-US" dirty="0"/>
          </a:p>
        </p:txBody>
      </p:sp>
      <p:pic>
        <p:nvPicPr>
          <p:cNvPr id="4" name="Content Placeholder 3" descr="skull2.jpg"/>
          <p:cNvPicPr>
            <a:picLocks noGrp="1" noChangeAspect="1"/>
          </p:cNvPicPr>
          <p:nvPr>
            <p:ph idx="1"/>
          </p:nvPr>
        </p:nvPicPr>
        <p:blipFill>
          <a:blip r:embed="rId2" cstate="print"/>
          <a:stretch>
            <a:fillRect/>
          </a:stretch>
        </p:blipFill>
        <p:spPr>
          <a:xfrm>
            <a:off x="842475" y="1600200"/>
            <a:ext cx="7459050" cy="47085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Skull- Posterior</a:t>
            </a:r>
            <a:endParaRPr lang="en-US" dirty="0"/>
          </a:p>
        </p:txBody>
      </p:sp>
      <p:pic>
        <p:nvPicPr>
          <p:cNvPr id="4" name="Content Placeholder 3" descr="posterior-view-of-the-skull-parietal-bone-occipital.png"/>
          <p:cNvPicPr>
            <a:picLocks noGrp="1" noChangeAspect="1"/>
          </p:cNvPicPr>
          <p:nvPr>
            <p:ph idx="1"/>
          </p:nvPr>
        </p:nvPicPr>
        <p:blipFill>
          <a:blip r:embed="rId2" cstate="print"/>
          <a:srcRect t="8092"/>
          <a:stretch>
            <a:fillRect/>
          </a:stretch>
        </p:blipFill>
        <p:spPr>
          <a:xfrm>
            <a:off x="914400" y="1323372"/>
            <a:ext cx="6858000" cy="529048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Skull- Inferior Superficial</a:t>
            </a:r>
            <a:br>
              <a:rPr lang="en-US" dirty="0" smtClean="0"/>
            </a:br>
            <a:r>
              <a:rPr lang="en-US" dirty="0" smtClean="0"/>
              <a:t>(mandible removed)</a:t>
            </a:r>
            <a:endParaRPr lang="en-US" dirty="0"/>
          </a:p>
        </p:txBody>
      </p:sp>
      <p:pic>
        <p:nvPicPr>
          <p:cNvPr id="4" name="Content Placeholder 3" descr="Labeled Inferior View of the Superficial Skull.PNG"/>
          <p:cNvPicPr>
            <a:picLocks noGrp="1" noChangeAspect="1"/>
          </p:cNvPicPr>
          <p:nvPr>
            <p:ph idx="1"/>
          </p:nvPr>
        </p:nvPicPr>
        <p:blipFill>
          <a:blip r:embed="rId2" cstate="print"/>
          <a:stretch>
            <a:fillRect/>
          </a:stretch>
        </p:blipFill>
        <p:spPr>
          <a:xfrm>
            <a:off x="823350" y="1600200"/>
            <a:ext cx="7497299" cy="470852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Skull- Internal view of inferior portion</a:t>
            </a:r>
            <a:endParaRPr lang="en-US" dirty="0"/>
          </a:p>
        </p:txBody>
      </p:sp>
      <p:pic>
        <p:nvPicPr>
          <p:cNvPr id="7" name="Content Placeholder 6" descr="0508_humanskull-supview_1.jpg"/>
          <p:cNvPicPr>
            <a:picLocks noGrp="1" noChangeAspect="1"/>
          </p:cNvPicPr>
          <p:nvPr>
            <p:ph idx="1"/>
          </p:nvPr>
        </p:nvPicPr>
        <p:blipFill>
          <a:blip r:embed="rId2" cstate="print"/>
          <a:stretch>
            <a:fillRect/>
          </a:stretch>
        </p:blipFill>
        <p:spPr>
          <a:xfrm>
            <a:off x="1141380" y="1600200"/>
            <a:ext cx="6861239" cy="4708525"/>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81AF30B6C8FA478A5EC25D83DADD05" ma:contentTypeVersion="12" ma:contentTypeDescription="Create a new document." ma:contentTypeScope="" ma:versionID="ab0fc533f74ac8a9604d5982aad16063">
  <xsd:schema xmlns:xsd="http://www.w3.org/2001/XMLSchema" xmlns:xs="http://www.w3.org/2001/XMLSchema" xmlns:p="http://schemas.microsoft.com/office/2006/metadata/properties" xmlns:ns2="a2acf4b7-5299-4edc-89db-040666088f36" xmlns:ns3="cb767506-8e56-465d-9fa5-96a982c31c26" targetNamespace="http://schemas.microsoft.com/office/2006/metadata/properties" ma:root="true" ma:fieldsID="7764721b6c8061dc40ee525512f97de9" ns2:_="" ns3:_="">
    <xsd:import namespace="a2acf4b7-5299-4edc-89db-040666088f36"/>
    <xsd:import namespace="cb767506-8e56-465d-9fa5-96a982c31c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acf4b7-5299-4edc-89db-040666088f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767506-8e56-465d-9fa5-96a982c31c2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64DE3C-174E-4788-8043-11488E2EB641}"/>
</file>

<file path=customXml/itemProps2.xml><?xml version="1.0" encoding="utf-8"?>
<ds:datastoreItem xmlns:ds="http://schemas.openxmlformats.org/officeDocument/2006/customXml" ds:itemID="{DE4A5D52-5B2E-4C0D-89FC-18FDB2E919E2}"/>
</file>

<file path=customXml/itemProps3.xml><?xml version="1.0" encoding="utf-8"?>
<ds:datastoreItem xmlns:ds="http://schemas.openxmlformats.org/officeDocument/2006/customXml" ds:itemID="{CE4E95FC-4E8D-41C6-8895-860A0884624C}"/>
</file>

<file path=docProps/app.xml><?xml version="1.0" encoding="utf-8"?>
<Properties xmlns="http://schemas.openxmlformats.org/officeDocument/2006/extended-properties" xmlns:vt="http://schemas.openxmlformats.org/officeDocument/2006/docPropsVTypes">
  <Template>Apex</Template>
  <TotalTime>298</TotalTime>
  <Words>827</Words>
  <Application>Microsoft Office PowerPoint</Application>
  <PresentationFormat>On-screen Show (4:3)</PresentationFormat>
  <Paragraphs>115</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Book Antiqua</vt:lpstr>
      <vt:lpstr>Lucida Sans</vt:lpstr>
      <vt:lpstr>Wingdings</vt:lpstr>
      <vt:lpstr>Wingdings 2</vt:lpstr>
      <vt:lpstr>Wingdings 3</vt:lpstr>
      <vt:lpstr>Apex</vt:lpstr>
      <vt:lpstr>The Axial Sekelton</vt:lpstr>
      <vt:lpstr>Divisions of the Skeleton</vt:lpstr>
      <vt:lpstr>Shapes of Bones</vt:lpstr>
      <vt:lpstr>Bone Terms</vt:lpstr>
      <vt:lpstr>Skull- Anterior</vt:lpstr>
      <vt:lpstr>Skull- Right Lateral</vt:lpstr>
      <vt:lpstr>Skull- Posterior</vt:lpstr>
      <vt:lpstr>Skull- Inferior Superficial (mandible removed)</vt:lpstr>
      <vt:lpstr>Skull- Internal view of inferior portion</vt:lpstr>
      <vt:lpstr>The Skull</vt:lpstr>
      <vt:lpstr>Cranium</vt:lpstr>
      <vt:lpstr>Cranium</vt:lpstr>
      <vt:lpstr>Cranium </vt:lpstr>
      <vt:lpstr>Cranium</vt:lpstr>
      <vt:lpstr>Cranium</vt:lpstr>
      <vt:lpstr>Cranium</vt:lpstr>
      <vt:lpstr>Cranium </vt:lpstr>
      <vt:lpstr>Cranium</vt:lpstr>
      <vt:lpstr>Cranium</vt:lpstr>
      <vt:lpstr>Cranium</vt:lpstr>
      <vt:lpstr>Facial bones</vt:lpstr>
      <vt:lpstr>Facial Bones</vt:lpstr>
      <vt:lpstr>Facial bones</vt:lpstr>
      <vt:lpstr>Facial bones</vt:lpstr>
      <vt:lpstr>Facial bones</vt:lpstr>
      <vt:lpstr>Facial bones</vt:lpstr>
      <vt:lpstr>Facial bones</vt:lpstr>
      <vt:lpstr>Facial bones</vt:lpstr>
      <vt:lpstr>Facial bones</vt:lpstr>
      <vt:lpstr>Facial bones</vt:lpstr>
      <vt:lpstr>PowerPoint Presentation</vt:lpstr>
      <vt:lpstr>Quiz Yourself!</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Axial Sekelton</dc:title>
  <dc:creator>Aleksandra</dc:creator>
  <cp:lastModifiedBy>CHC211</cp:lastModifiedBy>
  <cp:revision>32</cp:revision>
  <dcterms:created xsi:type="dcterms:W3CDTF">2012-09-16T19:01:15Z</dcterms:created>
  <dcterms:modified xsi:type="dcterms:W3CDTF">2019-09-18T19:41:02Z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0x0101000581AF30B6C8FA478A5EC25D83DADD05</vt:lpwstr>
  </property>
</Properties>
</file>