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E55C-880F-4C95-A5A2-C886F271AB94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B2C1-932F-4736-9028-BCE470418E1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E55C-880F-4C95-A5A2-C886F271AB94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B2C1-932F-4736-9028-BCE470418E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E55C-880F-4C95-A5A2-C886F271AB94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B2C1-932F-4736-9028-BCE470418E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E55C-880F-4C95-A5A2-C886F271AB94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B2C1-932F-4736-9028-BCE470418E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E55C-880F-4C95-A5A2-C886F271AB94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02AB2C1-932F-4736-9028-BCE470418E1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E55C-880F-4C95-A5A2-C886F271AB94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B2C1-932F-4736-9028-BCE470418E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E55C-880F-4C95-A5A2-C886F271AB94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B2C1-932F-4736-9028-BCE470418E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E55C-880F-4C95-A5A2-C886F271AB94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B2C1-932F-4736-9028-BCE470418E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E55C-880F-4C95-A5A2-C886F271AB94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B2C1-932F-4736-9028-BCE470418E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E55C-880F-4C95-A5A2-C886F271AB94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B2C1-932F-4736-9028-BCE470418E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E55C-880F-4C95-A5A2-C886F271AB94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B2C1-932F-4736-9028-BCE470418E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F2E55C-880F-4C95-A5A2-C886F271AB94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02AB2C1-932F-4736-9028-BCE470418E1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Muscles: Head, Neck and Trunk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A&amp;P I Lab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Muscles that Move the 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dirty="0" err="1" smtClean="0"/>
              <a:t>Sternocleidomastoid</a:t>
            </a:r>
            <a:endParaRPr lang="en-US" b="1" i="1" dirty="0" smtClean="0"/>
          </a:p>
          <a:p>
            <a:pPr>
              <a:buNone/>
            </a:pPr>
            <a:r>
              <a:rPr lang="en-US" dirty="0" smtClean="0"/>
              <a:t>–Depresses, rotates head</a:t>
            </a:r>
          </a:p>
          <a:p>
            <a:pPr>
              <a:buNone/>
            </a:pPr>
            <a:r>
              <a:rPr lang="en-US" dirty="0" smtClean="0"/>
              <a:t>-Origin-Sternum </a:t>
            </a:r>
            <a:r>
              <a:rPr lang="en-US" dirty="0"/>
              <a:t>and Clavicle</a:t>
            </a:r>
          </a:p>
          <a:p>
            <a:pPr>
              <a:buNone/>
            </a:pPr>
            <a:r>
              <a:rPr lang="en-US" smtClean="0"/>
              <a:t>-Insertion-Mastoid </a:t>
            </a:r>
            <a:r>
              <a:rPr lang="en-US" dirty="0"/>
              <a:t>process of the temporal bone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i="1" dirty="0" err="1" smtClean="0"/>
              <a:t>Scalenes</a:t>
            </a:r>
            <a:endParaRPr lang="en-US" b="1" i="1" dirty="0" smtClean="0"/>
          </a:p>
          <a:p>
            <a:pPr>
              <a:buNone/>
            </a:pPr>
            <a:r>
              <a:rPr lang="en-US" dirty="0" smtClean="0"/>
              <a:t>–Anterior, middle and posterior</a:t>
            </a:r>
          </a:p>
          <a:p>
            <a:pPr>
              <a:buNone/>
            </a:pPr>
            <a:r>
              <a:rPr lang="en-US" dirty="0" smtClean="0"/>
              <a:t>–Flex and slightly rotate head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399" y="1752600"/>
            <a:ext cx="4580965" cy="4408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Abdominals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i="1" dirty="0" smtClean="0"/>
              <a:t>Rectus </a:t>
            </a:r>
            <a:r>
              <a:rPr lang="en-US" b="1" i="1" dirty="0" err="1" smtClean="0"/>
              <a:t>abdominus</a:t>
            </a:r>
            <a:endParaRPr lang="en-US" b="1" i="1" dirty="0" smtClean="0"/>
          </a:p>
          <a:p>
            <a:pPr>
              <a:buNone/>
            </a:pPr>
            <a:r>
              <a:rPr lang="en-US" dirty="0" smtClean="0"/>
              <a:t>–“six pack”</a:t>
            </a:r>
          </a:p>
          <a:p>
            <a:pPr>
              <a:buNone/>
            </a:pPr>
            <a:r>
              <a:rPr lang="en-US" dirty="0" smtClean="0"/>
              <a:t>–Flexes spine/torso</a:t>
            </a:r>
          </a:p>
          <a:p>
            <a:pPr>
              <a:buNone/>
            </a:pPr>
            <a:r>
              <a:rPr lang="en-US" dirty="0" smtClean="0"/>
              <a:t>–Stabilizes body</a:t>
            </a:r>
          </a:p>
          <a:p>
            <a:r>
              <a:rPr lang="en-US" b="1" i="1" dirty="0" smtClean="0"/>
              <a:t>External oblique</a:t>
            </a:r>
          </a:p>
          <a:p>
            <a:pPr>
              <a:buNone/>
            </a:pPr>
            <a:r>
              <a:rPr lang="en-US" dirty="0" smtClean="0"/>
              <a:t>–Rotation of torso</a:t>
            </a:r>
          </a:p>
          <a:p>
            <a:pPr>
              <a:buNone/>
            </a:pPr>
            <a:r>
              <a:rPr lang="en-US" dirty="0" smtClean="0"/>
              <a:t>–Stabilize</a:t>
            </a:r>
          </a:p>
          <a:p>
            <a:r>
              <a:rPr lang="en-US" b="1" i="1" dirty="0" smtClean="0"/>
              <a:t>Internal oblique</a:t>
            </a:r>
          </a:p>
          <a:p>
            <a:pPr>
              <a:buNone/>
            </a:pPr>
            <a:r>
              <a:rPr lang="en-US" dirty="0" smtClean="0"/>
              <a:t>–Same as above 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600200"/>
            <a:ext cx="4648200" cy="47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Abdominals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i="1" dirty="0" smtClean="0"/>
              <a:t>Diaphragm</a:t>
            </a:r>
          </a:p>
          <a:p>
            <a:pPr>
              <a:buNone/>
            </a:pPr>
            <a:r>
              <a:rPr lang="en-US" dirty="0" smtClean="0"/>
              <a:t>–Main muscle of inspiration</a:t>
            </a:r>
          </a:p>
          <a:p>
            <a:pPr>
              <a:buNone/>
            </a:pPr>
            <a:r>
              <a:rPr lang="en-US" dirty="0" smtClean="0"/>
              <a:t>-- Contracts when you inhale, relaxes when you exhale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Abdominals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i="1" dirty="0" smtClean="0"/>
              <a:t>Internal intercostals</a:t>
            </a:r>
          </a:p>
          <a:p>
            <a:pPr>
              <a:buNone/>
            </a:pPr>
            <a:r>
              <a:rPr lang="en-US" b="1" i="1" dirty="0" smtClean="0"/>
              <a:t>- </a:t>
            </a:r>
            <a:r>
              <a:rPr lang="en-US" dirty="0" smtClean="0"/>
              <a:t>Inside the rib cage</a:t>
            </a:r>
            <a:endParaRPr lang="en-US" b="1" i="1" dirty="0" smtClean="0"/>
          </a:p>
          <a:p>
            <a:pPr>
              <a:buNone/>
            </a:pPr>
            <a:r>
              <a:rPr lang="en-US" dirty="0" smtClean="0"/>
              <a:t>–Forced </a:t>
            </a:r>
            <a:r>
              <a:rPr lang="en-US" dirty="0" err="1" smtClean="0"/>
              <a:t>expiratoin</a:t>
            </a:r>
            <a:endParaRPr lang="en-US" dirty="0" smtClean="0"/>
          </a:p>
          <a:p>
            <a:r>
              <a:rPr lang="en-US" b="1" i="1" dirty="0" smtClean="0"/>
              <a:t>External intercostals</a:t>
            </a:r>
          </a:p>
          <a:p>
            <a:pPr>
              <a:buNone/>
            </a:pPr>
            <a:r>
              <a:rPr lang="en-US" dirty="0" smtClean="0"/>
              <a:t>- Outside the rib cage</a:t>
            </a:r>
          </a:p>
          <a:p>
            <a:pPr>
              <a:buNone/>
            </a:pPr>
            <a:r>
              <a:rPr lang="en-US" dirty="0" smtClean="0"/>
              <a:t>–Aid in inspiration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143000"/>
            <a:ext cx="284734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979985"/>
            <a:ext cx="2971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6360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en-US" dirty="0" smtClean="0"/>
              <a:t>1. Muscles are attached to a specific point on the bone by tendons. This gives muscles their specific movements.</a:t>
            </a:r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2. When you refer to the action of the muscle you are not talking about the muscle itself but rather the action across a joint. </a:t>
            </a:r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-You are not “flexing” your biceps </a:t>
            </a:r>
            <a:r>
              <a:rPr lang="en-US" dirty="0" err="1" smtClean="0"/>
              <a:t>brachii</a:t>
            </a:r>
            <a:r>
              <a:rPr lang="en-US" dirty="0" smtClean="0"/>
              <a:t>; you are contracting your bicep to flex your elbow.</a:t>
            </a:r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-Be sure to review the body movement terms from Pgs. 5 and 6 in your lab manual.</a:t>
            </a:r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3. The names of muscles typically gives away its location, action or both! </a:t>
            </a:r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-The pronator </a:t>
            </a:r>
            <a:r>
              <a:rPr lang="en-US" dirty="0" err="1" smtClean="0"/>
              <a:t>teres</a:t>
            </a:r>
            <a:r>
              <a:rPr lang="en-US" dirty="0" smtClean="0"/>
              <a:t> is located in the arm and its action is “pronating the forearm”.</a:t>
            </a:r>
          </a:p>
        </p:txBody>
      </p:sp>
    </p:spTree>
    <p:extLst>
      <p:ext uri="{BB962C8B-B14F-4D97-AF65-F5344CB8AC3E}">
        <p14:creationId xmlns:p14="http://schemas.microsoft.com/office/powerpoint/2010/main" val="3085639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Origin/Insertion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Origin: the connection point of the muscle that is stationary (does not move). </a:t>
            </a:r>
          </a:p>
          <a:p>
            <a:r>
              <a:rPr lang="en-US" dirty="0" smtClean="0"/>
              <a:t>Insertion: the connection point of the muscle where movement occurs. </a:t>
            </a:r>
          </a:p>
          <a:p>
            <a:r>
              <a:rPr lang="en-US" dirty="0" smtClean="0"/>
              <a:t>You will be responsible for knowing one action of all the muscles listed in the lab manual. </a:t>
            </a:r>
          </a:p>
          <a:p>
            <a:r>
              <a:rPr lang="en-US" dirty="0" smtClean="0"/>
              <a:t>You will be responsible for knowing the origin and insertion of the following muscles:</a:t>
            </a:r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-Sternocleidomastoid</a:t>
            </a:r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-Biceps </a:t>
            </a:r>
            <a:r>
              <a:rPr lang="en-US" dirty="0" err="1" smtClean="0"/>
              <a:t>brachii</a:t>
            </a:r>
            <a:endParaRPr lang="en-US" dirty="0" smtClean="0"/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-Rectus </a:t>
            </a:r>
            <a:r>
              <a:rPr lang="en-US" dirty="0" err="1" smtClean="0"/>
              <a:t>femoris</a:t>
            </a:r>
            <a:endParaRPr lang="en-US" dirty="0" smtClean="0"/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-Biceps </a:t>
            </a:r>
            <a:r>
              <a:rPr lang="en-US" dirty="0" err="1" smtClean="0"/>
              <a:t>femoris</a:t>
            </a:r>
            <a:endParaRPr lang="en-US" dirty="0" smtClean="0"/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-Gastrocnemius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138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Anterior Muscle Man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867685"/>
            <a:ext cx="4800600" cy="599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Posterior Muscle Man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765787"/>
            <a:ext cx="4876799" cy="600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Muscles of Facial Expressions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155" y="1600200"/>
            <a:ext cx="7571689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Muscles of Facial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i="1" dirty="0" err="1" smtClean="0"/>
              <a:t>Frontalis</a:t>
            </a:r>
            <a:endParaRPr lang="en-US" b="1" i="1" dirty="0" smtClean="0"/>
          </a:p>
          <a:p>
            <a:pPr>
              <a:buNone/>
            </a:pPr>
            <a:r>
              <a:rPr lang="en-US" dirty="0" smtClean="0"/>
              <a:t>–Raises eyebrows</a:t>
            </a:r>
          </a:p>
          <a:p>
            <a:r>
              <a:rPr lang="en-US" dirty="0" smtClean="0"/>
              <a:t>•</a:t>
            </a:r>
            <a:r>
              <a:rPr lang="en-US" b="1" i="1" dirty="0" err="1" smtClean="0"/>
              <a:t>Occipitalis</a:t>
            </a:r>
            <a:endParaRPr lang="en-US" b="1" i="1" dirty="0" smtClean="0"/>
          </a:p>
          <a:p>
            <a:pPr>
              <a:buNone/>
            </a:pPr>
            <a:r>
              <a:rPr lang="en-US" dirty="0" smtClean="0"/>
              <a:t>–Aids in pulling back scalp</a:t>
            </a:r>
          </a:p>
          <a:p>
            <a:pPr>
              <a:buNone/>
            </a:pPr>
            <a:r>
              <a:rPr lang="en-US" dirty="0" smtClean="0"/>
              <a:t>*Also, used for wiggling</a:t>
            </a:r>
          </a:p>
          <a:p>
            <a:pPr>
              <a:buNone/>
            </a:pPr>
            <a:r>
              <a:rPr lang="en-US" dirty="0" smtClean="0"/>
              <a:t>ears!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207126"/>
            <a:ext cx="4266583" cy="504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2743200" y="1828800"/>
            <a:ext cx="4724400" cy="2286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124200" y="2819400"/>
            <a:ext cx="1600200" cy="1524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Muscles of Facial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i="1" dirty="0" err="1" smtClean="0"/>
              <a:t>Obicularis</a:t>
            </a:r>
            <a:r>
              <a:rPr lang="en-US" b="1" i="1" dirty="0" smtClean="0"/>
              <a:t> </a:t>
            </a:r>
            <a:r>
              <a:rPr lang="en-US" b="1" i="1" dirty="0" err="1" smtClean="0"/>
              <a:t>oculi</a:t>
            </a:r>
            <a:endParaRPr lang="en-US" b="1" i="1" dirty="0" smtClean="0"/>
          </a:p>
          <a:p>
            <a:pPr>
              <a:buNone/>
            </a:pPr>
            <a:r>
              <a:rPr lang="en-US" dirty="0" smtClean="0"/>
              <a:t>–Anchor muscle</a:t>
            </a:r>
          </a:p>
          <a:p>
            <a:r>
              <a:rPr lang="en-US" b="1" i="1" dirty="0" err="1" smtClean="0"/>
              <a:t>Zygomaticus</a:t>
            </a:r>
            <a:r>
              <a:rPr lang="en-US" b="1" i="1" dirty="0" smtClean="0"/>
              <a:t> major</a:t>
            </a:r>
          </a:p>
          <a:p>
            <a:pPr>
              <a:buNone/>
            </a:pPr>
            <a:r>
              <a:rPr lang="en-US" dirty="0" smtClean="0"/>
              <a:t>–Elevate corner of mouth, Smile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r>
              <a:rPr lang="en-US" b="1" i="1" dirty="0" err="1" smtClean="0"/>
              <a:t>Buccinator</a:t>
            </a:r>
            <a:endParaRPr lang="en-US" b="1" i="1" dirty="0" smtClean="0"/>
          </a:p>
          <a:p>
            <a:pPr>
              <a:buNone/>
            </a:pPr>
            <a:r>
              <a:rPr lang="en-US" dirty="0" smtClean="0"/>
              <a:t>–Draws mouth laterally, </a:t>
            </a:r>
          </a:p>
          <a:p>
            <a:pPr>
              <a:buNone/>
            </a:pPr>
            <a:r>
              <a:rPr lang="en-US" dirty="0" smtClean="0"/>
              <a:t>–Aids in mastication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219199"/>
            <a:ext cx="4191000" cy="514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3505200" y="1828800"/>
            <a:ext cx="1828800" cy="21336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733800" y="3048000"/>
            <a:ext cx="1828800" cy="17526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7315200" y="5105400"/>
            <a:ext cx="1219200" cy="6096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Muscles of Facial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i="1" dirty="0" err="1" smtClean="0"/>
              <a:t>Obicularis</a:t>
            </a:r>
            <a:r>
              <a:rPr lang="en-US" b="1" i="1" dirty="0" smtClean="0"/>
              <a:t> </a:t>
            </a:r>
            <a:r>
              <a:rPr lang="en-US" b="1" i="1" dirty="0" err="1" smtClean="0"/>
              <a:t>oris</a:t>
            </a:r>
            <a:endParaRPr lang="en-US" b="1" i="1" dirty="0" smtClean="0"/>
          </a:p>
          <a:p>
            <a:pPr>
              <a:buNone/>
            </a:pPr>
            <a:r>
              <a:rPr lang="en-US" dirty="0" smtClean="0"/>
              <a:t>–Purses lips</a:t>
            </a:r>
          </a:p>
          <a:p>
            <a:r>
              <a:rPr lang="en-US" b="1" i="1" dirty="0" err="1" smtClean="0"/>
              <a:t>Masseter</a:t>
            </a:r>
            <a:endParaRPr lang="en-US" b="1" i="1" dirty="0" smtClean="0"/>
          </a:p>
          <a:p>
            <a:pPr>
              <a:buNone/>
            </a:pPr>
            <a:r>
              <a:rPr lang="en-US" dirty="0" smtClean="0"/>
              <a:t>–Mastication</a:t>
            </a:r>
          </a:p>
          <a:p>
            <a:r>
              <a:rPr lang="en-US" b="1" i="1" dirty="0" err="1" smtClean="0"/>
              <a:t>Temporalis</a:t>
            </a:r>
            <a:endParaRPr lang="en-US" b="1" i="1" dirty="0" smtClean="0"/>
          </a:p>
          <a:p>
            <a:pPr>
              <a:buNone/>
            </a:pPr>
            <a:r>
              <a:rPr lang="en-US" dirty="0" smtClean="0"/>
              <a:t>–Mastication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371600"/>
            <a:ext cx="538147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81AF30B6C8FA478A5EC25D83DADD05" ma:contentTypeVersion="12" ma:contentTypeDescription="Create a new document." ma:contentTypeScope="" ma:versionID="ab0fc533f74ac8a9604d5982aad16063">
  <xsd:schema xmlns:xsd="http://www.w3.org/2001/XMLSchema" xmlns:xs="http://www.w3.org/2001/XMLSchema" xmlns:p="http://schemas.microsoft.com/office/2006/metadata/properties" xmlns:ns2="a2acf4b7-5299-4edc-89db-040666088f36" xmlns:ns3="cb767506-8e56-465d-9fa5-96a982c31c26" targetNamespace="http://schemas.microsoft.com/office/2006/metadata/properties" ma:root="true" ma:fieldsID="7764721b6c8061dc40ee525512f97de9" ns2:_="" ns3:_="">
    <xsd:import namespace="a2acf4b7-5299-4edc-89db-040666088f36"/>
    <xsd:import namespace="cb767506-8e56-465d-9fa5-96a982c31c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cf4b7-5299-4edc-89db-040666088f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767506-8e56-465d-9fa5-96a982c31c2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7DA989-407C-458D-AEB0-02D285833D25}"/>
</file>

<file path=customXml/itemProps2.xml><?xml version="1.0" encoding="utf-8"?>
<ds:datastoreItem xmlns:ds="http://schemas.openxmlformats.org/officeDocument/2006/customXml" ds:itemID="{930BFE53-576A-444D-836C-EDE7678233CA}"/>
</file>

<file path=customXml/itemProps3.xml><?xml version="1.0" encoding="utf-8"?>
<ds:datastoreItem xmlns:ds="http://schemas.openxmlformats.org/officeDocument/2006/customXml" ds:itemID="{3589A413-5CA6-4D05-8B0C-32F722A388A4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129</TotalTime>
  <Words>304</Words>
  <Application>Microsoft Office PowerPoint</Application>
  <PresentationFormat>On-screen Show (4:3)</PresentationFormat>
  <Paragraphs>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Book Antiqua</vt:lpstr>
      <vt:lpstr>Lucida Sans</vt:lpstr>
      <vt:lpstr>Wingdings</vt:lpstr>
      <vt:lpstr>Wingdings 2</vt:lpstr>
      <vt:lpstr>Wingdings 3</vt:lpstr>
      <vt:lpstr>Apex</vt:lpstr>
      <vt:lpstr>Muscles: Head, Neck and Trunk</vt:lpstr>
      <vt:lpstr>Introduction</vt:lpstr>
      <vt:lpstr>Origin/Insertion</vt:lpstr>
      <vt:lpstr>Anterior Muscle Man</vt:lpstr>
      <vt:lpstr>Posterior Muscle Man</vt:lpstr>
      <vt:lpstr>Muscles of Facial Expressions</vt:lpstr>
      <vt:lpstr>Muscles of Facial Expressions</vt:lpstr>
      <vt:lpstr>Muscles of Facial Expressions</vt:lpstr>
      <vt:lpstr>Muscles of Facial Expressions</vt:lpstr>
      <vt:lpstr>Muscles that Move the Head</vt:lpstr>
      <vt:lpstr>Anterior Abdominals</vt:lpstr>
      <vt:lpstr>Anterior Abdominals</vt:lpstr>
      <vt:lpstr>Anterior Abdominals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Muscle: Head, Neck and Trunk</dc:title>
  <dc:creator>Aleksandra</dc:creator>
  <cp:lastModifiedBy>Windows User</cp:lastModifiedBy>
  <cp:revision>18</cp:revision>
  <dcterms:created xsi:type="dcterms:W3CDTF">2012-10-10T18:14:26Z</dcterms:created>
  <dcterms:modified xsi:type="dcterms:W3CDTF">2019-10-08T19:24:20Z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0x0101000581AF30B6C8FA478A5EC25D83DADD05</vt:lpwstr>
  </property>
</Properties>
</file>