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82DD-DDA7-4CAA-B46F-73A826CD99B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62365-9402-4728-BFBE-8F2ED0880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62365-9402-4728-BFBE-8F2ED08804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1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027A42-DB89-4831-98D4-4444E4316A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54C0C8-1A3A-49A6-B651-A5E47E0A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Muscles: Extremities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A&amp;P I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Muscles that move wrist and fingers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Extensor </a:t>
            </a:r>
            <a:r>
              <a:rPr lang="en-US" b="1" i="1" dirty="0" err="1" smtClean="0"/>
              <a:t>carpi</a:t>
            </a:r>
            <a:r>
              <a:rPr lang="en-US" b="1" i="1" dirty="0" smtClean="0"/>
              <a:t> </a:t>
            </a:r>
            <a:r>
              <a:rPr lang="en-US" b="1" i="1" dirty="0" err="1" smtClean="0"/>
              <a:t>ulnaris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–Extends, adducts wrist</a:t>
            </a:r>
          </a:p>
          <a:p>
            <a:r>
              <a:rPr lang="en-US" b="1" i="1" dirty="0" smtClean="0"/>
              <a:t>Extensor </a:t>
            </a:r>
            <a:r>
              <a:rPr lang="en-US" b="1" i="1" dirty="0" err="1" smtClean="0"/>
              <a:t>carpi</a:t>
            </a:r>
            <a:r>
              <a:rPr lang="en-US" b="1" i="1" dirty="0" smtClean="0"/>
              <a:t> </a:t>
            </a:r>
            <a:r>
              <a:rPr lang="en-US" b="1" i="1" dirty="0" err="1" smtClean="0"/>
              <a:t>radialis</a:t>
            </a:r>
            <a:r>
              <a:rPr lang="en-US" b="1" i="1" dirty="0" smtClean="0"/>
              <a:t> </a:t>
            </a:r>
            <a:r>
              <a:rPr lang="en-US" b="1" i="1" dirty="0" err="1" smtClean="0"/>
              <a:t>longus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–Extends, abducts wrist</a:t>
            </a:r>
          </a:p>
          <a:p>
            <a:r>
              <a:rPr lang="en-US" b="1" i="1" dirty="0" smtClean="0"/>
              <a:t>Extensor </a:t>
            </a:r>
            <a:r>
              <a:rPr lang="en-US" b="1" i="1" dirty="0" err="1" smtClean="0"/>
              <a:t>digitorum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–Extends digits, wrist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127" y="1600200"/>
            <a:ext cx="38747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419600" y="3124200"/>
            <a:ext cx="5334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772400" y="1600200"/>
            <a:ext cx="30480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305800" y="2667000"/>
            <a:ext cx="4572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that move thigh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Gluteus </a:t>
            </a:r>
            <a:r>
              <a:rPr lang="en-US" b="1" i="1" dirty="0" err="1" smtClean="0"/>
              <a:t>maxiums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–Thigh EXTENSOR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Gluteus </a:t>
            </a:r>
            <a:r>
              <a:rPr lang="en-US" b="1" i="1" dirty="0" err="1" smtClean="0"/>
              <a:t>medius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–ABDUCTS and medially rotates thigh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/>
              <a:t>Piriformis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–ABDUCTS and laterally rotates thigh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1"/>
            <a:ext cx="2625689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7391400" y="1371600"/>
            <a:ext cx="7620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86600" y="1905000"/>
            <a:ext cx="4572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629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7620000" y="5029200"/>
            <a:ext cx="7620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that move thigh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Tensor </a:t>
            </a:r>
            <a:r>
              <a:rPr lang="en-US" b="1" i="1" dirty="0" err="1" smtClean="0"/>
              <a:t>faciae</a:t>
            </a:r>
            <a:r>
              <a:rPr lang="en-US" b="1" i="1" dirty="0" smtClean="0"/>
              <a:t> </a:t>
            </a:r>
            <a:r>
              <a:rPr lang="en-US" b="1" i="1" dirty="0" err="1" smtClean="0"/>
              <a:t>latae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–FLEXES, ABDUCTS and medially rotates thigh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/>
              <a:t>Adductus</a:t>
            </a:r>
            <a:r>
              <a:rPr lang="en-US" b="1" i="1" dirty="0" smtClean="0"/>
              <a:t> </a:t>
            </a:r>
            <a:r>
              <a:rPr lang="en-US" b="1" i="1" dirty="0" err="1" smtClean="0"/>
              <a:t>longus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–ADDUCTS, medially rotates, FLEXES thigh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619" y="1600200"/>
            <a:ext cx="38657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267200" y="2971800"/>
            <a:ext cx="5334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001000" y="3276600"/>
            <a:ext cx="30480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that move leg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Quadriceps </a:t>
            </a:r>
            <a:r>
              <a:rPr lang="en-US" b="1" i="1" dirty="0" err="1" smtClean="0"/>
              <a:t>femoris</a:t>
            </a:r>
            <a:endParaRPr lang="en-US" b="1" i="1" dirty="0" smtClean="0"/>
          </a:p>
          <a:p>
            <a:r>
              <a:rPr lang="en-US" sz="1800" b="1" i="1" dirty="0" smtClean="0"/>
              <a:t>Rectus </a:t>
            </a:r>
            <a:r>
              <a:rPr lang="en-US" sz="1800" b="1" i="1" dirty="0" err="1" smtClean="0"/>
              <a:t>femoris</a:t>
            </a:r>
            <a:r>
              <a:rPr lang="en-US" sz="1800" b="1" i="1" dirty="0" smtClean="0"/>
              <a:t>: </a:t>
            </a:r>
            <a:r>
              <a:rPr lang="en-US" sz="1800" dirty="0" smtClean="0"/>
              <a:t>EXTENDS knee, FLEXES thigh</a:t>
            </a:r>
          </a:p>
          <a:p>
            <a:pPr marL="137160" indent="0">
              <a:buNone/>
            </a:pPr>
            <a:r>
              <a:rPr lang="en-US" sz="1800" dirty="0" smtClean="0"/>
              <a:t>-Origin: </a:t>
            </a:r>
            <a:r>
              <a:rPr lang="it-IT" sz="1800" dirty="0"/>
              <a:t>the anterior inferior iliac </a:t>
            </a:r>
            <a:r>
              <a:rPr lang="it-IT" sz="1800" dirty="0" smtClean="0"/>
              <a:t>spine and the </a:t>
            </a:r>
            <a:r>
              <a:rPr lang="en-US" sz="1800" dirty="0"/>
              <a:t>the rim of the </a:t>
            </a:r>
            <a:r>
              <a:rPr lang="en-US" sz="1800" dirty="0" smtClean="0"/>
              <a:t>acetabulum</a:t>
            </a:r>
          </a:p>
          <a:p>
            <a:pPr marL="137160" indent="0">
              <a:buNone/>
            </a:pPr>
            <a:r>
              <a:rPr lang="en-US" sz="1800" dirty="0"/>
              <a:t>-Insertion:  the base of the patella</a:t>
            </a:r>
            <a:endParaRPr lang="en-US" sz="1800" dirty="0" smtClean="0"/>
          </a:p>
          <a:p>
            <a:r>
              <a:rPr lang="en-US" sz="1800" b="1" i="1" dirty="0" smtClean="0"/>
              <a:t>Vastus </a:t>
            </a:r>
            <a:r>
              <a:rPr lang="en-US" sz="1800" b="1" i="1" dirty="0" err="1" smtClean="0"/>
              <a:t>lateralis</a:t>
            </a:r>
            <a:r>
              <a:rPr lang="en-US" sz="1800" b="1" i="1" dirty="0" smtClean="0"/>
              <a:t>: </a:t>
            </a:r>
            <a:r>
              <a:rPr lang="en-US" sz="1800" dirty="0" smtClean="0"/>
              <a:t>EXTENDS knee</a:t>
            </a:r>
          </a:p>
          <a:p>
            <a:r>
              <a:rPr lang="en-US" sz="1800" b="1" i="1" dirty="0" smtClean="0"/>
              <a:t>Vastus </a:t>
            </a:r>
            <a:r>
              <a:rPr lang="en-US" sz="1800" b="1" i="1" dirty="0" err="1" smtClean="0"/>
              <a:t>medialis</a:t>
            </a:r>
            <a:r>
              <a:rPr lang="en-US" sz="1800" b="1" i="1" dirty="0" smtClean="0"/>
              <a:t>: </a:t>
            </a:r>
            <a:r>
              <a:rPr lang="en-US" sz="1800" dirty="0" smtClean="0"/>
              <a:t>EXTENDS knee</a:t>
            </a:r>
          </a:p>
          <a:p>
            <a:r>
              <a:rPr lang="en-US" sz="1800" b="1" i="1" dirty="0" smtClean="0"/>
              <a:t>Vastus intermedius: </a:t>
            </a:r>
            <a:r>
              <a:rPr lang="en-US" sz="1800" dirty="0" smtClean="0"/>
              <a:t>EXTENDS knee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200"/>
            <a:ext cx="4458210" cy="521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810000" y="3893661"/>
            <a:ext cx="7620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that move leg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513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Hamstring mm:</a:t>
            </a:r>
          </a:p>
          <a:p>
            <a:pPr>
              <a:buNone/>
            </a:pPr>
            <a:r>
              <a:rPr lang="en-US" dirty="0" smtClean="0"/>
              <a:t>–</a:t>
            </a:r>
            <a:r>
              <a:rPr lang="en-US" b="1" i="1" dirty="0" smtClean="0"/>
              <a:t>Biceps </a:t>
            </a:r>
            <a:r>
              <a:rPr lang="en-US" b="1" i="1" dirty="0" err="1" smtClean="0"/>
              <a:t>femoris</a:t>
            </a:r>
            <a:r>
              <a:rPr lang="en-US" b="1" i="1" dirty="0" smtClean="0"/>
              <a:t>: </a:t>
            </a:r>
            <a:r>
              <a:rPr lang="en-US" dirty="0" smtClean="0"/>
              <a:t>EXTENDS thigh, laterally rotates leg, FLEXES </a:t>
            </a:r>
            <a:r>
              <a:rPr lang="en-US" dirty="0" smtClean="0"/>
              <a:t>knee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sz="1900" dirty="0" smtClean="0"/>
              <a:t>Origin:</a:t>
            </a:r>
            <a:r>
              <a:rPr lang="en-US" dirty="0"/>
              <a:t> </a:t>
            </a:r>
            <a:r>
              <a:rPr lang="en-US" sz="1900" dirty="0"/>
              <a:t>ischial </a:t>
            </a:r>
            <a:r>
              <a:rPr lang="en-US" sz="1900" dirty="0" smtClean="0"/>
              <a:t>tuberosity</a:t>
            </a:r>
          </a:p>
          <a:p>
            <a:pPr>
              <a:buNone/>
            </a:pPr>
            <a:r>
              <a:rPr lang="en-US" sz="1900" dirty="0" smtClean="0"/>
              <a:t>-Insertion</a:t>
            </a:r>
            <a:r>
              <a:rPr lang="en-US" sz="1900" dirty="0"/>
              <a:t>: head of fibula</a:t>
            </a:r>
            <a:endParaRPr lang="en-US" sz="19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–</a:t>
            </a:r>
            <a:r>
              <a:rPr lang="en-US" b="1" i="1" dirty="0" err="1" smtClean="0"/>
              <a:t>Semitendinous</a:t>
            </a:r>
            <a:r>
              <a:rPr lang="en-US" b="1" i="1" dirty="0" smtClean="0"/>
              <a:t>: </a:t>
            </a:r>
            <a:r>
              <a:rPr lang="en-US" dirty="0" smtClean="0"/>
              <a:t>EXTENDS thigh, medially rotates leg, FLEXES knee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–</a:t>
            </a:r>
            <a:r>
              <a:rPr lang="en-US" b="1" i="1" dirty="0" err="1" smtClean="0"/>
              <a:t>Semimembranosus</a:t>
            </a:r>
            <a:r>
              <a:rPr lang="en-US" b="1" i="1" dirty="0" smtClean="0"/>
              <a:t>: </a:t>
            </a:r>
            <a:r>
              <a:rPr lang="en-US" dirty="0" smtClean="0"/>
              <a:t>same as above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70553"/>
            <a:ext cx="3179745" cy="54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7620000" y="4114800"/>
            <a:ext cx="5334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620000" y="5334000"/>
            <a:ext cx="9906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34200" y="5715000"/>
            <a:ext cx="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that move leg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err="1" smtClean="0"/>
              <a:t>Gracilis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–ADDUCTS thigh, FLEXES and medially rotates leg</a:t>
            </a:r>
          </a:p>
          <a:p>
            <a:r>
              <a:rPr lang="en-US" b="1" i="1" dirty="0" smtClean="0"/>
              <a:t>Sartorius</a:t>
            </a:r>
          </a:p>
          <a:p>
            <a:pPr>
              <a:buNone/>
            </a:pPr>
            <a:r>
              <a:rPr lang="en-US" dirty="0" smtClean="0"/>
              <a:t>–FLEXES, ABDUCTS and laterally rotates thigh; FLEXES knee</a:t>
            </a:r>
          </a:p>
          <a:p>
            <a:pPr>
              <a:buNone/>
            </a:pPr>
            <a:r>
              <a:rPr lang="en-US" dirty="0" smtClean="0"/>
              <a:t>–Aka “tailor’s muscle”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311" y="1320596"/>
            <a:ext cx="4274070" cy="500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7924800" y="4114800"/>
            <a:ext cx="9144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3581400"/>
            <a:ext cx="5334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feet and 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1816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Gastrocnemius</a:t>
            </a:r>
            <a:r>
              <a:rPr lang="en-US" dirty="0" smtClean="0"/>
              <a:t>–Plantar </a:t>
            </a:r>
            <a:r>
              <a:rPr lang="en-US" dirty="0" smtClean="0"/>
              <a:t>FLEXES </a:t>
            </a:r>
            <a:r>
              <a:rPr lang="en-US" dirty="0" smtClean="0"/>
              <a:t>foot</a:t>
            </a:r>
          </a:p>
          <a:p>
            <a:pPr marL="137160" indent="0">
              <a:buNone/>
            </a:pPr>
            <a:r>
              <a:rPr lang="en-US" dirty="0" smtClean="0"/>
              <a:t>     </a:t>
            </a:r>
            <a:r>
              <a:rPr lang="en-US" sz="1800" dirty="0" smtClean="0"/>
              <a:t>-Origin: femur</a:t>
            </a:r>
          </a:p>
          <a:p>
            <a:pPr marL="13716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-Insertion: </a:t>
            </a:r>
            <a:r>
              <a:rPr lang="en-US" sz="1800" dirty="0" err="1" smtClean="0"/>
              <a:t>calcaneous</a:t>
            </a:r>
            <a:r>
              <a:rPr lang="en-US" sz="1800" dirty="0" smtClean="0"/>
              <a:t> </a:t>
            </a:r>
            <a:endParaRPr lang="en-US" dirty="0" smtClean="0"/>
          </a:p>
          <a:p>
            <a:r>
              <a:rPr lang="en-US" b="1" i="1" dirty="0" smtClean="0"/>
              <a:t>Soleus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–Plantar FLEXES foot</a:t>
            </a:r>
          </a:p>
          <a:p>
            <a:r>
              <a:rPr lang="en-US" b="1" i="1" dirty="0" err="1" smtClean="0"/>
              <a:t>Tibialis</a:t>
            </a:r>
            <a:r>
              <a:rPr lang="en-US" b="1" i="1" dirty="0" smtClean="0"/>
              <a:t> posterior</a:t>
            </a:r>
          </a:p>
          <a:p>
            <a:pPr>
              <a:buNone/>
            </a:pPr>
            <a:r>
              <a:rPr lang="en-US" dirty="0" smtClean="0"/>
              <a:t>–Inverts foot, plantar FLEXES</a:t>
            </a:r>
          </a:p>
          <a:p>
            <a:r>
              <a:rPr lang="en-US" b="1" i="1" dirty="0" smtClean="0"/>
              <a:t>Flexor </a:t>
            </a:r>
            <a:r>
              <a:rPr lang="en-US" b="1" i="1" dirty="0" err="1" smtClean="0"/>
              <a:t>digitorum</a:t>
            </a:r>
            <a:r>
              <a:rPr lang="en-US" b="1" i="1" dirty="0" smtClean="0"/>
              <a:t> </a:t>
            </a:r>
            <a:r>
              <a:rPr lang="en-US" b="1" i="1" dirty="0" err="1" smtClean="0"/>
              <a:t>longus</a:t>
            </a:r>
            <a:endParaRPr lang="en-US" b="1" i="1" dirty="0" smtClean="0"/>
          </a:p>
          <a:p>
            <a:pPr>
              <a:buNone/>
            </a:pPr>
            <a:r>
              <a:rPr lang="fr-FR" dirty="0" smtClean="0"/>
              <a:t>–FLEXES </a:t>
            </a:r>
            <a:r>
              <a:rPr lang="fr-FR" dirty="0" err="1" smtClean="0"/>
              <a:t>toes</a:t>
            </a:r>
            <a:r>
              <a:rPr lang="fr-FR" dirty="0" smtClean="0"/>
              <a:t>, </a:t>
            </a:r>
            <a:r>
              <a:rPr lang="fr-FR" dirty="0" err="1" smtClean="0"/>
              <a:t>plantar</a:t>
            </a:r>
            <a:r>
              <a:rPr lang="fr-FR" dirty="0" smtClean="0"/>
              <a:t> FLEXES, </a:t>
            </a:r>
            <a:r>
              <a:rPr lang="fr-FR" dirty="0" err="1" smtClean="0"/>
              <a:t>inverts</a:t>
            </a:r>
            <a:r>
              <a:rPr lang="fr-FR" dirty="0" smtClean="0"/>
              <a:t> foot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7334" y="1143001"/>
            <a:ext cx="229534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143001"/>
            <a:ext cx="213180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300537"/>
            <a:ext cx="19812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267200" y="1219200"/>
            <a:ext cx="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62400" y="2438400"/>
            <a:ext cx="533400" cy="32781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382000" y="4800600"/>
            <a:ext cx="5334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29400" y="1828800"/>
            <a:ext cx="1524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38800" y="5715000"/>
            <a:ext cx="8382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feet and 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648200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Peroneus</a:t>
            </a:r>
            <a:r>
              <a:rPr lang="en-US" b="1" i="1" dirty="0" smtClean="0"/>
              <a:t> (</a:t>
            </a:r>
            <a:r>
              <a:rPr lang="en-US" b="1" i="1" dirty="0" err="1" smtClean="0"/>
              <a:t>fibularis</a:t>
            </a:r>
            <a:r>
              <a:rPr lang="en-US" b="1" i="1" dirty="0" smtClean="0"/>
              <a:t>) </a:t>
            </a:r>
            <a:r>
              <a:rPr lang="en-US" b="1" i="1" dirty="0" err="1" smtClean="0"/>
              <a:t>longus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–Plantar FLEXES, </a:t>
            </a:r>
            <a:r>
              <a:rPr lang="en-US" dirty="0" err="1" smtClean="0"/>
              <a:t>everts</a:t>
            </a:r>
            <a:r>
              <a:rPr lang="en-US" dirty="0" smtClean="0"/>
              <a:t> foot</a:t>
            </a:r>
          </a:p>
          <a:p>
            <a:r>
              <a:rPr lang="en-US" b="1" i="1" dirty="0" err="1" smtClean="0"/>
              <a:t>Tibialis</a:t>
            </a:r>
            <a:r>
              <a:rPr lang="en-US" b="1" i="1" dirty="0" smtClean="0"/>
              <a:t> anterior</a:t>
            </a:r>
          </a:p>
          <a:p>
            <a:pPr>
              <a:buNone/>
            </a:pPr>
            <a:r>
              <a:rPr lang="en-US" dirty="0" smtClean="0"/>
              <a:t>–</a:t>
            </a:r>
            <a:r>
              <a:rPr lang="en-US" dirty="0" err="1" smtClean="0"/>
              <a:t>Dorsiflexes</a:t>
            </a:r>
            <a:r>
              <a:rPr lang="en-US" dirty="0" smtClean="0"/>
              <a:t>, inverts foot</a:t>
            </a:r>
          </a:p>
          <a:p>
            <a:r>
              <a:rPr lang="en-US" b="1" i="1" dirty="0" smtClean="0"/>
              <a:t>Extensor </a:t>
            </a:r>
            <a:r>
              <a:rPr lang="en-US" b="1" i="1" dirty="0" err="1" smtClean="0"/>
              <a:t>digitorum</a:t>
            </a:r>
            <a:r>
              <a:rPr lang="en-US" b="1" i="1" dirty="0" smtClean="0"/>
              <a:t> </a:t>
            </a:r>
            <a:r>
              <a:rPr lang="en-US" b="1" i="1" dirty="0" err="1" smtClean="0"/>
              <a:t>longus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–EXTENDS toes, </a:t>
            </a:r>
            <a:r>
              <a:rPr lang="en-US" dirty="0" err="1" smtClean="0"/>
              <a:t>dorsiflexes</a:t>
            </a:r>
            <a:r>
              <a:rPr lang="en-US" dirty="0" smtClean="0"/>
              <a:t> foot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65617"/>
            <a:ext cx="3165075" cy="551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7467600" y="3048000"/>
            <a:ext cx="6858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315200" y="3124200"/>
            <a:ext cx="3048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239000" y="4038600"/>
            <a:ext cx="9144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Muscles of shoulder girdle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err="1" smtClean="0"/>
              <a:t>Pectoralis</a:t>
            </a:r>
            <a:r>
              <a:rPr lang="en-US" b="1" i="1" dirty="0" smtClean="0"/>
              <a:t> major</a:t>
            </a:r>
          </a:p>
          <a:p>
            <a:pPr>
              <a:buNone/>
            </a:pPr>
            <a:r>
              <a:rPr lang="en-US" dirty="0" smtClean="0"/>
              <a:t>–Prime mover of arm</a:t>
            </a:r>
          </a:p>
          <a:p>
            <a:r>
              <a:rPr lang="en-US" b="1" i="1" dirty="0" err="1" smtClean="0"/>
              <a:t>Pectoralis</a:t>
            </a:r>
            <a:r>
              <a:rPr lang="en-US" b="1" i="1" dirty="0" smtClean="0"/>
              <a:t> minor</a:t>
            </a:r>
          </a:p>
          <a:p>
            <a:pPr>
              <a:buNone/>
            </a:pPr>
            <a:r>
              <a:rPr lang="en-US" dirty="0" smtClean="0"/>
              <a:t>–Moves scapula anterior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05200"/>
            <a:ext cx="5535291" cy="308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1524000" y="5181600"/>
            <a:ext cx="60960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26" idx="3"/>
          </p:cNvCxnSpPr>
          <p:nvPr/>
        </p:nvCxnSpPr>
        <p:spPr>
          <a:xfrm flipH="1" flipV="1">
            <a:off x="7668891" y="5046601"/>
            <a:ext cx="636909" cy="28739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9600" y="16764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 </a:t>
            </a:r>
            <a:r>
              <a:rPr lang="en-US" sz="2800" b="1" i="1" dirty="0" err="1" smtClean="0"/>
              <a:t>Serratus</a:t>
            </a:r>
            <a:r>
              <a:rPr lang="en-US" sz="2800" b="1" i="1" dirty="0" smtClean="0"/>
              <a:t> </a:t>
            </a:r>
            <a:r>
              <a:rPr lang="en-US" sz="2800" b="1" i="1" dirty="0"/>
              <a:t>anterior</a:t>
            </a:r>
          </a:p>
          <a:p>
            <a:r>
              <a:rPr lang="en-US" sz="2800" dirty="0"/>
              <a:t>–Moves scapula anterior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696200" y="5638800"/>
            <a:ext cx="6096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shoulder girdle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err="1" smtClean="0"/>
              <a:t>Trapezius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–Extends head</a:t>
            </a:r>
          </a:p>
          <a:p>
            <a:pPr>
              <a:buNone/>
            </a:pPr>
            <a:r>
              <a:rPr lang="en-US" dirty="0" smtClean="0"/>
              <a:t>–Raises scapula (sup)</a:t>
            </a:r>
          </a:p>
          <a:p>
            <a:pPr>
              <a:buNone/>
            </a:pPr>
            <a:r>
              <a:rPr lang="en-US" dirty="0" smtClean="0"/>
              <a:t>–Depresses </a:t>
            </a:r>
            <a:r>
              <a:rPr lang="en-US" dirty="0" err="1" smtClean="0"/>
              <a:t>scaupla</a:t>
            </a:r>
            <a:r>
              <a:rPr lang="en-US" dirty="0" smtClean="0"/>
              <a:t> (</a:t>
            </a:r>
            <a:r>
              <a:rPr lang="en-US" dirty="0" err="1" smtClean="0"/>
              <a:t>inf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/>
              <a:t>Levator</a:t>
            </a:r>
            <a:r>
              <a:rPr lang="en-US" b="1" i="1" dirty="0" smtClean="0"/>
              <a:t> scapulae</a:t>
            </a:r>
          </a:p>
          <a:p>
            <a:pPr>
              <a:buNone/>
            </a:pPr>
            <a:r>
              <a:rPr lang="en-US" dirty="0" smtClean="0"/>
              <a:t>–Elevates </a:t>
            </a:r>
            <a:r>
              <a:rPr lang="en-US" dirty="0" err="1" smtClean="0"/>
              <a:t>scaupla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ADDUCTION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Rhomboid </a:t>
            </a:r>
            <a:r>
              <a:rPr lang="en-US" b="1" i="1" dirty="0" smtClean="0"/>
              <a:t>major</a:t>
            </a:r>
          </a:p>
          <a:p>
            <a:pPr>
              <a:buNone/>
            </a:pPr>
            <a:r>
              <a:rPr lang="en-US" dirty="0" smtClean="0"/>
              <a:t>–Pulls scapula medial</a:t>
            </a:r>
          </a:p>
          <a:p>
            <a:pPr>
              <a:buNone/>
            </a:pPr>
            <a:r>
              <a:rPr lang="en-US" dirty="0" smtClean="0"/>
              <a:t>-- Stabilizes the scapula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Rhomboid minor</a:t>
            </a:r>
          </a:p>
          <a:p>
            <a:pPr>
              <a:buNone/>
            </a:pPr>
            <a:r>
              <a:rPr lang="en-US" dirty="0" smtClean="0"/>
              <a:t>–Same as above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4038600" cy="385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572000" y="1676400"/>
            <a:ext cx="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772400" y="1524000"/>
            <a:ext cx="22860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3200400"/>
            <a:ext cx="6096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581400"/>
            <a:ext cx="6096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SITS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i="1" dirty="0" smtClean="0"/>
              <a:t>Supraspinatus</a:t>
            </a:r>
            <a:r>
              <a:rPr lang="en-US" dirty="0" smtClean="0"/>
              <a:t>- abduct; laterally rotate upper arm</a:t>
            </a:r>
          </a:p>
          <a:p>
            <a:r>
              <a:rPr lang="en-US" i="1" dirty="0" smtClean="0"/>
              <a:t>Infraspinatus</a:t>
            </a:r>
            <a:r>
              <a:rPr lang="en-US" dirty="0" smtClean="0"/>
              <a:t>- laterally rotate upper arm</a:t>
            </a:r>
          </a:p>
          <a:p>
            <a:r>
              <a:rPr lang="en-US" i="1" dirty="0" err="1" smtClean="0"/>
              <a:t>Teres</a:t>
            </a:r>
            <a:r>
              <a:rPr lang="en-US" i="1" dirty="0" smtClean="0"/>
              <a:t> minor</a:t>
            </a:r>
            <a:r>
              <a:rPr lang="en-US" dirty="0" smtClean="0"/>
              <a:t>- laterally rotate upper arm</a:t>
            </a:r>
          </a:p>
          <a:p>
            <a:r>
              <a:rPr lang="en-US" i="1" dirty="0" smtClean="0"/>
              <a:t>Subscapularis</a:t>
            </a:r>
            <a:r>
              <a:rPr lang="en-US" dirty="0" smtClean="0"/>
              <a:t>- medially rotate upper arm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45134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that move the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err="1" smtClean="0"/>
              <a:t>Pectoralis</a:t>
            </a:r>
            <a:r>
              <a:rPr lang="en-US" b="1" i="1" dirty="0" smtClean="0"/>
              <a:t> major </a:t>
            </a:r>
          </a:p>
          <a:p>
            <a:pPr>
              <a:buNone/>
            </a:pPr>
            <a:r>
              <a:rPr lang="en-US" dirty="0" smtClean="0"/>
              <a:t>–Prime mover of arm flexion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Deltoid</a:t>
            </a:r>
          </a:p>
          <a:p>
            <a:pPr>
              <a:buNone/>
            </a:pPr>
            <a:r>
              <a:rPr lang="en-US" dirty="0" smtClean="0"/>
              <a:t>–ABDUCTION of arm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2" y="1610519"/>
            <a:ext cx="36861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105400" y="1981200"/>
            <a:ext cx="762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14800" y="3276600"/>
            <a:ext cx="7620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that move the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err="1" smtClean="0"/>
              <a:t>Latissiums</a:t>
            </a:r>
            <a:r>
              <a:rPr lang="en-US" b="1" i="1" dirty="0" smtClean="0"/>
              <a:t> </a:t>
            </a:r>
            <a:r>
              <a:rPr lang="en-US" b="1" i="1" dirty="0" err="1" smtClean="0"/>
              <a:t>dorsi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–Arm EXTENSION and ADDUCTION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/>
              <a:t>Teres</a:t>
            </a:r>
            <a:r>
              <a:rPr lang="en-US" b="1" i="1" dirty="0" smtClean="0"/>
              <a:t> major</a:t>
            </a:r>
          </a:p>
          <a:p>
            <a:pPr>
              <a:buNone/>
            </a:pPr>
            <a:r>
              <a:rPr lang="en-US" dirty="0" smtClean="0"/>
              <a:t>–Works synergistically w/ above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/>
              <a:t>Teres</a:t>
            </a:r>
            <a:r>
              <a:rPr lang="en-US" b="1" i="1" dirty="0" smtClean="0"/>
              <a:t> minor</a:t>
            </a:r>
          </a:p>
          <a:p>
            <a:pPr>
              <a:buNone/>
            </a:pPr>
            <a:r>
              <a:rPr lang="en-US" dirty="0" smtClean="0"/>
              <a:t>–Same as above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1610519"/>
            <a:ext cx="39243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8229600" y="3124200"/>
            <a:ext cx="6858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229600" y="3505200"/>
            <a:ext cx="7620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077200" y="4648200"/>
            <a:ext cx="3048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that move forearm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Biceps </a:t>
            </a:r>
            <a:r>
              <a:rPr lang="en-US" b="1" i="1" dirty="0" err="1" smtClean="0"/>
              <a:t>brachii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–FLEXION of forearm </a:t>
            </a:r>
          </a:p>
          <a:p>
            <a:pPr>
              <a:buNone/>
            </a:pPr>
            <a:r>
              <a:rPr lang="en-US" dirty="0" smtClean="0"/>
              <a:t>–Supination of forearm (Palm faces up)</a:t>
            </a:r>
          </a:p>
          <a:p>
            <a:pPr>
              <a:buNone/>
            </a:pPr>
            <a:r>
              <a:rPr lang="en-US" dirty="0"/>
              <a:t>-Origin: </a:t>
            </a:r>
            <a:r>
              <a:rPr lang="en-US" sz="1900" dirty="0"/>
              <a:t>short head: coracoid process of the scapula; long head: </a:t>
            </a:r>
            <a:r>
              <a:rPr lang="en-US" sz="1900" dirty="0" err="1"/>
              <a:t>supraglenoid</a:t>
            </a:r>
            <a:r>
              <a:rPr lang="en-US" sz="1900" dirty="0"/>
              <a:t> tubercle of the </a:t>
            </a:r>
            <a:r>
              <a:rPr lang="en-US" sz="1900" dirty="0" smtClean="0"/>
              <a:t>scapula</a:t>
            </a:r>
          </a:p>
          <a:p>
            <a:pPr>
              <a:buNone/>
            </a:pPr>
            <a:r>
              <a:rPr lang="en-US" sz="1900" dirty="0" smtClean="0"/>
              <a:t>-</a:t>
            </a:r>
            <a:r>
              <a:rPr lang="en-US" sz="2400" dirty="0"/>
              <a:t>Insertion</a:t>
            </a:r>
            <a:r>
              <a:rPr lang="en-US" sz="2400" dirty="0" smtClean="0"/>
              <a:t>: </a:t>
            </a:r>
            <a:r>
              <a:rPr lang="en-US" sz="1900" dirty="0" smtClean="0"/>
              <a:t>tuberosity </a:t>
            </a:r>
            <a:r>
              <a:rPr lang="en-US" sz="1900" dirty="0"/>
              <a:t>of the </a:t>
            </a: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radius</a:t>
            </a:r>
            <a:endParaRPr lang="en-US" dirty="0" smtClean="0"/>
          </a:p>
          <a:p>
            <a:r>
              <a:rPr lang="en-US" b="1" i="1" dirty="0" err="1" smtClean="0"/>
              <a:t>Brachialis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–FLEXION of forearm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/>
              <a:t>Brachioradialis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–Forearm FLEXION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08883"/>
            <a:ext cx="4243387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505200" y="4648200"/>
            <a:ext cx="8382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57600" y="4953000"/>
            <a:ext cx="6858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33800" y="5334000"/>
            <a:ext cx="6096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that move forearm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r>
              <a:rPr lang="en-US" sz="2400" b="1" i="1" dirty="0" smtClean="0"/>
              <a:t>Triceps </a:t>
            </a:r>
            <a:r>
              <a:rPr lang="en-US" sz="2400" b="1" i="1" dirty="0" err="1" smtClean="0"/>
              <a:t>brachii</a:t>
            </a:r>
            <a:endParaRPr lang="en-US" sz="2400" b="1" i="1" dirty="0" smtClean="0"/>
          </a:p>
          <a:p>
            <a:pPr>
              <a:buNone/>
            </a:pPr>
            <a:r>
              <a:rPr lang="en-US" sz="2400" dirty="0" smtClean="0"/>
              <a:t>–Forearm EXTENSION</a:t>
            </a:r>
          </a:p>
          <a:p>
            <a:r>
              <a:rPr lang="en-US" sz="2400" b="1" i="1" dirty="0" err="1" smtClean="0"/>
              <a:t>Pronator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teres</a:t>
            </a:r>
            <a:endParaRPr lang="en-US" sz="2400" b="1" i="1" dirty="0" smtClean="0"/>
          </a:p>
          <a:p>
            <a:pPr>
              <a:buNone/>
            </a:pPr>
            <a:r>
              <a:rPr lang="en-US" sz="2400" dirty="0" smtClean="0"/>
              <a:t>–</a:t>
            </a:r>
            <a:r>
              <a:rPr lang="en-US" sz="2400" dirty="0" err="1" smtClean="0"/>
              <a:t>Pronates</a:t>
            </a:r>
            <a:r>
              <a:rPr lang="en-US" sz="2400" dirty="0" smtClean="0"/>
              <a:t> and FLEXION forearm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1610519"/>
            <a:ext cx="39243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8305800" y="3200400"/>
            <a:ext cx="4572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00400"/>
            <a:ext cx="2895600" cy="34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81000" y="3962400"/>
            <a:ext cx="8382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Muscles that move wrist and fingers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Flexor </a:t>
            </a:r>
            <a:r>
              <a:rPr lang="en-US" b="1" i="1" dirty="0" err="1" smtClean="0"/>
              <a:t>carpi</a:t>
            </a:r>
            <a:r>
              <a:rPr lang="en-US" b="1" i="1" dirty="0" smtClean="0"/>
              <a:t> </a:t>
            </a:r>
            <a:r>
              <a:rPr lang="en-US" b="1" i="1" dirty="0" err="1" smtClean="0"/>
              <a:t>radialis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–FLEXES wrist, ABDUCTS hand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Flexor carpi </a:t>
            </a:r>
            <a:r>
              <a:rPr lang="en-US" b="1" i="1" dirty="0" err="1" smtClean="0"/>
              <a:t>ulnaris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–FLEXES wrist, ADDUCTS hand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3864"/>
            <a:ext cx="3924325" cy="47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7543800" y="2514600"/>
            <a:ext cx="6858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170" idx="3"/>
          </p:cNvCxnSpPr>
          <p:nvPr/>
        </p:nvCxnSpPr>
        <p:spPr>
          <a:xfrm flipH="1" flipV="1">
            <a:off x="7772400" y="3505200"/>
            <a:ext cx="876325" cy="3809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F30B6C8FA478A5EC25D83DADD05" ma:contentTypeVersion="12" ma:contentTypeDescription="Create a new document." ma:contentTypeScope="" ma:versionID="ab0fc533f74ac8a9604d5982aad16063">
  <xsd:schema xmlns:xsd="http://www.w3.org/2001/XMLSchema" xmlns:xs="http://www.w3.org/2001/XMLSchema" xmlns:p="http://schemas.microsoft.com/office/2006/metadata/properties" xmlns:ns2="a2acf4b7-5299-4edc-89db-040666088f36" xmlns:ns3="cb767506-8e56-465d-9fa5-96a982c31c26" targetNamespace="http://schemas.microsoft.com/office/2006/metadata/properties" ma:root="true" ma:fieldsID="7764721b6c8061dc40ee525512f97de9" ns2:_="" ns3:_="">
    <xsd:import namespace="a2acf4b7-5299-4edc-89db-040666088f36"/>
    <xsd:import namespace="cb767506-8e56-465d-9fa5-96a982c31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f4b7-5299-4edc-89db-040666088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7506-8e56-465d-9fa5-96a982c31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222B99-6FFD-49BD-B2D0-D2F70F17DA31}"/>
</file>

<file path=customXml/itemProps2.xml><?xml version="1.0" encoding="utf-8"?>
<ds:datastoreItem xmlns:ds="http://schemas.openxmlformats.org/officeDocument/2006/customXml" ds:itemID="{A6E44722-6AB0-436C-9381-F36B148C1714}"/>
</file>

<file path=customXml/itemProps3.xml><?xml version="1.0" encoding="utf-8"?>
<ds:datastoreItem xmlns:ds="http://schemas.openxmlformats.org/officeDocument/2006/customXml" ds:itemID="{03BB384D-C0E6-4302-9D6F-1D48AD870F16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300</TotalTime>
  <Words>525</Words>
  <Application>Microsoft Office PowerPoint</Application>
  <PresentationFormat>On-screen Show (4:3)</PresentationFormat>
  <Paragraphs>131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Muscles: Extremities</vt:lpstr>
      <vt:lpstr>Muscles of shoulder girdle</vt:lpstr>
      <vt:lpstr>Muscles of shoulder girdle</vt:lpstr>
      <vt:lpstr>SITS Muscles</vt:lpstr>
      <vt:lpstr>Muscles that move the arm</vt:lpstr>
      <vt:lpstr>Muscles that move the arm</vt:lpstr>
      <vt:lpstr>Muscles that move forearm</vt:lpstr>
      <vt:lpstr>Muscles that move forearm</vt:lpstr>
      <vt:lpstr>Muscles that move wrist and fingers</vt:lpstr>
      <vt:lpstr>Muscles that move wrist and fingers</vt:lpstr>
      <vt:lpstr>Muscles that move thigh</vt:lpstr>
      <vt:lpstr>Muscles that move thigh</vt:lpstr>
      <vt:lpstr>Muscles that move leg</vt:lpstr>
      <vt:lpstr>Muscles that move leg</vt:lpstr>
      <vt:lpstr>Muscles that move leg</vt:lpstr>
      <vt:lpstr>Muscles of feet and toes</vt:lpstr>
      <vt:lpstr>Muscles of feet and toes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Muscles: Extremeties</dc:title>
  <dc:creator>Aleksandra</dc:creator>
  <cp:lastModifiedBy>CHC211</cp:lastModifiedBy>
  <cp:revision>25</cp:revision>
  <dcterms:created xsi:type="dcterms:W3CDTF">2012-10-15T18:21:02Z</dcterms:created>
  <dcterms:modified xsi:type="dcterms:W3CDTF">2019-02-27T18:50:46Z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0x0101000581AF30B6C8FA478A5EC25D83DADD05</vt:lpwstr>
  </property>
</Properties>
</file>