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4" r:id="rId4"/>
    <p:sldId id="263" r:id="rId5"/>
    <p:sldId id="257" r:id="rId6"/>
    <p:sldId id="258" r:id="rId7"/>
    <p:sldId id="265" r:id="rId8"/>
    <p:sldId id="259" r:id="rId9"/>
    <p:sldId id="260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CFD95-1253-452C-B1DA-CD81601F8EB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9A686-41F9-41D2-8F9B-CAE4F112A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9A686-41F9-41D2-8F9B-CAE4F112A8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73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A1B789-3639-4C83-B0F1-C30BA156CAAA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70B30B-6388-46A1-B5D6-A60A570AC4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Nervous Tissue &amp; Neuron Anatomy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A&amp;P I Lab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7DAC-7366-4C20-B3B2-633B0DD2A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Neuron Anatomy</a:t>
            </a:r>
          </a:p>
        </p:txBody>
      </p:sp>
      <p:pic>
        <p:nvPicPr>
          <p:cNvPr id="3074" name="Picture 2" descr="Image result for neuron model labeled">
            <a:extLst>
              <a:ext uri="{FF2B5EF4-FFF2-40B4-BE49-F238E27FC236}">
                <a16:creationId xmlns:a16="http://schemas.microsoft.com/office/drawing/2014/main" id="{0FFEAC82-4684-4A27-B64B-A42247E676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0700"/>
            <a:ext cx="8229600" cy="442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62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509587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1472" y="4114800"/>
            <a:ext cx="4914403" cy="251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388E6-08CE-4668-8F2F-64931F1A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B63CB-0D3E-4291-8DFC-CE00B98F8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Nervous System s divided up into 2 parts: the Central Nervous System (CNS) and the Peripheral Nervous System (PNS).</a:t>
            </a:r>
          </a:p>
          <a:p>
            <a:r>
              <a:rPr lang="en-US" dirty="0"/>
              <a:t>The CNS contains the brain and spinal cord.</a:t>
            </a:r>
          </a:p>
          <a:p>
            <a:r>
              <a:rPr lang="en-US" dirty="0"/>
              <a:t>The PNS contains peripheral nerves that innervate skin, muscle, visceral organs, etc.</a:t>
            </a:r>
          </a:p>
          <a:p>
            <a:r>
              <a:rPr lang="en-US" dirty="0"/>
              <a:t>All of these structures contain nervous tissue.</a:t>
            </a:r>
          </a:p>
        </p:txBody>
      </p:sp>
    </p:spTree>
    <p:extLst>
      <p:ext uri="{BB962C8B-B14F-4D97-AF65-F5344CB8AC3E}">
        <p14:creationId xmlns:p14="http://schemas.microsoft.com/office/powerpoint/2010/main" val="310656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265AD-3289-4FD6-97CC-DCFA26AC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Tissue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EFAE7-BA3A-44A1-A7BE-5F1420615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major cell types</a:t>
            </a:r>
          </a:p>
          <a:p>
            <a:pPr>
              <a:buNone/>
            </a:pPr>
            <a:r>
              <a:rPr lang="en-US" dirty="0"/>
              <a:t>     - </a:t>
            </a:r>
            <a:r>
              <a:rPr lang="en-US" u="sng" dirty="0" err="1"/>
              <a:t>Neruoglia</a:t>
            </a:r>
            <a:r>
              <a:rPr lang="en-US" dirty="0"/>
              <a:t>: support, protect and insulate neurons</a:t>
            </a:r>
          </a:p>
          <a:p>
            <a:pPr>
              <a:buNone/>
            </a:pPr>
            <a:r>
              <a:rPr lang="en-US" dirty="0"/>
              <a:t>     - </a:t>
            </a:r>
            <a:r>
              <a:rPr lang="en-US" u="sng" dirty="0"/>
              <a:t>Neurons</a:t>
            </a:r>
            <a:r>
              <a:rPr lang="en-US" dirty="0"/>
              <a:t>: Receive stimuli (irritability)</a:t>
            </a:r>
          </a:p>
          <a:p>
            <a:pPr>
              <a:buNone/>
            </a:pPr>
            <a:r>
              <a:rPr lang="en-US" dirty="0"/>
              <a:t>                      : Conduct impulses (conductivity)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2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CFEA-A239-4EFA-875C-0AE2321CA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Nervous Tissue</a:t>
            </a:r>
          </a:p>
        </p:txBody>
      </p:sp>
      <p:pic>
        <p:nvPicPr>
          <p:cNvPr id="4" name="Content Placeholder 3" descr="imagesCAN08HUA.jpg">
            <a:extLst>
              <a:ext uri="{FF2B5EF4-FFF2-40B4-BE49-F238E27FC236}">
                <a16:creationId xmlns:a16="http://schemas.microsoft.com/office/drawing/2014/main" id="{B979626E-3797-47DD-AF05-FA717C0B8E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257344"/>
            <a:ext cx="6629399" cy="5214429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46793B-10D0-4DB9-B107-FF602EDF1230}"/>
              </a:ext>
            </a:extLst>
          </p:cNvPr>
          <p:cNvSpPr txBox="1"/>
          <p:nvPr/>
        </p:nvSpPr>
        <p:spPr>
          <a:xfrm>
            <a:off x="6858000" y="175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Neuroglial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734A279-2D2B-43DA-81F6-3F577FB7FAE7}"/>
              </a:ext>
            </a:extLst>
          </p:cNvPr>
          <p:cNvCxnSpPr/>
          <p:nvPr/>
        </p:nvCxnSpPr>
        <p:spPr>
          <a:xfrm flipH="1">
            <a:off x="6019800" y="1981200"/>
            <a:ext cx="6858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96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Neuroglia (support cells)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Types of Neuroglia cells:</a:t>
            </a:r>
          </a:p>
          <a:p>
            <a:pPr marL="137160" indent="0">
              <a:buNone/>
            </a:pPr>
            <a:r>
              <a:rPr lang="en-US" dirty="0"/>
              <a:t>	-Astrocytes: regulate the transmission of electrical impulses within the brain and provide neurons with nutrients. Also, form scar tissue when damage occurs.</a:t>
            </a:r>
          </a:p>
          <a:p>
            <a:pPr marL="137160" indent="0">
              <a:buNone/>
            </a:pPr>
            <a:r>
              <a:rPr lang="en-US" dirty="0"/>
              <a:t>	- Oligodendrocytes: produce myelin in CNS</a:t>
            </a:r>
          </a:p>
          <a:p>
            <a:pPr marL="137160" indent="0">
              <a:buNone/>
            </a:pPr>
            <a:r>
              <a:rPr lang="en-US" dirty="0"/>
              <a:t>	- Ependymal cells: line the ventricles in the brain. They manufacture CSF and circulate it through the empty ventricles and into the rest of the CNS.</a:t>
            </a:r>
          </a:p>
          <a:p>
            <a:pPr marL="137160" indent="0">
              <a:buNone/>
            </a:pPr>
            <a:r>
              <a:rPr lang="en-US" dirty="0"/>
              <a:t>	-Microglia: act as macrophages and remove damaged or invading cells.</a:t>
            </a:r>
          </a:p>
          <a:p>
            <a:pPr marL="137160" indent="0">
              <a:buNone/>
            </a:pPr>
            <a:r>
              <a:rPr lang="en-US" dirty="0"/>
              <a:t>	-Schwann cells –produce myelin in PNS (forming myelin sheaths)</a:t>
            </a:r>
          </a:p>
          <a:p>
            <a:pPr marL="13716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Neuron Anatomy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7620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Common neuron components:</a:t>
            </a:r>
          </a:p>
          <a:p>
            <a:pPr>
              <a:buNone/>
            </a:pPr>
            <a:r>
              <a:rPr lang="en-US" dirty="0"/>
              <a:t>–</a:t>
            </a:r>
            <a:r>
              <a:rPr lang="en-US" b="1" i="1" dirty="0"/>
              <a:t>Cell body (aka </a:t>
            </a:r>
            <a:r>
              <a:rPr lang="en-US" b="1" i="1" dirty="0" err="1"/>
              <a:t>Perikaryon</a:t>
            </a:r>
            <a:r>
              <a:rPr lang="en-US" b="1" i="1" dirty="0"/>
              <a:t>)–usually found in CNS in clusters called nuclei. They can be found in PNS in ganglia</a:t>
            </a:r>
          </a:p>
          <a:p>
            <a:pPr>
              <a:buNone/>
            </a:pPr>
            <a:r>
              <a:rPr lang="en-US" dirty="0"/>
              <a:t>•Make up </a:t>
            </a:r>
            <a:r>
              <a:rPr lang="en-US" b="1" i="1" dirty="0"/>
              <a:t>gray matter in CNS (</a:t>
            </a:r>
            <a:r>
              <a:rPr lang="en-US" b="1" i="1" dirty="0" err="1"/>
              <a:t>myelinated</a:t>
            </a:r>
            <a:r>
              <a:rPr lang="en-US" b="1" i="1" dirty="0"/>
              <a:t> processes make up white matter tracts in CNS, and spinal nerves in PNS)</a:t>
            </a:r>
          </a:p>
          <a:p>
            <a:pPr>
              <a:buNone/>
            </a:pPr>
            <a:r>
              <a:rPr lang="en-US" dirty="0"/>
              <a:t>•Cell bodies contain:</a:t>
            </a:r>
          </a:p>
          <a:p>
            <a:pPr>
              <a:buNone/>
            </a:pPr>
            <a:r>
              <a:rPr lang="en-US" dirty="0"/>
              <a:t>      –</a:t>
            </a:r>
            <a:r>
              <a:rPr lang="en-US" b="1" i="1" dirty="0"/>
              <a:t>Nucleus: house DNA and makes ribosomes</a:t>
            </a:r>
          </a:p>
          <a:p>
            <a:pPr>
              <a:buNone/>
            </a:pPr>
            <a:r>
              <a:rPr lang="en-US" dirty="0"/>
              <a:t>      –</a:t>
            </a:r>
            <a:r>
              <a:rPr lang="en-US" b="1" i="1" dirty="0" err="1"/>
              <a:t>Neuroplasm</a:t>
            </a:r>
            <a:r>
              <a:rPr lang="en-US" b="1" i="1" dirty="0"/>
              <a:t>: cytoplasm</a:t>
            </a:r>
          </a:p>
          <a:p>
            <a:pPr>
              <a:buNone/>
            </a:pPr>
            <a:r>
              <a:rPr lang="en-US" dirty="0"/>
              <a:t>      –</a:t>
            </a:r>
            <a:r>
              <a:rPr lang="en-US" b="1" i="1" dirty="0"/>
              <a:t>Neurofibrils: the cytoskeleton of the cell</a:t>
            </a:r>
          </a:p>
          <a:p>
            <a:pPr>
              <a:buNone/>
            </a:pPr>
            <a:r>
              <a:rPr lang="en-US" dirty="0"/>
              <a:t>      –</a:t>
            </a:r>
            <a:r>
              <a:rPr lang="en-US" b="1" i="1" dirty="0"/>
              <a:t>Nissl bodies: </a:t>
            </a:r>
            <a:r>
              <a:rPr lang="en-US" b="1" i="1" dirty="0" err="1"/>
              <a:t>rER</a:t>
            </a:r>
            <a:r>
              <a:rPr lang="en-US" b="1" i="1" dirty="0"/>
              <a:t> (rough endoplasmic reticulum). Synthesize proteins</a:t>
            </a:r>
          </a:p>
          <a:p>
            <a:pPr>
              <a:buNone/>
            </a:pPr>
            <a:r>
              <a:rPr lang="en-US" dirty="0"/>
              <a:t>      –</a:t>
            </a:r>
            <a:r>
              <a:rPr lang="en-US" b="1" i="1" dirty="0"/>
              <a:t>Smooth ER: detoxifies, stores Ca+ and</a:t>
            </a:r>
          </a:p>
          <a:p>
            <a:pPr>
              <a:buNone/>
            </a:pPr>
            <a:r>
              <a:rPr lang="en-US" b="1" i="1" dirty="0"/>
              <a:t>Produce lipids</a:t>
            </a:r>
          </a:p>
          <a:p>
            <a:pPr>
              <a:buNone/>
            </a:pPr>
            <a:r>
              <a:rPr lang="en-US" dirty="0"/>
              <a:t>      –</a:t>
            </a:r>
            <a:r>
              <a:rPr lang="en-US" b="1" i="1" dirty="0"/>
              <a:t>Mitochondria: synthesize ATP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i="1" dirty="0"/>
              <a:t>- </a:t>
            </a:r>
            <a:r>
              <a:rPr lang="en-US" b="1" i="1" dirty="0"/>
              <a:t>Lysosomes: contain digestive enzymes to break</a:t>
            </a:r>
          </a:p>
          <a:p>
            <a:pPr>
              <a:buNone/>
            </a:pPr>
            <a:r>
              <a:rPr lang="en-US" b="1" i="1" dirty="0"/>
              <a:t>down food particles. </a:t>
            </a:r>
          </a:p>
          <a:p>
            <a:pPr>
              <a:buNone/>
            </a:pPr>
            <a:endParaRPr lang="en-US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3ECAA-1395-4483-AF3F-49803E4843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76319-09DF-458D-9B02-78B920B9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Neuron Anatomy</a:t>
            </a:r>
          </a:p>
        </p:txBody>
      </p:sp>
      <p:pic>
        <p:nvPicPr>
          <p:cNvPr id="1026" name="Picture 2" descr="Image result for neuron model labeled">
            <a:extLst>
              <a:ext uri="{FF2B5EF4-FFF2-40B4-BE49-F238E27FC236}">
                <a16:creationId xmlns:a16="http://schemas.microsoft.com/office/drawing/2014/main" id="{13684B63-664B-419B-B538-DE8CE2FE77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96373"/>
            <a:ext cx="4708525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9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Neuron Anatomy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70" y="1600200"/>
            <a:ext cx="4462130" cy="4525963"/>
          </a:xfrm>
        </p:spPr>
        <p:txBody>
          <a:bodyPr>
            <a:normAutofit fontScale="92500"/>
          </a:bodyPr>
          <a:lstStyle/>
          <a:p>
            <a:r>
              <a:rPr lang="en-US" b="1" i="1" dirty="0"/>
              <a:t>Dendrites–receptor regions of neuron</a:t>
            </a:r>
          </a:p>
          <a:p>
            <a:r>
              <a:rPr lang="en-US" b="1" i="1" dirty="0"/>
              <a:t>Axon–generate and conduct nerve impulses</a:t>
            </a:r>
          </a:p>
          <a:p>
            <a:pPr>
              <a:buNone/>
            </a:pPr>
            <a:r>
              <a:rPr lang="en-US" dirty="0"/>
              <a:t>•</a:t>
            </a:r>
            <a:r>
              <a:rPr lang="en-US" b="1" i="1" dirty="0"/>
              <a:t>Axon hillock –part just distal to neuron body (site where APs are generated)</a:t>
            </a:r>
          </a:p>
          <a:p>
            <a:pPr>
              <a:buNone/>
            </a:pPr>
            <a:r>
              <a:rPr lang="en-US" dirty="0"/>
              <a:t>•</a:t>
            </a:r>
            <a:r>
              <a:rPr lang="en-US" b="1" i="1" dirty="0"/>
              <a:t>Axon terminal –distal part of axon just before synapse where neurotransmitters are stored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612CE9-9E14-400A-8511-3BD5B82E44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  <p:pic>
        <p:nvPicPr>
          <p:cNvPr id="2050" name="Picture 2" descr="Image result for neuron model labeled">
            <a:extLst>
              <a:ext uri="{FF2B5EF4-FFF2-40B4-BE49-F238E27FC236}">
                <a16:creationId xmlns:a16="http://schemas.microsoft.com/office/drawing/2014/main" id="{8EDBA862-5F6F-497A-BF31-BDF098C7B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30" y="2133600"/>
            <a:ext cx="46228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Neuron Anatomy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Myelin–fatty protein covering most long neuron fibers (</a:t>
            </a:r>
            <a:r>
              <a:rPr lang="en-US" b="1" i="1" dirty="0" err="1"/>
              <a:t>myelinated</a:t>
            </a:r>
            <a:r>
              <a:rPr lang="en-US" b="1" i="1" dirty="0"/>
              <a:t> fibers)</a:t>
            </a:r>
          </a:p>
          <a:p>
            <a:r>
              <a:rPr lang="en-US" b="1" i="1" dirty="0"/>
              <a:t>Neurilemma–peripheral part of Schwann cell where its nucleus, etc are pushed out</a:t>
            </a:r>
          </a:p>
          <a:p>
            <a:r>
              <a:rPr lang="en-US" b="1" i="1" dirty="0"/>
              <a:t>Nodes of Ranvier –gaps in myelin sheath along axon</a:t>
            </a:r>
          </a:p>
          <a:p>
            <a:r>
              <a:rPr lang="en-US" b="1" i="1" dirty="0"/>
              <a:t>Endoneurium-protective covering around the axon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81AF30B6C8FA478A5EC25D83DADD05" ma:contentTypeVersion="12" ma:contentTypeDescription="Create a new document." ma:contentTypeScope="" ma:versionID="ab0fc533f74ac8a9604d5982aad16063">
  <xsd:schema xmlns:xsd="http://www.w3.org/2001/XMLSchema" xmlns:xs="http://www.w3.org/2001/XMLSchema" xmlns:p="http://schemas.microsoft.com/office/2006/metadata/properties" xmlns:ns2="a2acf4b7-5299-4edc-89db-040666088f36" xmlns:ns3="cb767506-8e56-465d-9fa5-96a982c31c26" targetNamespace="http://schemas.microsoft.com/office/2006/metadata/properties" ma:root="true" ma:fieldsID="7764721b6c8061dc40ee525512f97de9" ns2:_="" ns3:_="">
    <xsd:import namespace="a2acf4b7-5299-4edc-89db-040666088f36"/>
    <xsd:import namespace="cb767506-8e56-465d-9fa5-96a982c31c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cf4b7-5299-4edc-89db-040666088f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67506-8e56-465d-9fa5-96a982c31c2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F93AED-67E1-49C9-8605-4171C7F5641B}"/>
</file>

<file path=customXml/itemProps2.xml><?xml version="1.0" encoding="utf-8"?>
<ds:datastoreItem xmlns:ds="http://schemas.openxmlformats.org/officeDocument/2006/customXml" ds:itemID="{CA77F053-D886-4E3A-86B1-E8A5C9F058BD}"/>
</file>

<file path=customXml/itemProps3.xml><?xml version="1.0" encoding="utf-8"?>
<ds:datastoreItem xmlns:ds="http://schemas.openxmlformats.org/officeDocument/2006/customXml" ds:itemID="{B8D8B09A-BB00-4E74-9AB7-BC370AD03B7D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510</TotalTime>
  <Words>339</Words>
  <Application>Microsoft Office PowerPoint</Application>
  <PresentationFormat>On-screen Show 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Nervous Tissue &amp; Neuron Anatomy</vt:lpstr>
      <vt:lpstr>Nervous Tissue</vt:lpstr>
      <vt:lpstr>Nervous Tissue</vt:lpstr>
      <vt:lpstr>Nervous Tissue</vt:lpstr>
      <vt:lpstr>Neuroglia (support cells) </vt:lpstr>
      <vt:lpstr>Neuron Anatomy</vt:lpstr>
      <vt:lpstr>Neuron Anatomy</vt:lpstr>
      <vt:lpstr>Neuron Anatomy</vt:lpstr>
      <vt:lpstr>Neuron Anatomy</vt:lpstr>
      <vt:lpstr>Neuron Anatomy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Neuron Anatomy</dc:title>
  <dc:creator>Aleksandra</dc:creator>
  <cp:lastModifiedBy>Greg Smelt</cp:lastModifiedBy>
  <cp:revision>10</cp:revision>
  <dcterms:created xsi:type="dcterms:W3CDTF">2012-10-29T00:44:42Z</dcterms:created>
  <dcterms:modified xsi:type="dcterms:W3CDTF">2019-11-05T02:29:33Z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0x0101000581AF30B6C8FA478A5EC25D83DADD05</vt:lpwstr>
  </property>
</Properties>
</file>