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31B17D-8EEF-403A-B2FB-ED41D16CFC1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D27EA-9821-4258-BFE2-25E405EF9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Appendicular Skeleton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&amp; P I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Antebrachial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bones:</a:t>
            </a:r>
          </a:p>
          <a:p>
            <a:pPr>
              <a:buNone/>
            </a:pPr>
            <a:r>
              <a:rPr lang="en-US" dirty="0" smtClean="0"/>
              <a:t>      - Ulna medially</a:t>
            </a:r>
          </a:p>
          <a:p>
            <a:pPr>
              <a:buNone/>
            </a:pPr>
            <a:r>
              <a:rPr lang="en-US" dirty="0" smtClean="0"/>
              <a:t>      - Radius laterally</a:t>
            </a:r>
          </a:p>
          <a:p>
            <a:endParaRPr lang="en-US" dirty="0"/>
          </a:p>
        </p:txBody>
      </p:sp>
      <p:pic>
        <p:nvPicPr>
          <p:cNvPr id="4" name="Picture 4" descr="08-04_Radius-Ulna_1"/>
          <p:cNvPicPr>
            <a:picLocks noChangeAspect="1" noChangeArrowheads="1"/>
          </p:cNvPicPr>
          <p:nvPr/>
        </p:nvPicPr>
        <p:blipFill>
          <a:blip r:embed="rId2" cstate="print"/>
          <a:srcRect l="4546" r="22728"/>
          <a:stretch>
            <a:fillRect/>
          </a:stretch>
        </p:blipFill>
        <p:spPr bwMode="auto">
          <a:xfrm>
            <a:off x="4191000" y="1676400"/>
            <a:ext cx="4611688" cy="490378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6705600" y="1981200"/>
            <a:ext cx="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76800" y="2590800"/>
            <a:ext cx="3810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5562600"/>
            <a:ext cx="3048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934200" y="5715000"/>
            <a:ext cx="5334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and wrist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448056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Carpal bones </a:t>
            </a:r>
            <a:r>
              <a:rPr lang="en-US" b="1" i="1" dirty="0" smtClean="0"/>
              <a:t>–short bones that form wrist</a:t>
            </a:r>
          </a:p>
          <a:p>
            <a:pPr>
              <a:buNone/>
            </a:pPr>
            <a:r>
              <a:rPr lang="en-US" dirty="0" smtClean="0"/>
              <a:t>     - Eight bones in all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Scaphoid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Lunate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Triquetral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Pisiform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smtClean="0"/>
              <a:t>Trapezium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smtClean="0"/>
              <a:t>Trapezoid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Capitate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Hamate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Lovers Try Positions That They Can’t Handle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08-06_Hand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647" b="8235"/>
          <a:stretch>
            <a:fillRect/>
          </a:stretch>
        </p:blipFill>
        <p:spPr bwMode="auto">
          <a:xfrm>
            <a:off x="461402" y="381000"/>
            <a:ext cx="8221196" cy="592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and wrist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709160"/>
          </a:xfrm>
        </p:spPr>
        <p:txBody>
          <a:bodyPr/>
          <a:lstStyle/>
          <a:p>
            <a:r>
              <a:rPr lang="en-US" dirty="0" smtClean="0"/>
              <a:t>Hand:</a:t>
            </a:r>
          </a:p>
          <a:p>
            <a:pPr>
              <a:buNone/>
            </a:pPr>
            <a:r>
              <a:rPr lang="en-US" dirty="0" smtClean="0"/>
              <a:t>    - Proximal hand is composed of metacarpals</a:t>
            </a:r>
          </a:p>
          <a:p>
            <a:pPr>
              <a:buNone/>
            </a:pPr>
            <a:r>
              <a:rPr lang="en-US" dirty="0" smtClean="0"/>
              <a:t>    - Numbered 1 –5 starting w/ thumb</a:t>
            </a:r>
          </a:p>
          <a:p>
            <a:endParaRPr lang="en-US" dirty="0"/>
          </a:p>
        </p:txBody>
      </p:sp>
      <p:pic>
        <p:nvPicPr>
          <p:cNvPr id="4" name="Picture 4" descr="08-06_Hand_1"/>
          <p:cNvPicPr>
            <a:picLocks noChangeAspect="1" noChangeArrowheads="1"/>
          </p:cNvPicPr>
          <p:nvPr/>
        </p:nvPicPr>
        <p:blipFill>
          <a:blip r:embed="rId2" cstate="print"/>
          <a:srcRect t="17647" b="8235"/>
          <a:stretch>
            <a:fillRect/>
          </a:stretch>
        </p:blipFill>
        <p:spPr bwMode="auto">
          <a:xfrm>
            <a:off x="3681307" y="1752600"/>
            <a:ext cx="5462693" cy="393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and wrist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Fingers</a:t>
            </a:r>
          </a:p>
          <a:p>
            <a:pPr>
              <a:buNone/>
            </a:pPr>
            <a:r>
              <a:rPr lang="en-US" dirty="0" smtClean="0"/>
              <a:t>     - Composed of mini-long bones called </a:t>
            </a:r>
            <a:r>
              <a:rPr lang="en-US" b="1" i="1" u="sng" dirty="0" smtClean="0"/>
              <a:t>phalanges</a:t>
            </a:r>
          </a:p>
          <a:p>
            <a:pPr>
              <a:buNone/>
            </a:pPr>
            <a:r>
              <a:rPr lang="en-US" dirty="0" smtClean="0"/>
              <a:t>     - Numbered the same way as metacarpals</a:t>
            </a:r>
          </a:p>
          <a:p>
            <a:pPr>
              <a:buNone/>
            </a:pPr>
            <a:r>
              <a:rPr lang="en-US" dirty="0" smtClean="0"/>
              <a:t>     - All </a:t>
            </a:r>
            <a:r>
              <a:rPr lang="en-US" i="1" dirty="0" smtClean="0"/>
              <a:t>except thumb </a:t>
            </a:r>
            <a:r>
              <a:rPr lang="en-US" dirty="0" smtClean="0"/>
              <a:t>have proximal, middle and distal phalanges</a:t>
            </a:r>
          </a:p>
          <a:p>
            <a:pPr>
              <a:buNone/>
            </a:pPr>
            <a:r>
              <a:rPr lang="en-US" dirty="0" smtClean="0"/>
              <a:t>     - Thumb only has proximal and distal phalanges</a:t>
            </a:r>
          </a:p>
          <a:p>
            <a:pPr>
              <a:buNone/>
            </a:pPr>
            <a:r>
              <a:rPr lang="en-US" dirty="0" smtClean="0"/>
              <a:t>     - Thumb also know as </a:t>
            </a:r>
            <a:r>
              <a:rPr lang="en-US" b="1" i="1" u="sng" dirty="0" smtClean="0"/>
              <a:t>pollex</a:t>
            </a:r>
            <a:r>
              <a:rPr lang="en-US" b="1" i="1" dirty="0" smtClean="0"/>
              <a:t> </a:t>
            </a:r>
            <a:r>
              <a:rPr lang="en-US" dirty="0" smtClean="0"/>
              <a:t>anatomically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and wrist</a:t>
            </a:r>
            <a:endParaRPr lang="en-US" dirty="0"/>
          </a:p>
        </p:txBody>
      </p:sp>
      <p:pic>
        <p:nvPicPr>
          <p:cNvPr id="4" name="Picture 4" descr="08-06_Hand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647" b="8235"/>
          <a:stretch>
            <a:fillRect/>
          </a:stretch>
        </p:blipFill>
        <p:spPr bwMode="auto">
          <a:xfrm>
            <a:off x="461402" y="1600200"/>
            <a:ext cx="822119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birth, the pelvic girdle is three separate bones:</a:t>
            </a:r>
          </a:p>
          <a:p>
            <a:pPr>
              <a:buNone/>
            </a:pPr>
            <a:r>
              <a:rPr lang="en-US" dirty="0" smtClean="0"/>
              <a:t>    - Ilium, </a:t>
            </a:r>
            <a:r>
              <a:rPr lang="en-US" dirty="0" err="1" smtClean="0"/>
              <a:t>ischium</a:t>
            </a:r>
            <a:r>
              <a:rPr lang="en-US" dirty="0" smtClean="0"/>
              <a:t> and pubis</a:t>
            </a:r>
          </a:p>
          <a:p>
            <a:pPr>
              <a:buNone/>
            </a:pPr>
            <a:r>
              <a:rPr lang="en-US" dirty="0" smtClean="0"/>
              <a:t>    - These bones fuse by adolescence and become one bone</a:t>
            </a:r>
          </a:p>
          <a:p>
            <a:r>
              <a:rPr lang="en-US" dirty="0" smtClean="0"/>
              <a:t>Note:</a:t>
            </a:r>
          </a:p>
          <a:p>
            <a:pPr>
              <a:buNone/>
            </a:pPr>
            <a:r>
              <a:rPr lang="en-US" dirty="0" smtClean="0"/>
              <a:t>    - Ilium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Ischium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- Pubis </a:t>
            </a:r>
          </a:p>
          <a:p>
            <a:endParaRPr lang="en-US" dirty="0"/>
          </a:p>
        </p:txBody>
      </p:sp>
      <p:pic>
        <p:nvPicPr>
          <p:cNvPr id="5" name="Content Placeholder 4" descr="08-07bc_PelvicGirdle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419600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6324600" y="2209800"/>
            <a:ext cx="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10000" y="5410200"/>
            <a:ext cx="6096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4876800"/>
            <a:ext cx="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Structures to note:</a:t>
            </a:r>
            <a:endParaRPr lang="pt-BR" dirty="0" smtClean="0"/>
          </a:p>
          <a:p>
            <a:pPr>
              <a:buNone/>
            </a:pPr>
            <a:r>
              <a:rPr lang="en-US" dirty="0" smtClean="0"/>
              <a:t>- Iliac crest</a:t>
            </a:r>
          </a:p>
          <a:p>
            <a:pPr>
              <a:buNone/>
            </a:pPr>
            <a:r>
              <a:rPr lang="en-US" dirty="0" smtClean="0"/>
              <a:t>- Pubic </a:t>
            </a:r>
            <a:r>
              <a:rPr lang="en-US" dirty="0" err="1" smtClean="0"/>
              <a:t>symphysis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Ischial</a:t>
            </a:r>
            <a:r>
              <a:rPr lang="en-US" dirty="0" smtClean="0"/>
              <a:t> </a:t>
            </a:r>
            <a:r>
              <a:rPr lang="en-US" dirty="0" err="1" smtClean="0"/>
              <a:t>tuberosity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Acetabulum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Obturator</a:t>
            </a:r>
            <a:r>
              <a:rPr lang="en-US" dirty="0" smtClean="0"/>
              <a:t> foramen</a:t>
            </a:r>
          </a:p>
          <a:p>
            <a:pPr>
              <a:buNone/>
            </a:pPr>
            <a:r>
              <a:rPr lang="en-US" dirty="0" smtClean="0"/>
              <a:t>- Sacroiliac joint</a:t>
            </a:r>
          </a:p>
          <a:p>
            <a:endParaRPr lang="en-US" dirty="0"/>
          </a:p>
        </p:txBody>
      </p:sp>
      <p:pic>
        <p:nvPicPr>
          <p:cNvPr id="5" name="Content Placeholder 4" descr="08-07a_PelvicGirdle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4038600" y="1447800"/>
            <a:ext cx="494041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Male vs. Female Pelvic Structures</a:t>
            </a:r>
            <a:endParaRPr lang="en-US" dirty="0"/>
          </a:p>
        </p:txBody>
      </p:sp>
      <p:pic>
        <p:nvPicPr>
          <p:cNvPr id="5" name="Content Placeholder 4" descr="pelv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4321627" cy="5100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Bone thickness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Heavier, thicker, and more prominent markings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Lighter, thinner, and smoother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Pubic arch/angle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50˚–60˚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80˚–90˚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Acetabula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Large; closer together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Small; farther apart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Sacrum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Narrow, longer; sacral promontory more ventral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Wider, shorter; sacral curvature is accentuated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Coccyx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movable; curves ventrally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movable; straighter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Appendicular</a:t>
            </a:r>
            <a:r>
              <a:rPr lang="en-US" dirty="0" smtClean="0"/>
              <a:t>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126 bones (mostly paired)</a:t>
            </a:r>
          </a:p>
          <a:p>
            <a:r>
              <a:rPr lang="en-US" dirty="0" smtClean="0"/>
              <a:t>Consists of pectoral and pelvic girdles, as well as bones of limbs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four bones:</a:t>
            </a:r>
          </a:p>
          <a:p>
            <a:pPr>
              <a:buNone/>
            </a:pPr>
            <a:r>
              <a:rPr lang="en-US" dirty="0" smtClean="0"/>
              <a:t>     - Femur</a:t>
            </a:r>
          </a:p>
          <a:p>
            <a:pPr>
              <a:buNone/>
            </a:pPr>
            <a:r>
              <a:rPr lang="en-US" dirty="0" smtClean="0"/>
              <a:t>     - Patella</a:t>
            </a:r>
          </a:p>
          <a:p>
            <a:pPr>
              <a:buNone/>
            </a:pPr>
            <a:r>
              <a:rPr lang="en-US" dirty="0" smtClean="0"/>
              <a:t>     - Tibia</a:t>
            </a:r>
          </a:p>
          <a:p>
            <a:pPr>
              <a:buNone/>
            </a:pPr>
            <a:r>
              <a:rPr lang="en-US" dirty="0" smtClean="0"/>
              <a:t>     - Fibula</a:t>
            </a:r>
          </a:p>
        </p:txBody>
      </p:sp>
      <p:pic>
        <p:nvPicPr>
          <p:cNvPr id="4" name="Picture 4" descr="07_09Figure-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31612"/>
            <a:ext cx="4343400" cy="482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709160"/>
          </a:xfrm>
        </p:spPr>
        <p:txBody>
          <a:bodyPr/>
          <a:lstStyle/>
          <a:p>
            <a:r>
              <a:rPr lang="en-US" dirty="0" smtClean="0"/>
              <a:t>Femur</a:t>
            </a:r>
          </a:p>
          <a:p>
            <a:pPr>
              <a:buNone/>
            </a:pPr>
            <a:r>
              <a:rPr lang="en-US" dirty="0" smtClean="0"/>
              <a:t>     - Head articulates w/ </a:t>
            </a:r>
            <a:r>
              <a:rPr lang="en-US" dirty="0" err="1" smtClean="0"/>
              <a:t>acetabulum</a:t>
            </a:r>
            <a:r>
              <a:rPr lang="en-US" dirty="0" smtClean="0"/>
              <a:t> in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- Inferior and lateral to head is </a:t>
            </a:r>
            <a:r>
              <a:rPr lang="en-US" b="1" i="1" dirty="0" smtClean="0"/>
              <a:t>greater </a:t>
            </a:r>
            <a:r>
              <a:rPr lang="en-US" b="1" i="1" dirty="0" err="1" smtClean="0"/>
              <a:t>trochanter</a:t>
            </a:r>
            <a:r>
              <a:rPr lang="en-US" b="1" i="1" dirty="0" smtClean="0"/>
              <a:t> –attachment site for muscles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08-09_Patella-Femur_1"/>
          <p:cNvPicPr>
            <a:picLocks noChangeAspect="1" noChangeArrowheads="1"/>
          </p:cNvPicPr>
          <p:nvPr/>
        </p:nvPicPr>
        <p:blipFill>
          <a:blip r:embed="rId2" cstate="print"/>
          <a:srcRect l="12941" t="6363" r="11765" b="4546"/>
          <a:stretch>
            <a:fillRect/>
          </a:stretch>
        </p:blipFill>
        <p:spPr bwMode="auto">
          <a:xfrm>
            <a:off x="4814888" y="1371600"/>
            <a:ext cx="421163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5166360"/>
          </a:xfrm>
        </p:spPr>
        <p:txBody>
          <a:bodyPr/>
          <a:lstStyle/>
          <a:p>
            <a:r>
              <a:rPr lang="en-US" dirty="0" smtClean="0"/>
              <a:t>Two bones:</a:t>
            </a:r>
          </a:p>
          <a:p>
            <a:r>
              <a:rPr lang="en-US" b="1" i="1" dirty="0" smtClean="0"/>
              <a:t>Tibia- </a:t>
            </a:r>
            <a:r>
              <a:rPr lang="en-US" dirty="0" smtClean="0"/>
              <a:t>Articulates w/ femur, fibula and tarsal bones</a:t>
            </a:r>
          </a:p>
          <a:p>
            <a:r>
              <a:rPr lang="en-US" b="1" i="1" dirty="0" smtClean="0"/>
              <a:t>Fibula-</a:t>
            </a:r>
            <a:r>
              <a:rPr lang="en-US" dirty="0" smtClean="0"/>
              <a:t>Articulates w/ tibia and tarsal bones.</a:t>
            </a:r>
          </a:p>
          <a:p>
            <a:pPr>
              <a:buNone/>
            </a:pPr>
            <a:r>
              <a:rPr lang="en-US" dirty="0" smtClean="0"/>
              <a:t>Distal process is called </a:t>
            </a:r>
            <a:r>
              <a:rPr lang="en-US" b="1" i="1" dirty="0" smtClean="0"/>
              <a:t>lateral </a:t>
            </a:r>
            <a:r>
              <a:rPr lang="en-US" b="1" i="1" dirty="0" err="1" smtClean="0"/>
              <a:t>malleolus</a:t>
            </a:r>
            <a:r>
              <a:rPr lang="en-US" b="1" i="1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5" descr="08-10ab_Tibia-Fibula_1"/>
          <p:cNvPicPr>
            <a:picLocks noChangeAspect="1" noChangeArrowheads="1"/>
          </p:cNvPicPr>
          <p:nvPr/>
        </p:nvPicPr>
        <p:blipFill>
          <a:blip r:embed="rId2" cstate="print"/>
          <a:srcRect l="8235" t="7272" r="3529" b="8182"/>
          <a:stretch>
            <a:fillRect/>
          </a:stretch>
        </p:blipFill>
        <p:spPr bwMode="auto">
          <a:xfrm>
            <a:off x="4842938" y="1219200"/>
            <a:ext cx="430106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Foot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/>
          <a:lstStyle/>
          <a:p>
            <a:r>
              <a:rPr lang="en-US" dirty="0" smtClean="0"/>
              <a:t>7 tarsal bones</a:t>
            </a:r>
          </a:p>
          <a:p>
            <a:r>
              <a:rPr lang="en-US" dirty="0" smtClean="0"/>
              <a:t>5 metatarsal bones</a:t>
            </a:r>
          </a:p>
          <a:p>
            <a:r>
              <a:rPr lang="en-US" dirty="0" smtClean="0"/>
              <a:t>14 phalanges bones</a:t>
            </a:r>
          </a:p>
          <a:p>
            <a:endParaRPr lang="en-US" dirty="0"/>
          </a:p>
        </p:txBody>
      </p:sp>
      <p:pic>
        <p:nvPicPr>
          <p:cNvPr id="4" name="Picture 5" descr="08-11bc_Foot_1"/>
          <p:cNvPicPr>
            <a:picLocks noChangeAspect="1" noChangeArrowheads="1"/>
          </p:cNvPicPr>
          <p:nvPr/>
        </p:nvPicPr>
        <p:blipFill>
          <a:blip r:embed="rId2" cstate="print"/>
          <a:srcRect l="7059" t="14546" r="3529" b="9091"/>
          <a:stretch>
            <a:fillRect/>
          </a:stretch>
        </p:blipFill>
        <p:spPr bwMode="auto">
          <a:xfrm>
            <a:off x="4378325" y="1098550"/>
            <a:ext cx="4657725" cy="5149850"/>
          </a:xfrm>
          <a:prstGeom prst="rect">
            <a:avLst/>
          </a:prstGeom>
          <a:noFill/>
        </p:spPr>
      </p:pic>
      <p:pic>
        <p:nvPicPr>
          <p:cNvPr id="5" name="Picture 4" descr="Image2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667000"/>
            <a:ext cx="3588847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r>
              <a:rPr lang="en-US" sz="2000" dirty="0" smtClean="0"/>
              <a:t>The Circus Needs More Interesting Little Clowns</a:t>
            </a:r>
          </a:p>
          <a:p>
            <a:endParaRPr lang="en-US" sz="2000" dirty="0"/>
          </a:p>
          <a:p>
            <a:r>
              <a:rPr lang="en-US" sz="2000" dirty="0" smtClean="0"/>
              <a:t>Tarsal bones:</a:t>
            </a:r>
          </a:p>
          <a:p>
            <a:pPr>
              <a:buNone/>
            </a:pPr>
            <a:r>
              <a:rPr lang="en-US" sz="2000" dirty="0" smtClean="0"/>
              <a:t>     - Talus –articulates w/ tibia/fibula</a:t>
            </a:r>
          </a:p>
          <a:p>
            <a:pPr>
              <a:buNone/>
            </a:pPr>
            <a:r>
              <a:rPr lang="en-US" sz="2000" dirty="0" smtClean="0"/>
              <a:t>     - </a:t>
            </a:r>
            <a:r>
              <a:rPr lang="en-US" sz="2000" dirty="0" err="1" smtClean="0"/>
              <a:t>Calcaneous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- </a:t>
            </a:r>
            <a:r>
              <a:rPr lang="en-US" sz="2000" dirty="0" err="1" smtClean="0"/>
              <a:t>Navicular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- Medial </a:t>
            </a:r>
            <a:r>
              <a:rPr lang="en-US" sz="2000" dirty="0" err="1" smtClean="0"/>
              <a:t>Cuniform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- Intermediate </a:t>
            </a:r>
            <a:r>
              <a:rPr lang="en-US" sz="2000" dirty="0" err="1" smtClean="0"/>
              <a:t>Cuniform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- Lateral </a:t>
            </a:r>
            <a:r>
              <a:rPr lang="en-US" sz="2000" dirty="0" err="1" smtClean="0"/>
              <a:t>Cuniform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-Cuboid</a:t>
            </a:r>
          </a:p>
          <a:p>
            <a:endParaRPr lang="en-US" dirty="0"/>
          </a:p>
        </p:txBody>
      </p:sp>
      <p:pic>
        <p:nvPicPr>
          <p:cNvPr id="4" name="Picture 3" descr="Image2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8890" y="2590800"/>
            <a:ext cx="3588847" cy="4038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62800" y="4800600"/>
            <a:ext cx="1524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48200" y="5410200"/>
            <a:ext cx="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53200" y="5867400"/>
            <a:ext cx="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77000" y="5105400"/>
            <a:ext cx="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77000" y="4267200"/>
            <a:ext cx="76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3886200"/>
            <a:ext cx="76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5029200"/>
            <a:ext cx="6096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200" y="4648200"/>
            <a:ext cx="6096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239000" y="2895600"/>
            <a:ext cx="15240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162800" y="3657600"/>
            <a:ext cx="45720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Metatarsals</a:t>
            </a:r>
          </a:p>
          <a:p>
            <a:pPr>
              <a:buNone/>
            </a:pPr>
            <a:r>
              <a:rPr lang="en-US" dirty="0" smtClean="0"/>
              <a:t>     - Numbers same way as metacarpals</a:t>
            </a:r>
          </a:p>
          <a:p>
            <a:pPr>
              <a:buNone/>
            </a:pPr>
            <a:r>
              <a:rPr lang="en-US" dirty="0" smtClean="0"/>
              <a:t>     - 1 –5 starting w/ big toe </a:t>
            </a:r>
          </a:p>
          <a:p>
            <a:r>
              <a:rPr lang="en-US" dirty="0" smtClean="0"/>
              <a:t>Phalanges</a:t>
            </a:r>
          </a:p>
          <a:p>
            <a:pPr>
              <a:buNone/>
            </a:pPr>
            <a:r>
              <a:rPr lang="en-US" dirty="0" smtClean="0"/>
              <a:t>     -Numbered same way as metatarsals / phalanges of fingers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Fibrous Joints</a:t>
            </a:r>
          </a:p>
          <a:p>
            <a:pPr>
              <a:buNone/>
            </a:pPr>
            <a:r>
              <a:rPr lang="en-US" dirty="0" smtClean="0"/>
              <a:t>     - No joint cavity</a:t>
            </a:r>
          </a:p>
          <a:p>
            <a:pPr>
              <a:buNone/>
            </a:pPr>
            <a:r>
              <a:rPr lang="en-US" dirty="0" smtClean="0"/>
              <a:t>     - Most have no movement</a:t>
            </a:r>
          </a:p>
          <a:p>
            <a:pPr>
              <a:buNone/>
            </a:pPr>
            <a:r>
              <a:rPr lang="en-US" dirty="0" smtClean="0"/>
              <a:t>     - Example: Sutures of the skull</a:t>
            </a:r>
          </a:p>
          <a:p>
            <a:r>
              <a:rPr lang="en-US" dirty="0" smtClean="0"/>
              <a:t>Cartilaginous Joints</a:t>
            </a:r>
          </a:p>
          <a:p>
            <a:pPr>
              <a:buNone/>
            </a:pPr>
            <a:r>
              <a:rPr lang="en-US" dirty="0" smtClean="0"/>
              <a:t>     - Articulating bone ends are connected by plate or pad of cartilage</a:t>
            </a:r>
          </a:p>
          <a:p>
            <a:pPr>
              <a:buNone/>
            </a:pPr>
            <a:r>
              <a:rPr lang="en-US" dirty="0" smtClean="0"/>
              <a:t>     - No joint cavity</a:t>
            </a:r>
          </a:p>
          <a:p>
            <a:pPr>
              <a:buNone/>
            </a:pPr>
            <a:r>
              <a:rPr lang="en-US" dirty="0" smtClean="0"/>
              <a:t>     - Example: </a:t>
            </a:r>
            <a:r>
              <a:rPr lang="en-US" dirty="0" err="1" smtClean="0"/>
              <a:t>intervertabral</a:t>
            </a:r>
            <a:r>
              <a:rPr lang="en-US" dirty="0" smtClean="0"/>
              <a:t> discs, pubic </a:t>
            </a:r>
            <a:r>
              <a:rPr lang="en-US" dirty="0" err="1" smtClean="0"/>
              <a:t>symphysis</a:t>
            </a:r>
            <a:endParaRPr lang="en-US" dirty="0" smtClean="0"/>
          </a:p>
          <a:p>
            <a:r>
              <a:rPr lang="en-US" dirty="0" smtClean="0"/>
              <a:t>Synovial Joints</a:t>
            </a:r>
          </a:p>
          <a:p>
            <a:pPr>
              <a:buNone/>
            </a:pPr>
            <a:r>
              <a:rPr lang="en-US" dirty="0" smtClean="0"/>
              <a:t>     - Articulating bone ends are separated by joint cavity containing synovial fluid</a:t>
            </a:r>
          </a:p>
          <a:p>
            <a:pPr>
              <a:buNone/>
            </a:pPr>
            <a:r>
              <a:rPr lang="en-US" dirty="0" smtClean="0"/>
              <a:t>     - We will talk about these in the slides to come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moveable joints in body are called </a:t>
            </a:r>
            <a:r>
              <a:rPr lang="en-US" b="1" i="1" dirty="0" smtClean="0"/>
              <a:t>synovial joints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Six types of synovial joints in body classified by structure/movement</a:t>
            </a:r>
          </a:p>
          <a:p>
            <a:pPr>
              <a:buNone/>
            </a:pPr>
            <a:r>
              <a:rPr lang="en-US" b="1" i="1" dirty="0" smtClean="0"/>
              <a:t>      1. Plane(gliding) –flat </a:t>
            </a:r>
            <a:r>
              <a:rPr lang="en-US" b="1" i="1" dirty="0" err="1" smtClean="0"/>
              <a:t>articular</a:t>
            </a:r>
            <a:r>
              <a:rPr lang="en-US" b="1" i="1" dirty="0" smtClean="0"/>
              <a:t> surfaces allow bones to move in one or two planes </a:t>
            </a:r>
          </a:p>
          <a:p>
            <a:pPr>
              <a:buNone/>
            </a:pPr>
            <a:r>
              <a:rPr lang="en-US" dirty="0" smtClean="0"/>
              <a:t>            -</a:t>
            </a:r>
            <a:r>
              <a:rPr lang="en-US" dirty="0" err="1" smtClean="0"/>
              <a:t>intercarpal</a:t>
            </a:r>
            <a:r>
              <a:rPr lang="en-US" dirty="0" smtClean="0"/>
              <a:t> joints, </a:t>
            </a:r>
            <a:r>
              <a:rPr lang="en-US" dirty="0" err="1" smtClean="0"/>
              <a:t>intertarsal</a:t>
            </a:r>
            <a:r>
              <a:rPr lang="en-US" dirty="0" smtClean="0"/>
              <a:t> joints</a:t>
            </a:r>
          </a:p>
          <a:p>
            <a:pPr>
              <a:buNone/>
            </a:pPr>
            <a:r>
              <a:rPr lang="en-US" b="1" i="1" dirty="0" smtClean="0"/>
              <a:t>       2. Hinge–rounded process of one bone fits into a concavity on second bone to allow movement in one plane </a:t>
            </a:r>
          </a:p>
          <a:p>
            <a:pPr>
              <a:buNone/>
            </a:pPr>
            <a:r>
              <a:rPr lang="en-US" dirty="0" smtClean="0"/>
              <a:t>            -ulna/</a:t>
            </a:r>
            <a:r>
              <a:rPr lang="en-US" dirty="0" err="1" smtClean="0"/>
              <a:t>humerus</a:t>
            </a:r>
            <a:r>
              <a:rPr lang="en-US" dirty="0" smtClean="0"/>
              <a:t> joint (elbow)</a:t>
            </a:r>
          </a:p>
          <a:p>
            <a:pPr>
              <a:buNone/>
            </a:pPr>
            <a:r>
              <a:rPr lang="en-US" b="1" i="1" dirty="0" smtClean="0"/>
              <a:t>       3. Pivot–rounded surface of one bone fits into depression of second bone to allow for </a:t>
            </a:r>
            <a:r>
              <a:rPr lang="en-US" b="1" i="1" dirty="0" err="1" smtClean="0"/>
              <a:t>uniaxial</a:t>
            </a:r>
            <a:r>
              <a:rPr lang="en-US" b="1" i="1" dirty="0" smtClean="0"/>
              <a:t> motion </a:t>
            </a:r>
          </a:p>
          <a:p>
            <a:pPr>
              <a:buNone/>
            </a:pPr>
            <a:r>
              <a:rPr lang="en-US" dirty="0" smtClean="0"/>
              <a:t>            -proximal </a:t>
            </a:r>
            <a:r>
              <a:rPr lang="en-US" dirty="0" err="1" smtClean="0"/>
              <a:t>radioulnar</a:t>
            </a:r>
            <a:r>
              <a:rPr lang="en-US" dirty="0" smtClean="0"/>
              <a:t> joint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4. </a:t>
            </a:r>
            <a:r>
              <a:rPr lang="en-US" b="1" i="1" dirty="0" err="1" smtClean="0"/>
              <a:t>Condyloid</a:t>
            </a:r>
            <a:r>
              <a:rPr lang="en-US" b="1" i="1" dirty="0" smtClean="0"/>
              <a:t>–oval </a:t>
            </a:r>
            <a:r>
              <a:rPr lang="en-US" b="1" i="1" dirty="0" err="1" smtClean="0"/>
              <a:t>condyloid</a:t>
            </a:r>
            <a:r>
              <a:rPr lang="en-US" b="1" i="1" dirty="0" smtClean="0"/>
              <a:t> of one bone fits into ellipsoid depression on second bone allowing for biaxial movement </a:t>
            </a:r>
          </a:p>
          <a:p>
            <a:pPr>
              <a:buNone/>
            </a:pPr>
            <a:r>
              <a:rPr lang="en-US" dirty="0" smtClean="0"/>
              <a:t>          -</a:t>
            </a:r>
            <a:r>
              <a:rPr lang="en-US" dirty="0" err="1" smtClean="0"/>
              <a:t>metacarpophalangeal</a:t>
            </a:r>
            <a:r>
              <a:rPr lang="en-US" dirty="0" smtClean="0"/>
              <a:t> joints (knuckles) and </a:t>
            </a:r>
            <a:r>
              <a:rPr lang="en-US" dirty="0" err="1" smtClean="0"/>
              <a:t>radiocarpal</a:t>
            </a:r>
            <a:r>
              <a:rPr lang="en-US" dirty="0" smtClean="0"/>
              <a:t> (wrist)</a:t>
            </a:r>
          </a:p>
          <a:p>
            <a:pPr>
              <a:buNone/>
            </a:pPr>
            <a:r>
              <a:rPr lang="en-US" b="1" i="1" dirty="0" smtClean="0"/>
              <a:t>5. Saddle–articulating surfaces are saddle shaped to allow for biaxial movement </a:t>
            </a:r>
          </a:p>
          <a:p>
            <a:pPr>
              <a:buNone/>
            </a:pPr>
            <a:r>
              <a:rPr lang="en-US" dirty="0" smtClean="0"/>
              <a:t>          -thumb/metacarpal joint</a:t>
            </a:r>
          </a:p>
          <a:p>
            <a:pPr>
              <a:buNone/>
            </a:pPr>
            <a:r>
              <a:rPr lang="en-US" b="1" i="1" smtClean="0"/>
              <a:t>6. Ball </a:t>
            </a:r>
            <a:r>
              <a:rPr lang="en-US" b="1" i="1" dirty="0" smtClean="0"/>
              <a:t>and socket –ball-shaped head of one bone fits into cuplike depression in second bone </a:t>
            </a:r>
          </a:p>
          <a:p>
            <a:pPr>
              <a:buNone/>
            </a:pPr>
            <a:r>
              <a:rPr lang="en-US" dirty="0" smtClean="0"/>
              <a:t>           -shoulder and hip joints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major bones:</a:t>
            </a:r>
          </a:p>
          <a:p>
            <a:pPr>
              <a:buNone/>
            </a:pPr>
            <a:r>
              <a:rPr lang="en-US" dirty="0" smtClean="0"/>
              <a:t>      - Clavicle</a:t>
            </a:r>
          </a:p>
          <a:p>
            <a:pPr>
              <a:buNone/>
            </a:pPr>
            <a:r>
              <a:rPr lang="en-US" dirty="0" smtClean="0"/>
              <a:t>      - Scapula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50px-Pectoral_girdle_front_diagram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4667250" cy="367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r>
              <a:rPr lang="en-US" dirty="0" smtClean="0"/>
              <a:t>Clavicle</a:t>
            </a:r>
          </a:p>
          <a:p>
            <a:pPr>
              <a:buNone/>
            </a:pPr>
            <a:r>
              <a:rPr lang="en-US" dirty="0" smtClean="0"/>
              <a:t>     - Anterior to scapula</a:t>
            </a:r>
          </a:p>
          <a:p>
            <a:pPr>
              <a:buNone/>
            </a:pPr>
            <a:r>
              <a:rPr lang="en-US" dirty="0" smtClean="0"/>
              <a:t>     - Articulates w/ sternum medially and scapula laterally</a:t>
            </a:r>
          </a:p>
          <a:p>
            <a:endParaRPr lang="en-US" dirty="0"/>
          </a:p>
        </p:txBody>
      </p:sp>
      <p:pic>
        <p:nvPicPr>
          <p:cNvPr id="4" name="Picture 3" descr="clav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853987"/>
            <a:ext cx="4724400" cy="40040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76400" y="3962400"/>
            <a:ext cx="1447800" cy="76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3733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clavicle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Scapula</a:t>
            </a:r>
          </a:p>
          <a:p>
            <a:r>
              <a:rPr lang="en-US" dirty="0" smtClean="0"/>
              <a:t>Articulates w/ clavicle medially and </a:t>
            </a:r>
            <a:r>
              <a:rPr lang="en-US" dirty="0" err="1" smtClean="0"/>
              <a:t>humerus</a:t>
            </a:r>
            <a:r>
              <a:rPr lang="en-US" dirty="0" smtClean="0"/>
              <a:t> laterally</a:t>
            </a:r>
          </a:p>
          <a:p>
            <a:r>
              <a:rPr lang="en-US" dirty="0" smtClean="0"/>
              <a:t>Flattened body w/ 2 important processes: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Acromion</a:t>
            </a:r>
            <a:r>
              <a:rPr lang="en-US" dirty="0" smtClean="0"/>
              <a:t> –articulates w/ clavicle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Coracoid</a:t>
            </a:r>
            <a:r>
              <a:rPr lang="en-US" dirty="0" smtClean="0"/>
              <a:t> –attachment point for muscles</a:t>
            </a:r>
          </a:p>
          <a:p>
            <a:r>
              <a:rPr lang="en-US" dirty="0" err="1" smtClean="0"/>
              <a:t>Glenoid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(cavity) –attachment point for </a:t>
            </a:r>
            <a:r>
              <a:rPr lang="en-US" dirty="0" err="1" smtClean="0"/>
              <a:t>humerus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- Allows for freedom of movement</a:t>
            </a:r>
          </a:p>
          <a:p>
            <a:pPr>
              <a:buNone/>
            </a:pPr>
            <a:r>
              <a:rPr lang="en-US" dirty="0" smtClean="0"/>
              <a:t>     - Makes shoulder unstable joint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</a:t>
            </a:r>
            <a:endParaRPr lang="en-US" dirty="0"/>
          </a:p>
        </p:txBody>
      </p:sp>
      <p:pic>
        <p:nvPicPr>
          <p:cNvPr id="4" name="Content Placeholder 3" descr="scap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58154"/>
            <a:ext cx="7848600" cy="5392616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19600" y="1981200"/>
            <a:ext cx="6096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0" y="1447800"/>
            <a:ext cx="7620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0400" y="4648200"/>
            <a:ext cx="762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Humerus</a:t>
            </a:r>
            <a:r>
              <a:rPr lang="en-US" dirty="0" smtClean="0"/>
              <a:t> –long bone</a:t>
            </a:r>
          </a:p>
          <a:p>
            <a:pPr>
              <a:buNone/>
            </a:pPr>
            <a:r>
              <a:rPr lang="en-US" dirty="0" smtClean="0"/>
              <a:t>     - Has proximal rounded </a:t>
            </a:r>
            <a:r>
              <a:rPr lang="en-US" b="1" i="1" dirty="0" smtClean="0"/>
              <a:t>head that articulates w/ </a:t>
            </a:r>
            <a:r>
              <a:rPr lang="en-US" b="1" i="1" dirty="0" err="1" smtClean="0"/>
              <a:t>glenoid</a:t>
            </a:r>
            <a:r>
              <a:rPr lang="en-US" b="1" i="1" dirty="0" smtClean="0"/>
              <a:t> of scapula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smtClean="0"/>
              <a:t>Greater tubercle is lateral to head –attachment point for muscles</a:t>
            </a:r>
          </a:p>
          <a:p>
            <a:pPr>
              <a:buNone/>
            </a:pPr>
            <a:r>
              <a:rPr lang="en-US" dirty="0" smtClean="0"/>
              <a:t>     - Distal end has the </a:t>
            </a:r>
            <a:r>
              <a:rPr lang="en-US" b="1" i="1" dirty="0" err="1" smtClean="0"/>
              <a:t>trochlea</a:t>
            </a:r>
            <a:r>
              <a:rPr lang="en-US" b="1" i="1" dirty="0" smtClean="0"/>
              <a:t> medially –articulates w/ ulna; and </a:t>
            </a:r>
            <a:r>
              <a:rPr lang="en-US" b="1" i="1" dirty="0" err="1" smtClean="0"/>
              <a:t>capitulum</a:t>
            </a:r>
            <a:r>
              <a:rPr lang="en-US" b="1" i="1" dirty="0" smtClean="0"/>
              <a:t> laterally –articulates w/ radius</a:t>
            </a:r>
          </a:p>
          <a:p>
            <a:pPr>
              <a:buNone/>
            </a:pPr>
            <a:r>
              <a:rPr lang="en-US" dirty="0" smtClean="0"/>
              <a:t>     - Flanking these structures are the </a:t>
            </a:r>
            <a:r>
              <a:rPr lang="en-US" b="1" i="1" dirty="0" smtClean="0"/>
              <a:t>medial and lateral </a:t>
            </a:r>
            <a:r>
              <a:rPr lang="en-US" b="1" i="1" dirty="0" err="1" smtClean="0"/>
              <a:t>epicondyles</a:t>
            </a:r>
            <a:r>
              <a:rPr lang="en-US" b="1" i="1" dirty="0" smtClean="0"/>
              <a:t>, respectively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Brachial</a:t>
            </a:r>
            <a:endParaRPr lang="en-US" dirty="0"/>
          </a:p>
        </p:txBody>
      </p:sp>
      <p:pic>
        <p:nvPicPr>
          <p:cNvPr id="4" name="Picture 4" descr="08-03_RtArmHumerus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82" t="4546"/>
          <a:stretch>
            <a:fillRect/>
          </a:stretch>
        </p:blipFill>
        <p:spPr bwMode="auto">
          <a:xfrm>
            <a:off x="1295400" y="1054128"/>
            <a:ext cx="5943600" cy="570065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838200" y="5791200"/>
            <a:ext cx="6096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6096000"/>
            <a:ext cx="6096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4724400"/>
            <a:ext cx="2286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5029200"/>
            <a:ext cx="3810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67200" y="6172200"/>
            <a:ext cx="2286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77000" y="5257800"/>
            <a:ext cx="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67200" y="5410200"/>
            <a:ext cx="6096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81400" y="1676400"/>
            <a:ext cx="3048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5000" y="1219200"/>
            <a:ext cx="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43000" y="2209800"/>
            <a:ext cx="5334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Brachial (</a:t>
            </a:r>
            <a:r>
              <a:rPr lang="en-US" dirty="0" err="1" smtClean="0"/>
              <a:t>humerus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Distal, posterior surface has </a:t>
            </a:r>
            <a:r>
              <a:rPr lang="en-US" b="1" i="1" dirty="0" err="1" smtClean="0"/>
              <a:t>olecranon</a:t>
            </a:r>
            <a:r>
              <a:rPr lang="en-US" b="1" i="1" dirty="0" smtClean="0"/>
              <a:t> </a:t>
            </a:r>
            <a:r>
              <a:rPr lang="en-US" b="1" i="1" dirty="0" err="1" smtClean="0"/>
              <a:t>fossa</a:t>
            </a:r>
            <a:r>
              <a:rPr lang="en-US" b="1" i="1" dirty="0" smtClean="0"/>
              <a:t> –allows corresponding process on ulna to move freely when arm is flexed/extended</a:t>
            </a:r>
          </a:p>
          <a:p>
            <a:r>
              <a:rPr lang="en-US" dirty="0" smtClean="0"/>
              <a:t>Distal, anterior, lateral surface has </a:t>
            </a:r>
            <a:r>
              <a:rPr lang="en-US" b="1" i="1" dirty="0" smtClean="0"/>
              <a:t>radial </a:t>
            </a:r>
            <a:r>
              <a:rPr lang="en-US" b="1" i="1" dirty="0" err="1" smtClean="0"/>
              <a:t>fossa</a:t>
            </a:r>
            <a:r>
              <a:rPr lang="en-US" b="1" i="1" dirty="0" smtClean="0"/>
              <a:t> –receives head of radius when arm is flexed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C19100-45EB-4AA1-8F6D-4FF58CFC696B}"/>
</file>

<file path=customXml/itemProps2.xml><?xml version="1.0" encoding="utf-8"?>
<ds:datastoreItem xmlns:ds="http://schemas.openxmlformats.org/officeDocument/2006/customXml" ds:itemID="{B1F20C90-F471-43E6-99AC-EB6945E1C52D}"/>
</file>

<file path=customXml/itemProps3.xml><?xml version="1.0" encoding="utf-8"?>
<ds:datastoreItem xmlns:ds="http://schemas.openxmlformats.org/officeDocument/2006/customXml" ds:itemID="{CABF1318-1884-4F5D-9D2D-CD1206C73EFD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447</TotalTime>
  <Words>906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Book Antiqua</vt:lpstr>
      <vt:lpstr>Lucida Sans</vt:lpstr>
      <vt:lpstr>Wingdings</vt:lpstr>
      <vt:lpstr>Wingdings 2</vt:lpstr>
      <vt:lpstr>Wingdings 3</vt:lpstr>
      <vt:lpstr>Apex</vt:lpstr>
      <vt:lpstr>Appendicular Skeleton</vt:lpstr>
      <vt:lpstr>Appendicular Skeleton</vt:lpstr>
      <vt:lpstr>Pectoral Girdle</vt:lpstr>
      <vt:lpstr>Pectoral Girdle</vt:lpstr>
      <vt:lpstr>Pectoral Girdle</vt:lpstr>
      <vt:lpstr>Pectoral Girdle</vt:lpstr>
      <vt:lpstr>Brachial</vt:lpstr>
      <vt:lpstr>Brachial</vt:lpstr>
      <vt:lpstr>Brachial (humerus)</vt:lpstr>
      <vt:lpstr>Antebrachial</vt:lpstr>
      <vt:lpstr>Hand and wrist</vt:lpstr>
      <vt:lpstr>PowerPoint Presentation</vt:lpstr>
      <vt:lpstr>Hand and wrist</vt:lpstr>
      <vt:lpstr>Hand and wrist</vt:lpstr>
      <vt:lpstr>Hand and wrist</vt:lpstr>
      <vt:lpstr>Pelvic Girdle</vt:lpstr>
      <vt:lpstr>Pelvic girdle</vt:lpstr>
      <vt:lpstr>Comparison of Male vs. Female Pelvic Structures</vt:lpstr>
      <vt:lpstr>PowerPoint Presentation</vt:lpstr>
      <vt:lpstr>Leg</vt:lpstr>
      <vt:lpstr>Thigh</vt:lpstr>
      <vt:lpstr>Leg</vt:lpstr>
      <vt:lpstr>Foot </vt:lpstr>
      <vt:lpstr>Foot</vt:lpstr>
      <vt:lpstr>Foot</vt:lpstr>
      <vt:lpstr>Joints</vt:lpstr>
      <vt:lpstr>Joints</vt:lpstr>
      <vt:lpstr>Joints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Appendicular Skeleton</dc:title>
  <dc:creator>Aleksandra</dc:creator>
  <cp:lastModifiedBy>Windows User</cp:lastModifiedBy>
  <cp:revision>22</cp:revision>
  <dcterms:created xsi:type="dcterms:W3CDTF">2012-09-25T13:10:15Z</dcterms:created>
  <dcterms:modified xsi:type="dcterms:W3CDTF">2019-02-12T19:39:15Z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