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F87C3-6022-4F66-B4A6-0D813D536FD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D6D1-8F85-46C8-B076-330181F6B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Eye and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I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83" y="914401"/>
            <a:ext cx="710568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381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Iris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144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Sclera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28956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Cornea (clear covering)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47244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Pupil (opening in iris)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239000" cy="543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228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Sclera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1905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Choroid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4038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 nerve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086600" cy="551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Ciliary</a:t>
            </a:r>
            <a:r>
              <a:rPr lang="en-US" dirty="0" smtClean="0"/>
              <a:t> muscle (Gray dots)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0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0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Canal of </a:t>
            </a:r>
            <a:r>
              <a:rPr lang="en-US" dirty="0" err="1" smtClean="0"/>
              <a:t>Schlemm</a:t>
            </a:r>
            <a:r>
              <a:rPr lang="en-US" dirty="0" smtClean="0"/>
              <a:t> (black dot)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3505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Choroid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505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errata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971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Ciliary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362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Ciliary</a:t>
            </a:r>
            <a:r>
              <a:rPr lang="en-US" dirty="0" smtClean="0"/>
              <a:t> 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10568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77200" y="1828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Anterior segment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segment (Vitreous)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28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Blind spot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Fovea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Macula </a:t>
            </a:r>
            <a:r>
              <a:rPr lang="en-US" dirty="0" err="1" smtClean="0"/>
              <a:t>Lutea</a:t>
            </a:r>
            <a:r>
              <a:rPr lang="en-US" dirty="0" smtClean="0"/>
              <a:t> (area around  central fovea)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76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Choroid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•</a:t>
            </a:r>
            <a:r>
              <a:rPr lang="en-US" dirty="0" err="1"/>
              <a:t>Pinna</a:t>
            </a:r>
            <a:r>
              <a:rPr lang="en-US" dirty="0"/>
              <a:t>/Auricle –outer most part of ear </a:t>
            </a:r>
          </a:p>
          <a:p>
            <a:pPr>
              <a:buNone/>
            </a:pPr>
            <a:r>
              <a:rPr lang="en-US" dirty="0"/>
              <a:t>•External auditory </a:t>
            </a:r>
            <a:r>
              <a:rPr lang="en-US" dirty="0" err="1" smtClean="0"/>
              <a:t>meatus</a:t>
            </a:r>
            <a:r>
              <a:rPr lang="en-US" dirty="0" smtClean="0"/>
              <a:t> (EAM) </a:t>
            </a:r>
            <a:r>
              <a:rPr lang="en-US" dirty="0"/>
              <a:t>–the tube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dirty="0" err="1"/>
              <a:t>Ceruminous</a:t>
            </a:r>
            <a:r>
              <a:rPr lang="en-US" dirty="0"/>
              <a:t> glands –secrete </a:t>
            </a:r>
            <a:r>
              <a:rPr lang="en-US" dirty="0" err="1"/>
              <a:t>cerumen</a:t>
            </a:r>
            <a:r>
              <a:rPr lang="en-US" dirty="0"/>
              <a:t> (ear wax)</a:t>
            </a:r>
          </a:p>
          <a:p>
            <a:pPr>
              <a:buNone/>
            </a:pPr>
            <a:r>
              <a:rPr lang="en-US" dirty="0"/>
              <a:t>•Tympanic membrane –separates external ear from middle ear; aka ear drum</a:t>
            </a:r>
          </a:p>
          <a:p>
            <a:pPr>
              <a:buNone/>
            </a:pPr>
            <a:r>
              <a:rPr lang="en-US" dirty="0"/>
              <a:t>•Middle ear –chamber between tympanic membrane and inner ear; contains </a:t>
            </a:r>
            <a:r>
              <a:rPr lang="en-US" dirty="0" err="1"/>
              <a:t>ossicles</a:t>
            </a:r>
            <a:endParaRPr lang="en-US" dirty="0"/>
          </a:p>
          <a:p>
            <a:pPr>
              <a:buNone/>
            </a:pPr>
            <a:r>
              <a:rPr lang="en-US" dirty="0"/>
              <a:t>•Eustachian tube –connects middle ear to </a:t>
            </a:r>
            <a:r>
              <a:rPr lang="en-US" dirty="0" err="1"/>
              <a:t>nasopharynx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dirty="0" err="1"/>
              <a:t>Ossicles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dirty="0" err="1"/>
              <a:t>Malleus</a:t>
            </a:r>
            <a:endParaRPr lang="en-US" dirty="0"/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dirty="0" err="1"/>
              <a:t>Incus</a:t>
            </a:r>
            <a:endParaRPr lang="en-US" dirty="0"/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dirty="0"/>
              <a:t>Stapes</a:t>
            </a:r>
          </a:p>
          <a:p>
            <a:pPr>
              <a:buNone/>
            </a:pPr>
            <a:r>
              <a:rPr lang="en-US" dirty="0"/>
              <a:t>•Oval window –Stapes articulates here to send vibrations into inner ear</a:t>
            </a:r>
          </a:p>
          <a:p>
            <a:pPr>
              <a:buNone/>
            </a:pPr>
            <a:r>
              <a:rPr lang="en-US" dirty="0"/>
              <a:t>•Round window –just inferior and medial to oval window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Inner ear –composed of a membrane-filled bony labyrinth </a:t>
            </a:r>
          </a:p>
          <a:p>
            <a:pPr>
              <a:buNone/>
            </a:pPr>
            <a:r>
              <a:rPr lang="en-US" dirty="0"/>
              <a:t>•Vestibular apparatus –part of inner ear associated w/ balance: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/>
              <a:t>Utricle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 err="1"/>
              <a:t>Saccule</a:t>
            </a:r>
            <a:endParaRPr lang="en-US" b="1" i="1" dirty="0"/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/>
              <a:t>Semicircular canals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 err="1"/>
              <a:t>Ampula</a:t>
            </a:r>
            <a:r>
              <a:rPr lang="en-US" b="1" i="1" dirty="0"/>
              <a:t>–receptor at the base </a:t>
            </a:r>
            <a:r>
              <a:rPr lang="en-US" b="1" i="1" dirty="0" smtClean="0"/>
              <a:t>of each </a:t>
            </a:r>
            <a:r>
              <a:rPr lang="en-US" b="1" i="1" dirty="0"/>
              <a:t>semicircular canal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2162" y="1815306"/>
            <a:ext cx="5019675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Cochlea–snail-shaped bony cavity that contains the mechanism of hearing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Cochlear duct –spiral membrane that fills cochlea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dirty="0"/>
              <a:t>Has two levels:</a:t>
            </a:r>
          </a:p>
          <a:p>
            <a:pPr>
              <a:buNone/>
            </a:pPr>
            <a:r>
              <a:rPr lang="en-US" dirty="0" smtClean="0"/>
              <a:t>          1. </a:t>
            </a:r>
            <a:r>
              <a:rPr lang="en-US" b="1" i="1" dirty="0" err="1" smtClean="0"/>
              <a:t>Scala</a:t>
            </a:r>
            <a:r>
              <a:rPr lang="en-US" b="1" i="1" dirty="0" smtClean="0"/>
              <a:t> </a:t>
            </a:r>
            <a:r>
              <a:rPr lang="en-US" b="1" i="1" dirty="0" err="1"/>
              <a:t>vestibuli</a:t>
            </a:r>
            <a:r>
              <a:rPr lang="en-US" b="1" i="1" dirty="0"/>
              <a:t> –upper part of cochlear duct</a:t>
            </a:r>
          </a:p>
          <a:p>
            <a:pPr>
              <a:buNone/>
            </a:pPr>
            <a:r>
              <a:rPr lang="en-US" dirty="0" smtClean="0"/>
              <a:t>          2. </a:t>
            </a:r>
            <a:r>
              <a:rPr lang="en-US" b="1" i="1" dirty="0" err="1" smtClean="0"/>
              <a:t>Scala</a:t>
            </a:r>
            <a:r>
              <a:rPr lang="en-US" b="1" i="1" dirty="0" smtClean="0"/>
              <a:t> </a:t>
            </a:r>
            <a:r>
              <a:rPr lang="en-US" b="1" i="1" dirty="0"/>
              <a:t>tympani –lower part of cochlear duct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Spiral Organ of </a:t>
            </a:r>
            <a:r>
              <a:rPr lang="en-US" b="1" i="1" dirty="0" err="1"/>
              <a:t>Corti</a:t>
            </a:r>
            <a:r>
              <a:rPr lang="en-US" b="1" i="1" dirty="0"/>
              <a:t> –contiguous w/ cochlear duct </a:t>
            </a:r>
            <a:r>
              <a:rPr lang="en-US" b="1" i="1" dirty="0" smtClean="0">
                <a:sym typeface="Wingdings" pitchFamily="2" charset="2"/>
              </a:rPr>
              <a:t> </a:t>
            </a:r>
            <a:r>
              <a:rPr lang="en-US" b="1" i="1" dirty="0" smtClean="0"/>
              <a:t>contains </a:t>
            </a:r>
            <a:r>
              <a:rPr lang="en-US" b="1" i="1" dirty="0"/>
              <a:t>receptors for hearing (CN VIII)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 err="1"/>
              <a:t>Tectorial</a:t>
            </a:r>
            <a:r>
              <a:rPr lang="en-US" b="1" i="1" dirty="0"/>
              <a:t> membrane –part of SOC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•Outer most layer of eye:</a:t>
            </a:r>
          </a:p>
          <a:p>
            <a:pPr>
              <a:buNone/>
            </a:pPr>
            <a:r>
              <a:rPr lang="en-US" dirty="0" smtClean="0"/>
              <a:t>     –</a:t>
            </a:r>
            <a:r>
              <a:rPr lang="en-US" b="1" i="1" dirty="0"/>
              <a:t>Sclera–white part or external </a:t>
            </a:r>
            <a:r>
              <a:rPr lang="en-US" b="1" i="1" dirty="0" smtClean="0"/>
              <a:t>eye, supports the eye</a:t>
            </a:r>
            <a:endParaRPr lang="en-US" b="1" i="1" dirty="0"/>
          </a:p>
          <a:p>
            <a:pPr>
              <a:buNone/>
            </a:pPr>
            <a:r>
              <a:rPr lang="en-US" dirty="0" smtClean="0"/>
              <a:t>     –</a:t>
            </a:r>
            <a:r>
              <a:rPr lang="en-US" b="1" i="1" dirty="0"/>
              <a:t>Cornea–most anterior, clear part of </a:t>
            </a:r>
            <a:r>
              <a:rPr lang="en-US" b="1" i="1" dirty="0" smtClean="0"/>
              <a:t>eye, protective</a:t>
            </a:r>
            <a:endParaRPr lang="en-US" b="1" i="1" dirty="0"/>
          </a:p>
          <a:p>
            <a:pPr>
              <a:buNone/>
            </a:pPr>
            <a:r>
              <a:rPr lang="en-US" dirty="0"/>
              <a:t>•Middle layer of eye:</a:t>
            </a:r>
          </a:p>
          <a:p>
            <a:pPr>
              <a:buNone/>
            </a:pPr>
            <a:r>
              <a:rPr lang="en-US" dirty="0" smtClean="0"/>
              <a:t>      –</a:t>
            </a:r>
            <a:r>
              <a:rPr lang="en-US" b="1" i="1" dirty="0"/>
              <a:t>Choroid–darkly pigmented, highly vascular layer that nourishes eye and prevents light scattering</a:t>
            </a:r>
          </a:p>
          <a:p>
            <a:pPr>
              <a:buNone/>
            </a:pPr>
            <a:r>
              <a:rPr lang="en-US" dirty="0" smtClean="0"/>
              <a:t>      –</a:t>
            </a:r>
            <a:r>
              <a:rPr lang="en-US" b="1" i="1" dirty="0" err="1"/>
              <a:t>Ciliary</a:t>
            </a:r>
            <a:r>
              <a:rPr lang="en-US" b="1" i="1" dirty="0"/>
              <a:t> body–composed of:</a:t>
            </a:r>
          </a:p>
          <a:p>
            <a:pPr>
              <a:buNone/>
            </a:pPr>
            <a:r>
              <a:rPr lang="en-US" dirty="0" smtClean="0"/>
              <a:t>                 •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serrata</a:t>
            </a:r>
            <a:r>
              <a:rPr lang="en-US" dirty="0"/>
              <a:t> –outermost ring of </a:t>
            </a:r>
            <a:r>
              <a:rPr lang="en-US" dirty="0" err="1"/>
              <a:t>ciliary</a:t>
            </a:r>
            <a:r>
              <a:rPr lang="en-US" dirty="0"/>
              <a:t> muscles</a:t>
            </a:r>
          </a:p>
          <a:p>
            <a:pPr>
              <a:buNone/>
            </a:pPr>
            <a:r>
              <a:rPr lang="en-US" dirty="0" smtClean="0"/>
              <a:t>                 •</a:t>
            </a:r>
            <a:r>
              <a:rPr lang="en-US" dirty="0" err="1"/>
              <a:t>Ciliary</a:t>
            </a:r>
            <a:r>
              <a:rPr lang="en-US" dirty="0"/>
              <a:t> process –secrete aqueous humor</a:t>
            </a:r>
          </a:p>
          <a:p>
            <a:pPr>
              <a:buNone/>
            </a:pPr>
            <a:r>
              <a:rPr lang="en-US" dirty="0" smtClean="0"/>
              <a:t>       –</a:t>
            </a:r>
            <a:r>
              <a:rPr lang="en-US" b="1" i="1" dirty="0"/>
              <a:t>Iris–pigmented smooth muscle that dilates and constricts to control amount of light entering eye</a:t>
            </a:r>
          </a:p>
          <a:p>
            <a:pPr>
              <a:buNone/>
            </a:pPr>
            <a:r>
              <a:rPr lang="en-US" dirty="0" smtClean="0"/>
              <a:t>       –</a:t>
            </a:r>
            <a:r>
              <a:rPr lang="en-US" b="1" i="1" dirty="0"/>
              <a:t>Pupil–hole in iris that allows light to enter eye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7696200" y="4038600"/>
            <a:ext cx="838200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14800" cy="3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080" y="2667000"/>
            <a:ext cx="438912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589989"/>
            <a:ext cx="7698848" cy="5779269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7467600" y="762000"/>
            <a:ext cx="0" cy="990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4200" y="381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Pinna</a:t>
            </a:r>
            <a:r>
              <a:rPr lang="en-US" dirty="0" smtClean="0"/>
              <a:t> (Auricle)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48400" y="4419600"/>
            <a:ext cx="16764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4800" y="43434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15000" y="4876800"/>
            <a:ext cx="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579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Ceruminous</a:t>
            </a:r>
            <a:r>
              <a:rPr lang="en-US" dirty="0" smtClean="0"/>
              <a:t> gland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267200" y="4191000"/>
            <a:ext cx="1524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6200" y="541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Tympanic membrane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438400" y="5410200"/>
            <a:ext cx="4572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Auditory tube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343400" y="2286000"/>
            <a:ext cx="2286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4800" y="16002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Auditory </a:t>
            </a:r>
            <a:r>
              <a:rPr lang="en-US" dirty="0" err="1" smtClean="0"/>
              <a:t>ossicles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ar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2291" y="1219200"/>
            <a:ext cx="6786309" cy="5112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Ear Labyrinth</a:t>
            </a:r>
            <a:endParaRPr lang="en-US" dirty="0"/>
          </a:p>
        </p:txBody>
      </p:sp>
      <p:pic>
        <p:nvPicPr>
          <p:cNvPr id="6" name="Content Placeholder 5" descr="ea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05732"/>
            <a:ext cx="6705599" cy="5029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ear Labyrinth</a:t>
            </a:r>
            <a:endParaRPr lang="en-US" dirty="0"/>
          </a:p>
        </p:txBody>
      </p:sp>
      <p:pic>
        <p:nvPicPr>
          <p:cNvPr id="4" name="Content Placeholder 3" descr="ea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62397"/>
            <a:ext cx="4572000" cy="340156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200400" y="2514600"/>
            <a:ext cx="9144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9800" y="21336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Round window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the Cochlea</a:t>
            </a:r>
            <a:endParaRPr lang="en-US" dirty="0"/>
          </a:p>
        </p:txBody>
      </p:sp>
      <p:pic>
        <p:nvPicPr>
          <p:cNvPr id="4" name="Content Placeholder 3" descr="ea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3255" y="1600200"/>
            <a:ext cx="3397490" cy="4525963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3886200" y="4648200"/>
            <a:ext cx="3048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 tympani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67200" y="1447800"/>
            <a:ext cx="1524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114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 </a:t>
            </a:r>
            <a:r>
              <a:rPr lang="en-US" dirty="0" err="1" smtClean="0"/>
              <a:t>vestibuli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1200" y="2819400"/>
            <a:ext cx="1600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1400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Cochlear duct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562600" y="3429000"/>
            <a:ext cx="1524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2800" y="358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 of </a:t>
            </a:r>
            <a:r>
              <a:rPr lang="en-US" dirty="0" err="1" smtClean="0"/>
              <a:t>corti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3276600"/>
            <a:ext cx="1600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3048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Tectorial</a:t>
            </a:r>
            <a:r>
              <a:rPr lang="en-US" dirty="0" smtClean="0"/>
              <a:t>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the Cochlea</a:t>
            </a:r>
            <a:endParaRPr lang="en-US" dirty="0"/>
          </a:p>
        </p:txBody>
      </p:sp>
      <p:pic>
        <p:nvPicPr>
          <p:cNvPr id="4" name="Content Placeholder 3" descr="ear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47157"/>
            <a:ext cx="4572000" cy="3432048"/>
          </a:xfrm>
        </p:spPr>
      </p:pic>
      <p:sp>
        <p:nvSpPr>
          <p:cNvPr id="5" name="TextBox 4"/>
          <p:cNvSpPr txBox="1"/>
          <p:nvPr/>
        </p:nvSpPr>
        <p:spPr>
          <a:xfrm>
            <a:off x="2743200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Enlarged Organ of </a:t>
            </a:r>
            <a:r>
              <a:rPr lang="en-US" sz="2800" dirty="0" err="1" smtClean="0"/>
              <a:t>Corti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0" y="3429000"/>
            <a:ext cx="22098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3200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 of </a:t>
            </a:r>
            <a:r>
              <a:rPr lang="en-US" dirty="0" err="1" smtClean="0"/>
              <a:t>Corti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76800" y="2667000"/>
            <a:ext cx="2286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Tectorial</a:t>
            </a:r>
            <a:r>
              <a:rPr lang="en-US" dirty="0" smtClean="0"/>
              <a:t>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2091"/>
            <a:ext cx="6324600" cy="643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•Inner most layer of eye (sensory layer):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/>
              <a:t>Retina–double-layered membrane that contains rods and cones, which transduce light energy into nerve </a:t>
            </a:r>
            <a:r>
              <a:rPr lang="en-US" b="1" i="1" dirty="0" smtClean="0"/>
              <a:t>impulses, this </a:t>
            </a:r>
            <a:r>
              <a:rPr lang="en-US" b="1" i="1" dirty="0"/>
              <a:t>is how you see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/>
              <a:t>Macula </a:t>
            </a:r>
            <a:r>
              <a:rPr lang="en-US" b="1" i="1" dirty="0" err="1"/>
              <a:t>lutea</a:t>
            </a:r>
            <a:r>
              <a:rPr lang="en-US" b="1" i="1" dirty="0"/>
              <a:t> –Yellowish area of high cone density (color vision) on retina</a:t>
            </a:r>
          </a:p>
          <a:p>
            <a:pPr>
              <a:buNone/>
            </a:pPr>
            <a:r>
              <a:rPr lang="en-US" dirty="0" smtClean="0"/>
              <a:t>                •</a:t>
            </a:r>
            <a:r>
              <a:rPr lang="en-US" b="1" i="1" dirty="0"/>
              <a:t>Fovea </a:t>
            </a:r>
            <a:r>
              <a:rPr lang="en-US" b="1" i="1" dirty="0" err="1"/>
              <a:t>centralis</a:t>
            </a:r>
            <a:r>
              <a:rPr lang="en-US" b="1" i="1" dirty="0"/>
              <a:t> –a small depression in the macula </a:t>
            </a:r>
            <a:r>
              <a:rPr lang="en-US" b="1" i="1" dirty="0" err="1" smtClean="0"/>
              <a:t>lutea</a:t>
            </a:r>
            <a:r>
              <a:rPr lang="en-US" b="1" i="1" dirty="0" smtClean="0"/>
              <a:t>, produce sharpest image</a:t>
            </a:r>
            <a:endParaRPr lang="en-US" b="1" i="1" dirty="0"/>
          </a:p>
          <a:p>
            <a:pPr>
              <a:buNone/>
            </a:pPr>
            <a:r>
              <a:rPr lang="en-US" dirty="0" smtClean="0"/>
              <a:t>     –</a:t>
            </a:r>
            <a:r>
              <a:rPr lang="en-US" b="1" i="1" dirty="0"/>
              <a:t>Optic disc –spot where optic nerve leaves eye (blind spot)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005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274" y="2362200"/>
            <a:ext cx="5162726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Lens–clear, flexible structure that focuses light on retina. Action of </a:t>
            </a:r>
            <a:r>
              <a:rPr lang="en-US" b="1" i="1" dirty="0" err="1"/>
              <a:t>ciliary</a:t>
            </a:r>
            <a:r>
              <a:rPr lang="en-US" b="1" i="1" dirty="0"/>
              <a:t> muscles in </a:t>
            </a:r>
            <a:r>
              <a:rPr lang="en-US" b="1" i="1" dirty="0" err="1"/>
              <a:t>ciliary</a:t>
            </a:r>
            <a:r>
              <a:rPr lang="en-US" b="1" i="1" dirty="0"/>
              <a:t> body changes shape of lens to refocus light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Anterior segment: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/>
              <a:t>Anterior chamber –between cornea and iris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/>
              <a:t>Posterior chamber –between iris and lens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/>
              <a:t>Aqueous humor –liquid in anterior </a:t>
            </a:r>
            <a:r>
              <a:rPr lang="en-US" b="1" i="1" dirty="0" smtClean="0"/>
              <a:t>segment, keeps eye lubricated</a:t>
            </a:r>
            <a:endParaRPr lang="en-US" b="1" i="1" dirty="0"/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Posterior segment–from lens to back of eye</a:t>
            </a:r>
          </a:p>
          <a:p>
            <a:pPr>
              <a:buNone/>
            </a:pPr>
            <a:r>
              <a:rPr lang="en-US" dirty="0" smtClean="0"/>
              <a:t>    –</a:t>
            </a:r>
            <a:r>
              <a:rPr lang="en-US" b="1" i="1" dirty="0"/>
              <a:t>Vitreous humor –gel-like fluid filling posterior </a:t>
            </a:r>
            <a:r>
              <a:rPr lang="en-US" b="1" i="1" dirty="0" smtClean="0"/>
              <a:t>chamber, supports shape of eye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400800" cy="650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52400" y="1066800"/>
            <a:ext cx="1066800" cy="76200"/>
          </a:xfrm>
          <a:prstGeom prst="righ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4800" y="5181600"/>
            <a:ext cx="914400" cy="45719"/>
          </a:xfrm>
          <a:prstGeom prst="righ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81200" y="2286000"/>
            <a:ext cx="8382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43600" y="3505200"/>
            <a:ext cx="609600" cy="2362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601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segment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/>
              <a:t>•</a:t>
            </a:r>
            <a:r>
              <a:rPr lang="en-US" b="1" i="1" dirty="0"/>
              <a:t>Canal of </a:t>
            </a:r>
            <a:r>
              <a:rPr lang="en-US" b="1" i="1" dirty="0" err="1"/>
              <a:t>Schlemm</a:t>
            </a:r>
            <a:r>
              <a:rPr lang="en-US" b="1" i="1" dirty="0"/>
              <a:t> –duct at iris/cornea boarder that reabsorbs aqueous humor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"/>
            <a:ext cx="3429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8229600" y="5791200"/>
            <a:ext cx="762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Extrinsic Eye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Superior rectus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Inferior rectus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Medial </a:t>
            </a:r>
            <a:r>
              <a:rPr lang="en-US" b="1" i="1" dirty="0" smtClean="0"/>
              <a:t>rectus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b="1" i="1" dirty="0" smtClean="0"/>
              <a:t>Lateral rectus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b="1" i="1" dirty="0" smtClean="0"/>
              <a:t>Superior </a:t>
            </a:r>
            <a:r>
              <a:rPr lang="en-US" b="1" i="1" dirty="0"/>
              <a:t>oblique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b="1" i="1" dirty="0"/>
              <a:t>Inferior oblique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477" y="1600200"/>
            <a:ext cx="52733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21336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Superior rectus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953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Inferior rectus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4958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Medial rectus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4114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Lateral rectus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16764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Superior oblique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49530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Inferior oblique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72D1DB-F3DA-4321-B47D-2401460E29E4}"/>
</file>

<file path=customXml/itemProps2.xml><?xml version="1.0" encoding="utf-8"?>
<ds:datastoreItem xmlns:ds="http://schemas.openxmlformats.org/officeDocument/2006/customXml" ds:itemID="{210D7011-A22F-4886-AD0E-AA6BC64676C2}"/>
</file>

<file path=customXml/itemProps3.xml><?xml version="1.0" encoding="utf-8"?>
<ds:datastoreItem xmlns:ds="http://schemas.openxmlformats.org/officeDocument/2006/customXml" ds:itemID="{E99AB04C-E24A-4746-8590-FCD08BFF23DA}"/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660</Words>
  <Application>Microsoft Office PowerPoint</Application>
  <PresentationFormat>On-screen Show (4:3)</PresentationFormat>
  <Paragraphs>116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Eye and Ear</vt:lpstr>
      <vt:lpstr>Eye</vt:lpstr>
      <vt:lpstr>PowerPoint Presentation</vt:lpstr>
      <vt:lpstr>Eye</vt:lpstr>
      <vt:lpstr>PowerPoint Presentation</vt:lpstr>
      <vt:lpstr>Eye</vt:lpstr>
      <vt:lpstr>PowerPoint Presentation</vt:lpstr>
      <vt:lpstr>Eye</vt:lpstr>
      <vt:lpstr>Extrinsic Eye Muscles</vt:lpstr>
      <vt:lpstr>PowerPoint Presentation</vt:lpstr>
      <vt:lpstr>PowerPoint Presentation</vt:lpstr>
      <vt:lpstr>PowerPoint Presentation</vt:lpstr>
      <vt:lpstr>PowerPoint Presentation</vt:lpstr>
      <vt:lpstr>Ear</vt:lpstr>
      <vt:lpstr>PowerPoint Presentation</vt:lpstr>
      <vt:lpstr>Ear</vt:lpstr>
      <vt:lpstr>Ear</vt:lpstr>
      <vt:lpstr>PowerPoint Presentation</vt:lpstr>
      <vt:lpstr>Ear</vt:lpstr>
      <vt:lpstr>PowerPoint Presentation</vt:lpstr>
      <vt:lpstr>PowerPoint Presentation</vt:lpstr>
      <vt:lpstr>PowerPoint Presentation</vt:lpstr>
      <vt:lpstr>PowerPoint Presentation</vt:lpstr>
      <vt:lpstr>Inner Ear Labyrinth</vt:lpstr>
      <vt:lpstr>Inner ear Labyrinth</vt:lpstr>
      <vt:lpstr>Cross Section of the Cochlea</vt:lpstr>
      <vt:lpstr>Cross Section of the Cochlea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and Ear</dc:title>
  <dc:creator>Aleksandra</dc:creator>
  <cp:lastModifiedBy>CHC211</cp:lastModifiedBy>
  <cp:revision>28</cp:revision>
  <dcterms:created xsi:type="dcterms:W3CDTF">2012-11-16T02:17:47Z</dcterms:created>
  <dcterms:modified xsi:type="dcterms:W3CDTF">2017-04-11T13:51:15Z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