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83E-25EC-4DED-8CBD-81A9420175C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C894-238B-4CA0-B06E-B73663A89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83E-25EC-4DED-8CBD-81A9420175C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C894-238B-4CA0-B06E-B73663A89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83E-25EC-4DED-8CBD-81A9420175C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C894-238B-4CA0-B06E-B73663A89C5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83E-25EC-4DED-8CBD-81A9420175C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C894-238B-4CA0-B06E-B73663A89C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83E-25EC-4DED-8CBD-81A9420175C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C894-238B-4CA0-B06E-B73663A89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83E-25EC-4DED-8CBD-81A9420175C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C894-238B-4CA0-B06E-B73663A89C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83E-25EC-4DED-8CBD-81A9420175C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C894-238B-4CA0-B06E-B73663A89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83E-25EC-4DED-8CBD-81A9420175C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C894-238B-4CA0-B06E-B73663A89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83E-25EC-4DED-8CBD-81A9420175C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C894-238B-4CA0-B06E-B73663A89C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83E-25EC-4DED-8CBD-81A9420175C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C894-238B-4CA0-B06E-B73663A89C5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683E-25EC-4DED-8CBD-81A9420175C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C894-238B-4CA0-B06E-B73663A89C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51683E-25EC-4DED-8CBD-81A9420175C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465C894-238B-4CA0-B06E-B73663A89C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.com/2015/02/19/health/cre-superbug-explaine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Antibiotic-resistant Bacteria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Exercise 19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73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599" y="2438400"/>
            <a:ext cx="8686801" cy="42973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Epidemiology: study of the spread of disease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Main Centers of Epidemiology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Center of Disease Control (CDC) </a:t>
            </a:r>
            <a:r>
              <a:rPr lang="en-US" dirty="0" err="1" smtClean="0">
                <a:solidFill>
                  <a:schemeClr val="tx1"/>
                </a:solidFill>
              </a:rPr>
              <a:t>Atlanta,GA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World Health Organization (WHO) Geneva, Switzerland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Modes of transmission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Air-borne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Contact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Bloodborne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Droplet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of Infection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8686799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Today’s Exercise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We will simulate an epidemic and attempt to trace it back to the </a:t>
            </a:r>
            <a:r>
              <a:rPr lang="en-US" b="1" dirty="0" smtClean="0">
                <a:solidFill>
                  <a:schemeClr val="tx1"/>
                </a:solidFill>
              </a:rPr>
              <a:t>index case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chemeClr val="tx1"/>
                </a:solidFill>
              </a:rPr>
              <a:t>index case</a:t>
            </a:r>
            <a:r>
              <a:rPr lang="en-US" dirty="0" smtClean="0">
                <a:solidFill>
                  <a:schemeClr val="tx1"/>
                </a:solidFill>
              </a:rPr>
              <a:t> is Patient </a:t>
            </a:r>
            <a:r>
              <a:rPr lang="en-US" sz="2400" dirty="0" smtClean="0">
                <a:solidFill>
                  <a:schemeClr val="tx1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 - the initial patient to be infected in an epidemic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Each student will choose a numbered tube (keep track of your number)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You will go through 3 “bodily fluid” exchanges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After all 3 exchanges have been complete, use the pH paper to determine if you have been infected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Color Change= positive for infection 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Infected Students</a:t>
            </a:r>
            <a:r>
              <a:rPr lang="en-US" dirty="0" smtClean="0">
                <a:solidFill>
                  <a:schemeClr val="tx1"/>
                </a:solidFill>
              </a:rPr>
              <a:t>: Record your name and your body fluid contacts (in order) on the board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of Infection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76937"/>
              </p:ext>
            </p:extLst>
          </p:nvPr>
        </p:nvGraphicFramePr>
        <p:xfrm>
          <a:off x="152400" y="1828800"/>
          <a:ext cx="88392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Person/#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Tube Infected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Contact #1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Contact#2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Contact#3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2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2057400"/>
            <a:ext cx="7670800" cy="40687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Life before Antibiotics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Infection=Death Sentence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Lower life expectancy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Now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Increase in life expectancy due to the discovery of antibiotics and aseptic technique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effectiveness of antibiotics are decreasing and “</a:t>
            </a:r>
            <a:r>
              <a:rPr lang="en-US" dirty="0" err="1" smtClean="0">
                <a:solidFill>
                  <a:schemeClr val="tx1"/>
                </a:solidFill>
              </a:rPr>
              <a:t>SuperBugs</a:t>
            </a:r>
            <a:r>
              <a:rPr lang="en-US" dirty="0" smtClean="0">
                <a:solidFill>
                  <a:schemeClr val="tx1"/>
                </a:solidFill>
              </a:rPr>
              <a:t>” are emerging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70% of Hospital Acquired Infections are resistant to at least one type of antibiotic used for treatment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Antibiotic-Resistant Bacteria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7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Antibiotic Resistant Bacteria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0"/>
            <a:ext cx="8915399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9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828800"/>
            <a:ext cx="8686799" cy="4297363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Superbugs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Multiple-Drug resistant organisms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MRSA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VRE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ESBLs: Extended Spectrum Beta-lactamases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PRSP: Penicillin-Resistant </a:t>
            </a:r>
            <a:r>
              <a:rPr lang="en-US" i="1" dirty="0" smtClean="0">
                <a:solidFill>
                  <a:schemeClr val="tx1"/>
                </a:solidFill>
              </a:rPr>
              <a:t>Streptococcus pneumoniae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CREs: </a:t>
            </a:r>
            <a:r>
              <a:rPr lang="en-US" dirty="0" err="1" smtClean="0">
                <a:solidFill>
                  <a:schemeClr val="tx1"/>
                </a:solidFill>
              </a:rPr>
              <a:t>Carbapenem</a:t>
            </a:r>
            <a:r>
              <a:rPr lang="en-US" dirty="0" smtClean="0">
                <a:solidFill>
                  <a:schemeClr val="tx1"/>
                </a:solidFill>
              </a:rPr>
              <a:t>-resistant </a:t>
            </a:r>
            <a:r>
              <a:rPr lang="en-US" dirty="0" err="1" smtClean="0">
                <a:solidFill>
                  <a:schemeClr val="tx1"/>
                </a:solidFill>
              </a:rPr>
              <a:t>Enterobacteriaceae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Antibiotic Resistant Bacteria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8686799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MRSA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Methicillin-Resistant </a:t>
            </a:r>
            <a:r>
              <a:rPr lang="en-US" i="1" dirty="0" smtClean="0">
                <a:solidFill>
                  <a:schemeClr val="tx1"/>
                </a:solidFill>
              </a:rPr>
              <a:t>Staphylococcus aureus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Resistant to Methicillin and related beta-lactam antibiotics  (i.e. Penicillin and Cephalosporin)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Most frequently seen amongst patients who undergo invasive medical procedures or weakened immune systems- HA-MRSA (Hospital-Associated MRSA)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1981- CA-MRSA: Community-Associated MRSA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Localized to skin and soft tissue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Identified in populations that share close quarters or more skin-to-</a:t>
            </a:r>
            <a:r>
              <a:rPr lang="en-US" dirty="0" err="1" smtClean="0">
                <a:solidFill>
                  <a:schemeClr val="tx1"/>
                </a:solidFill>
              </a:rPr>
              <a:t>skiin</a:t>
            </a:r>
            <a:r>
              <a:rPr lang="en-US" dirty="0" smtClean="0">
                <a:solidFill>
                  <a:schemeClr val="tx1"/>
                </a:solidFill>
              </a:rPr>
              <a:t> contact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Military recruits, Athletes, and Prisoners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Enhanced virulence, rapid spread and cause of more severe illness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Antibiotic Resistant Bacteria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3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8686799" cy="42211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VRE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Vancomycin-Resistant </a:t>
            </a:r>
            <a:r>
              <a:rPr lang="en-US" i="1" dirty="0" smtClean="0">
                <a:solidFill>
                  <a:schemeClr val="tx1"/>
                </a:solidFill>
              </a:rPr>
              <a:t>Enterococci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Live naturally in our intestines and on our skin- cause no issues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Cause infection in immunocompromised individuals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Antibiotic Resistant Bacteria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42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133600"/>
            <a:ext cx="8686799" cy="42211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ESBLs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Extended-spectrum beta-lactamase- producing Gram Negative Bacteria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Beta-lactamase: enzyme produced by some bacteria that can break down the beta-lactam ring in some antibiotics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Can hydrolyze </a:t>
            </a:r>
            <a:r>
              <a:rPr lang="en-US" dirty="0" err="1" smtClean="0">
                <a:solidFill>
                  <a:schemeClr val="tx1"/>
                </a:solidFill>
              </a:rPr>
              <a:t>Penicillins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Cephalosporins</a:t>
            </a:r>
            <a:r>
              <a:rPr lang="en-US" dirty="0" smtClean="0">
                <a:solidFill>
                  <a:schemeClr val="tx1"/>
                </a:solidFill>
              </a:rPr>
              <a:t>, and </a:t>
            </a:r>
            <a:r>
              <a:rPr lang="en-US" dirty="0" err="1">
                <a:solidFill>
                  <a:schemeClr val="tx1"/>
                </a:solidFill>
              </a:rPr>
              <a:t>M</a:t>
            </a:r>
            <a:r>
              <a:rPr lang="en-US" dirty="0" err="1" smtClean="0">
                <a:solidFill>
                  <a:schemeClr val="tx1"/>
                </a:solidFill>
              </a:rPr>
              <a:t>onobactams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azotreonam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Plasmid-mediated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easily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transferred amongst different types of bacteria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Antibiotic Resistant Bacteria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83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828800"/>
            <a:ext cx="8762999" cy="42973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CREs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Carbapenem</a:t>
            </a:r>
            <a:r>
              <a:rPr lang="en-US" dirty="0" smtClean="0">
                <a:solidFill>
                  <a:schemeClr val="tx1"/>
                </a:solidFill>
              </a:rPr>
              <a:t>-resistant </a:t>
            </a:r>
            <a:r>
              <a:rPr lang="en-US" dirty="0" err="1" smtClean="0">
                <a:solidFill>
                  <a:schemeClr val="tx1"/>
                </a:solidFill>
              </a:rPr>
              <a:t>Enterobacteriaceae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hlinkClick r:id="rId2"/>
              </a:rPr>
              <a:t>http://www.cnn.com/2015/02/19/health/cre-superbug-explainer/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Resistant to many antibiotics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50% of patients who contract CRE die.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Antibiotic Resistant Bacteria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Transmission of Infection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Exercise 20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53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122</TotalTime>
  <Words>413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Antibiotic-resistant Bacteria </vt:lpstr>
      <vt:lpstr>Antibiotic-Resistant Bacteria </vt:lpstr>
      <vt:lpstr>Antibiotic Resistant Bacteria </vt:lpstr>
      <vt:lpstr>Antibiotic Resistant Bacteria </vt:lpstr>
      <vt:lpstr>Antibiotic Resistant Bacteria </vt:lpstr>
      <vt:lpstr>Antibiotic Resistant Bacteria</vt:lpstr>
      <vt:lpstr>Antibiotic Resistant Bacteria </vt:lpstr>
      <vt:lpstr>Antibiotic Resistant Bacteria</vt:lpstr>
      <vt:lpstr>Transmission of Infection </vt:lpstr>
      <vt:lpstr>Transmission of Infection </vt:lpstr>
      <vt:lpstr>Transmission of Infection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Antibiotic-resistant Bacteria</dc:title>
  <dc:creator>Holly</dc:creator>
  <cp:lastModifiedBy>Administrator</cp:lastModifiedBy>
  <cp:revision>12</cp:revision>
  <dcterms:created xsi:type="dcterms:W3CDTF">2015-11-17T04:44:38Z</dcterms:created>
  <dcterms:modified xsi:type="dcterms:W3CDTF">2016-07-06T19:19:14Z</dcterms:modified>
</cp:coreProperties>
</file>